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65" r:id="rId4"/>
    <p:sldId id="262" r:id="rId5"/>
    <p:sldId id="266" r:id="rId6"/>
    <p:sldId id="267" r:id="rId7"/>
    <p:sldId id="274" r:id="rId8"/>
    <p:sldId id="273" r:id="rId9"/>
    <p:sldId id="268" r:id="rId10"/>
    <p:sldId id="275" r:id="rId11"/>
    <p:sldId id="280" r:id="rId12"/>
    <p:sldId id="285" r:id="rId13"/>
    <p:sldId id="286" r:id="rId14"/>
    <p:sldId id="276" r:id="rId15"/>
    <p:sldId id="287" r:id="rId16"/>
    <p:sldId id="289" r:id="rId17"/>
    <p:sldId id="290" r:id="rId18"/>
    <p:sldId id="281" r:id="rId19"/>
    <p:sldId id="284" r:id="rId20"/>
    <p:sldId id="283" r:id="rId21"/>
    <p:sldId id="26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39" autoAdjust="0"/>
  </p:normalViewPr>
  <p:slideViewPr>
    <p:cSldViewPr>
      <p:cViewPr>
        <p:scale>
          <a:sx n="100" d="100"/>
          <a:sy n="100" d="100"/>
        </p:scale>
        <p:origin x="-1794" y="-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378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57372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34695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20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802.11-13/0790r0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Riccardo Scopigno, ISMB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Riccardo Scopigno, ISMB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11-13/0790r0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gif"/><Relationship Id="rId5" Type="http://schemas.openxmlformats.org/officeDocument/2006/relationships/image" Target="../media/image18.gif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Riccardo Scopigno, ISMB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Mobile Slotted Aloha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4647809"/>
              </p:ext>
            </p:extLst>
          </p:nvPr>
        </p:nvGraphicFramePr>
        <p:xfrm>
          <a:off x="514350" y="2276475"/>
          <a:ext cx="80772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Document" r:id="rId4" imgW="8257888" imgH="2605399" progId="Word.Document.8">
                  <p:embed/>
                </p:oleObj>
              </mc:Choice>
              <mc:Fallback>
                <p:oleObj name="Document" r:id="rId4" imgW="8257888" imgH="260539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76475"/>
                        <a:ext cx="80772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</a:t>
            </a:r>
            <a:r>
              <a:rPr lang="it-IT" dirty="0" err="1" smtClean="0"/>
              <a:t>preemption</a:t>
            </a:r>
            <a:r>
              <a:rPr lang="it-IT" dirty="0" smtClean="0"/>
              <a:t> and </a:t>
            </a:r>
            <a:r>
              <a:rPr lang="it-IT" dirty="0" err="1" smtClean="0"/>
              <a:t>coexistence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568952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Forced Coexistence. </a:t>
            </a:r>
            <a:endParaRPr lang="en-US" sz="2000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This </a:t>
            </a:r>
            <a:r>
              <a:rPr lang="en-US" sz="1800" dirty="0"/>
              <a:t>is a trivial coexistence: some stations run the synchronous protocol, other </a:t>
            </a:r>
            <a:r>
              <a:rPr lang="en-US" sz="1800" dirty="0" smtClean="0"/>
              <a:t>ones CSMA/CA (they can sense MS-Aloha)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Asynchronous </a:t>
            </a:r>
            <a:r>
              <a:rPr lang="en-US" sz="1800" dirty="0"/>
              <a:t>transmissions are </a:t>
            </a:r>
            <a:r>
              <a:rPr lang="en-US" sz="1800" dirty="0" smtClean="0"/>
              <a:t>however a threat </a:t>
            </a:r>
            <a:r>
              <a:rPr lang="en-US" sz="1800" dirty="0"/>
              <a:t>for </a:t>
            </a:r>
            <a:r>
              <a:rPr lang="en-US" sz="1800" dirty="0" smtClean="0"/>
              <a:t>(MS-Aloha’s) reservations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Time-Based </a:t>
            </a:r>
            <a:r>
              <a:rPr lang="en-US" sz="2000" dirty="0" smtClean="0"/>
              <a:t>Coexistence.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A time-based </a:t>
            </a:r>
            <a:r>
              <a:rPr lang="en-US" sz="1800" dirty="0"/>
              <a:t>periodic structure (of period t) can be </a:t>
            </a:r>
            <a:r>
              <a:rPr lang="en-US" sz="1800" dirty="0" smtClean="0"/>
              <a:t>defined separating MS-Aloha and CSMA/CA transmissions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Transparent Coexistence.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This </a:t>
            </a:r>
            <a:r>
              <a:rPr lang="en-US" sz="1800" dirty="0"/>
              <a:t>coexistence, currently, applies only to synchronous MAC with pre-emption (priority of slot reservation, as supported by MS-Aloha)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For </a:t>
            </a:r>
            <a:r>
              <a:rPr lang="en-US" sz="1800" dirty="0"/>
              <a:t>example, if a station X has to transmit in slot J, then it has to check the slots preceding J. If they are not all engaged, then X reserves with low-priority connections (and </a:t>
            </a:r>
            <a:r>
              <a:rPr lang="en-US" sz="1800" dirty="0" smtClean="0"/>
              <a:t>with fake </a:t>
            </a:r>
            <a:r>
              <a:rPr lang="en-US" sz="1800" dirty="0"/>
              <a:t>traffic) the free ones.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The </a:t>
            </a:r>
            <a:r>
              <a:rPr lang="en-US" sz="1600" dirty="0"/>
              <a:t>other MS-Aloha stations are not affected – they can still preempt transmissions - while CSMA/CA, due to carrier sensing, will not transmit traffic potentially affecting MS-Aloha reservations. </a:t>
            </a:r>
          </a:p>
        </p:txBody>
      </p:sp>
    </p:spTree>
    <p:extLst>
      <p:ext uri="{BB962C8B-B14F-4D97-AF65-F5344CB8AC3E}">
        <p14:creationId xmlns:p14="http://schemas.microsoft.com/office/powerpoint/2010/main" val="1180872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11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Results</a:t>
            </a:r>
            <a:r>
              <a:rPr lang="it-IT" dirty="0" smtClean="0"/>
              <a:t>: line of </a:t>
            </a:r>
            <a:r>
              <a:rPr lang="it-IT" dirty="0" err="1" smtClean="0"/>
              <a:t>sight</a:t>
            </a:r>
            <a:r>
              <a:rPr lang="it-IT" dirty="0" smtClean="0"/>
              <a:t> (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892480" cy="13681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Even when non-heavily congested, over 10% PDR gain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is more: ideal (MS-Aloha) </a:t>
            </a:r>
            <a:r>
              <a:rPr lang="en-GB" sz="1800" dirty="0" err="1" smtClean="0"/>
              <a:t>vs</a:t>
            </a:r>
            <a:r>
              <a:rPr lang="en-GB" sz="1800" dirty="0" smtClean="0"/>
              <a:t> </a:t>
            </a:r>
            <a:r>
              <a:rPr lang="en-GB" sz="1800" dirty="0" err="1" smtClean="0"/>
              <a:t>lossy</a:t>
            </a:r>
            <a:r>
              <a:rPr lang="en-GB" sz="1800" dirty="0" smtClean="0"/>
              <a:t> (CSMA/CA)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600 nodes (2Km radius), opposite lanes (120km/h </a:t>
            </a:r>
            <a:r>
              <a:rPr lang="en-GB" sz="1400" dirty="0" err="1" smtClean="0"/>
              <a:t>avg</a:t>
            </a:r>
            <a:r>
              <a:rPr lang="en-GB" sz="1400" dirty="0" smtClean="0"/>
              <a:t>), 3Mb/s rate, 20dBm, 300B frames (@10Hz)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Even worse with heavier load (not yet simulated with 20dBm </a:t>
            </a:r>
            <a:r>
              <a:rPr lang="en-GB" sz="1800" dirty="0" err="1" smtClean="0"/>
              <a:t>transm</a:t>
            </a:r>
            <a:r>
              <a:rPr lang="en-GB" sz="1800" dirty="0" smtClean="0"/>
              <a:t>. power)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Over 15% already demonstrated (see refs at the end)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This is not the main point…</a:t>
            </a:r>
            <a:endParaRPr lang="en-GB" sz="1400" dirty="0"/>
          </a:p>
        </p:txBody>
      </p:sp>
      <p:pic>
        <p:nvPicPr>
          <p:cNvPr id="8" name="Picture 2" descr="C:\Users\Agus\Desktop\PDR_3mbps_NUOVADENSIT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068960"/>
            <a:ext cx="7291840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85629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Results</a:t>
            </a:r>
            <a:r>
              <a:rPr lang="it-IT" dirty="0" smtClean="0"/>
              <a:t>: non-</a:t>
            </a:r>
            <a:r>
              <a:rPr lang="it-IT" dirty="0" err="1" smtClean="0"/>
              <a:t>LoS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892480" cy="136815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Including model for turning corner with obstructions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Far from congestion due to the obstructions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Several simulations. Below mean PDR for…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750 nodes, Manhattan grid (6x6 150m-wide grid) – 40 km/h, 6Mb/s rate, 20dBm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400" dirty="0" smtClean="0"/>
              <a:t>300-900B frames (@10Hz)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023294"/>
            <a:ext cx="5938131" cy="2785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23294"/>
            <a:ext cx="2160240" cy="1822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45736"/>
            <a:ext cx="2416175" cy="157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912536"/>
            <a:ext cx="29178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2716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Results</a:t>
            </a:r>
            <a:r>
              <a:rPr lang="it-IT" dirty="0" smtClean="0"/>
              <a:t>: non-</a:t>
            </a:r>
            <a:r>
              <a:rPr lang="it-IT" dirty="0" err="1" smtClean="0"/>
              <a:t>LoS</a:t>
            </a:r>
            <a:r>
              <a:rPr lang="it-IT" dirty="0" smtClean="0"/>
              <a:t>…</a:t>
            </a:r>
            <a:br>
              <a:rPr lang="it-IT" dirty="0" smtClean="0"/>
            </a:br>
            <a:r>
              <a:rPr lang="it-IT" sz="2800" i="1" dirty="0" smtClean="0"/>
              <a:t>in the centers of the </a:t>
            </a:r>
            <a:r>
              <a:rPr lang="it-IT" sz="2800" i="1" dirty="0" err="1" smtClean="0"/>
              <a:t>crossroads</a:t>
            </a:r>
            <a:endParaRPr lang="en-US" sz="2800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444971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po 1"/>
          <p:cNvGrpSpPr/>
          <p:nvPr/>
        </p:nvGrpSpPr>
        <p:grpSpPr>
          <a:xfrm>
            <a:off x="755576" y="4005064"/>
            <a:ext cx="5112568" cy="2232248"/>
            <a:chOff x="539552" y="3861048"/>
            <a:chExt cx="4898872" cy="2088232"/>
          </a:xfrm>
        </p:grpSpPr>
        <p:pic>
          <p:nvPicPr>
            <p:cNvPr id="5123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552" y="3877272"/>
              <a:ext cx="1440160" cy="20720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1034" y="3861048"/>
              <a:ext cx="3477390" cy="2060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007693"/>
            <a:ext cx="2576199" cy="2301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874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340768"/>
            <a:ext cx="849694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Multi-hop coordination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Maximization of distance for simultaneous transmissions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Evaluation of minimum distance for simultaneous transmissions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Different for MS-Aloha and CSMA/CA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MS-Aloha</a:t>
            </a:r>
            <a:r>
              <a:rPr lang="en-US" sz="1600" dirty="0"/>
              <a:t>: </a:t>
            </a:r>
            <a:r>
              <a:rPr lang="en-US" sz="1600" dirty="0" err="1"/>
              <a:t>min_i</a:t>
            </a:r>
            <a:r>
              <a:rPr lang="en-US" sz="1600" dirty="0"/>
              <a:t>(t) is the minimum distance for the reuse of the same slot, (depending on time t)</a:t>
            </a:r>
          </a:p>
          <a:p>
            <a:pPr lvl="3">
              <a:buFont typeface="Times New Roman" pitchFamily="16" charset="0"/>
              <a:buChar char="•"/>
            </a:pPr>
            <a:r>
              <a:rPr lang="en-US" sz="1400" dirty="0"/>
              <a:t>1) </a:t>
            </a:r>
            <a:r>
              <a:rPr lang="en-US" sz="1400" dirty="0" smtClean="0"/>
              <a:t>Average and  </a:t>
            </a:r>
            <a:r>
              <a:rPr lang="en-US" sz="1400" dirty="0"/>
              <a:t>2) Minimum </a:t>
            </a:r>
            <a:r>
              <a:rPr lang="en-US" sz="1400" dirty="0" smtClean="0"/>
              <a:t>over </a:t>
            </a:r>
            <a:r>
              <a:rPr lang="en-US" sz="1400" dirty="0"/>
              <a:t>the number of slots </a:t>
            </a:r>
            <a:r>
              <a:rPr lang="en-US" sz="1400" dirty="0" err="1"/>
              <a:t>i</a:t>
            </a:r>
            <a:r>
              <a:rPr lang="en-US" sz="1400" dirty="0"/>
              <a:t> and then over </a:t>
            </a:r>
            <a:r>
              <a:rPr lang="en-US" sz="1400" dirty="0" smtClean="0"/>
              <a:t>the sampling period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CSMA/CA: simultaneous transmissions computed for each new frame on air as is the picture: minima </a:t>
            </a:r>
            <a:r>
              <a:rPr lang="en-US" sz="1600" dirty="0" err="1"/>
              <a:t>min_j</a:t>
            </a:r>
            <a:r>
              <a:rPr lang="en-US" sz="1600" dirty="0"/>
              <a:t> are computed for each frame j</a:t>
            </a:r>
          </a:p>
          <a:p>
            <a:pPr lvl="3">
              <a:buFont typeface="Times New Roman" pitchFamily="16" charset="0"/>
              <a:buChar char="•"/>
            </a:pPr>
            <a:r>
              <a:rPr lang="en-US" sz="1400" dirty="0"/>
              <a:t>1) Average and  2) Minimum over the number of slots </a:t>
            </a:r>
            <a:r>
              <a:rPr lang="en-US" sz="1400" dirty="0" err="1"/>
              <a:t>i</a:t>
            </a:r>
            <a:r>
              <a:rPr lang="en-US" sz="1400" dirty="0"/>
              <a:t> and then over a sampling period (2s)</a:t>
            </a:r>
          </a:p>
          <a:p>
            <a:pPr marL="457200" lvl="1" indent="0"/>
            <a:endParaRPr lang="en-GB" sz="18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581128"/>
            <a:ext cx="3079644" cy="176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0872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pic>
        <p:nvPicPr>
          <p:cNvPr id="10" name="Picture 2" descr="C:\Users\Agus\Desktop\media_3mbps_NUOVADENSITA_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717032"/>
            <a:ext cx="5974359" cy="277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gus\Desktop\min_3mbps_NUOVADENSITA_FIN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1322"/>
            <a:ext cx="5977406" cy="2774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851920" y="2438474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>
                <a:solidFill>
                  <a:schemeClr val="tx1"/>
                </a:solidFill>
              </a:rPr>
              <a:t>Minimum of minima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067944" y="4005064"/>
            <a:ext cx="1578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err="1" smtClean="0">
                <a:solidFill>
                  <a:schemeClr val="tx1"/>
                </a:solidFill>
              </a:rPr>
              <a:t>Avg</a:t>
            </a:r>
            <a:r>
              <a:rPr lang="it-IT" sz="1800" dirty="0" smtClean="0">
                <a:solidFill>
                  <a:schemeClr val="tx1"/>
                </a:solidFill>
              </a:rPr>
              <a:t> of minima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r>
              <a:rPr lang="it-IT" dirty="0" smtClean="0"/>
              <a:t> (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516"/>
            <a:ext cx="2366333" cy="11103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7544" y="2466255"/>
            <a:ext cx="2397136" cy="1157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1642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r>
              <a:rPr lang="it-IT" dirty="0" smtClean="0"/>
              <a:t> (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pic>
        <p:nvPicPr>
          <p:cNvPr id="13" name="Picture 2" descr="C:\Users\Agus\Desktop\CDF_PDF_SECOND_VERSION\6mbps_CDF_SECOND_VERSION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9749"/>
            <a:ext cx="5836668" cy="2708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gus\Desktop\3mbps_NUOVADENSITA_CIRCOLARE_CDF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1282" y="3573016"/>
            <a:ext cx="5974359" cy="2772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6012160" y="1556792"/>
            <a:ext cx="280831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b="1" dirty="0" err="1" smtClean="0">
                <a:solidFill>
                  <a:schemeClr val="tx1"/>
                </a:solidFill>
              </a:rPr>
              <a:t>Graphs</a:t>
            </a:r>
            <a:r>
              <a:rPr lang="it-IT" sz="18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it-IT" sz="1800" i="1" dirty="0" smtClean="0">
                <a:solidFill>
                  <a:schemeClr val="tx1"/>
                </a:solidFill>
              </a:rPr>
              <a:t>Cumulative </a:t>
            </a:r>
            <a:r>
              <a:rPr lang="it-IT" sz="1800" i="1" dirty="0" err="1" smtClean="0">
                <a:solidFill>
                  <a:schemeClr val="tx1"/>
                </a:solidFill>
              </a:rPr>
              <a:t>average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number</a:t>
            </a:r>
            <a:r>
              <a:rPr lang="it-IT" sz="1800" i="1" dirty="0" smtClean="0">
                <a:solidFill>
                  <a:schemeClr val="tx1"/>
                </a:solidFill>
              </a:rPr>
              <a:t> of </a:t>
            </a:r>
            <a:r>
              <a:rPr lang="it-IT" sz="1800" i="1" dirty="0" err="1" smtClean="0">
                <a:solidFill>
                  <a:schemeClr val="tx1"/>
                </a:solidFill>
              </a:rPr>
              <a:t>simultaneous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transmitters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at</a:t>
            </a:r>
            <a:r>
              <a:rPr lang="it-IT" sz="1800" i="1" dirty="0" smtClean="0">
                <a:solidFill>
                  <a:schemeClr val="tx1"/>
                </a:solidFill>
              </a:rPr>
              <a:t> a </a:t>
            </a:r>
            <a:r>
              <a:rPr lang="it-IT" sz="1800" i="1" dirty="0" err="1" smtClean="0">
                <a:solidFill>
                  <a:schemeClr val="tx1"/>
                </a:solidFill>
              </a:rPr>
              <a:t>distance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lower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than</a:t>
            </a:r>
            <a:r>
              <a:rPr lang="it-IT" sz="1800" i="1" dirty="0" smtClean="0">
                <a:solidFill>
                  <a:schemeClr val="tx1"/>
                </a:solidFill>
              </a:rPr>
              <a:t> x</a:t>
            </a:r>
          </a:p>
          <a:p>
            <a:pPr marL="342900" indent="-342900">
              <a:buAutoNum type="alphaLcParenR"/>
            </a:pPr>
            <a:r>
              <a:rPr lang="it-IT" sz="1800" i="1" dirty="0" smtClean="0">
                <a:solidFill>
                  <a:schemeClr val="tx1"/>
                </a:solidFill>
              </a:rPr>
              <a:t>400 </a:t>
            </a:r>
            <a:r>
              <a:rPr lang="it-IT" sz="1800" i="1" dirty="0" err="1" smtClean="0">
                <a:solidFill>
                  <a:schemeClr val="tx1"/>
                </a:solidFill>
              </a:rPr>
              <a:t>nodes</a:t>
            </a:r>
            <a:r>
              <a:rPr lang="it-IT" sz="1800" i="1" dirty="0" smtClean="0">
                <a:solidFill>
                  <a:schemeClr val="tx1"/>
                </a:solidFill>
              </a:rPr>
              <a:t>, 6 Mb/s</a:t>
            </a:r>
          </a:p>
          <a:p>
            <a:pPr marL="342900" indent="-342900">
              <a:buAutoNum type="alphaLcParenR"/>
            </a:pPr>
            <a:r>
              <a:rPr lang="it-IT" sz="1800" i="1" dirty="0" smtClean="0">
                <a:solidFill>
                  <a:schemeClr val="tx1"/>
                </a:solidFill>
              </a:rPr>
              <a:t>600 </a:t>
            </a:r>
            <a:r>
              <a:rPr lang="it-IT" sz="1800" i="1" dirty="0" err="1" smtClean="0">
                <a:solidFill>
                  <a:schemeClr val="tx1"/>
                </a:solidFill>
              </a:rPr>
              <a:t>nodes</a:t>
            </a:r>
            <a:r>
              <a:rPr lang="it-IT" sz="1800" i="1" dirty="0" smtClean="0">
                <a:solidFill>
                  <a:schemeClr val="tx1"/>
                </a:solidFill>
              </a:rPr>
              <a:t>, 3 Mb/s</a:t>
            </a:r>
            <a:endParaRPr lang="en-US" sz="1800" i="1" dirty="0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51520" y="4293096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i="1" dirty="0" smtClean="0">
                <a:solidFill>
                  <a:schemeClr val="tx1"/>
                </a:solidFill>
              </a:rPr>
              <a:t>In </a:t>
            </a:r>
            <a:r>
              <a:rPr lang="it-IT" sz="1800" i="1" dirty="0" err="1" smtClean="0">
                <a:solidFill>
                  <a:schemeClr val="tx1"/>
                </a:solidFill>
              </a:rPr>
              <a:t>all</a:t>
            </a:r>
            <a:r>
              <a:rPr lang="it-IT" sz="1800" i="1" dirty="0" smtClean="0">
                <a:solidFill>
                  <a:schemeClr val="tx1"/>
                </a:solidFill>
              </a:rPr>
              <a:t> the </a:t>
            </a:r>
            <a:r>
              <a:rPr lang="it-IT" sz="1800" i="1" dirty="0" err="1" smtClean="0">
                <a:solidFill>
                  <a:schemeClr val="tx1"/>
                </a:solidFill>
              </a:rPr>
              <a:t>cases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simulated</a:t>
            </a:r>
            <a:r>
              <a:rPr lang="it-IT" sz="1800" i="1" dirty="0" smtClean="0">
                <a:solidFill>
                  <a:schemeClr val="tx1"/>
                </a:solidFill>
              </a:rPr>
              <a:t> MS-</a:t>
            </a:r>
            <a:r>
              <a:rPr lang="it-IT" sz="1800" i="1" dirty="0" err="1" smtClean="0">
                <a:solidFill>
                  <a:schemeClr val="tx1"/>
                </a:solidFill>
              </a:rPr>
              <a:t>Aloha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deterministically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segregates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interference</a:t>
            </a:r>
            <a:r>
              <a:rPr lang="it-IT" sz="1800" i="1" dirty="0" smtClean="0">
                <a:solidFill>
                  <a:schemeClr val="tx1"/>
                </a:solidFill>
              </a:rPr>
              <a:t> </a:t>
            </a:r>
            <a:r>
              <a:rPr lang="it-IT" sz="1800" i="1" dirty="0" err="1" smtClean="0">
                <a:solidFill>
                  <a:schemeClr val="tx1"/>
                </a:solidFill>
              </a:rPr>
              <a:t>beyond</a:t>
            </a:r>
            <a:r>
              <a:rPr lang="it-IT" sz="1800" i="1" dirty="0" smtClean="0">
                <a:solidFill>
                  <a:schemeClr val="tx1"/>
                </a:solidFill>
              </a:rPr>
              <a:t> 800m</a:t>
            </a:r>
            <a:endParaRPr lang="en-US" sz="1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9787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Interpretation</a:t>
            </a:r>
            <a:r>
              <a:rPr lang="it-IT" dirty="0" smtClean="0"/>
              <a:t> (Non-</a:t>
            </a:r>
            <a:r>
              <a:rPr lang="it-IT" dirty="0" err="1" smtClean="0"/>
              <a:t>LoS</a:t>
            </a:r>
            <a:r>
              <a:rPr lang="it-IT" dirty="0" smtClean="0"/>
              <a:t>)</a:t>
            </a:r>
            <a:endParaRPr lang="en-US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339752" y="4725144"/>
            <a:ext cx="42925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 err="1" smtClean="0">
                <a:solidFill>
                  <a:schemeClr val="tx1"/>
                </a:solidFill>
              </a:rPr>
              <a:t>Graph</a:t>
            </a:r>
            <a:r>
              <a:rPr lang="it-IT" sz="1800" b="1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it-IT" sz="1800" i="1" dirty="0" smtClean="0">
                <a:solidFill>
                  <a:schemeClr val="tx1"/>
                </a:solidFill>
              </a:rPr>
              <a:t>400 </a:t>
            </a:r>
            <a:r>
              <a:rPr lang="it-IT" sz="1800" i="1" dirty="0" err="1" smtClean="0">
                <a:solidFill>
                  <a:schemeClr val="tx1"/>
                </a:solidFill>
              </a:rPr>
              <a:t>nodes</a:t>
            </a:r>
            <a:r>
              <a:rPr lang="it-IT" sz="1800" i="1" dirty="0" smtClean="0">
                <a:solidFill>
                  <a:schemeClr val="tx1"/>
                </a:solidFill>
              </a:rPr>
              <a:t>, 3 Mb/s</a:t>
            </a:r>
          </a:p>
          <a:p>
            <a:pPr algn="ctr"/>
            <a:r>
              <a:rPr lang="it-IT" sz="1800" i="1" dirty="0" smtClean="0">
                <a:solidFill>
                  <a:schemeClr val="tx1"/>
                </a:solidFill>
              </a:rPr>
              <a:t>6x6 750m-wide, </a:t>
            </a:r>
            <a:r>
              <a:rPr lang="it-IT" sz="1800" i="1" dirty="0" err="1" smtClean="0">
                <a:solidFill>
                  <a:schemeClr val="tx1"/>
                </a:solidFill>
              </a:rPr>
              <a:t>obstructed</a:t>
            </a:r>
            <a:r>
              <a:rPr lang="it-IT" sz="1800" i="1" dirty="0" smtClean="0">
                <a:solidFill>
                  <a:schemeClr val="tx1"/>
                </a:solidFill>
              </a:rPr>
              <a:t> Manhattan </a:t>
            </a:r>
            <a:r>
              <a:rPr lang="it-IT" sz="1800" i="1" dirty="0" err="1" smtClean="0">
                <a:solidFill>
                  <a:schemeClr val="tx1"/>
                </a:solidFill>
              </a:rPr>
              <a:t>grid</a:t>
            </a:r>
            <a:endParaRPr lang="it-IT" sz="1800" i="1" dirty="0" smtClean="0">
              <a:solidFill>
                <a:schemeClr val="tx1"/>
              </a:solidFill>
            </a:endParaRPr>
          </a:p>
        </p:txBody>
      </p:sp>
      <p:pic>
        <p:nvPicPr>
          <p:cNvPr id="10" name="Picture 2" descr="C:\Users\Agus\Desktop\PLOT CDF PDF\grid_3mbps_cd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844824"/>
            <a:ext cx="5804670" cy="267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7549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features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21259"/>
            <a:ext cx="8568952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Reactiveness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protocol is very fast since its initial phase: it lasts just one period for multi-hop sensing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After one period the node is connected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MS-Aloha reacts to any topology changes in one </a:t>
            </a:r>
            <a:r>
              <a:rPr lang="en-US" sz="1800" dirty="0" smtClean="0"/>
              <a:t>period-time</a:t>
            </a:r>
          </a:p>
          <a:p>
            <a:pPr lvl="2">
              <a:buFont typeface="Times New Roman" pitchFamily="16" charset="0"/>
              <a:buChar char="•"/>
            </a:pPr>
            <a:r>
              <a:rPr lang="it-IT" sz="1600" dirty="0" err="1" smtClean="0"/>
              <a:t>Despite</a:t>
            </a:r>
            <a:r>
              <a:rPr lang="it-IT" sz="1600" dirty="0" smtClean="0"/>
              <a:t> </a:t>
            </a:r>
            <a:r>
              <a:rPr lang="it-IT" sz="1600" dirty="0" err="1" smtClean="0"/>
              <a:t>this</a:t>
            </a:r>
            <a:r>
              <a:rPr lang="it-IT" sz="1600" dirty="0" smtClean="0"/>
              <a:t>, </a:t>
            </a:r>
            <a:r>
              <a:rPr lang="it-IT" sz="1600" dirty="0" err="1" smtClean="0"/>
              <a:t>very</a:t>
            </a:r>
            <a:r>
              <a:rPr lang="it-IT" sz="1600" dirty="0" smtClean="0"/>
              <a:t> </a:t>
            </a:r>
            <a:r>
              <a:rPr lang="it-IT" sz="1600" dirty="0" err="1" smtClean="0"/>
              <a:t>stable</a:t>
            </a:r>
            <a:r>
              <a:rPr lang="it-IT" sz="1600" dirty="0" smtClean="0"/>
              <a:t>, </a:t>
            </a:r>
            <a:r>
              <a:rPr lang="it-IT" sz="1600" dirty="0" err="1" smtClean="0"/>
              <a:t>thanks</a:t>
            </a:r>
            <a:r>
              <a:rPr lang="it-IT" sz="1600" dirty="0" smtClean="0"/>
              <a:t> to multi-hop information</a:t>
            </a:r>
            <a:endParaRPr lang="en-US" sz="16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If not required, one could relax the refresh and get a lower protocol overhead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By the way, simulations have demonstrated that the overhead is not an issue </a:t>
            </a:r>
            <a:r>
              <a:rPr lang="en-US" sz="1600" dirty="0" smtClean="0"/>
              <a:t>- MS-Aloha recovers thanks to a better spatial multiplexing</a:t>
            </a:r>
          </a:p>
          <a:p>
            <a:pPr lvl="2">
              <a:buFont typeface="Times New Roman" pitchFamily="16" charset="0"/>
              <a:buChar char="•"/>
            </a:pPr>
            <a:endParaRPr lang="en-US" sz="16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Acknowledgments</a:t>
            </a:r>
            <a:endParaRPr lang="en-US" sz="20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 powerful resource of MS-Aloha consists in the continuous update of the channel state by all the nodes.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This provides also a tacit acknowledgment to all transmissions – both unicast and broadcast</a:t>
            </a:r>
            <a:r>
              <a:rPr lang="en-US" sz="1800" dirty="0" smtClean="0"/>
              <a:t>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66368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20688"/>
            <a:ext cx="7772400" cy="504056"/>
          </a:xfrm>
          <a:ln/>
        </p:spPr>
        <p:txBody>
          <a:bodyPr lIns="90000" tIns="46800" rIns="90000" bIns="46800"/>
          <a:lstStyle/>
          <a:p>
            <a:r>
              <a:rPr lang="it-IT" dirty="0" smtClean="0"/>
              <a:t>Open </a:t>
            </a:r>
            <a:r>
              <a:rPr lang="it-IT" dirty="0" err="1"/>
              <a:t>i</a:t>
            </a:r>
            <a:r>
              <a:rPr lang="it-IT" dirty="0" err="1" smtClean="0"/>
              <a:t>ssues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908720"/>
            <a:ext cx="806266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Synchronization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are the limitations by GNSS (GPS-Galileo)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/>
              <a:t>What reasonable </a:t>
            </a:r>
            <a:r>
              <a:rPr lang="en-GB" sz="1600" dirty="0" err="1"/>
              <a:t>Tg</a:t>
            </a:r>
            <a:r>
              <a:rPr lang="en-GB" sz="1600" dirty="0"/>
              <a:t>?</a:t>
            </a:r>
          </a:p>
          <a:p>
            <a:pPr lvl="3">
              <a:buFont typeface="Times New Roman" pitchFamily="16" charset="0"/>
              <a:buChar char="•"/>
            </a:pPr>
            <a:r>
              <a:rPr lang="en-GB" sz="1400" dirty="0" smtClean="0"/>
              <a:t>What precision under mobility?</a:t>
            </a:r>
          </a:p>
          <a:p>
            <a:pPr lvl="3">
              <a:buFont typeface="Times New Roman" pitchFamily="16" charset="0"/>
              <a:buChar char="•"/>
            </a:pPr>
            <a:r>
              <a:rPr lang="en-GB" sz="1400" dirty="0" smtClean="0"/>
              <a:t>What hold-on (missing GNSS signal) with frequency-steering?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other sources for precise synchronization?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GPS repeater (indoor), IEEE 1588 over 802.11 (refs), IEEE 1588 over 802.11af or 802.22 (white spaces), others…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Is it possible to monitor clock quality?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Fall-back to CSMA/CA?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Coexistence/Fall-back?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Extensive simulations needed</a:t>
            </a:r>
          </a:p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Best setting of parameters?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What possible applications? What settings for each target application?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Non continuous transmissions of FIs…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800" dirty="0" smtClean="0"/>
              <a:t>Best setting for multi transfer-rate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1600" dirty="0" smtClean="0"/>
              <a:t>Slot as a transmission opportunity to transmit at a basic or higher transfer rate</a:t>
            </a:r>
          </a:p>
          <a:p>
            <a:pPr lvl="1">
              <a:buFont typeface="Times New Roman" pitchFamily="16" charset="0"/>
              <a:buChar char="•"/>
            </a:pPr>
            <a:endParaRPr lang="en-GB" sz="1800" dirty="0" smtClean="0"/>
          </a:p>
          <a:p>
            <a:pPr>
              <a:buFont typeface="Times New Roman" pitchFamily="16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70085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844824"/>
            <a:ext cx="828092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MS-Aloha is a synchronous, decentralized and connection oriented MAC.</a:t>
            </a:r>
            <a:br>
              <a:rPr lang="en-GB" sz="2000" dirty="0" smtClean="0"/>
            </a:br>
            <a:r>
              <a:rPr lang="en-GB" sz="2000" dirty="0" smtClean="0"/>
              <a:t>Proposed in ETSI (TR 102 861, TR 102 862) as a possible solution against the poor performance of congested VANETs.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It has been proved to be deterministic, scalable and non blocking and to prevent hidden terminals.</a:t>
            </a:r>
            <a:br>
              <a:rPr lang="en-GB" sz="2000" dirty="0" smtClean="0"/>
            </a:br>
            <a:r>
              <a:rPr lang="en-GB" sz="2000" dirty="0" smtClean="0"/>
              <a:t>Transparent back-compatibility to CSMA/CA is being studied.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MS-Aloha is here presented to investigate possible future applications in IEEE 802.11 and other IEEE 802 groups.</a:t>
            </a:r>
          </a:p>
          <a:p>
            <a:pPr algn="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i="1" dirty="0" smtClean="0"/>
          </a:p>
          <a:p>
            <a:pPr algn="r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i="1" dirty="0" smtClean="0"/>
              <a:t>Based on RR-Aloha; Patented (</a:t>
            </a:r>
            <a:r>
              <a:rPr lang="en-GB" sz="2000" i="1" dirty="0"/>
              <a:t>Europe)[EP2256993]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20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Potential</a:t>
            </a:r>
            <a:r>
              <a:rPr lang="it-IT" dirty="0" smtClean="0"/>
              <a:t> </a:t>
            </a:r>
            <a:r>
              <a:rPr lang="it-IT" dirty="0" err="1" smtClean="0"/>
              <a:t>applications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421259"/>
            <a:ext cx="84582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Vehicular communications (IEEE 802.11)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Maybe VANETs 2.0?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Backward compatibility and coexistence should be proved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Robust synchronization (GNSS +…)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Vulnerable </a:t>
            </a:r>
            <a:r>
              <a:rPr lang="en-GB" dirty="0" err="1" smtClean="0"/>
              <a:t>roadusers</a:t>
            </a:r>
            <a:r>
              <a:rPr lang="en-GB" dirty="0" smtClean="0"/>
              <a:t>?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Interesting scalability – maybe in different bandwidth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Wireless automation (IEEE 802.11)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Deterministic performance, hidden-terminal free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Interesting coexistence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Additional MAC for Deterministic and Decentralized  </a:t>
            </a:r>
            <a:r>
              <a:rPr lang="en-GB" dirty="0" err="1" smtClean="0"/>
              <a:t>WiFi</a:t>
            </a:r>
            <a:endParaRPr lang="en-GB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“DD-</a:t>
            </a:r>
            <a:r>
              <a:rPr lang="en-GB" dirty="0" err="1" smtClean="0"/>
              <a:t>WiFi</a:t>
            </a:r>
            <a:r>
              <a:rPr lang="en-GB" dirty="0" smtClean="0"/>
              <a:t>” as additional HCCA MAC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Enforcement of synchronous solutions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802.15.3, Wireless USB,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0856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7504" y="1052736"/>
            <a:ext cx="8928992" cy="4424487"/>
          </a:xfrm>
          <a:ln/>
        </p:spPr>
        <p:txBody>
          <a:bodyPr/>
          <a:lstStyle/>
          <a:p>
            <a:pPr algn="just"/>
            <a:r>
              <a:rPr lang="it-IT" sz="2000" dirty="0" smtClean="0"/>
              <a:t>MS-</a:t>
            </a:r>
            <a:r>
              <a:rPr lang="it-IT" sz="2000" dirty="0" err="1" smtClean="0"/>
              <a:t>Aloha</a:t>
            </a:r>
            <a:endParaRPr lang="it-IT" sz="2000" dirty="0" smtClean="0"/>
          </a:p>
          <a:p>
            <a:pPr marL="180975" indent="0" algn="just"/>
            <a:r>
              <a:rPr lang="it-IT" sz="1200" b="0" dirty="0" smtClean="0"/>
              <a:t>Scopigno</a:t>
            </a:r>
            <a:r>
              <a:rPr lang="it-IT" sz="1200" b="0" dirty="0"/>
              <a:t>, R., and H. A. Cozzetti, "Mobile </a:t>
            </a:r>
            <a:r>
              <a:rPr lang="it-IT" sz="1200" b="0" dirty="0" err="1"/>
              <a:t>Slotted</a:t>
            </a:r>
            <a:r>
              <a:rPr lang="it-IT" sz="1200" b="0" dirty="0"/>
              <a:t> </a:t>
            </a:r>
            <a:r>
              <a:rPr lang="it-IT" sz="1200" b="0" dirty="0" err="1"/>
              <a:t>Aloha</a:t>
            </a:r>
            <a:r>
              <a:rPr lang="it-IT" sz="1200" b="0" dirty="0"/>
              <a:t> for </a:t>
            </a:r>
            <a:r>
              <a:rPr lang="it-IT" sz="1200" b="0" dirty="0" err="1"/>
              <a:t>Vanets</a:t>
            </a:r>
            <a:r>
              <a:rPr lang="it-IT" sz="1200" b="0" dirty="0"/>
              <a:t>", 70th IEEE </a:t>
            </a:r>
            <a:r>
              <a:rPr lang="it-IT" sz="1200" b="0" dirty="0" err="1"/>
              <a:t>Vehicular</a:t>
            </a:r>
            <a:r>
              <a:rPr lang="it-IT" sz="1200" b="0" dirty="0"/>
              <a:t> Technology Conference Fall (VTC 2009-Fall), 09/2009.</a:t>
            </a:r>
          </a:p>
          <a:p>
            <a:pPr marL="180975" lvl="0" indent="0" algn="just"/>
            <a:r>
              <a:rPr lang="en-US" sz="1200" b="0" dirty="0" smtClean="0"/>
              <a:t>Scopigno</a:t>
            </a:r>
            <a:r>
              <a:rPr lang="en-US" sz="1200" b="0" dirty="0"/>
              <a:t>, R., and H. A. Cozzetti, "Evaluation of Time-Space Efficiency in CSMA/CA and Slotted </a:t>
            </a:r>
            <a:r>
              <a:rPr lang="en-US" sz="1200" b="0" dirty="0" err="1"/>
              <a:t>Vanets</a:t>
            </a:r>
            <a:r>
              <a:rPr lang="en-US" sz="1200" b="0" dirty="0"/>
              <a:t>", 72nd IEEE Vehicular Technology Conference Fall (VTC 2010-Fall), pp. 1 -5, 09/2010.</a:t>
            </a:r>
          </a:p>
          <a:p>
            <a:pPr marL="180975" indent="0" algn="just"/>
            <a:r>
              <a:rPr lang="it-IT" sz="1200" b="0" dirty="0"/>
              <a:t>Cozzetti, H. A., and R. Scopigno, "</a:t>
            </a:r>
            <a:r>
              <a:rPr lang="it-IT" sz="1200" b="0" dirty="0" err="1"/>
              <a:t>Scalability</a:t>
            </a:r>
            <a:r>
              <a:rPr lang="it-IT" sz="1200" b="0" dirty="0"/>
              <a:t> and </a:t>
            </a:r>
            <a:r>
              <a:rPr lang="it-IT" sz="1200" b="0" dirty="0" err="1"/>
              <a:t>QoS</a:t>
            </a:r>
            <a:r>
              <a:rPr lang="it-IT" sz="1200" b="0" dirty="0"/>
              <a:t> in MS-</a:t>
            </a:r>
            <a:r>
              <a:rPr lang="it-IT" sz="1200" b="0" dirty="0" err="1"/>
              <a:t>Aloha</a:t>
            </a:r>
            <a:r>
              <a:rPr lang="it-IT" sz="1200" b="0" dirty="0"/>
              <a:t> </a:t>
            </a:r>
            <a:r>
              <a:rPr lang="it-IT" sz="1200" b="0" dirty="0" err="1"/>
              <a:t>VANETs</a:t>
            </a:r>
            <a:r>
              <a:rPr lang="it-IT" sz="1200" b="0" dirty="0"/>
              <a:t>: </a:t>
            </a:r>
            <a:r>
              <a:rPr lang="it-IT" sz="1200" b="0" dirty="0" err="1"/>
              <a:t>Forced</a:t>
            </a:r>
            <a:r>
              <a:rPr lang="it-IT" sz="1200" b="0" dirty="0"/>
              <a:t> slot re-use versus </a:t>
            </a:r>
            <a:r>
              <a:rPr lang="it-IT" sz="1200" b="0" dirty="0" err="1"/>
              <a:t>pre-emption</a:t>
            </a:r>
            <a:r>
              <a:rPr lang="it-IT" sz="1200" b="0" dirty="0"/>
              <a:t>", 14th International IEEE Conference on </a:t>
            </a:r>
            <a:r>
              <a:rPr lang="it-IT" sz="1200" b="0" dirty="0" err="1"/>
              <a:t>Intelligent</a:t>
            </a:r>
            <a:r>
              <a:rPr lang="it-IT" sz="1200" b="0" dirty="0"/>
              <a:t> </a:t>
            </a:r>
            <a:r>
              <a:rPr lang="it-IT" sz="1200" b="0" dirty="0" err="1"/>
              <a:t>Transportation</a:t>
            </a:r>
            <a:r>
              <a:rPr lang="it-IT" sz="1200" b="0" dirty="0"/>
              <a:t> Systems (ITSC), Washington, DC (USA), pp. 1759 - 1766, 10/2011.</a:t>
            </a:r>
          </a:p>
          <a:p>
            <a:pPr marL="180975" indent="0" algn="just"/>
            <a:r>
              <a:rPr lang="en-GB" sz="1200" b="0" dirty="0" smtClean="0"/>
              <a:t>Campolo</a:t>
            </a:r>
            <a:r>
              <a:rPr lang="en-GB" sz="1200" b="0" dirty="0"/>
              <a:t>, C., H. A. Cozzetti, A. Molinaro, and R. Scopigno, "Impact of urban radio obstructions on the effectiveness of moving WAVE providers", 7th International Wireless Communications and Mobile Computing Conference (IWCMC), pp. 1506 - 1512, 07/2011.</a:t>
            </a:r>
          </a:p>
          <a:p>
            <a:pPr marL="180975" lvl="0" indent="0" algn="just"/>
            <a:r>
              <a:rPr lang="en-US" sz="1200" b="0" dirty="0"/>
              <a:t>Cozzetti, H. A., D. Brevi, R. Scopigno, P. Ferrari, E. Sisinni, and A. Flammini, "MS-Aloha: Preliminary Analysis of Its Suitability for Wireless Automation", 17th IEEE International Conference on Emerging Technologies and Factory Automation, Cracow, Poland, 09/2012.</a:t>
            </a:r>
          </a:p>
          <a:p>
            <a:pPr marL="180975" lvl="0" indent="0" algn="just"/>
            <a:r>
              <a:rPr lang="en-US" sz="1200" b="0" dirty="0"/>
              <a:t>ETSI TR 102 861: Intelligent Transport Systems (ITS); On the Recommended Parameter Settings for Using STDMA for Cooperative ITS; Access Layer Part</a:t>
            </a:r>
          </a:p>
          <a:p>
            <a:pPr marL="180975" lvl="0" indent="0" algn="just"/>
            <a:r>
              <a:rPr lang="en-US" sz="1200" b="0" dirty="0"/>
              <a:t>ETSI TR 102 862: Intelligent Transport Systems (ITS); Performance Evaluation of Self-Organizing TDMA as Medium Access Control Method Applied to ITS; Access Layer </a:t>
            </a:r>
            <a:r>
              <a:rPr lang="en-US" sz="1200" b="0" dirty="0" smtClean="0"/>
              <a:t>Part</a:t>
            </a:r>
            <a:endParaRPr lang="it-IT" sz="2000" dirty="0"/>
          </a:p>
          <a:p>
            <a:pPr algn="just"/>
            <a:r>
              <a:rPr lang="it-IT" sz="2000" dirty="0" err="1" smtClean="0"/>
              <a:t>Synchronization</a:t>
            </a:r>
            <a:endParaRPr lang="it-IT" sz="2000" dirty="0" smtClean="0"/>
          </a:p>
          <a:p>
            <a:pPr marL="180975" indent="0" algn="just"/>
            <a:r>
              <a:rPr lang="en-US" sz="1200" b="0" dirty="0" err="1" smtClean="0"/>
              <a:t>Kannisto</a:t>
            </a:r>
            <a:r>
              <a:rPr lang="en-US" sz="1200" b="0" dirty="0"/>
              <a:t>, J.; </a:t>
            </a:r>
            <a:r>
              <a:rPr lang="en-US" sz="1200" b="0" dirty="0" err="1"/>
              <a:t>Vanhatupa</a:t>
            </a:r>
            <a:r>
              <a:rPr lang="en-US" sz="1200" b="0" dirty="0"/>
              <a:t>, T.; </a:t>
            </a:r>
            <a:r>
              <a:rPr lang="en-US" sz="1200" b="0" dirty="0" err="1"/>
              <a:t>Hannikainen</a:t>
            </a:r>
            <a:r>
              <a:rPr lang="en-US" sz="1200" b="0" dirty="0"/>
              <a:t>, M.; </a:t>
            </a:r>
            <a:r>
              <a:rPr lang="en-US" sz="1200" b="0" dirty="0" err="1"/>
              <a:t>Hamalainen</a:t>
            </a:r>
            <a:r>
              <a:rPr lang="en-US" sz="1200" b="0" dirty="0"/>
              <a:t>, T.D., "Software and hardware prototypes of the IEEE 1588 precision time protocol on wireless LAN," </a:t>
            </a:r>
            <a:r>
              <a:rPr lang="en-US" sz="1200" b="0" i="1" dirty="0"/>
              <a:t>Local and Metropolitan Area Networks, 2005. LANMAN 2005. The 14th IEEE Workshop on</a:t>
            </a:r>
            <a:r>
              <a:rPr lang="en-US" sz="1200" b="0" dirty="0"/>
              <a:t> , vol., no., pp.6 pp.,6, 18-18 Sept. </a:t>
            </a:r>
            <a:r>
              <a:rPr lang="en-US" sz="1200" b="0" dirty="0" smtClean="0"/>
              <a:t>2005</a:t>
            </a:r>
          </a:p>
          <a:p>
            <a:pPr marL="180975" indent="0" algn="just"/>
            <a:r>
              <a:rPr lang="en-US" sz="1200" b="0" dirty="0" smtClean="0"/>
              <a:t>J</a:t>
            </a:r>
            <a:r>
              <a:rPr lang="en-US" sz="1200" b="0" dirty="0"/>
              <a:t>. </a:t>
            </a:r>
            <a:r>
              <a:rPr lang="en-US" sz="1200" b="0" dirty="0" err="1"/>
              <a:t>Kannisto</a:t>
            </a:r>
            <a:r>
              <a:rPr lang="en-US" sz="1200" b="0" dirty="0"/>
              <a:t>, T. </a:t>
            </a:r>
            <a:r>
              <a:rPr lang="en-US" sz="1200" b="0" dirty="0" err="1"/>
              <a:t>Vanhatupa</a:t>
            </a:r>
            <a:r>
              <a:rPr lang="en-US" sz="1200" b="0" dirty="0"/>
              <a:t>, M. </a:t>
            </a:r>
            <a:r>
              <a:rPr lang="en-US" sz="1200" b="0" dirty="0" err="1"/>
              <a:t>Hännikäinen</a:t>
            </a:r>
            <a:r>
              <a:rPr lang="en-US" sz="1200" b="0" dirty="0"/>
              <a:t>, </a:t>
            </a:r>
            <a:r>
              <a:rPr lang="en-US" sz="1200" b="0" dirty="0" smtClean="0"/>
              <a:t>T.D</a:t>
            </a:r>
            <a:r>
              <a:rPr lang="en-US" sz="1200" b="0" dirty="0"/>
              <a:t>. </a:t>
            </a:r>
            <a:r>
              <a:rPr lang="en-US" sz="1200" b="0" dirty="0" err="1" smtClean="0"/>
              <a:t>Hämäläinen</a:t>
            </a:r>
            <a:r>
              <a:rPr lang="en-US" sz="1200" b="0" dirty="0" smtClean="0"/>
              <a:t>, “</a:t>
            </a:r>
            <a:r>
              <a:rPr lang="en-US" sz="1200" b="0" dirty="0"/>
              <a:t>Precision Time Protocol Prototype on Wireless </a:t>
            </a:r>
            <a:r>
              <a:rPr lang="en-US" sz="1200" b="0" dirty="0" smtClean="0"/>
              <a:t>LAN,” </a:t>
            </a:r>
            <a:r>
              <a:rPr lang="en-US" sz="1200" b="0" i="1" dirty="0" smtClean="0"/>
              <a:t>Telecomm. </a:t>
            </a:r>
            <a:r>
              <a:rPr lang="en-US" sz="1200" b="0" i="1" dirty="0"/>
              <a:t>and Networking - ICT </a:t>
            </a:r>
            <a:r>
              <a:rPr lang="en-US" sz="1200" b="0" i="1" dirty="0" smtClean="0"/>
              <a:t>2004 Lecture </a:t>
            </a:r>
            <a:r>
              <a:rPr lang="en-US" sz="1200" b="0" i="1" dirty="0"/>
              <a:t>Notes in Computer Science Volume 3124</a:t>
            </a:r>
            <a:r>
              <a:rPr lang="en-US" sz="1200" b="0" dirty="0"/>
              <a:t>, 2004, </a:t>
            </a:r>
            <a:r>
              <a:rPr lang="en-US" sz="1200" b="0" dirty="0" err="1"/>
              <a:t>pp</a:t>
            </a:r>
            <a:r>
              <a:rPr lang="en-US" sz="1200" b="0" dirty="0"/>
              <a:t> 1236-1245, Springer Berlin Heidelberg</a:t>
            </a:r>
          </a:p>
          <a:p>
            <a:pPr marL="180975" indent="0" algn="just"/>
            <a:r>
              <a:rPr lang="en-US" sz="1200" b="0" dirty="0" err="1" smtClean="0"/>
              <a:t>Cooklev</a:t>
            </a:r>
            <a:r>
              <a:rPr lang="en-US" sz="1200" b="0" dirty="0"/>
              <a:t>, T.; </a:t>
            </a:r>
            <a:r>
              <a:rPr lang="en-US" sz="1200" b="0" dirty="0" err="1"/>
              <a:t>Eidson</a:t>
            </a:r>
            <a:r>
              <a:rPr lang="en-US" sz="1200" b="0" dirty="0"/>
              <a:t>, J.C.; </a:t>
            </a:r>
            <a:r>
              <a:rPr lang="en-US" sz="1200" b="0" dirty="0" err="1"/>
              <a:t>Pakdaman</a:t>
            </a:r>
            <a:r>
              <a:rPr lang="en-US" sz="1200" b="0" dirty="0"/>
              <a:t>, A., "An Implementation of IEEE 1588 Over IEEE 802.11b for Synchronization of Wireless Local Area Network Nodes," </a:t>
            </a:r>
            <a:r>
              <a:rPr lang="en-US" sz="1200" b="0" i="1" dirty="0"/>
              <a:t>Instrumentation and Measurement, IEEE Transactions on</a:t>
            </a:r>
            <a:r>
              <a:rPr lang="en-US" sz="1200" b="0" dirty="0"/>
              <a:t> , vol.56, no.5, pp.1632,1639, Oct. </a:t>
            </a:r>
            <a:r>
              <a:rPr lang="en-US" sz="1200" b="0" dirty="0" smtClean="0"/>
              <a:t>2007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Outline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806266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Motivations and rationale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MS-Aloha mechanisms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MS-Aloha results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Comparative analysis to CSMA/CA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A deeper insight into MS-Aloha  results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Spatial multiplexing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Open issues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Points of strength and potential applications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728563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Motivations</a:t>
            </a:r>
            <a:r>
              <a:rPr lang="it-IT" dirty="0" smtClean="0"/>
              <a:t> and </a:t>
            </a:r>
            <a:r>
              <a:rPr lang="it-IT" dirty="0" err="1" smtClean="0"/>
              <a:t>Rationale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402432"/>
            <a:ext cx="8278688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Two main weaknesses in IEEE 802.11 for VANETs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Poor performance with growing traffic load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Decentralized Congestion Control (DCC): being revised by ETSI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Hidden-terminal prone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Could they both be solved by a connection-oriented, synchronous and decentralized approach?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Proposed in ETSI STF395 (TR 102 861, TR 102 862)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Unlike other connection-oriented approaches,  transmissions are coordinated over multiple hops (not only by sensing)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Better interference, no hidden terminals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Open issues: slot re-use, reactivity, backward-compatibility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MS-Aloha could suite also….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Wireless automation (over 802.11?), mesh slotted WMAN (802.16), …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</a:t>
            </a:r>
            <a:r>
              <a:rPr lang="it-IT" dirty="0" err="1" smtClean="0"/>
              <a:t>framing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338530"/>
            <a:ext cx="5905153" cy="3114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565275"/>
            <a:ext cx="8352928" cy="1728192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Backward compatible to 802.11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err="1" smtClean="0"/>
              <a:t>Signaling</a:t>
            </a:r>
            <a:r>
              <a:rPr lang="en-GB" dirty="0" smtClean="0"/>
              <a:t> information can be nested in the data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Guard-time counteracts time of flight and clock hold-on (details follow)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Examples: period 100ms, Tg≈100µs, Payload 200B (+UDP/IP)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 smtClean="0"/>
              <a:t>→ 125 slots @6Mb/s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→ </a:t>
            </a:r>
            <a:r>
              <a:rPr lang="en-GB" dirty="0" smtClean="0"/>
              <a:t>200 </a:t>
            </a:r>
            <a:r>
              <a:rPr lang="en-GB" dirty="0"/>
              <a:t>slots </a:t>
            </a:r>
            <a:r>
              <a:rPr lang="en-GB" dirty="0" smtClean="0"/>
              <a:t>@12Mb/s</a:t>
            </a:r>
            <a:endParaRPr lang="en-GB" dirty="0"/>
          </a:p>
          <a:p>
            <a:pPr lvl="2">
              <a:buFont typeface="Times New Roman" pitchFamily="16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512539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</a:t>
            </a:r>
            <a:r>
              <a:rPr lang="it-IT" dirty="0" err="1" smtClean="0"/>
              <a:t>signaling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2"/>
            <a:ext cx="828092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Each node </a:t>
            </a:r>
            <a:r>
              <a:rPr lang="en-US" sz="2000" dirty="0" smtClean="0"/>
              <a:t>appends to its transmissions</a:t>
            </a:r>
            <a:r>
              <a:rPr lang="en-US" sz="2000" dirty="0"/>
              <a:t> </a:t>
            </a:r>
            <a:r>
              <a:rPr lang="en-US" sz="2000" dirty="0" smtClean="0"/>
              <a:t>its </a:t>
            </a:r>
            <a:br>
              <a:rPr lang="en-US" sz="2000" dirty="0" smtClean="0"/>
            </a:br>
            <a:r>
              <a:rPr lang="en-US" sz="2000" dirty="0" smtClean="0"/>
              <a:t>view </a:t>
            </a:r>
            <a:r>
              <a:rPr lang="en-US" sz="2000" dirty="0"/>
              <a:t>of all the slots (FI)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Against hidden </a:t>
            </a:r>
            <a:r>
              <a:rPr lang="en-US" sz="1800" dirty="0" smtClean="0"/>
              <a:t>stations; </a:t>
            </a:r>
            <a:r>
              <a:rPr lang="en-US" sz="1800" dirty="0"/>
              <a:t>to enable collision detection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Potentially dangerous overhead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Prevented by using temporary short identifier (next slide)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Contention </a:t>
            </a:r>
            <a:r>
              <a:rPr lang="en-US" sz="2000" dirty="0"/>
              <a:t>Phase (slot reservation) – it takes 1 period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Nodes start competing for slot assignment listening to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N </a:t>
            </a:r>
            <a:r>
              <a:rPr lang="en-US" sz="1600" dirty="0"/>
              <a:t>Frame </a:t>
            </a:r>
            <a:r>
              <a:rPr lang="en-US" sz="1600" dirty="0" smtClean="0"/>
              <a:t>Information </a:t>
            </a:r>
            <a:r>
              <a:rPr lang="en-US" sz="1600" dirty="0"/>
              <a:t>coming from its neighbors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node transmits a data packet into </a:t>
            </a:r>
            <a:r>
              <a:rPr lang="en-US" sz="1800" dirty="0" smtClean="0"/>
              <a:t>an idle slot (together </a:t>
            </a:r>
            <a:r>
              <a:rPr lang="en-US" sz="1800" dirty="0"/>
              <a:t>with its </a:t>
            </a:r>
            <a:r>
              <a:rPr lang="en-US" sz="1800" dirty="0" smtClean="0"/>
              <a:t>FI)</a:t>
            </a:r>
            <a:endParaRPr lang="en-US" sz="18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It checks if the transmission </a:t>
            </a:r>
            <a:r>
              <a:rPr lang="en-US" sz="1800" dirty="0" smtClean="0"/>
              <a:t>is </a:t>
            </a:r>
            <a:r>
              <a:rPr lang="en-US" sz="1800" dirty="0"/>
              <a:t>acknowledged by </a:t>
            </a:r>
            <a:r>
              <a:rPr lang="en-US" sz="1800" dirty="0" smtClean="0"/>
              <a:t>all the other </a:t>
            </a:r>
            <a:r>
              <a:rPr lang="en-US" sz="1800" dirty="0"/>
              <a:t>nodes </a:t>
            </a:r>
            <a:r>
              <a:rPr lang="en-US" sz="1800" dirty="0" smtClean="0"/>
              <a:t>(FI)</a:t>
            </a:r>
            <a:endParaRPr lang="en-US" sz="1800" dirty="0"/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In the period </a:t>
            </a:r>
            <a:r>
              <a:rPr lang="en-US" sz="1600" dirty="0" smtClean="0"/>
              <a:t>slot(K)-slot(K+N</a:t>
            </a:r>
            <a:r>
              <a:rPr lang="en-US" sz="1600" dirty="0"/>
              <a:t>) the channel is </a:t>
            </a:r>
            <a:r>
              <a:rPr lang="en-US" sz="1600" dirty="0" smtClean="0"/>
              <a:t>monitored</a:t>
            </a:r>
            <a:endParaRPr lang="en-US" sz="1600" dirty="0"/>
          </a:p>
          <a:p>
            <a:pPr>
              <a:buFont typeface="Times New Roman" pitchFamily="16" charset="0"/>
              <a:buChar char="•"/>
            </a:pPr>
            <a:r>
              <a:rPr lang="en-US" sz="2200" dirty="0" smtClean="0"/>
              <a:t>When  </a:t>
            </a:r>
            <a:r>
              <a:rPr lang="en-US" sz="2200" dirty="0"/>
              <a:t>slot(K) begins, the node transmits its packet if </a:t>
            </a:r>
            <a:r>
              <a:rPr lang="en-US" sz="2200" dirty="0" smtClean="0"/>
              <a:t>the reservation </a:t>
            </a:r>
            <a:r>
              <a:rPr lang="en-US" sz="2200" dirty="0"/>
              <a:t>still </a:t>
            </a:r>
            <a:r>
              <a:rPr lang="en-US" sz="2200" dirty="0" smtClean="0"/>
              <a:t>holds</a:t>
            </a:r>
            <a:endParaRPr lang="en-US" sz="22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Continuous monitoring to face mobility or topology </a:t>
            </a:r>
            <a:r>
              <a:rPr lang="en-US" sz="1800" dirty="0" smtClean="0"/>
              <a:t>changes</a:t>
            </a:r>
          </a:p>
          <a:p>
            <a:pPr lvl="1">
              <a:buFont typeface="Times New Roman" pitchFamily="16" charset="0"/>
              <a:buChar char="•"/>
            </a:pPr>
            <a:r>
              <a:rPr lang="it-IT" sz="1800" dirty="0" err="1" smtClean="0"/>
              <a:t>All</a:t>
            </a:r>
            <a:r>
              <a:rPr lang="it-IT" sz="1800" dirty="0" smtClean="0"/>
              <a:t> the information </a:t>
            </a:r>
            <a:r>
              <a:rPr lang="it-IT" sz="1800" dirty="0" err="1" smtClean="0"/>
              <a:t>about</a:t>
            </a:r>
            <a:r>
              <a:rPr lang="it-IT" sz="1800" dirty="0" smtClean="0"/>
              <a:t> slot K </a:t>
            </a:r>
            <a:r>
              <a:rPr lang="it-IT" sz="1800" dirty="0" err="1" smtClean="0"/>
              <a:t>gets</a:t>
            </a:r>
            <a:r>
              <a:rPr lang="it-IT" sz="1800" dirty="0" smtClean="0"/>
              <a:t> </a:t>
            </a:r>
            <a:r>
              <a:rPr lang="it-IT" sz="1800" dirty="0" err="1" smtClean="0"/>
              <a:t>refreshed</a:t>
            </a:r>
            <a:r>
              <a:rPr lang="it-IT" sz="1800" dirty="0" smtClean="0"/>
              <a:t> </a:t>
            </a:r>
            <a:r>
              <a:rPr lang="it-IT" sz="1800" dirty="0" err="1" smtClean="0"/>
              <a:t>at</a:t>
            </a:r>
            <a:r>
              <a:rPr lang="it-IT" sz="1800" dirty="0" smtClean="0"/>
              <a:t> slot K → </a:t>
            </a:r>
            <a:r>
              <a:rPr lang="it-IT" sz="1800" dirty="0" err="1" smtClean="0"/>
              <a:t>timely</a:t>
            </a:r>
            <a:r>
              <a:rPr lang="it-IT" sz="1800" dirty="0" smtClean="0"/>
              <a:t> </a:t>
            </a:r>
            <a:r>
              <a:rPr lang="it-IT" sz="1800" dirty="0" err="1" smtClean="0"/>
              <a:t>reactivity</a:t>
            </a:r>
            <a:endParaRPr lang="en-US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92" t="65970" r="6352" b="752"/>
          <a:stretch>
            <a:fillRect/>
          </a:stretch>
        </p:blipFill>
        <p:spPr bwMode="auto">
          <a:xfrm>
            <a:off x="6300192" y="1340768"/>
            <a:ext cx="2595562" cy="1149350"/>
          </a:xfrm>
          <a:prstGeom prst="rect">
            <a:avLst/>
          </a:prstGeom>
          <a:noFill/>
          <a:ln w="9525">
            <a:solidFill>
              <a:schemeClr val="folHlink"/>
            </a:solidFill>
            <a:prstDash val="dash"/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Connettore 2 2"/>
          <p:cNvCxnSpPr>
            <a:endCxn id="16" idx="1"/>
          </p:cNvCxnSpPr>
          <p:nvPr/>
        </p:nvCxnSpPr>
        <p:spPr bwMode="auto">
          <a:xfrm>
            <a:off x="6804248" y="2388279"/>
            <a:ext cx="1260140" cy="186968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Connettore 2 9"/>
          <p:cNvCxnSpPr/>
          <p:nvPr/>
        </p:nvCxnSpPr>
        <p:spPr bwMode="auto">
          <a:xfrm>
            <a:off x="7236296" y="2348880"/>
            <a:ext cx="828092" cy="93610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" name="Connettore 2 10"/>
          <p:cNvCxnSpPr/>
          <p:nvPr/>
        </p:nvCxnSpPr>
        <p:spPr bwMode="auto">
          <a:xfrm>
            <a:off x="7740352" y="2348880"/>
            <a:ext cx="648072" cy="5760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8385831" y="2924943"/>
            <a:ext cx="7553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>
                <a:solidFill>
                  <a:schemeClr val="tx1"/>
                </a:solidFill>
              </a:rPr>
              <a:t>Slot state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028384" y="3212976"/>
            <a:ext cx="1112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>
                <a:solidFill>
                  <a:schemeClr val="tx1"/>
                </a:solidFill>
              </a:rPr>
              <a:t>Priority</a:t>
            </a:r>
            <a:r>
              <a:rPr lang="it-IT" sz="1200" dirty="0">
                <a:solidFill>
                  <a:schemeClr val="tx1"/>
                </a:solidFill>
              </a:rPr>
              <a:t> </a:t>
            </a:r>
            <a:r>
              <a:rPr lang="it-IT" sz="1200" dirty="0" smtClean="0">
                <a:solidFill>
                  <a:schemeClr val="tx1"/>
                </a:solidFill>
              </a:rPr>
              <a:t>of </a:t>
            </a:r>
            <a:r>
              <a:rPr lang="it-IT" sz="1200" dirty="0" err="1" smtClean="0">
                <a:solidFill>
                  <a:schemeClr val="tx1"/>
                </a:solidFill>
              </a:rPr>
              <a:t>reservation</a:t>
            </a:r>
            <a:endParaRPr lang="it-IT" sz="1200" dirty="0" smtClean="0">
              <a:solidFill>
                <a:schemeClr val="tx1"/>
              </a:solidFill>
            </a:endParaRPr>
          </a:p>
          <a:p>
            <a:r>
              <a:rPr lang="it-IT" sz="1200" dirty="0" smtClean="0">
                <a:solidFill>
                  <a:schemeClr val="tx1"/>
                </a:solidFill>
              </a:rPr>
              <a:t>(</a:t>
            </a:r>
            <a:r>
              <a:rPr lang="it-IT" sz="1200" dirty="0" err="1" smtClean="0">
                <a:solidFill>
                  <a:schemeClr val="tx1"/>
                </a:solidFill>
              </a:rPr>
              <a:t>preemption</a:t>
            </a:r>
            <a:r>
              <a:rPr lang="it-IT" sz="1200" dirty="0" smtClean="0">
                <a:solidFill>
                  <a:schemeClr val="tx1"/>
                </a:solidFill>
              </a:rPr>
              <a:t>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8064388" y="3934797"/>
            <a:ext cx="1078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 err="1" smtClean="0">
                <a:solidFill>
                  <a:schemeClr val="tx1"/>
                </a:solidFill>
              </a:rPr>
              <a:t>Identifier</a:t>
            </a:r>
            <a:r>
              <a:rPr lang="it-IT" sz="1200" dirty="0" smtClean="0">
                <a:solidFill>
                  <a:schemeClr val="tx1"/>
                </a:solidFill>
              </a:rPr>
              <a:t> of the </a:t>
            </a:r>
            <a:r>
              <a:rPr lang="it-IT" sz="1200" dirty="0" err="1" smtClean="0">
                <a:solidFill>
                  <a:schemeClr val="tx1"/>
                </a:solidFill>
              </a:rPr>
              <a:t>node</a:t>
            </a:r>
            <a:r>
              <a:rPr lang="it-IT" sz="1200" dirty="0" smtClean="0">
                <a:solidFill>
                  <a:schemeClr val="tx1"/>
                </a:solidFill>
              </a:rPr>
              <a:t> </a:t>
            </a:r>
            <a:r>
              <a:rPr lang="it-IT" sz="1200" dirty="0" err="1" smtClean="0">
                <a:solidFill>
                  <a:schemeClr val="tx1"/>
                </a:solidFill>
              </a:rPr>
              <a:t>using</a:t>
            </a:r>
            <a:r>
              <a:rPr lang="it-IT" sz="1200" dirty="0" smtClean="0">
                <a:solidFill>
                  <a:schemeClr val="tx1"/>
                </a:solidFill>
              </a:rPr>
              <a:t> the slot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872579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slot-</a:t>
            </a:r>
            <a:r>
              <a:rPr lang="it-IT" dirty="0" err="1" smtClean="0"/>
              <a:t>reuse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421259"/>
            <a:ext cx="806266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The channel-state is described by two bits in the Frame Information.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Previously (RR-Aloha+), only </a:t>
            </a:r>
            <a:r>
              <a:rPr lang="en-US" sz="1800" dirty="0"/>
              <a:t>3 states </a:t>
            </a:r>
            <a:r>
              <a:rPr lang="en-US" sz="1800" dirty="0" smtClean="0"/>
              <a:t>used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 smtClean="0"/>
              <a:t>free </a:t>
            </a:r>
            <a:r>
              <a:rPr lang="en-US" sz="1600" dirty="0"/>
              <a:t>‘00’, busy ‘10’, collision ‘01</a:t>
            </a:r>
            <a:r>
              <a:rPr lang="en-US" sz="1600" dirty="0" smtClean="0"/>
              <a:t>’</a:t>
            </a:r>
            <a:endParaRPr lang="en-US" sz="16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The </a:t>
            </a:r>
            <a:r>
              <a:rPr lang="en-US" sz="1800" dirty="0" smtClean="0"/>
              <a:t>non-used configuration </a:t>
            </a:r>
            <a:r>
              <a:rPr lang="en-US" sz="1800" dirty="0"/>
              <a:t>(‘11’) is exploited to keep trace of number of hops the information is forwarded over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When some information on slot reservation is not directly detected, it is announced as 2-hop (’11’)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Nodes which receive it </a:t>
            </a:r>
            <a:r>
              <a:rPr lang="en-US" sz="1800" dirty="0" smtClean="0"/>
              <a:t>know </a:t>
            </a:r>
            <a:r>
              <a:rPr lang="en-US" sz="1800" dirty="0"/>
              <a:t>that they should not use the slot but should not forward this information either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This solution: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Decreases the logical radius of </a:t>
            </a:r>
            <a:r>
              <a:rPr lang="en-US" sz="1800" dirty="0" smtClean="0"/>
              <a:t>propagation of </a:t>
            </a:r>
            <a:br>
              <a:rPr lang="en-US" sz="1800" dirty="0" smtClean="0"/>
            </a:br>
            <a:r>
              <a:rPr lang="en-US" sz="1800" dirty="0" smtClean="0"/>
              <a:t>a slot reservation</a:t>
            </a:r>
          </a:p>
          <a:p>
            <a:pPr lvl="2">
              <a:buFont typeface="Times New Roman" pitchFamily="16" charset="0"/>
              <a:buChar char="•"/>
            </a:pPr>
            <a:r>
              <a:rPr lang="it-IT" sz="1600" dirty="0" err="1" smtClean="0"/>
              <a:t>It</a:t>
            </a:r>
            <a:r>
              <a:rPr lang="it-IT" sz="1600" dirty="0" smtClean="0"/>
              <a:t> </a:t>
            </a:r>
            <a:r>
              <a:rPr lang="it-IT" sz="1600" dirty="0" err="1" smtClean="0"/>
              <a:t>is</a:t>
            </a:r>
            <a:r>
              <a:rPr lang="it-IT" sz="1600" dirty="0" smtClean="0"/>
              <a:t> </a:t>
            </a:r>
            <a:r>
              <a:rPr lang="it-IT" sz="1600" dirty="0" err="1" smtClean="0"/>
              <a:t>not</a:t>
            </a:r>
            <a:r>
              <a:rPr lang="it-IT" sz="1600" dirty="0" smtClean="0"/>
              <a:t> </a:t>
            </a:r>
            <a:r>
              <a:rPr lang="it-IT" sz="1600" dirty="0" err="1" smtClean="0"/>
              <a:t>indefinitely</a:t>
            </a:r>
            <a:r>
              <a:rPr lang="it-IT" sz="1600" dirty="0"/>
              <a:t> </a:t>
            </a:r>
            <a:r>
              <a:rPr lang="it-IT" sz="1600" dirty="0" err="1" smtClean="0"/>
              <a:t>forwarded</a:t>
            </a:r>
            <a:endParaRPr lang="en-US" sz="1600" dirty="0"/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Improves the resource </a:t>
            </a:r>
            <a:r>
              <a:rPr lang="en-US" sz="1800" dirty="0" smtClean="0"/>
              <a:t>re-use keeping however</a:t>
            </a:r>
            <a:br>
              <a:rPr lang="en-US" sz="1800" dirty="0" smtClean="0"/>
            </a:br>
            <a:r>
              <a:rPr lang="en-US" sz="1800" dirty="0" smtClean="0"/>
              <a:t>3 hops free</a:t>
            </a:r>
            <a:endParaRPr lang="en-GB" sz="1800" dirty="0"/>
          </a:p>
        </p:txBody>
      </p:sp>
      <p:grpSp>
        <p:nvGrpSpPr>
          <p:cNvPr id="7" name="Gruppo 4"/>
          <p:cNvGrpSpPr>
            <a:grpSpLocks/>
          </p:cNvGrpSpPr>
          <p:nvPr/>
        </p:nvGrpSpPr>
        <p:grpSpPr bwMode="auto">
          <a:xfrm>
            <a:off x="5436096" y="4149080"/>
            <a:ext cx="3582329" cy="2011531"/>
            <a:chOff x="4532562" y="4512333"/>
            <a:chExt cx="4392488" cy="2229034"/>
          </a:xfrm>
        </p:grpSpPr>
        <p:grpSp>
          <p:nvGrpSpPr>
            <p:cNvPr id="8" name="Gruppo 2"/>
            <p:cNvGrpSpPr>
              <a:grpSpLocks/>
            </p:cNvGrpSpPr>
            <p:nvPr/>
          </p:nvGrpSpPr>
          <p:grpSpPr bwMode="auto">
            <a:xfrm>
              <a:off x="4532562" y="4512333"/>
              <a:ext cx="4392488" cy="2229034"/>
              <a:chOff x="4532562" y="4512333"/>
              <a:chExt cx="4392488" cy="2229034"/>
            </a:xfrm>
          </p:grpSpPr>
          <p:pic>
            <p:nvPicPr>
              <p:cNvPr id="13" name="Picture 4" descr="status"/>
              <p:cNvPicPr>
                <a:picLocks noChangeAspect="1" noChangeArrowheads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32562" y="4512333"/>
                <a:ext cx="4392488" cy="2069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" name="Rettangolo 13"/>
              <p:cNvSpPr/>
              <p:nvPr/>
            </p:nvSpPr>
            <p:spPr>
              <a:xfrm>
                <a:off x="4950235" y="6454431"/>
                <a:ext cx="3887821" cy="28693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800"/>
              </a:p>
            </p:txBody>
          </p:sp>
        </p:grpSp>
        <p:sp>
          <p:nvSpPr>
            <p:cNvPr id="9" name="CasellaDiTesto 3"/>
            <p:cNvSpPr txBox="1">
              <a:spLocks noChangeArrowheads="1"/>
            </p:cNvSpPr>
            <p:nvPr/>
          </p:nvSpPr>
          <p:spPr bwMode="auto">
            <a:xfrm>
              <a:off x="5003087" y="6466817"/>
              <a:ext cx="427969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Busy</a:t>
              </a:r>
            </a:p>
          </p:txBody>
        </p:sp>
        <p:sp>
          <p:nvSpPr>
            <p:cNvPr id="10" name="CasellaDiTesto 7"/>
            <p:cNvSpPr txBox="1">
              <a:spLocks noChangeArrowheads="1"/>
            </p:cNvSpPr>
            <p:nvPr/>
          </p:nvSpPr>
          <p:spPr bwMode="auto">
            <a:xfrm>
              <a:off x="6057542" y="6470946"/>
              <a:ext cx="427970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Busy</a:t>
              </a:r>
            </a:p>
          </p:txBody>
        </p:sp>
        <p:sp>
          <p:nvSpPr>
            <p:cNvPr id="11" name="CasellaDiTesto 8"/>
            <p:cNvSpPr txBox="1">
              <a:spLocks noChangeArrowheads="1"/>
            </p:cNvSpPr>
            <p:nvPr/>
          </p:nvSpPr>
          <p:spPr bwMode="auto">
            <a:xfrm>
              <a:off x="7038521" y="6479203"/>
              <a:ext cx="471798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2-Hop</a:t>
              </a:r>
            </a:p>
          </p:txBody>
        </p:sp>
        <p:sp>
          <p:nvSpPr>
            <p:cNvPr id="12" name="CasellaDiTesto 9"/>
            <p:cNvSpPr txBox="1">
              <a:spLocks noChangeArrowheads="1"/>
            </p:cNvSpPr>
            <p:nvPr/>
          </p:nvSpPr>
          <p:spPr bwMode="auto">
            <a:xfrm>
              <a:off x="8143250" y="6479203"/>
              <a:ext cx="389298" cy="1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eaLnBrk="1" hangingPunct="1"/>
              <a:r>
                <a:rPr lang="it-IT" sz="1100" b="1">
                  <a:cs typeface="Arial" pitchFamily="34" charset="0"/>
                </a:rPr>
                <a:t>Free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66592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800571"/>
          </a:xfrm>
          <a:ln/>
        </p:spPr>
        <p:txBody>
          <a:bodyPr lIns="90000" tIns="46800" rIns="90000" bIns="46800"/>
          <a:lstStyle/>
          <a:p>
            <a:r>
              <a:rPr lang="it-IT" dirty="0" smtClean="0"/>
              <a:t>Short </a:t>
            </a:r>
            <a:r>
              <a:rPr lang="it-IT" dirty="0" err="1" smtClean="0"/>
              <a:t>Identifiers</a:t>
            </a:r>
            <a:r>
              <a:rPr lang="it-IT" dirty="0" smtClean="0"/>
              <a:t> for </a:t>
            </a:r>
            <a:r>
              <a:rPr lang="it-IT" dirty="0" err="1" smtClean="0"/>
              <a:t>scalability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474440"/>
            <a:ext cx="8568952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8-bit </a:t>
            </a:r>
            <a:r>
              <a:rPr lang="en-US" sz="2000" dirty="0" smtClean="0"/>
              <a:t>(or less) labels </a:t>
            </a:r>
            <a:r>
              <a:rPr lang="en-US" sz="2000" dirty="0"/>
              <a:t>STI </a:t>
            </a:r>
            <a:r>
              <a:rPr lang="en-US" sz="2000" dirty="0" smtClean="0"/>
              <a:t>to </a:t>
            </a:r>
            <a:r>
              <a:rPr lang="en-US" sz="2000" dirty="0"/>
              <a:t>identify each node inside the </a:t>
            </a:r>
            <a:r>
              <a:rPr lang="en-US" sz="2000" dirty="0" smtClean="0"/>
              <a:t>reachable area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STI are used to identify what node is using each reserved node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smtClean="0"/>
              <a:t>STI </a:t>
            </a:r>
            <a:r>
              <a:rPr lang="en-US" sz="1600" dirty="0"/>
              <a:t>are used instead of MAC addresses </a:t>
            </a:r>
            <a:r>
              <a:rPr lang="en-US" sz="1600" dirty="0" smtClean="0"/>
              <a:t>to </a:t>
            </a:r>
            <a:r>
              <a:rPr lang="en-US" sz="1600" dirty="0"/>
              <a:t>avoid excessive overheads in the FIs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In crowded areas the label space may be a very strong </a:t>
            </a:r>
            <a:r>
              <a:rPr lang="en-US" sz="1600" dirty="0" smtClean="0"/>
              <a:t>limit</a:t>
            </a:r>
            <a:endParaRPr lang="en-US" sz="20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However the same label can be re-used in different slots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The purpose of STI is collision detection - different nodes using the same slot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 err="1"/>
              <a:t>Label+Slot</a:t>
            </a:r>
            <a:r>
              <a:rPr lang="en-US" sz="1600" dirty="0"/>
              <a:t> </a:t>
            </a:r>
            <a:r>
              <a:rPr lang="en-US" sz="1600" dirty="0" smtClean="0"/>
              <a:t>→ </a:t>
            </a:r>
            <a:r>
              <a:rPr lang="en-US" sz="1600" dirty="0"/>
              <a:t>Node Identification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dirty="0"/>
              <a:t>Still </a:t>
            </a:r>
            <a:r>
              <a:rPr lang="en-US" sz="1600" dirty="0" smtClean="0"/>
              <a:t>not-negligible probability that 2 nodes chose </a:t>
            </a:r>
            <a:r>
              <a:rPr lang="en-US" sz="1600" dirty="0"/>
              <a:t>the same slot and the same STI</a:t>
            </a:r>
          </a:p>
          <a:p>
            <a:pPr>
              <a:buFont typeface="Times New Roman" pitchFamily="16" charset="0"/>
              <a:buChar char="•"/>
            </a:pPr>
            <a:endParaRPr lang="en-US" sz="2000" dirty="0"/>
          </a:p>
        </p:txBody>
      </p:sp>
      <p:pic>
        <p:nvPicPr>
          <p:cNvPr id="7" name="Picture 3" descr="sti_handshake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5814"/>
          <a:stretch/>
        </p:blipFill>
        <p:spPr bwMode="auto">
          <a:xfrm>
            <a:off x="6804247" y="4106504"/>
            <a:ext cx="2176425" cy="2274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4077072"/>
            <a:ext cx="6552728" cy="23762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Times New Roman" pitchFamily="16" charset="0"/>
              <a:buChar char="•"/>
            </a:pPr>
            <a:r>
              <a:rPr lang="en-US" sz="2000" kern="0" dirty="0" smtClean="0"/>
              <a:t>Scalability solved by a “temporary meaning” of STI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 smtClean="0"/>
              <a:t>STI changed by the nodes directly receiving from node A into STI’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 smtClean="0"/>
              <a:t>They know also A’s MAC and can compute the new STI’ 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kern="0" dirty="0" smtClean="0"/>
              <a:t>The nodes which do not receive from A just know STI’. The other know that STI and STI’ represent the same node 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600" kern="0" dirty="0" smtClean="0"/>
              <a:t>At next period the STI’ is changed by A into STI’’ and so on.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400" kern="0" dirty="0"/>
              <a:t>Collision are, soon or later, detected</a:t>
            </a:r>
          </a:p>
        </p:txBody>
      </p:sp>
    </p:spTree>
    <p:extLst>
      <p:ext uri="{BB962C8B-B14F-4D97-AF65-F5344CB8AC3E}">
        <p14:creationId xmlns:p14="http://schemas.microsoft.com/office/powerpoint/2010/main" val="3426659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Riccardo Scopigno, ISMB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656555"/>
          </a:xfrm>
          <a:ln/>
        </p:spPr>
        <p:txBody>
          <a:bodyPr lIns="90000" tIns="46800" rIns="90000" bIns="46800"/>
          <a:lstStyle/>
          <a:p>
            <a:r>
              <a:rPr lang="it-IT" dirty="0" err="1" smtClean="0"/>
              <a:t>Mechanisms</a:t>
            </a:r>
            <a:r>
              <a:rPr lang="it-IT" dirty="0" smtClean="0"/>
              <a:t>: non-</a:t>
            </a:r>
            <a:r>
              <a:rPr lang="it-IT" dirty="0" err="1" smtClean="0"/>
              <a:t>blocking</a:t>
            </a:r>
            <a:r>
              <a:rPr lang="it-IT" dirty="0" smtClean="0"/>
              <a:t> re-use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062664" cy="447484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sz="2000" dirty="0"/>
              <a:t>Slot re-use can be further improved setting a higher threshold on minimum reception power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If the received power is lower than a given “threshold” the message is received but its signaling discarded</a:t>
            </a:r>
          </a:p>
          <a:p>
            <a:pPr lvl="2">
              <a:buFont typeface="Times New Roman" pitchFamily="16" charset="0"/>
              <a:buChar char="•"/>
            </a:pPr>
            <a:r>
              <a:rPr lang="en-US" sz="1600" dirty="0"/>
              <a:t>It conceptually corresponds to lowering the radius of cluster of nodes which perceive a slot x assigned to a node A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Acting on the transmitted power would affect the SNR</a:t>
            </a:r>
          </a:p>
          <a:p>
            <a:pPr>
              <a:buFont typeface="Times New Roman" pitchFamily="16" charset="0"/>
              <a:buChar char="•"/>
            </a:pPr>
            <a:r>
              <a:rPr lang="en-US" sz="2000" dirty="0"/>
              <a:t>Further improvement by introducing a mechanism which regulates </a:t>
            </a:r>
            <a:r>
              <a:rPr lang="en-US" sz="2000" dirty="0" smtClean="0"/>
              <a:t>the “threshold</a:t>
            </a:r>
            <a:r>
              <a:rPr lang="en-US" sz="2000" dirty="0"/>
              <a:t>” dynamically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Defined by each </a:t>
            </a:r>
            <a:r>
              <a:rPr lang="en-US" sz="1800" dirty="0"/>
              <a:t>node </a:t>
            </a:r>
            <a:r>
              <a:rPr lang="en-US" sz="1800" dirty="0" smtClean="0"/>
              <a:t>based </a:t>
            </a:r>
            <a:r>
              <a:rPr lang="en-US" sz="1800" dirty="0"/>
              <a:t>on </a:t>
            </a:r>
            <a:r>
              <a:rPr lang="en-US" sz="1800" dirty="0" smtClean="0"/>
              <a:t>the free slots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 smtClean="0"/>
              <a:t>The </a:t>
            </a:r>
            <a:r>
              <a:rPr lang="en-US" sz="1800" dirty="0"/>
              <a:t>reception gets worsened by slot reuse only  at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longer distances </a:t>
            </a:r>
            <a:r>
              <a:rPr lang="en-US" sz="1800" dirty="0"/>
              <a:t>(always 100% if close </a:t>
            </a:r>
            <a:r>
              <a:rPr lang="en-US" sz="1800" dirty="0" smtClean="0"/>
              <a:t>proximity)</a:t>
            </a:r>
            <a:endParaRPr lang="en-US" sz="1800" dirty="0"/>
          </a:p>
          <a:p>
            <a:pPr>
              <a:buFont typeface="Times New Roman" pitchFamily="16" charset="0"/>
              <a:buChar char="•"/>
            </a:pPr>
            <a:r>
              <a:rPr lang="en-US" sz="2000" dirty="0" smtClean="0"/>
              <a:t>This </a:t>
            </a:r>
            <a:r>
              <a:rPr lang="en-US" sz="2000" dirty="0"/>
              <a:t>mechanism is optional. One can also…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… either completely disable it and accept channel blocking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800" dirty="0"/>
              <a:t>… or set a maximum threshold, </a:t>
            </a:r>
            <a:r>
              <a:rPr lang="en-US" sz="1800" dirty="0" smtClean="0"/>
              <a:t>to upper-bound reuse</a:t>
            </a:r>
            <a:endParaRPr lang="en-US" sz="1800" dirty="0"/>
          </a:p>
        </p:txBody>
      </p:sp>
      <p:grpSp>
        <p:nvGrpSpPr>
          <p:cNvPr id="7" name="Gruppo 6"/>
          <p:cNvGrpSpPr/>
          <p:nvPr/>
        </p:nvGrpSpPr>
        <p:grpSpPr>
          <a:xfrm>
            <a:off x="6644794" y="4237233"/>
            <a:ext cx="2413000" cy="2036762"/>
            <a:chOff x="5600700" y="3822700"/>
            <a:chExt cx="2965450" cy="2552700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6657975" y="4929188"/>
              <a:ext cx="193675" cy="19208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6076950" y="4338638"/>
              <a:ext cx="1371600" cy="141763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6315075" y="4737100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6450013" y="5210175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7000875" y="4737100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7135813" y="5210175"/>
              <a:ext cx="193675" cy="19208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4" name="Oval 11"/>
            <p:cNvSpPr>
              <a:spLocks noChangeArrowheads="1"/>
            </p:cNvSpPr>
            <p:nvPr/>
          </p:nvSpPr>
          <p:spPr bwMode="auto">
            <a:xfrm>
              <a:off x="6629400" y="3867150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5" name="Oval 12"/>
            <p:cNvSpPr>
              <a:spLocks noChangeArrowheads="1"/>
            </p:cNvSpPr>
            <p:nvPr/>
          </p:nvSpPr>
          <p:spPr bwMode="auto">
            <a:xfrm>
              <a:off x="6762750" y="4338638"/>
              <a:ext cx="193675" cy="192087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7686675" y="3867150"/>
              <a:ext cx="193675" cy="19208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7" name="Oval 14"/>
            <p:cNvSpPr>
              <a:spLocks noChangeArrowheads="1"/>
            </p:cNvSpPr>
            <p:nvPr/>
          </p:nvSpPr>
          <p:spPr bwMode="auto">
            <a:xfrm>
              <a:off x="7820025" y="4338638"/>
              <a:ext cx="193675" cy="19208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8" name="Oval 15"/>
            <p:cNvSpPr>
              <a:spLocks noChangeArrowheads="1"/>
            </p:cNvSpPr>
            <p:nvPr/>
          </p:nvSpPr>
          <p:spPr bwMode="auto">
            <a:xfrm>
              <a:off x="7477125" y="5046663"/>
              <a:ext cx="193675" cy="192087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7612063" y="5519738"/>
              <a:ext cx="193675" cy="192087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5824538" y="5151438"/>
              <a:ext cx="193675" cy="190500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1" name="Oval 18"/>
            <p:cNvSpPr>
              <a:spLocks noChangeArrowheads="1"/>
            </p:cNvSpPr>
            <p:nvPr/>
          </p:nvSpPr>
          <p:spPr bwMode="auto">
            <a:xfrm>
              <a:off x="5957888" y="5622925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2" name="Oval 19"/>
            <p:cNvSpPr>
              <a:spLocks noChangeArrowheads="1"/>
            </p:cNvSpPr>
            <p:nvPr/>
          </p:nvSpPr>
          <p:spPr bwMode="auto">
            <a:xfrm>
              <a:off x="5808663" y="3984625"/>
              <a:ext cx="193675" cy="19208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" name="Oval 20"/>
            <p:cNvSpPr>
              <a:spLocks noChangeArrowheads="1"/>
            </p:cNvSpPr>
            <p:nvPr/>
          </p:nvSpPr>
          <p:spPr bwMode="auto">
            <a:xfrm>
              <a:off x="5943600" y="4457700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4" name="Oval 21"/>
            <p:cNvSpPr>
              <a:spLocks noChangeArrowheads="1"/>
            </p:cNvSpPr>
            <p:nvPr/>
          </p:nvSpPr>
          <p:spPr bwMode="auto">
            <a:xfrm>
              <a:off x="7089775" y="5711825"/>
              <a:ext cx="193675" cy="192088"/>
            </a:xfrm>
            <a:prstGeom prst="ellipse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5" name="Oval 22"/>
            <p:cNvSpPr>
              <a:spLocks noChangeArrowheads="1"/>
            </p:cNvSpPr>
            <p:nvPr/>
          </p:nvSpPr>
          <p:spPr bwMode="auto">
            <a:xfrm>
              <a:off x="7224713" y="6183313"/>
              <a:ext cx="193675" cy="192087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auto">
            <a:xfrm>
              <a:off x="8372475" y="4856163"/>
              <a:ext cx="193675" cy="190500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auto">
            <a:xfrm>
              <a:off x="8324679" y="5431162"/>
              <a:ext cx="193675" cy="192088"/>
            </a:xfrm>
            <a:prstGeom prst="ellipse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auto">
            <a:xfrm>
              <a:off x="5600700" y="3822700"/>
              <a:ext cx="2354263" cy="244951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6129189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701</TotalTime>
  <Words>2147</Words>
  <Application>Microsoft Office PowerPoint</Application>
  <PresentationFormat>On-screen Show (4:3)</PresentationFormat>
  <Paragraphs>347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Microsoft Word 97 - 2003 Document</vt:lpstr>
      <vt:lpstr>Mobile Slotted Aloha</vt:lpstr>
      <vt:lpstr>Abstract</vt:lpstr>
      <vt:lpstr>Outline</vt:lpstr>
      <vt:lpstr>Motivations and Rationale</vt:lpstr>
      <vt:lpstr>Mechanisms: framing</vt:lpstr>
      <vt:lpstr>Mechanisms: signaling</vt:lpstr>
      <vt:lpstr>Mechanisms: slot-reuse</vt:lpstr>
      <vt:lpstr>Short Identifiers for scalability</vt:lpstr>
      <vt:lpstr>Mechanisms: non-blocking re-use</vt:lpstr>
      <vt:lpstr>Mechanisms: preemption and coexistence</vt:lpstr>
      <vt:lpstr>Results: line of sight (LoS)</vt:lpstr>
      <vt:lpstr>Results: non-LoS</vt:lpstr>
      <vt:lpstr>Results: non-LoS… in the centers of the crossroads</vt:lpstr>
      <vt:lpstr>Interpretation</vt:lpstr>
      <vt:lpstr>Interpretation (LoS)</vt:lpstr>
      <vt:lpstr>Interpretation (LoS)</vt:lpstr>
      <vt:lpstr>Interpretation (Non-LoS)</vt:lpstr>
      <vt:lpstr>Other features</vt:lpstr>
      <vt:lpstr>Open issues</vt:lpstr>
      <vt:lpstr>Potential applications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MS-Aloha</dc:title>
  <dc:creator>RICCARDO SCOPIGNO</dc:creator>
  <cp:lastModifiedBy>Clint Chaplin - SISA</cp:lastModifiedBy>
  <cp:revision>52</cp:revision>
  <cp:lastPrinted>1601-01-01T00:00:00Z</cp:lastPrinted>
  <dcterms:created xsi:type="dcterms:W3CDTF">2013-07-11T13:36:04Z</dcterms:created>
  <dcterms:modified xsi:type="dcterms:W3CDTF">2013-07-14T15:38:44Z</dcterms:modified>
</cp:coreProperties>
</file>