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2" r:id="rId4"/>
    <p:sldId id="263" r:id="rId5"/>
    <p:sldId id="264" r:id="rId6"/>
    <p:sldId id="265" r:id="rId7"/>
    <p:sldId id="266" r:id="rId8"/>
    <p:sldId id="267" r:id="rId9"/>
    <p:sldId id="268" r:id="rId10"/>
    <p:sldId id="281" r:id="rId11"/>
    <p:sldId id="282" r:id="rId12"/>
    <p:sldId id="283" r:id="rId13"/>
    <p:sldId id="284" r:id="rId14"/>
    <p:sldId id="285" r:id="rId15"/>
    <p:sldId id="269" r:id="rId16"/>
    <p:sldId id="270" r:id="rId17"/>
    <p:sldId id="271" r:id="rId18"/>
    <p:sldId id="278" r:id="rId19"/>
    <p:sldId id="272" r:id="rId20"/>
    <p:sldId id="274" r:id="rId21"/>
    <p:sldId id="275" r:id="rId22"/>
    <p:sldId id="276" r:id="rId23"/>
    <p:sldId id="277" r:id="rId24"/>
    <p:sldId id="280" r:id="rId25"/>
    <p:sldId id="286" r:id="rId26"/>
    <p:sldId id="287" r:id="rId27"/>
    <p:sldId id="288" r:id="rId28"/>
    <p:sldId id="289" r:id="rId29"/>
    <p:sldId id="290" r:id="rId30"/>
    <p:sldId id="291" r:id="rId31"/>
    <p:sldId id="292" r:id="rId32"/>
    <p:sldId id="293" r:id="rId33"/>
  </p:sldIdLst>
  <p:sldSz cx="9144000" cy="6858000" type="screen4x3"/>
  <p:notesSz cx="6881813"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49" autoAdjust="0"/>
    <p:restoredTop sz="86354" autoAdjust="0"/>
  </p:normalViewPr>
  <p:slideViewPr>
    <p:cSldViewPr>
      <p:cViewPr varScale="1">
        <p:scale>
          <a:sx n="55" d="100"/>
          <a:sy n="55" d="100"/>
        </p:scale>
        <p:origin x="-594" y="-78"/>
      </p:cViewPr>
      <p:guideLst>
        <p:guide orient="horz" pos="2160"/>
        <p:guide pos="2880"/>
      </p:guideLst>
    </p:cSldViewPr>
  </p:slideViewPr>
  <p:outlineViewPr>
    <p:cViewPr varScale="1">
      <p:scale>
        <a:sx n="33" d="100"/>
        <a:sy n="33" d="100"/>
      </p:scale>
      <p:origin x="48" y="40458"/>
    </p:cViewPr>
  </p:outlineViewPr>
  <p:notesTextViewPr>
    <p:cViewPr>
      <p:scale>
        <a:sx n="100" d="100"/>
        <a:sy n="100" d="100"/>
      </p:scale>
      <p:origin x="0" y="0"/>
    </p:cViewPr>
  </p:notesTextViewPr>
  <p:notesViewPr>
    <p:cSldViewPr>
      <p:cViewPr varScale="1">
        <p:scale>
          <a:sx n="59" d="100"/>
          <a:sy n="59" d="100"/>
        </p:scale>
        <p:origin x="-1752" y="-72"/>
      </p:cViewPr>
      <p:guideLst>
        <p:guide orient="horz" pos="2885"/>
        <p:guide pos="21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435" cy="464343"/>
          </a:xfrm>
          <a:prstGeom prst="rect">
            <a:avLst/>
          </a:prstGeom>
        </p:spPr>
        <p:txBody>
          <a:bodyPr vert="horz" lIns="91440" tIns="45720" rIns="91440" bIns="45720" rtlCol="0"/>
          <a:lstStyle>
            <a:lvl1pPr algn="l">
              <a:defRPr sz="1200"/>
            </a:lvl1pPr>
          </a:lstStyle>
          <a:p>
            <a:r>
              <a:rPr lang="en-US" smtClean="0"/>
              <a:t>doc.: IEEE 802.11-13/0789r2</a:t>
            </a:r>
            <a:endParaRPr lang="en-US"/>
          </a:p>
        </p:txBody>
      </p:sp>
      <p:sp>
        <p:nvSpPr>
          <p:cNvPr id="3" name="Date Placeholder 2"/>
          <p:cNvSpPr>
            <a:spLocks noGrp="1"/>
          </p:cNvSpPr>
          <p:nvPr>
            <p:ph type="dt" sz="quarter" idx="1"/>
          </p:nvPr>
        </p:nvSpPr>
        <p:spPr>
          <a:xfrm>
            <a:off x="3897803" y="0"/>
            <a:ext cx="2982435" cy="464343"/>
          </a:xfrm>
          <a:prstGeom prst="rect">
            <a:avLst/>
          </a:prstGeom>
        </p:spPr>
        <p:txBody>
          <a:bodyPr vert="horz" lIns="91440" tIns="45720" rIns="91440" bIns="45720" rtlCol="0"/>
          <a:lstStyle>
            <a:lvl1pPr algn="r">
              <a:defRPr sz="1200"/>
            </a:lvl1pPr>
          </a:lstStyle>
          <a:p>
            <a:r>
              <a:rPr lang="en-US" smtClean="0"/>
              <a:t>July 2013</a:t>
            </a:r>
            <a:endParaRPr lang="en-US"/>
          </a:p>
        </p:txBody>
      </p:sp>
      <p:sp>
        <p:nvSpPr>
          <p:cNvPr id="4" name="Footer Placeholder 3"/>
          <p:cNvSpPr>
            <a:spLocks noGrp="1"/>
          </p:cNvSpPr>
          <p:nvPr>
            <p:ph type="ftr" sz="quarter" idx="2"/>
          </p:nvPr>
        </p:nvSpPr>
        <p:spPr>
          <a:xfrm>
            <a:off x="0" y="8830467"/>
            <a:ext cx="2982435" cy="464343"/>
          </a:xfrm>
          <a:prstGeom prst="rect">
            <a:avLst/>
          </a:prstGeom>
        </p:spPr>
        <p:txBody>
          <a:bodyPr vert="horz" lIns="91440" tIns="45720" rIns="91440" bIns="45720" rtlCol="0" anchor="b"/>
          <a:lstStyle>
            <a:lvl1pPr algn="l">
              <a:defRPr sz="1200"/>
            </a:lvl1pPr>
          </a:lstStyle>
          <a:p>
            <a:r>
              <a:rPr lang="en-US" smtClean="0"/>
              <a:t>Jon Rosdahl, CSR Technology Inc.</a:t>
            </a:r>
            <a:endParaRPr lang="en-US"/>
          </a:p>
        </p:txBody>
      </p:sp>
      <p:sp>
        <p:nvSpPr>
          <p:cNvPr id="5" name="Slide Number Placeholder 4"/>
          <p:cNvSpPr>
            <a:spLocks noGrp="1"/>
          </p:cNvSpPr>
          <p:nvPr>
            <p:ph type="sldNum" sz="quarter" idx="3"/>
          </p:nvPr>
        </p:nvSpPr>
        <p:spPr>
          <a:xfrm>
            <a:off x="3897803" y="8830467"/>
            <a:ext cx="2982435" cy="464343"/>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2769614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81813" cy="9296400"/>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597775" y="97004"/>
            <a:ext cx="634929"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802.11-13/0789r2</a:t>
            </a:r>
            <a:endParaRPr lang="en-US"/>
          </a:p>
        </p:txBody>
      </p:sp>
      <p:sp>
        <p:nvSpPr>
          <p:cNvPr id="2051" name="Rectangle 3"/>
          <p:cNvSpPr>
            <a:spLocks noGrp="1" noChangeArrowheads="1"/>
          </p:cNvSpPr>
          <p:nvPr>
            <p:ph type="dt"/>
          </p:nvPr>
        </p:nvSpPr>
        <p:spPr bwMode="auto">
          <a:xfrm>
            <a:off x="649109" y="97004"/>
            <a:ext cx="819263"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2013</a:t>
            </a:r>
            <a:endParaRPr lang="en-US"/>
          </a:p>
        </p:txBody>
      </p:sp>
      <p:sp>
        <p:nvSpPr>
          <p:cNvPr id="2052" name="Rectangle 4"/>
          <p:cNvSpPr>
            <a:spLocks noGrp="1" noRot="1" noChangeAspect="1" noChangeArrowheads="1"/>
          </p:cNvSpPr>
          <p:nvPr>
            <p:ph type="sldImg"/>
          </p:nvPr>
        </p:nvSpPr>
        <p:spPr bwMode="auto">
          <a:xfrm>
            <a:off x="1125538" y="703263"/>
            <a:ext cx="4629150"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16945" y="4416029"/>
            <a:ext cx="5046348" cy="4182267"/>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17336" y="9000620"/>
            <a:ext cx="915369"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 Technology Inc.</a:t>
            </a:r>
            <a:endParaRPr lang="en-US"/>
          </a:p>
        </p:txBody>
      </p:sp>
      <p:sp>
        <p:nvSpPr>
          <p:cNvPr id="2055" name="Rectangle 7"/>
          <p:cNvSpPr>
            <a:spLocks noGrp="1" noChangeArrowheads="1"/>
          </p:cNvSpPr>
          <p:nvPr>
            <p:ph type="sldNum"/>
          </p:nvPr>
        </p:nvSpPr>
        <p:spPr bwMode="auto">
          <a:xfrm>
            <a:off x="3198279" y="9000620"/>
            <a:ext cx="507313"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16857" y="900062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18431" y="8999031"/>
            <a:ext cx="5444951" cy="1590"/>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2807" y="297371"/>
            <a:ext cx="5596200" cy="1590"/>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182081283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802.11-13/0789r2</a:t>
            </a:r>
            <a:endParaRPr lang="en-US"/>
          </a:p>
        </p:txBody>
      </p:sp>
      <p:sp>
        <p:nvSpPr>
          <p:cNvPr id="5" name="Rectangle 3"/>
          <p:cNvSpPr>
            <a:spLocks noGrp="1" noChangeArrowheads="1"/>
          </p:cNvSpPr>
          <p:nvPr>
            <p:ph type="dt"/>
          </p:nvPr>
        </p:nvSpPr>
        <p:spPr>
          <a:ln/>
        </p:spPr>
        <p:txBody>
          <a:bodyPr/>
          <a:lstStyle/>
          <a:p>
            <a:r>
              <a:rPr lang="en-US" smtClean="0"/>
              <a:t>July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45394" y="702875"/>
            <a:ext cx="4591026" cy="3474621"/>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16945" y="4416029"/>
            <a:ext cx="5047923"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7125" y="703263"/>
            <a:ext cx="4627563" cy="3471862"/>
          </a:xfrm>
        </p:spPr>
      </p:sp>
      <p:sp>
        <p:nvSpPr>
          <p:cNvPr id="3" name="Notes Placeholder 2"/>
          <p:cNvSpPr>
            <a:spLocks noGrp="1"/>
          </p:cNvSpPr>
          <p:nvPr>
            <p:ph type="body" idx="1"/>
          </p:nvPr>
        </p:nvSpPr>
        <p:spPr/>
        <p:txBody>
          <a:bodyPr/>
          <a:lstStyle/>
          <a:p>
            <a:pPr>
              <a:defRPr/>
            </a:pPr>
            <a:endParaRPr lang="en-US"/>
          </a:p>
        </p:txBody>
      </p:sp>
      <p:sp>
        <p:nvSpPr>
          <p:cNvPr id="19460" name="Header Placeholder 3"/>
          <p:cNvSpPr>
            <a:spLocks noGrp="1"/>
          </p:cNvSpPr>
          <p:nvPr>
            <p:ph type="hdr" sz="quarter" idx="4294967295"/>
          </p:nvPr>
        </p:nvSpPr>
        <p:spPr bwMode="auto">
          <a:xfrm>
            <a:off x="0" y="1"/>
            <a:ext cx="2982119" cy="464900"/>
          </a:xfrm>
          <a:prstGeom prst="rect">
            <a:avLst/>
          </a:prstGeom>
          <a:noFill/>
          <a:ln>
            <a:miter lim="800000"/>
            <a:headEnd/>
            <a:tailEnd/>
          </a:ln>
        </p:spPr>
        <p:txBody>
          <a:bodyPr lIns="91429" tIns="45714" rIns="91429" bIns="45714"/>
          <a:lstStyle/>
          <a:p>
            <a:r>
              <a:rPr lang="en-US"/>
              <a:t>doc.: IEEE 802.11-13/0789r1</a:t>
            </a:r>
          </a:p>
        </p:txBody>
      </p:sp>
      <p:sp>
        <p:nvSpPr>
          <p:cNvPr id="5" name="Date Placeholder 4"/>
          <p:cNvSpPr>
            <a:spLocks noGrp="1"/>
          </p:cNvSpPr>
          <p:nvPr>
            <p:ph type="dt"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mtClean="0"/>
              <a:t>July 2013</a:t>
            </a:r>
            <a:endParaRPr lang="en-US"/>
          </a:p>
        </p:txBody>
      </p:sp>
      <p:sp>
        <p:nvSpPr>
          <p:cNvPr id="19462" name="Footer Placeholder 5"/>
          <p:cNvSpPr>
            <a:spLocks noGrp="1"/>
          </p:cNvSpPr>
          <p:nvPr>
            <p:ph type="ftr" sz="quarter" idx="4294967295"/>
          </p:nvPr>
        </p:nvSpPr>
        <p:spPr bwMode="auto">
          <a:xfrm>
            <a:off x="0" y="8829903"/>
            <a:ext cx="2982119" cy="464899"/>
          </a:xfrm>
          <a:prstGeom prst="rect">
            <a:avLst/>
          </a:prstGeom>
          <a:noFill/>
          <a:ln>
            <a:miter lim="800000"/>
            <a:headEnd/>
            <a:tailEnd/>
          </a:ln>
        </p:spPr>
        <p:txBody>
          <a:bodyPr lIns="91429" tIns="45714" rIns="91429" bIns="45714"/>
          <a:lstStyle/>
          <a:p>
            <a:r>
              <a:rPr lang="en-US"/>
              <a:t>Jon Rosdahl, CSR Technology Inc.</a:t>
            </a:r>
          </a:p>
        </p:txBody>
      </p:sp>
      <p:sp>
        <p:nvSpPr>
          <p:cNvPr id="7" name="Slide Number Placeholder 6"/>
          <p:cNvSpPr>
            <a:spLocks noGrp="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mtClean="0"/>
              <a:t>Page </a:t>
            </a:r>
            <a:fld id="{C2B880CA-7F4C-4BA2-B27E-1943F0715EA6}" type="slidenum">
              <a:rPr lang="en-US" smtClean="0"/>
              <a:pPr>
                <a:defRPr/>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802.11-13/0789r2</a:t>
            </a:r>
            <a:endParaRPr lang="en-US"/>
          </a:p>
        </p:txBody>
      </p:sp>
      <p:sp>
        <p:nvSpPr>
          <p:cNvPr id="5" name="Rectangle 3"/>
          <p:cNvSpPr>
            <a:spLocks noGrp="1" noChangeArrowheads="1"/>
          </p:cNvSpPr>
          <p:nvPr>
            <p:ph type="dt"/>
          </p:nvPr>
        </p:nvSpPr>
        <p:spPr>
          <a:ln/>
        </p:spPr>
        <p:txBody>
          <a:bodyPr/>
          <a:lstStyle/>
          <a:p>
            <a:r>
              <a:rPr lang="en-US" smtClean="0"/>
              <a:t>July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45394" y="702875"/>
            <a:ext cx="4591026" cy="3474621"/>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16945" y="4416029"/>
            <a:ext cx="5047923"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802.11-13/0789r2</a:t>
            </a:r>
            <a:endParaRPr lang="en-US"/>
          </a:p>
        </p:txBody>
      </p:sp>
      <p:sp>
        <p:nvSpPr>
          <p:cNvPr id="5" name="Rectangle 3"/>
          <p:cNvSpPr>
            <a:spLocks noGrp="1" noChangeArrowheads="1"/>
          </p:cNvSpPr>
          <p:nvPr>
            <p:ph type="dt"/>
          </p:nvPr>
        </p:nvSpPr>
        <p:spPr>
          <a:ln/>
        </p:spPr>
        <p:txBody>
          <a:bodyPr/>
          <a:lstStyle/>
          <a:p>
            <a:r>
              <a:rPr lang="en-US" smtClean="0"/>
              <a:t>July 2013</a:t>
            </a:r>
            <a:endParaRPr lang="en-US"/>
          </a:p>
        </p:txBody>
      </p:sp>
      <p:sp>
        <p:nvSpPr>
          <p:cNvPr id="6" name="Rectangle 6"/>
          <p:cNvSpPr>
            <a:spLocks noGrp="1" noChangeArrowheads="1"/>
          </p:cNvSpPr>
          <p:nvPr>
            <p:ph type="ftr"/>
          </p:nvPr>
        </p:nvSpPr>
        <p:spPr>
          <a:ln/>
        </p:spPr>
        <p:txBody>
          <a:bodyPr/>
          <a:lstStyle/>
          <a:p>
            <a:r>
              <a:rPr lang="en-US" smtClean="0"/>
              <a:t>Jon Rosdahl, CSR Technology Inc.</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25538" y="703263"/>
            <a:ext cx="4630737" cy="34734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16945" y="4416029"/>
            <a:ext cx="5047923"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802.11-13/0789r2</a:t>
            </a:r>
            <a:endParaRPr lang="en-US"/>
          </a:p>
        </p:txBody>
      </p:sp>
      <p:sp>
        <p:nvSpPr>
          <p:cNvPr id="5" name="Date Placeholder 4"/>
          <p:cNvSpPr>
            <a:spLocks noGrp="1"/>
          </p:cNvSpPr>
          <p:nvPr>
            <p:ph type="dt" idx="11"/>
          </p:nvPr>
        </p:nvSpPr>
        <p:spPr/>
        <p:txBody>
          <a:bodyPr/>
          <a:lstStyle/>
          <a:p>
            <a:r>
              <a:rPr lang="en-US" smtClean="0"/>
              <a:t>July 2013</a:t>
            </a:r>
            <a:endParaRPr lang="en-US"/>
          </a:p>
        </p:txBody>
      </p:sp>
      <p:sp>
        <p:nvSpPr>
          <p:cNvPr id="6" name="Footer Placeholder 5"/>
          <p:cNvSpPr>
            <a:spLocks noGrp="1"/>
          </p:cNvSpPr>
          <p:nvPr>
            <p:ph type="ftr" idx="12"/>
          </p:nvPr>
        </p:nvSpPr>
        <p:spPr/>
        <p:txBody>
          <a:bodyPr/>
          <a:lstStyle/>
          <a:p>
            <a:r>
              <a:rPr lang="en-US" smtClean="0"/>
              <a:t>Jon Rosdahl, CSR Technology Inc.</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 xmlns:p14="http://schemas.microsoft.com/office/powerpoint/2010/main" val="3460778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71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802.11-13/0789r2</a:t>
            </a:r>
            <a:endParaRPr lang="en-US"/>
          </a:p>
        </p:txBody>
      </p:sp>
      <p:sp>
        <p:nvSpPr>
          <p:cNvPr id="5" name="Date Placeholder 4"/>
          <p:cNvSpPr>
            <a:spLocks noGrp="1"/>
          </p:cNvSpPr>
          <p:nvPr>
            <p:ph type="dt" idx="11"/>
          </p:nvPr>
        </p:nvSpPr>
        <p:spPr/>
        <p:txBody>
          <a:bodyPr/>
          <a:lstStyle/>
          <a:p>
            <a:r>
              <a:rPr lang="en-US" smtClean="0"/>
              <a:t>July 2013</a:t>
            </a:r>
            <a:endParaRPr lang="en-US"/>
          </a:p>
        </p:txBody>
      </p:sp>
      <p:sp>
        <p:nvSpPr>
          <p:cNvPr id="6" name="Footer Placeholder 5"/>
          <p:cNvSpPr>
            <a:spLocks noGrp="1"/>
          </p:cNvSpPr>
          <p:nvPr>
            <p:ph type="ftr" idx="12"/>
          </p:nvPr>
        </p:nvSpPr>
        <p:spPr/>
        <p:txBody>
          <a:bodyPr/>
          <a:lstStyle/>
          <a:p>
            <a:r>
              <a:rPr lang="en-US" smtClean="0"/>
              <a:t>Jon Rosdahl, CSR Technology Inc.</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 xmlns:p14="http://schemas.microsoft.com/office/powerpoint/2010/main" val="2650775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802.11-13/0789r2</a:t>
            </a:r>
            <a:endParaRPr lang="en-US"/>
          </a:p>
        </p:txBody>
      </p:sp>
      <p:sp>
        <p:nvSpPr>
          <p:cNvPr id="5" name="Date Placeholder 4"/>
          <p:cNvSpPr>
            <a:spLocks noGrp="1"/>
          </p:cNvSpPr>
          <p:nvPr>
            <p:ph type="dt" idx="11"/>
          </p:nvPr>
        </p:nvSpPr>
        <p:spPr/>
        <p:txBody>
          <a:bodyPr/>
          <a:lstStyle/>
          <a:p>
            <a:r>
              <a:rPr lang="en-US" smtClean="0"/>
              <a:t>July 2013</a:t>
            </a:r>
            <a:endParaRPr lang="en-US"/>
          </a:p>
        </p:txBody>
      </p:sp>
      <p:sp>
        <p:nvSpPr>
          <p:cNvPr id="6" name="Footer Placeholder 5"/>
          <p:cNvSpPr>
            <a:spLocks noGrp="1"/>
          </p:cNvSpPr>
          <p:nvPr>
            <p:ph type="ftr" idx="12"/>
          </p:nvPr>
        </p:nvSpPr>
        <p:spPr/>
        <p:txBody>
          <a:bodyPr/>
          <a:lstStyle/>
          <a:p>
            <a:r>
              <a:rPr lang="en-US" smtClean="0"/>
              <a:t>Jon Rosdahl, CSR Technology Inc.</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 xmlns:p14="http://schemas.microsoft.com/office/powerpoint/2010/main" val="365354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7125" y="703263"/>
            <a:ext cx="4627563" cy="3471862"/>
          </a:xfrm>
        </p:spPr>
      </p:sp>
      <p:sp>
        <p:nvSpPr>
          <p:cNvPr id="3" name="Notes Placeholder 2"/>
          <p:cNvSpPr>
            <a:spLocks noGrp="1"/>
          </p:cNvSpPr>
          <p:nvPr>
            <p:ph type="body" idx="1"/>
          </p:nvPr>
        </p:nvSpPr>
        <p:spPr/>
        <p:txBody>
          <a:bodyPr/>
          <a:lstStyle/>
          <a:p>
            <a:pPr>
              <a:defRPr/>
            </a:pPr>
            <a:endParaRPr lang="en-US"/>
          </a:p>
        </p:txBody>
      </p:sp>
      <p:sp>
        <p:nvSpPr>
          <p:cNvPr id="16388" name="Header Placeholder 3"/>
          <p:cNvSpPr>
            <a:spLocks noGrp="1"/>
          </p:cNvSpPr>
          <p:nvPr>
            <p:ph type="hdr" sz="quarter" idx="4294967295"/>
          </p:nvPr>
        </p:nvSpPr>
        <p:spPr bwMode="auto">
          <a:xfrm>
            <a:off x="0" y="1"/>
            <a:ext cx="2982119" cy="464900"/>
          </a:xfrm>
          <a:prstGeom prst="rect">
            <a:avLst/>
          </a:prstGeom>
          <a:noFill/>
          <a:ln>
            <a:miter lim="800000"/>
            <a:headEnd/>
            <a:tailEnd/>
          </a:ln>
        </p:spPr>
        <p:txBody>
          <a:bodyPr lIns="91429" tIns="45714" rIns="91429" bIns="45714"/>
          <a:lstStyle/>
          <a:p>
            <a:r>
              <a:rPr lang="en-US"/>
              <a:t>doc.: IEEE 802.11-13/0789r1</a:t>
            </a:r>
          </a:p>
        </p:txBody>
      </p:sp>
      <p:sp>
        <p:nvSpPr>
          <p:cNvPr id="5" name="Date Placeholder 4"/>
          <p:cNvSpPr>
            <a:spLocks noGrp="1"/>
          </p:cNvSpPr>
          <p:nvPr>
            <p:ph type="dt"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mtClean="0"/>
              <a:t>July 2013</a:t>
            </a:r>
            <a:endParaRPr lang="en-US"/>
          </a:p>
        </p:txBody>
      </p:sp>
      <p:sp>
        <p:nvSpPr>
          <p:cNvPr id="16390" name="Footer Placeholder 5"/>
          <p:cNvSpPr>
            <a:spLocks noGrp="1"/>
          </p:cNvSpPr>
          <p:nvPr>
            <p:ph type="ftr" sz="quarter" idx="4294967295"/>
          </p:nvPr>
        </p:nvSpPr>
        <p:spPr bwMode="auto">
          <a:xfrm>
            <a:off x="0" y="8829903"/>
            <a:ext cx="2982119" cy="464899"/>
          </a:xfrm>
          <a:prstGeom prst="rect">
            <a:avLst/>
          </a:prstGeom>
          <a:noFill/>
          <a:ln>
            <a:miter lim="800000"/>
            <a:headEnd/>
            <a:tailEnd/>
          </a:ln>
        </p:spPr>
        <p:txBody>
          <a:bodyPr lIns="91429" tIns="45714" rIns="91429" bIns="45714"/>
          <a:lstStyle/>
          <a:p>
            <a:r>
              <a:rPr lang="en-US"/>
              <a:t>Jon Rosdahl, CSR Technology Inc.</a:t>
            </a:r>
          </a:p>
        </p:txBody>
      </p:sp>
      <p:sp>
        <p:nvSpPr>
          <p:cNvPr id="7" name="Slide Number Placeholder 6"/>
          <p:cNvSpPr>
            <a:spLocks noGrp="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mtClean="0"/>
              <a:t>Page </a:t>
            </a:r>
            <a:fld id="{69B1153F-819D-440C-AC4E-59AF6BEAA909}" type="slidenum">
              <a:rPr lang="en-US" smtClean="0"/>
              <a:pPr>
                <a:defRPr/>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7125" y="703263"/>
            <a:ext cx="4627563" cy="3471862"/>
          </a:xfrm>
        </p:spPr>
      </p:sp>
      <p:sp>
        <p:nvSpPr>
          <p:cNvPr id="3" name="Notes Placeholder 2"/>
          <p:cNvSpPr>
            <a:spLocks noGrp="1"/>
          </p:cNvSpPr>
          <p:nvPr>
            <p:ph type="body" idx="1"/>
          </p:nvPr>
        </p:nvSpPr>
        <p:spPr/>
        <p:txBody>
          <a:bodyPr/>
          <a:lstStyle/>
          <a:p>
            <a:pPr>
              <a:defRPr/>
            </a:pPr>
            <a:endParaRPr lang="en-US"/>
          </a:p>
        </p:txBody>
      </p:sp>
      <p:sp>
        <p:nvSpPr>
          <p:cNvPr id="17412" name="Header Placeholder 3"/>
          <p:cNvSpPr>
            <a:spLocks noGrp="1"/>
          </p:cNvSpPr>
          <p:nvPr>
            <p:ph type="hdr" sz="quarter" idx="4294967295"/>
          </p:nvPr>
        </p:nvSpPr>
        <p:spPr bwMode="auto">
          <a:xfrm>
            <a:off x="0" y="1"/>
            <a:ext cx="2982119" cy="464900"/>
          </a:xfrm>
          <a:prstGeom prst="rect">
            <a:avLst/>
          </a:prstGeom>
          <a:noFill/>
          <a:ln>
            <a:miter lim="800000"/>
            <a:headEnd/>
            <a:tailEnd/>
          </a:ln>
        </p:spPr>
        <p:txBody>
          <a:bodyPr lIns="91429" tIns="45714" rIns="91429" bIns="45714"/>
          <a:lstStyle/>
          <a:p>
            <a:r>
              <a:rPr lang="en-US"/>
              <a:t>doc.: IEEE 802.11-13/0789r1</a:t>
            </a:r>
          </a:p>
        </p:txBody>
      </p:sp>
      <p:sp>
        <p:nvSpPr>
          <p:cNvPr id="5" name="Date Placeholder 4"/>
          <p:cNvSpPr>
            <a:spLocks noGrp="1"/>
          </p:cNvSpPr>
          <p:nvPr>
            <p:ph type="dt"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mtClean="0"/>
              <a:t>July 2013</a:t>
            </a:r>
            <a:endParaRPr lang="en-US"/>
          </a:p>
        </p:txBody>
      </p:sp>
      <p:sp>
        <p:nvSpPr>
          <p:cNvPr id="17414" name="Footer Placeholder 5"/>
          <p:cNvSpPr>
            <a:spLocks noGrp="1"/>
          </p:cNvSpPr>
          <p:nvPr>
            <p:ph type="ftr" sz="quarter" idx="4294967295"/>
          </p:nvPr>
        </p:nvSpPr>
        <p:spPr bwMode="auto">
          <a:xfrm>
            <a:off x="0" y="8829903"/>
            <a:ext cx="2982119" cy="464899"/>
          </a:xfrm>
          <a:prstGeom prst="rect">
            <a:avLst/>
          </a:prstGeom>
          <a:noFill/>
          <a:ln>
            <a:miter lim="800000"/>
            <a:headEnd/>
            <a:tailEnd/>
          </a:ln>
        </p:spPr>
        <p:txBody>
          <a:bodyPr lIns="91429" tIns="45714" rIns="91429" bIns="45714"/>
          <a:lstStyle/>
          <a:p>
            <a:r>
              <a:rPr lang="en-US"/>
              <a:t>Jon Rosdahl, CSR Technology Inc.</a:t>
            </a:r>
          </a:p>
        </p:txBody>
      </p:sp>
      <p:sp>
        <p:nvSpPr>
          <p:cNvPr id="7" name="Slide Number Placeholder 6"/>
          <p:cNvSpPr>
            <a:spLocks noGrp="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mtClean="0"/>
              <a:t>Page </a:t>
            </a:r>
            <a:fld id="{12DB07CC-3FA2-48B7-B7C3-C8AEE57E17D2}" type="slidenum">
              <a:rPr lang="en-US" smtClean="0"/>
              <a:pPr>
                <a:defRPr/>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7125" y="703263"/>
            <a:ext cx="4627563" cy="3471862"/>
          </a:xfrm>
        </p:spPr>
      </p:sp>
      <p:sp>
        <p:nvSpPr>
          <p:cNvPr id="3" name="Notes Placeholder 2"/>
          <p:cNvSpPr>
            <a:spLocks noGrp="1"/>
          </p:cNvSpPr>
          <p:nvPr>
            <p:ph type="body" idx="1"/>
          </p:nvPr>
        </p:nvSpPr>
        <p:spPr/>
        <p:txBody>
          <a:bodyPr/>
          <a:lstStyle/>
          <a:p>
            <a:pPr>
              <a:defRPr/>
            </a:pPr>
            <a:endParaRPr lang="en-US"/>
          </a:p>
        </p:txBody>
      </p:sp>
      <p:sp>
        <p:nvSpPr>
          <p:cNvPr id="18436" name="Header Placeholder 3"/>
          <p:cNvSpPr>
            <a:spLocks noGrp="1"/>
          </p:cNvSpPr>
          <p:nvPr>
            <p:ph type="hdr" sz="quarter" idx="4294967295"/>
          </p:nvPr>
        </p:nvSpPr>
        <p:spPr bwMode="auto">
          <a:xfrm>
            <a:off x="0" y="1"/>
            <a:ext cx="2982119" cy="464900"/>
          </a:xfrm>
          <a:prstGeom prst="rect">
            <a:avLst/>
          </a:prstGeom>
          <a:noFill/>
          <a:ln>
            <a:miter lim="800000"/>
            <a:headEnd/>
            <a:tailEnd/>
          </a:ln>
        </p:spPr>
        <p:txBody>
          <a:bodyPr lIns="91429" tIns="45714" rIns="91429" bIns="45714"/>
          <a:lstStyle/>
          <a:p>
            <a:r>
              <a:rPr lang="en-US"/>
              <a:t>doc.: IEEE 802.11-13/0789r1</a:t>
            </a:r>
          </a:p>
        </p:txBody>
      </p:sp>
      <p:sp>
        <p:nvSpPr>
          <p:cNvPr id="5" name="Date Placeholder 4"/>
          <p:cNvSpPr>
            <a:spLocks noGrp="1"/>
          </p:cNvSpPr>
          <p:nvPr>
            <p:ph type="dt"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mtClean="0"/>
              <a:t>July 2013</a:t>
            </a:r>
            <a:endParaRPr lang="en-US"/>
          </a:p>
        </p:txBody>
      </p:sp>
      <p:sp>
        <p:nvSpPr>
          <p:cNvPr id="18438" name="Footer Placeholder 5"/>
          <p:cNvSpPr>
            <a:spLocks noGrp="1"/>
          </p:cNvSpPr>
          <p:nvPr>
            <p:ph type="ftr" sz="quarter" idx="4294967295"/>
          </p:nvPr>
        </p:nvSpPr>
        <p:spPr bwMode="auto">
          <a:xfrm>
            <a:off x="0" y="8829903"/>
            <a:ext cx="2982119" cy="464899"/>
          </a:xfrm>
          <a:prstGeom prst="rect">
            <a:avLst/>
          </a:prstGeom>
          <a:noFill/>
          <a:ln>
            <a:miter lim="800000"/>
            <a:headEnd/>
            <a:tailEnd/>
          </a:ln>
        </p:spPr>
        <p:txBody>
          <a:bodyPr lIns="91429" tIns="45714" rIns="91429" bIns="45714"/>
          <a:lstStyle/>
          <a:p>
            <a:r>
              <a:rPr lang="en-US"/>
              <a:t>Jon Rosdahl, CSR Technology Inc.</a:t>
            </a:r>
          </a:p>
        </p:txBody>
      </p:sp>
      <p:sp>
        <p:nvSpPr>
          <p:cNvPr id="7" name="Slide Number Placeholder 6"/>
          <p:cNvSpPr>
            <a:spLocks noGrp="1"/>
          </p:cNvSpPr>
          <p:nvPr>
            <p:ph type="sldNum" sz="quarter"/>
          </p:nvPr>
        </p:nvSpPr>
        <p:spPr>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mtClean="0"/>
              <a:t>Page </a:t>
            </a:r>
            <a:fld id="{9DD9A306-3A50-4D77-B145-A73E88F5B678}" type="slidenum">
              <a:rPr lang="en-US" smtClean="0"/>
              <a:pPr>
                <a:defRPr/>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Jon Rosdahl, CSR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2013</a:t>
            </a:r>
            <a:endParaRPr lang="en-GB"/>
          </a:p>
        </p:txBody>
      </p:sp>
      <p:sp>
        <p:nvSpPr>
          <p:cNvPr id="6" name="Footer Placeholder 5"/>
          <p:cNvSpPr>
            <a:spLocks noGrp="1"/>
          </p:cNvSpPr>
          <p:nvPr>
            <p:ph type="ftr" idx="11"/>
          </p:nvPr>
        </p:nvSpPr>
        <p:spPr/>
        <p:txBody>
          <a:bodyPr/>
          <a:lstStyle>
            <a:lvl1pPr>
              <a:defRPr/>
            </a:lvl1pPr>
          </a:lstStyle>
          <a:p>
            <a:r>
              <a:rPr lang="en-US" smtClean="0"/>
              <a:t>Jon Rosdahl, CSR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smtClean="0"/>
              <a:t>Jon Rosdahl, CSR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2013</a:t>
            </a:r>
            <a:endParaRPr lang="en-GB"/>
          </a:p>
        </p:txBody>
      </p:sp>
      <p:sp>
        <p:nvSpPr>
          <p:cNvPr id="4" name="Footer Placeholder 3"/>
          <p:cNvSpPr>
            <a:spLocks noGrp="1"/>
          </p:cNvSpPr>
          <p:nvPr>
            <p:ph type="ftr" idx="11"/>
          </p:nvPr>
        </p:nvSpPr>
        <p:spPr/>
        <p:txBody>
          <a:bodyPr/>
          <a:lstStyle>
            <a:lvl1pPr>
              <a:defRPr/>
            </a:lvl1pPr>
          </a:lstStyle>
          <a:p>
            <a:r>
              <a:rPr lang="en-US" smtClean="0"/>
              <a:t>Jon Rosdahl, CSR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2013</a:t>
            </a:r>
            <a:endParaRPr lang="en-GB"/>
          </a:p>
        </p:txBody>
      </p:sp>
      <p:sp>
        <p:nvSpPr>
          <p:cNvPr id="3" name="Footer Placeholder 2"/>
          <p:cNvSpPr>
            <a:spLocks noGrp="1"/>
          </p:cNvSpPr>
          <p:nvPr>
            <p:ph type="ftr" idx="11"/>
          </p:nvPr>
        </p:nvSpPr>
        <p:spPr/>
        <p:txBody>
          <a:bodyPr/>
          <a:lstStyle>
            <a:lvl1pPr>
              <a:defRPr/>
            </a:lvl1pPr>
          </a:lstStyle>
          <a:p>
            <a:r>
              <a:rPr lang="en-US" smtClean="0"/>
              <a:t>Jon Rosdahl, CSR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2013</a:t>
            </a:r>
            <a:endParaRPr lang="en-GB"/>
          </a:p>
        </p:txBody>
      </p:sp>
      <p:sp>
        <p:nvSpPr>
          <p:cNvPr id="5" name="Footer Placeholder 4"/>
          <p:cNvSpPr>
            <a:spLocks noGrp="1"/>
          </p:cNvSpPr>
          <p:nvPr>
            <p:ph type="ftr" idx="11"/>
          </p:nvPr>
        </p:nvSpPr>
        <p:spPr/>
        <p:txBody>
          <a:bodyPr/>
          <a:lstStyle>
            <a:lvl1pPr>
              <a:defRPr/>
            </a:lvl1pPr>
          </a:lstStyle>
          <a:p>
            <a:r>
              <a:rPr lang="en-US" smtClean="0"/>
              <a:t>Jon Rosdahl, CSR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Jon Rosdahl, CSR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11-13/0789r2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package" Target="../embeddings/Microsoft_Word_Document111.docx"/><Relationship Id="rId4" Type="http://schemas.openxmlformats.org/officeDocument/2006/relationships/oleObject" Target="../embeddings/Microsoft_Office_Word_97_-_2003_Document2.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3/DMLT/8023-DMLT-SG-1305-Winkel-PAR-2013-07-17r2.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www.ieee802.org/3/DMLT/8023-DMLT-SG-1305-Winkel-5C-2013-05-17r1.pdf" TargetMode="External"/><Relationship Id="rId3" Type="http://schemas.openxmlformats.org/officeDocument/2006/relationships/hyperlink" Target="http://ieee802.org/1/files/public/docs2013/new-p802-1qcc-draft-par-0513-v1.pdf" TargetMode="External"/><Relationship Id="rId7" Type="http://schemas.openxmlformats.org/officeDocument/2006/relationships/hyperlink" Target="http://www.ieee802.org/3/DMLT/8023-DMLT-SG-1305-Winkel-PAR-2013-05-17r1.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ieee802.org/1/files/public/docs2013/new-p802-1qcd-draft-5c-0513-v01.pdf" TargetMode="External"/><Relationship Id="rId11" Type="http://schemas.openxmlformats.org/officeDocument/2006/relationships/hyperlink" Target="http://grouper.ieee.org/groups/802/PARs/2013-07/P802_19_1_PAR_Detail.pdf" TargetMode="External"/><Relationship Id="rId5" Type="http://schemas.openxmlformats.org/officeDocument/2006/relationships/hyperlink" Target="http://ieee802.org/1/files/public/docs2013/new-p802-1qcd-draft-par-0513-v01.pdf" TargetMode="External"/><Relationship Id="rId10" Type="http://schemas.openxmlformats.org/officeDocument/2006/relationships/hyperlink" Target="https://mentor.ieee.org/802.15/dcn/13/15-13-0232-03-0l2r-l2r-working-draft-5c.docx" TargetMode="External"/><Relationship Id="rId4" Type="http://schemas.openxmlformats.org/officeDocument/2006/relationships/hyperlink" Target="http://ieee802.org/1/files/public/docs2013/new-p802-1qcc-draft-5c-0513-v1.pdf" TargetMode="External"/><Relationship Id="rId9" Type="http://schemas.openxmlformats.org/officeDocument/2006/relationships/hyperlink" Target="https://mentor.ieee.org/802.15/dcn/13/15-13-0231-03-0l2r-l2r-working-draft-par.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smtClean="0"/>
              <a:t>Jon Rosdahl, CSR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696200" cy="914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802.11 Review of July 2013</a:t>
            </a:r>
            <a:br>
              <a:rPr lang="en-US" dirty="0" smtClean="0"/>
            </a:br>
            <a:r>
              <a:rPr lang="en-US" dirty="0" smtClean="0"/>
              <a:t> Proposed Pars</a:t>
            </a:r>
            <a:endParaRPr lang="en-GB" dirty="0"/>
          </a:p>
        </p:txBody>
      </p:sp>
      <p:sp>
        <p:nvSpPr>
          <p:cNvPr id="3074" name="Rectangle 2"/>
          <p:cNvSpPr>
            <a:spLocks noGrp="1" noChangeArrowheads="1"/>
          </p:cNvSpPr>
          <p:nvPr>
            <p:ph type="body" idx="1"/>
          </p:nvPr>
        </p:nvSpPr>
        <p:spPr>
          <a:xfrm>
            <a:off x="6096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2013-07-18</a:t>
            </a:r>
            <a:endParaRPr lang="en-GB" sz="2000" b="0" dirty="0"/>
          </a:p>
        </p:txBody>
      </p:sp>
      <p:graphicFrame>
        <p:nvGraphicFramePr>
          <p:cNvPr id="3075" name="Object 3"/>
          <p:cNvGraphicFramePr>
            <a:graphicFrameLocks noChangeAspect="1"/>
          </p:cNvGraphicFramePr>
          <p:nvPr/>
        </p:nvGraphicFramePr>
        <p:xfrm>
          <a:off x="531813" y="2293938"/>
          <a:ext cx="7913687" cy="2427287"/>
        </p:xfrm>
        <a:graphic>
          <a:graphicData uri="http://schemas.openxmlformats.org/presentationml/2006/ole">
            <p:oleObj spid="_x0000_s3108" name="Document" r:id="rId4" imgW="8261444" imgH="255229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Response to IEEE 802.11 comments on PAR for IEEE </a:t>
            </a:r>
            <a:r>
              <a:rPr lang="en-US" dirty="0" smtClean="0"/>
              <a:t>P802.1Qcc</a:t>
            </a:r>
            <a:endParaRPr lang="en-US" dirty="0"/>
          </a:p>
        </p:txBody>
      </p:sp>
      <p:sp>
        <p:nvSpPr>
          <p:cNvPr id="8" name="Subtitle 7"/>
          <p:cNvSpPr>
            <a:spLocks noGrp="1"/>
          </p:cNvSpPr>
          <p:nvPr>
            <p:ph type="subTitle" idx="1"/>
          </p:nvPr>
        </p:nvSpPr>
        <p:spPr/>
        <p:txBody>
          <a:bodyPr/>
          <a:lstStyle/>
          <a:p>
            <a:r>
              <a:rPr lang="en-US" dirty="0" smtClean="0"/>
              <a:t>July 2013</a:t>
            </a:r>
            <a:endParaRPr lang="en-US" dirty="0"/>
          </a:p>
        </p:txBody>
      </p:sp>
      <p:sp>
        <p:nvSpPr>
          <p:cNvPr id="4" name="Date Placeholder 3"/>
          <p:cNvSpPr>
            <a:spLocks noGrp="1"/>
          </p:cNvSpPr>
          <p:nvPr>
            <p:ph type="dt" idx="10"/>
          </p:nvPr>
        </p:nvSpPr>
        <p:spPr/>
        <p:txBody>
          <a:bodyPr/>
          <a:lstStyle/>
          <a:p>
            <a:r>
              <a:rPr lang="en-US" smtClean="0"/>
              <a:t>July 2013</a:t>
            </a:r>
            <a:endParaRPr lang="en-GB"/>
          </a:p>
        </p:txBody>
      </p:sp>
      <p:sp>
        <p:nvSpPr>
          <p:cNvPr id="5" name="Footer Placeholder 4"/>
          <p:cNvSpPr>
            <a:spLocks noGrp="1"/>
          </p:cNvSpPr>
          <p:nvPr>
            <p:ph type="ftr" idx="11"/>
          </p:nvPr>
        </p:nvSpPr>
        <p:spPr/>
        <p:txBody>
          <a:bodyPr/>
          <a:lstStyle/>
          <a:p>
            <a:r>
              <a:rPr lang="en-US" dirty="0"/>
              <a:t>Pat Thaler, IEEE 802.1 DCB task group chair</a:t>
            </a:r>
            <a:endParaRPr lang="en-GB" dirty="0"/>
          </a:p>
          <a:p>
            <a:r>
              <a:rPr lang="en-US" dirty="0" smtClean="0"/>
              <a:t>.</a:t>
            </a:r>
            <a:endParaRPr lang="en-GB" dirty="0"/>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10</a:t>
            </a:fld>
            <a:endParaRPr lang="en-GB"/>
          </a:p>
        </p:txBody>
      </p:sp>
    </p:spTree>
    <p:extLst>
      <p:ext uri="{BB962C8B-B14F-4D97-AF65-F5344CB8AC3E}">
        <p14:creationId xmlns="" xmlns:p14="http://schemas.microsoft.com/office/powerpoint/2010/main" val="3179366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dirty="0" smtClean="0"/>
              <a:t>802.1Qcc</a:t>
            </a:r>
            <a:endParaRPr lang="en-US" dirty="0"/>
          </a:p>
        </p:txBody>
      </p:sp>
      <p:sp>
        <p:nvSpPr>
          <p:cNvPr id="3" name="Content Placeholder 2"/>
          <p:cNvSpPr>
            <a:spLocks noGrp="1"/>
          </p:cNvSpPr>
          <p:nvPr>
            <p:ph idx="1"/>
          </p:nvPr>
        </p:nvSpPr>
        <p:spPr>
          <a:xfrm>
            <a:off x="685800" y="1219200"/>
            <a:ext cx="7770813" cy="4875213"/>
          </a:xfrm>
        </p:spPr>
        <p:txBody>
          <a:bodyPr/>
          <a:lstStyle/>
          <a:p>
            <a:r>
              <a:rPr lang="en-US" dirty="0" smtClean="0"/>
              <a:t> </a:t>
            </a:r>
            <a:r>
              <a:rPr lang="en-US" dirty="0" smtClean="0"/>
              <a:t>PAR </a:t>
            </a:r>
          </a:p>
          <a:p>
            <a:r>
              <a:rPr lang="en-US" sz="1600" dirty="0" smtClean="0"/>
              <a:t>In general the PAR appears to be written by and for a community already knowledgeable in 802.1Q. However, one of the purposes of a PAR is to advertise the start of a new project to a broad community. 802.11 members </a:t>
            </a:r>
            <a:r>
              <a:rPr lang="en-US" sz="1600" dirty="0" err="1" smtClean="0"/>
              <a:t>can not</a:t>
            </a:r>
            <a:r>
              <a:rPr lang="en-US" sz="1600" dirty="0" smtClean="0"/>
              <a:t> read the PAR and determine the scope. Do you plan to issue a press release if the project is approved. How would you describe the project in a press release? </a:t>
            </a:r>
            <a:endParaRPr lang="en-US" sz="1600" dirty="0" smtClean="0"/>
          </a:p>
          <a:p>
            <a:r>
              <a:rPr lang="en-US" sz="1600" dirty="0" smtClean="0">
                <a:solidFill>
                  <a:srgbClr val="FF0000"/>
                </a:solidFill>
              </a:rPr>
              <a:t>We </a:t>
            </a:r>
            <a:r>
              <a:rPr lang="en-US" sz="1600" dirty="0" smtClean="0">
                <a:solidFill>
                  <a:srgbClr val="FF0000"/>
                </a:solidFill>
              </a:rPr>
              <a:t>have assumed that dealing with your specific comments will resolve this general comment. </a:t>
            </a:r>
          </a:p>
          <a:p>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pPr lvl="0"/>
            <a:r>
              <a:rPr lang="en-US" sz="2800" dirty="0" smtClean="0"/>
              <a:t>802.1Qcc (cont)</a:t>
            </a:r>
            <a:endParaRPr lang="en-US" sz="4000" dirty="0"/>
          </a:p>
        </p:txBody>
      </p:sp>
      <p:sp>
        <p:nvSpPr>
          <p:cNvPr id="3" name="Content Placeholder 2"/>
          <p:cNvSpPr>
            <a:spLocks noGrp="1"/>
          </p:cNvSpPr>
          <p:nvPr>
            <p:ph idx="1"/>
          </p:nvPr>
        </p:nvSpPr>
        <p:spPr>
          <a:xfrm>
            <a:off x="685800" y="1295400"/>
            <a:ext cx="7848600" cy="5105400"/>
          </a:xfrm>
        </p:spPr>
        <p:txBody>
          <a:bodyPr/>
          <a:lstStyle/>
          <a:p>
            <a:pPr lvl="0"/>
            <a:r>
              <a:rPr lang="en-US" sz="2000" dirty="0" smtClean="0"/>
              <a:t>In 5.2.b </a:t>
            </a:r>
          </a:p>
          <a:p>
            <a:r>
              <a:rPr lang="en-US" sz="2000" dirty="0" smtClean="0"/>
              <a:t>Change “amendment provides” to “amendment describes new” </a:t>
            </a:r>
            <a:r>
              <a:rPr lang="en-US" sz="2000" dirty="0" smtClean="0">
                <a:solidFill>
                  <a:srgbClr val="FF0000"/>
                </a:solidFill>
              </a:rPr>
              <a:t>Accepted - change made. </a:t>
            </a:r>
          </a:p>
          <a:p>
            <a:r>
              <a:rPr lang="en-US" sz="2000" dirty="0" smtClean="0"/>
              <a:t>Change “and provide:’ to “which provides:” </a:t>
            </a:r>
          </a:p>
          <a:p>
            <a:r>
              <a:rPr lang="en-US" sz="2000" dirty="0" smtClean="0">
                <a:solidFill>
                  <a:srgbClr val="FF0000"/>
                </a:solidFill>
              </a:rPr>
              <a:t>Accepted in principle – wording clarified</a:t>
            </a:r>
            <a:r>
              <a:rPr lang="en-US" sz="2000" dirty="0" smtClean="0"/>
              <a:t>. </a:t>
            </a:r>
          </a:p>
          <a:p>
            <a:r>
              <a:rPr lang="en-US" sz="2000" dirty="0" smtClean="0"/>
              <a:t>“Configurable SR (stream reservation) classes and streams “ wording is confusing. Can this be written more clearly? </a:t>
            </a:r>
          </a:p>
          <a:p>
            <a:r>
              <a:rPr lang="en-US" sz="2000" dirty="0" smtClean="0">
                <a:solidFill>
                  <a:srgbClr val="FF0000"/>
                </a:solidFill>
              </a:rPr>
              <a:t>Accepted – wording improved (in our opinion). </a:t>
            </a:r>
          </a:p>
          <a:p>
            <a:r>
              <a:rPr lang="en-US" sz="2000" dirty="0" smtClean="0"/>
              <a:t>What is the current stream limit. What will the new limit be? </a:t>
            </a:r>
            <a:r>
              <a:rPr lang="en-US" sz="2000" dirty="0" smtClean="0">
                <a:solidFill>
                  <a:srgbClr val="FF0000"/>
                </a:solidFill>
              </a:rPr>
              <a:t>Accepted. The wording has clarified this</a:t>
            </a:r>
            <a:r>
              <a:rPr lang="en-US" sz="2000" dirty="0" smtClean="0"/>
              <a:t>. </a:t>
            </a:r>
          </a:p>
          <a:p>
            <a:r>
              <a:rPr lang="en-US" sz="2000" dirty="0" smtClean="0"/>
              <a:t>What are the characteristics of the streams before and after </a:t>
            </a:r>
            <a:r>
              <a:rPr lang="en-US" sz="2000" dirty="0" err="1" smtClean="0"/>
              <a:t>Qcc</a:t>
            </a:r>
            <a:r>
              <a:rPr lang="en-US" sz="2000" dirty="0" smtClean="0"/>
              <a:t>? </a:t>
            </a:r>
            <a:r>
              <a:rPr lang="en-US" sz="2000" dirty="0" smtClean="0">
                <a:solidFill>
                  <a:srgbClr val="FF0000"/>
                </a:solidFill>
              </a:rPr>
              <a:t>Accepted. Wording improved.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802.1Qcc (cont)</a:t>
            </a:r>
            <a:endParaRPr lang="en-US" dirty="0"/>
          </a:p>
        </p:txBody>
      </p:sp>
      <p:sp>
        <p:nvSpPr>
          <p:cNvPr id="3" name="Content Placeholder 2"/>
          <p:cNvSpPr>
            <a:spLocks noGrp="1"/>
          </p:cNvSpPr>
          <p:nvPr>
            <p:ph idx="1"/>
          </p:nvPr>
        </p:nvSpPr>
        <p:spPr>
          <a:xfrm>
            <a:off x="685800" y="1295400"/>
            <a:ext cx="7772400" cy="5181600"/>
          </a:xfrm>
        </p:spPr>
        <p:txBody>
          <a:bodyPr/>
          <a:lstStyle/>
          <a:p>
            <a:r>
              <a:rPr lang="en-US" dirty="0" smtClean="0"/>
              <a:t>What types of layer three support do you plan to offer? </a:t>
            </a:r>
            <a:r>
              <a:rPr lang="en-US" dirty="0" smtClean="0">
                <a:solidFill>
                  <a:srgbClr val="FF0000"/>
                </a:solidFill>
              </a:rPr>
              <a:t>Accepted. Wording improved. </a:t>
            </a:r>
          </a:p>
          <a:p>
            <a:r>
              <a:rPr lang="en-US" dirty="0" smtClean="0"/>
              <a:t>8.1 is empty. Could some of the 5C material be used to further explain the project? </a:t>
            </a:r>
            <a:r>
              <a:rPr lang="en-US" dirty="0" smtClean="0">
                <a:solidFill>
                  <a:srgbClr val="FF0000"/>
                </a:solidFill>
              </a:rPr>
              <a:t>Accepted. A pointer to the 5C </a:t>
            </a:r>
            <a:r>
              <a:rPr lang="en-US" dirty="0" err="1" smtClean="0">
                <a:solidFill>
                  <a:srgbClr val="FF0000"/>
                </a:solidFill>
              </a:rPr>
              <a:t>wil</a:t>
            </a:r>
            <a:r>
              <a:rPr lang="en-US" dirty="0" smtClean="0">
                <a:solidFill>
                  <a:srgbClr val="FF0000"/>
                </a:solidFill>
              </a:rPr>
              <a:t> be included in 8.1. </a:t>
            </a:r>
          </a:p>
          <a:p>
            <a:r>
              <a:rPr lang="en-US" dirty="0" smtClean="0"/>
              <a:t>5.2, 5.4 and 5.5 do not seem to describe the same project – please clarify. </a:t>
            </a:r>
          </a:p>
          <a:p>
            <a:r>
              <a:rPr lang="en-US" dirty="0" smtClean="0">
                <a:solidFill>
                  <a:srgbClr val="FF0000"/>
                </a:solidFill>
              </a:rPr>
              <a:t>	</a:t>
            </a:r>
            <a:r>
              <a:rPr lang="en-US" dirty="0" smtClean="0">
                <a:solidFill>
                  <a:srgbClr val="FF0000"/>
                </a:solidFill>
              </a:rPr>
              <a:t>5.2 and 5.5 are introduced by this project and are mutually consistent; 5.4 is the Purpose as it appears in the current base document (802.1Q) and as it will appear in the rolled-up document (802.1Q plus this and other amendments). This amendment is consistent with the purpose as described</a:t>
            </a:r>
            <a:r>
              <a:rPr lang="en-US" dirty="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dirty="0" smtClean="0"/>
              <a:t>802.1Qcc (cont)</a:t>
            </a:r>
            <a:endParaRPr lang="en-US" dirty="0"/>
          </a:p>
        </p:txBody>
      </p:sp>
      <p:sp>
        <p:nvSpPr>
          <p:cNvPr id="3" name="Content Placeholder 2"/>
          <p:cNvSpPr>
            <a:spLocks noGrp="1"/>
          </p:cNvSpPr>
          <p:nvPr>
            <p:ph idx="1"/>
          </p:nvPr>
        </p:nvSpPr>
        <p:spPr>
          <a:xfrm>
            <a:off x="685800" y="1143000"/>
            <a:ext cx="7924800" cy="5334000"/>
          </a:xfrm>
        </p:spPr>
        <p:txBody>
          <a:bodyPr/>
          <a:lstStyle/>
          <a:p>
            <a:r>
              <a:rPr lang="en-US" dirty="0" smtClean="0"/>
              <a:t>5C  - Technical feasibility </a:t>
            </a:r>
          </a:p>
          <a:p>
            <a:r>
              <a:rPr lang="en-US" dirty="0" smtClean="0"/>
              <a:t>What is the </a:t>
            </a:r>
            <a:r>
              <a:rPr lang="en-US" dirty="0" err="1" smtClean="0"/>
              <a:t>AVnu</a:t>
            </a:r>
            <a:r>
              <a:rPr lang="en-US" dirty="0" smtClean="0"/>
              <a:t> Alliance and what is its relationship to 802.1Q? </a:t>
            </a:r>
          </a:p>
          <a:p>
            <a:r>
              <a:rPr lang="en-US" dirty="0" smtClean="0">
                <a:solidFill>
                  <a:srgbClr val="FF0000"/>
                </a:solidFill>
              </a:rPr>
              <a:t>Accepted. Clarification included. </a:t>
            </a:r>
          </a:p>
          <a:p>
            <a:r>
              <a:rPr lang="en-US" dirty="0" smtClean="0"/>
              <a:t>Did </a:t>
            </a:r>
            <a:r>
              <a:rPr lang="en-US" dirty="0" err="1" smtClean="0"/>
              <a:t>AVnu</a:t>
            </a:r>
            <a:r>
              <a:rPr lang="en-US" dirty="0" smtClean="0"/>
              <a:t> supply use cases or requirements that could be referenced/made available? </a:t>
            </a:r>
            <a:r>
              <a:rPr lang="en-US" dirty="0" smtClean="0">
                <a:solidFill>
                  <a:srgbClr val="FF0000"/>
                </a:solidFill>
              </a:rPr>
              <a:t>No. </a:t>
            </a:r>
          </a:p>
          <a:p>
            <a:r>
              <a:rPr lang="en-US" dirty="0" smtClean="0"/>
              <a:t>What does C mean? “The technology re‐use, and other augmented methods are deemed proven for their reliability.” </a:t>
            </a:r>
          </a:p>
          <a:p>
            <a:r>
              <a:rPr lang="en-US" dirty="0" smtClean="0">
                <a:solidFill>
                  <a:srgbClr val="FF0000"/>
                </a:solidFill>
              </a:rPr>
              <a:t>Accepted. Wording improved. </a:t>
            </a:r>
          </a:p>
          <a:p>
            <a:r>
              <a:rPr lang="en-US" dirty="0" smtClean="0"/>
              <a:t>What assumptions are being made of 802.11 and its ability to participate in SRP? </a:t>
            </a:r>
          </a:p>
          <a:p>
            <a:r>
              <a:rPr lang="en-US" dirty="0" smtClean="0">
                <a:solidFill>
                  <a:srgbClr val="FF0000"/>
                </a:solidFill>
              </a:rPr>
              <a:t>This amendment makes no assumptions regarding 802.11.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Response to IEEE 802.11 comments on PAR for IEEE P802.1Qcd</a:t>
            </a:r>
            <a:endParaRPr lang="en-US" dirty="0"/>
          </a:p>
        </p:txBody>
      </p:sp>
      <p:sp>
        <p:nvSpPr>
          <p:cNvPr id="8" name="Subtitle 7"/>
          <p:cNvSpPr>
            <a:spLocks noGrp="1"/>
          </p:cNvSpPr>
          <p:nvPr>
            <p:ph type="subTitle" idx="1"/>
          </p:nvPr>
        </p:nvSpPr>
        <p:spPr/>
        <p:txBody>
          <a:bodyPr/>
          <a:lstStyle/>
          <a:p>
            <a:r>
              <a:rPr lang="en-US" dirty="0" smtClean="0"/>
              <a:t>July 2013</a:t>
            </a:r>
            <a:endParaRPr lang="en-US" dirty="0"/>
          </a:p>
        </p:txBody>
      </p:sp>
      <p:sp>
        <p:nvSpPr>
          <p:cNvPr id="4" name="Date Placeholder 3"/>
          <p:cNvSpPr>
            <a:spLocks noGrp="1"/>
          </p:cNvSpPr>
          <p:nvPr>
            <p:ph type="dt" idx="10"/>
          </p:nvPr>
        </p:nvSpPr>
        <p:spPr/>
        <p:txBody>
          <a:bodyPr/>
          <a:lstStyle/>
          <a:p>
            <a:r>
              <a:rPr lang="en-US" smtClean="0"/>
              <a:t>July 2013</a:t>
            </a:r>
            <a:endParaRPr lang="en-GB"/>
          </a:p>
        </p:txBody>
      </p:sp>
      <p:sp>
        <p:nvSpPr>
          <p:cNvPr id="5" name="Footer Placeholder 4"/>
          <p:cNvSpPr>
            <a:spLocks noGrp="1"/>
          </p:cNvSpPr>
          <p:nvPr>
            <p:ph type="ftr" idx="11"/>
          </p:nvPr>
        </p:nvSpPr>
        <p:spPr/>
        <p:txBody>
          <a:bodyPr/>
          <a:lstStyle/>
          <a:p>
            <a:r>
              <a:rPr lang="en-US" dirty="0"/>
              <a:t>Pat Thaler, IEEE 802.1 DCB task group chair</a:t>
            </a:r>
            <a:endParaRPr lang="en-GB" dirty="0"/>
          </a:p>
          <a:p>
            <a:r>
              <a:rPr lang="en-US" dirty="0" smtClean="0"/>
              <a:t>.</a:t>
            </a:r>
            <a:endParaRPr lang="en-GB" dirty="0"/>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15</a:t>
            </a:fld>
            <a:endParaRPr lang="en-GB"/>
          </a:p>
        </p:txBody>
      </p:sp>
    </p:spTree>
    <p:extLst>
      <p:ext uri="{BB962C8B-B14F-4D97-AF65-F5344CB8AC3E}">
        <p14:creationId xmlns="" xmlns:p14="http://schemas.microsoft.com/office/powerpoint/2010/main" val="3179366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smtClean="0"/>
              <a:t>802.1Qcd</a:t>
            </a:r>
            <a:endParaRPr lang="en-US" dirty="0"/>
          </a:p>
        </p:txBody>
      </p:sp>
      <p:sp>
        <p:nvSpPr>
          <p:cNvPr id="3" name="Content Placeholder 2"/>
          <p:cNvSpPr>
            <a:spLocks noGrp="1"/>
          </p:cNvSpPr>
          <p:nvPr>
            <p:ph idx="1"/>
          </p:nvPr>
        </p:nvSpPr>
        <p:spPr>
          <a:xfrm>
            <a:off x="533400" y="1600200"/>
            <a:ext cx="7770813" cy="4113213"/>
          </a:xfrm>
        </p:spPr>
        <p:txBody>
          <a:bodyPr/>
          <a:lstStyle/>
          <a:p>
            <a:r>
              <a:rPr lang="en-US" sz="2000" dirty="0" smtClean="0"/>
              <a:t>PAR</a:t>
            </a:r>
          </a:p>
          <a:p>
            <a:r>
              <a:rPr lang="en-US" sz="1600" dirty="0" smtClean="0"/>
              <a:t>Does IETF provide any similar VLAN tag? </a:t>
            </a:r>
            <a:r>
              <a:rPr lang="en-US" sz="1600" dirty="0" smtClean="0">
                <a:solidFill>
                  <a:schemeClr val="accent2">
                    <a:lumMod val="75000"/>
                  </a:schemeClr>
                </a:solidFill>
              </a:rPr>
              <a:t>No, VLAN tags are defined in IEEE 802.1Q and was fundamental to the initial IEEE 802.1Q. VLAN tags carry </a:t>
            </a:r>
            <a:r>
              <a:rPr lang="en-US" sz="1600" dirty="0" err="1" smtClean="0">
                <a:solidFill>
                  <a:schemeClr val="accent2">
                    <a:lumMod val="75000"/>
                  </a:schemeClr>
                </a:solidFill>
              </a:rPr>
              <a:t>QoS</a:t>
            </a:r>
            <a:r>
              <a:rPr lang="en-US" sz="1600" dirty="0" smtClean="0">
                <a:solidFill>
                  <a:schemeClr val="accent2">
                    <a:lumMod val="75000"/>
                  </a:schemeClr>
                </a:solidFill>
              </a:rPr>
              <a:t> information (i.e. priority) and VLAN IDs.</a:t>
            </a:r>
          </a:p>
          <a:p>
            <a:r>
              <a:rPr lang="en-US" sz="1600" dirty="0" smtClean="0"/>
              <a:t>How does VLAN tag simplify management? </a:t>
            </a:r>
            <a:r>
              <a:rPr lang="en-US" sz="1600" dirty="0" smtClean="0">
                <a:solidFill>
                  <a:schemeClr val="accent2">
                    <a:lumMod val="75000"/>
                  </a:schemeClr>
                </a:solidFill>
              </a:rPr>
              <a:t>The VLAN ID is used to mark traffic as belonging to a Virtual LAN. This amendment simplifies management of end stations (i.e. devices that create and are the destination of traffic, rather than bridging the traffic) by providing a means for the adjacent bridge to tell the end station what VLAN ID to use for a particular application. We already have a similar TLV that indicates the priority to use for a particular application. See IEEE 802.1Q Annex D.2.12.3 (currently published in IEEE 802.1Qaz).</a:t>
            </a:r>
          </a:p>
          <a:p>
            <a:r>
              <a:rPr lang="en-US" sz="1800" dirty="0" smtClean="0"/>
              <a:t>In 5.2.b, the last scope sentence is actually a need statement and should be moved to 5.5. </a:t>
            </a:r>
            <a:r>
              <a:rPr lang="en-US" sz="1800" dirty="0" smtClean="0">
                <a:solidFill>
                  <a:schemeClr val="accent2">
                    <a:lumMod val="75000"/>
                  </a:schemeClr>
                </a:solidFill>
              </a:rPr>
              <a:t>Accept, we will move that sentence to the start of 5.5</a:t>
            </a:r>
            <a:endParaRPr lang="en-US" sz="2000" dirty="0"/>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Pat Thaler, IEEE 802.1 DCB task group chair</a:t>
            </a:r>
            <a:endParaRPr lang="en-GB" dirty="0"/>
          </a:p>
          <a:p>
            <a:r>
              <a:rPr lang="en-US" dirty="0" smtClean="0"/>
              <a:t>.</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 xmlns:p14="http://schemas.microsoft.com/office/powerpoint/2010/main" val="2429657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smtClean="0"/>
              <a:t>802.1Qcd continued</a:t>
            </a:r>
            <a:endParaRPr lang="en-US" dirty="0"/>
          </a:p>
        </p:txBody>
      </p:sp>
      <p:sp>
        <p:nvSpPr>
          <p:cNvPr id="3" name="Content Placeholder 2"/>
          <p:cNvSpPr>
            <a:spLocks noGrp="1"/>
          </p:cNvSpPr>
          <p:nvPr>
            <p:ph idx="1"/>
          </p:nvPr>
        </p:nvSpPr>
        <p:spPr>
          <a:xfrm>
            <a:off x="533400" y="1600200"/>
            <a:ext cx="7770813" cy="4113213"/>
          </a:xfrm>
        </p:spPr>
        <p:txBody>
          <a:bodyPr/>
          <a:lstStyle/>
          <a:p>
            <a:r>
              <a:rPr lang="en-US" sz="1600" dirty="0"/>
              <a:t>5C</a:t>
            </a:r>
          </a:p>
          <a:p>
            <a:r>
              <a:rPr lang="en-US" sz="1600" dirty="0"/>
              <a:t>Slide 6 Please define the scope of “end stations” or provide some examples. </a:t>
            </a:r>
            <a:r>
              <a:rPr lang="en-US" sz="1600" dirty="0">
                <a:solidFill>
                  <a:schemeClr val="accent2">
                    <a:lumMod val="75000"/>
                  </a:schemeClr>
                </a:solidFill>
              </a:rPr>
              <a:t>This term is defined in IEEE 802 and used in IEEE 802.1Q.</a:t>
            </a:r>
            <a:endParaRPr lang="en-US" sz="1600" dirty="0"/>
          </a:p>
          <a:p>
            <a:r>
              <a:rPr lang="en-US" sz="1600" dirty="0" smtClean="0"/>
              <a:t>The </a:t>
            </a:r>
            <a:r>
              <a:rPr lang="en-US" sz="1600" dirty="0"/>
              <a:t>5C alternately claims that </a:t>
            </a:r>
            <a:r>
              <a:rPr lang="en-US" sz="1600" dirty="0" err="1"/>
              <a:t>Qcd</a:t>
            </a:r>
            <a:r>
              <a:rPr lang="en-US" sz="1600" dirty="0"/>
              <a:t> </a:t>
            </a:r>
            <a:r>
              <a:rPr lang="en-US" sz="1600" dirty="0" smtClean="0"/>
              <a:t>will simplify network management and end station management – which is it? </a:t>
            </a:r>
            <a:r>
              <a:rPr lang="en-US" sz="1600" dirty="0" smtClean="0">
                <a:solidFill>
                  <a:schemeClr val="accent2">
                    <a:lumMod val="75000"/>
                  </a:schemeClr>
                </a:solidFill>
              </a:rPr>
              <a:t>It doesn’t say that it simplifies network management – it says management of such networks. The network includes the end station network interfaces and the bridges, even though the term “network management” often is used in industry meaning just management of bridges. Typically, different administrators and management applications are involved in managing end stations and bridges. </a:t>
            </a:r>
          </a:p>
          <a:p>
            <a:r>
              <a:rPr lang="en-US" sz="1600" dirty="0">
                <a:solidFill>
                  <a:schemeClr val="accent2">
                    <a:lumMod val="75000"/>
                  </a:schemeClr>
                </a:solidFill>
              </a:rPr>
              <a:t>	</a:t>
            </a:r>
            <a:r>
              <a:rPr lang="en-US" sz="1600" dirty="0" smtClean="0">
                <a:solidFill>
                  <a:schemeClr val="accent2">
                    <a:lumMod val="75000"/>
                  </a:schemeClr>
                </a:solidFill>
              </a:rPr>
              <a:t>This presents </a:t>
            </a:r>
            <a:r>
              <a:rPr lang="en-US" sz="1600" dirty="0">
                <a:solidFill>
                  <a:schemeClr val="accent2">
                    <a:lumMod val="75000"/>
                  </a:schemeClr>
                </a:solidFill>
              </a:rPr>
              <a:t>a</a:t>
            </a:r>
            <a:r>
              <a:rPr lang="en-US" sz="1600" dirty="0" smtClean="0">
                <a:solidFill>
                  <a:schemeClr val="accent2">
                    <a:lumMod val="75000"/>
                  </a:schemeClr>
                </a:solidFill>
              </a:rPr>
              <a:t> challenge for coordinating end stations with the network to which they are attached. DCBX (part of IEEE 802.1Qaz) was created to address this by providing a way for the adjacent bridge to tell an end station things it needed to know about the network configuration. The Application VLAN ID TLV fills a gap in the information currently covered by DCBX. This simplifies end station management as well as management of the network as a whole.</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Pat Thaler, IEEE 802.1 DCB task group chair</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 xmlns:p14="http://schemas.microsoft.com/office/powerpoint/2010/main" val="41123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Response to IEEE 802.11 comments on PAR for IEEE </a:t>
            </a:r>
            <a:r>
              <a:rPr lang="en-US" dirty="0" smtClean="0"/>
              <a:t>P802.15.10</a:t>
            </a:r>
            <a:endParaRPr lang="en-US" dirty="0"/>
          </a:p>
        </p:txBody>
      </p:sp>
      <p:sp>
        <p:nvSpPr>
          <p:cNvPr id="8" name="Subtitle 7"/>
          <p:cNvSpPr>
            <a:spLocks noGrp="1"/>
          </p:cNvSpPr>
          <p:nvPr>
            <p:ph type="subTitle" idx="1"/>
          </p:nvPr>
        </p:nvSpPr>
        <p:spPr/>
        <p:txBody>
          <a:bodyPr/>
          <a:lstStyle/>
          <a:p>
            <a:r>
              <a:rPr lang="en-US" dirty="0" smtClean="0"/>
              <a:t>July 2013</a:t>
            </a:r>
            <a:endParaRPr lang="en-US" dirty="0"/>
          </a:p>
        </p:txBody>
      </p:sp>
      <p:sp>
        <p:nvSpPr>
          <p:cNvPr id="4" name="Date Placeholder 3"/>
          <p:cNvSpPr>
            <a:spLocks noGrp="1"/>
          </p:cNvSpPr>
          <p:nvPr>
            <p:ph type="dt" idx="10"/>
          </p:nvPr>
        </p:nvSpPr>
        <p:spPr/>
        <p:txBody>
          <a:bodyPr/>
          <a:lstStyle/>
          <a:p>
            <a:r>
              <a:rPr lang="en-US" smtClean="0"/>
              <a:t>July 2013</a:t>
            </a:r>
            <a:endParaRPr lang="en-GB"/>
          </a:p>
        </p:txBody>
      </p:sp>
      <p:sp>
        <p:nvSpPr>
          <p:cNvPr id="5" name="Footer Placeholder 4"/>
          <p:cNvSpPr>
            <a:spLocks noGrp="1"/>
          </p:cNvSpPr>
          <p:nvPr>
            <p:ph type="ftr" idx="11"/>
          </p:nvPr>
        </p:nvSpPr>
        <p:spPr/>
        <p:txBody>
          <a:bodyPr/>
          <a:lstStyle/>
          <a:p>
            <a:r>
              <a:rPr lang="en-US" dirty="0"/>
              <a:t>Pat Thaler, IEEE 802.1 DCB task group chair</a:t>
            </a:r>
            <a:endParaRPr lang="en-GB" dirty="0"/>
          </a:p>
          <a:p>
            <a:r>
              <a:rPr lang="en-US" dirty="0" smtClean="0"/>
              <a:t>.</a:t>
            </a:r>
            <a:endParaRPr lang="en-GB" dirty="0"/>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18</a:t>
            </a:fld>
            <a:endParaRPr lang="en-GB"/>
          </a:p>
        </p:txBody>
      </p:sp>
    </p:spTree>
    <p:extLst>
      <p:ext uri="{BB962C8B-B14F-4D97-AF65-F5344CB8AC3E}">
        <p14:creationId xmlns="" xmlns:p14="http://schemas.microsoft.com/office/powerpoint/2010/main" val="3179366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802.15.10</a:t>
            </a:r>
            <a:endParaRPr lang="en-US" dirty="0"/>
          </a:p>
        </p:txBody>
      </p:sp>
      <p:sp>
        <p:nvSpPr>
          <p:cNvPr id="3" name="Content Placeholder 2"/>
          <p:cNvSpPr>
            <a:spLocks noGrp="1"/>
          </p:cNvSpPr>
          <p:nvPr>
            <p:ph idx="1"/>
          </p:nvPr>
        </p:nvSpPr>
        <p:spPr/>
        <p:txBody>
          <a:bodyPr/>
          <a:lstStyle/>
          <a:p>
            <a:r>
              <a:rPr lang="en-US" sz="1600" dirty="0" smtClean="0"/>
              <a:t>Attached </a:t>
            </a:r>
            <a:r>
              <a:rPr lang="en-US" sz="1600" dirty="0"/>
              <a:t>are the updated 15.10 PAR and 5C redlines for your reference reflecting the responses to comments circulated previously with one exception.  The response to 6.1b has been changed to yes, at the further request of Bob Grow, as a courtesy and as early notice that the project will be reviewed by the RAC even though the proposed recommended practice is not changing the MAC addressing used in IEEE Std. 802.15.4, therefore no changes to registration activity are anticipated.  Additionally changes were made to the Title (2.1), Scope (5.2) and Explanatory Notes (8.1).</a:t>
            </a:r>
          </a:p>
          <a:p>
            <a:r>
              <a:rPr lang="en-US" sz="1600" dirty="0"/>
              <a:t> </a:t>
            </a:r>
          </a:p>
          <a:p>
            <a:r>
              <a:rPr lang="en-US" sz="1600" dirty="0"/>
              <a:t>In the 5C a change was made to Section 2.</a:t>
            </a:r>
          </a:p>
          <a:p>
            <a:r>
              <a:rPr lang="en-US" sz="1600"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graphicFrame>
        <p:nvGraphicFramePr>
          <p:cNvPr id="7" name="Object 6"/>
          <p:cNvGraphicFramePr>
            <a:graphicFrameLocks noChangeAspect="1"/>
          </p:cNvGraphicFramePr>
          <p:nvPr>
            <p:extLst>
              <p:ext uri="{D42A27DB-BD31-4B8C-83A1-F6EECF244321}">
                <p14:modId xmlns="" xmlns:p14="http://schemas.microsoft.com/office/powerpoint/2010/main" val="3061378367"/>
              </p:ext>
            </p:extLst>
          </p:nvPr>
        </p:nvGraphicFramePr>
        <p:xfrm>
          <a:off x="914400" y="4876800"/>
          <a:ext cx="1264356" cy="1066800"/>
        </p:xfrm>
        <a:graphic>
          <a:graphicData uri="http://schemas.openxmlformats.org/presentationml/2006/ole">
            <p:oleObj spid="_x0000_s4106" name="Document" showAsIcon="1" r:id="rId4" imgW="914400" imgH="771480" progId="Word.Document.8">
              <p:embed/>
            </p:oleObj>
          </a:graphicData>
        </a:graphic>
      </p:graphicFrame>
      <p:graphicFrame>
        <p:nvGraphicFramePr>
          <p:cNvPr id="8" name="Object 7"/>
          <p:cNvGraphicFramePr>
            <a:graphicFrameLocks noChangeAspect="1"/>
          </p:cNvGraphicFramePr>
          <p:nvPr>
            <p:extLst>
              <p:ext uri="{D42A27DB-BD31-4B8C-83A1-F6EECF244321}">
                <p14:modId xmlns="" xmlns:p14="http://schemas.microsoft.com/office/powerpoint/2010/main" val="458142039"/>
              </p:ext>
            </p:extLst>
          </p:nvPr>
        </p:nvGraphicFramePr>
        <p:xfrm>
          <a:off x="3886200" y="4724400"/>
          <a:ext cx="1447800" cy="1221581"/>
        </p:xfrm>
        <a:graphic>
          <a:graphicData uri="http://schemas.openxmlformats.org/presentationml/2006/ole">
            <p:oleObj spid="_x0000_s4107" name="Document" showAsIcon="1" r:id="rId5" imgW="914400" imgH="771480" progId="">
              <p:embed/>
            </p:oleObj>
          </a:graphicData>
        </a:graphic>
      </p:graphicFrame>
    </p:spTree>
    <p:extLst>
      <p:ext uri="{BB962C8B-B14F-4D97-AF65-F5344CB8AC3E}">
        <p14:creationId xmlns="" xmlns:p14="http://schemas.microsoft.com/office/powerpoint/2010/main" val="225289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Review of 802 WG PARS submitted for review during the July 2013 Session.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7620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z="2800" dirty="0" smtClean="0"/>
              <a:t>Comments Received from 802.11</a:t>
            </a:r>
            <a:endParaRPr lang="en-US" sz="2800" dirty="0"/>
          </a:p>
        </p:txBody>
      </p:sp>
      <p:sp>
        <p:nvSpPr>
          <p:cNvPr id="3" name="Content Placeholder 2"/>
          <p:cNvSpPr>
            <a:spLocks noGrp="1"/>
          </p:cNvSpPr>
          <p:nvPr>
            <p:ph idx="1"/>
          </p:nvPr>
        </p:nvSpPr>
        <p:spPr>
          <a:xfrm>
            <a:off x="309563" y="1454150"/>
            <a:ext cx="8686800" cy="46482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z="1400" b="1" u="sng" dirty="0" smtClean="0"/>
              <a:t>PAR</a:t>
            </a:r>
            <a:endParaRPr lang="en-US" sz="1200" b="1" u="sng" dirty="0" smtClean="0"/>
          </a:p>
          <a:p>
            <a:pPr marL="228600" indent="-228600">
              <a:buFont typeface="Arial" pitchFamily="34" charset="0"/>
              <a:buChar char="•"/>
              <a:defRPr/>
            </a:pPr>
            <a:r>
              <a:rPr lang="en-US" sz="1400" dirty="0" smtClean="0"/>
              <a:t>1.2 Type of Document </a:t>
            </a:r>
          </a:p>
          <a:p>
            <a:pPr marL="457200" lvl="1" indent="-228600">
              <a:buFont typeface="Arial" pitchFamily="34" charset="0"/>
              <a:buChar char="•"/>
              <a:defRPr/>
            </a:pPr>
            <a:r>
              <a:rPr lang="en-US" sz="1400" b="1" dirty="0" smtClean="0"/>
              <a:t>Is this really a  Recommended Practice or a  Standard?</a:t>
            </a:r>
          </a:p>
          <a:p>
            <a:pPr marL="457200" lvl="1" indent="-228600">
              <a:buFont typeface="Arial" pitchFamily="34" charset="0"/>
              <a:buChar char="•"/>
              <a:defRPr/>
            </a:pPr>
            <a:r>
              <a:rPr lang="en-US" sz="1400" b="1" dirty="0" smtClean="0">
                <a:solidFill>
                  <a:srgbClr val="FF0000"/>
                </a:solidFill>
              </a:rPr>
              <a:t>Yes, it is a recommended practice. A recommended practice is more appropriate to verify that this appropriately meets the market demands of 802.15.4</a:t>
            </a:r>
          </a:p>
          <a:p>
            <a:pPr marL="228600" indent="-228600">
              <a:buFont typeface="Arial" pitchFamily="34" charset="0"/>
              <a:buChar char="•"/>
              <a:defRPr/>
            </a:pPr>
            <a:r>
              <a:rPr lang="en-US" sz="1400" dirty="0" smtClean="0"/>
              <a:t>5.2 Scope</a:t>
            </a:r>
          </a:p>
          <a:p>
            <a:pPr marL="457200" lvl="1" indent="-228600">
              <a:buFont typeface="Arial" pitchFamily="34" charset="0"/>
              <a:buChar char="•"/>
              <a:defRPr/>
            </a:pPr>
            <a:r>
              <a:rPr lang="en-US" sz="1400" b="1" dirty="0" smtClean="0"/>
              <a:t>Change to “This standard defines a protocol that routes packets in a dynamically changing network (changes on the order of a minute time frame), with minimal impact to route handling.</a:t>
            </a:r>
          </a:p>
          <a:p>
            <a:pPr marL="457200" lvl="1" indent="-228600">
              <a:buFont typeface="Arial" pitchFamily="34" charset="0"/>
              <a:buChar char="•"/>
              <a:defRPr/>
            </a:pPr>
            <a:r>
              <a:rPr lang="en-US" sz="1400" b="1" dirty="0" smtClean="0">
                <a:solidFill>
                  <a:srgbClr val="FF0000"/>
                </a:solidFill>
              </a:rPr>
              <a:t>Changed to “This recommended practice defines a protocol that routes packets in a dynamically changing network (changes on the order of a minute time frame), with minimal impact to route handling.</a:t>
            </a:r>
          </a:p>
          <a:p>
            <a:pPr marL="228600" indent="-228600">
              <a:buFont typeface="Arial" pitchFamily="34" charset="0"/>
              <a:buChar char="•"/>
              <a:defRPr/>
            </a:pPr>
            <a:r>
              <a:rPr lang="en-US" sz="1400" dirty="0" smtClean="0"/>
              <a:t>5.4 Purpose </a:t>
            </a:r>
          </a:p>
          <a:p>
            <a:pPr marL="457200" lvl="1" indent="-228600">
              <a:buFont typeface="Arial" pitchFamily="34" charset="0"/>
              <a:buChar char="•"/>
              <a:defRPr/>
            </a:pPr>
            <a:r>
              <a:rPr lang="en-US" sz="1400" b="1" dirty="0" smtClean="0"/>
              <a:t>What L3 mechanisms are to be considered?</a:t>
            </a:r>
          </a:p>
          <a:p>
            <a:pPr marL="457200" lvl="1" indent="-228600">
              <a:buFont typeface="Arial" pitchFamily="34" charset="0"/>
              <a:buChar char="•"/>
              <a:defRPr/>
            </a:pPr>
            <a:r>
              <a:rPr lang="en-US" sz="1400" b="1" dirty="0" smtClean="0">
                <a:solidFill>
                  <a:srgbClr val="FF0000"/>
                </a:solidFill>
              </a:rPr>
              <a:t>The L3 mechanisms are described in IETF RFC4903 “Multilink Subnet Issues”</a:t>
            </a:r>
            <a:endParaRPr lang="en-US" sz="1400" b="1" dirty="0">
              <a:solidFill>
                <a:srgbClr val="FF0000"/>
              </a:solidFill>
            </a:endParaRPr>
          </a:p>
        </p:txBody>
      </p:sp>
      <p:sp>
        <p:nvSpPr>
          <p:cNvPr id="7172" name="Slide Number Placeholder 3"/>
          <p:cNvSpPr>
            <a:spLocks noGrp="1"/>
          </p:cNvSpPr>
          <p:nvPr>
            <p:ph type="sldNum" sz="quarter" idx="4294967295"/>
          </p:nvPr>
        </p:nvSpPr>
        <p:spPr bwMode="auto">
          <a:xfrm>
            <a:off x="4344988" y="6475413"/>
            <a:ext cx="528637" cy="36353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en-GB" smtClean="0"/>
              <a:t>Slide </a:t>
            </a:r>
            <a:fld id="{5C146085-1705-4191-8F56-67E1F5D4A932}" type="slidenum">
              <a:rPr lang="en-GB" smtClean="0"/>
              <a:pPr/>
              <a:t>20</a:t>
            </a:fld>
            <a:endParaRPr lang="en-GB"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7620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z="2800" dirty="0" smtClean="0"/>
              <a:t>Comments Received from 802.11 </a:t>
            </a:r>
            <a:r>
              <a:rPr lang="en-US" sz="2800" dirty="0"/>
              <a:t>(</a:t>
            </a:r>
            <a:r>
              <a:rPr lang="en-US" sz="2800" dirty="0" smtClean="0"/>
              <a:t>cont’d.)</a:t>
            </a:r>
            <a:endParaRPr lang="en-US" sz="2800" dirty="0"/>
          </a:p>
        </p:txBody>
      </p:sp>
      <p:sp>
        <p:nvSpPr>
          <p:cNvPr id="3" name="Content Placeholder 2"/>
          <p:cNvSpPr>
            <a:spLocks noGrp="1"/>
          </p:cNvSpPr>
          <p:nvPr>
            <p:ph idx="1"/>
          </p:nvPr>
        </p:nvSpPr>
        <p:spPr>
          <a:xfrm>
            <a:off x="309563" y="1454150"/>
            <a:ext cx="8686800" cy="49276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z="1400" b="1" u="sng" dirty="0" smtClean="0"/>
              <a:t>PAR</a:t>
            </a:r>
          </a:p>
          <a:p>
            <a:pPr marL="228600" indent="-228600">
              <a:buFont typeface="Arial" pitchFamily="34" charset="0"/>
              <a:buChar char="•"/>
              <a:defRPr/>
            </a:pPr>
            <a:r>
              <a:rPr lang="en-US" sz="1400" dirty="0" smtClean="0"/>
              <a:t>8.1 </a:t>
            </a:r>
            <a:r>
              <a:rPr lang="en-US" sz="1400" dirty="0"/>
              <a:t>Additional Explanatory </a:t>
            </a:r>
            <a:r>
              <a:rPr lang="en-US" sz="1400" dirty="0" smtClean="0"/>
              <a:t>Notes</a:t>
            </a:r>
          </a:p>
          <a:p>
            <a:pPr marL="457200" lvl="1" indent="-228600">
              <a:buFont typeface="Arial" pitchFamily="34" charset="0"/>
              <a:buChar char="•"/>
              <a:defRPr/>
            </a:pPr>
            <a:r>
              <a:rPr lang="en-US" sz="1400" b="1" dirty="0"/>
              <a:t>Clarify the relationship between 15.4e and </a:t>
            </a:r>
            <a:r>
              <a:rPr lang="en-US" sz="1400" b="1" dirty="0" smtClean="0"/>
              <a:t>15.10.</a:t>
            </a:r>
          </a:p>
          <a:p>
            <a:pPr marL="457200" lvl="1" indent="-228600">
              <a:buFont typeface="Arial" pitchFamily="34" charset="0"/>
              <a:buChar char="•"/>
              <a:defRPr/>
            </a:pPr>
            <a:r>
              <a:rPr lang="en-US" sz="1400" b="1" dirty="0" smtClean="0">
                <a:solidFill>
                  <a:srgbClr val="FF0000"/>
                </a:solidFill>
              </a:rPr>
              <a:t>802.15.4e (MAC enhancements) is anticipated to facilitate 802.15.10</a:t>
            </a:r>
          </a:p>
          <a:p>
            <a:pPr marL="457200" lvl="1" indent="-228600">
              <a:buFont typeface="Arial" pitchFamily="34" charset="0"/>
              <a:buChar char="•"/>
              <a:defRPr/>
            </a:pPr>
            <a:r>
              <a:rPr lang="en-US" sz="1400" b="1" dirty="0" smtClean="0"/>
              <a:t>Are </a:t>
            </a:r>
            <a:r>
              <a:rPr lang="en-US" sz="1400" b="1" dirty="0"/>
              <a:t>there any new functions being added by </a:t>
            </a:r>
            <a:r>
              <a:rPr lang="en-US" sz="1400" b="1" dirty="0" smtClean="0"/>
              <a:t>15.10?</a:t>
            </a:r>
          </a:p>
          <a:p>
            <a:pPr marL="457200" lvl="1" indent="-228600">
              <a:buFont typeface="Arial" pitchFamily="34" charset="0"/>
              <a:buChar char="•"/>
              <a:defRPr/>
            </a:pPr>
            <a:r>
              <a:rPr lang="en-US" sz="1400" b="1" dirty="0" smtClean="0">
                <a:solidFill>
                  <a:srgbClr val="FF0000"/>
                </a:solidFill>
              </a:rPr>
              <a:t>No functions are being added to IEEE 802.15.4</a:t>
            </a:r>
          </a:p>
          <a:p>
            <a:pPr marL="457200" lvl="1" indent="-228600">
              <a:buFont typeface="Arial" pitchFamily="34" charset="0"/>
              <a:buChar char="•"/>
              <a:defRPr/>
            </a:pPr>
            <a:r>
              <a:rPr lang="en-US" sz="1400" b="1" dirty="0" smtClean="0">
                <a:solidFill>
                  <a:srgbClr val="FF0000"/>
                </a:solidFill>
              </a:rPr>
              <a:t>15.10 will have define IEEE 802.15.4 behaviors for routing</a:t>
            </a:r>
          </a:p>
          <a:p>
            <a:pPr marL="457200" lvl="1" indent="-228600">
              <a:buFont typeface="Arial" pitchFamily="34" charset="0"/>
              <a:buChar char="•"/>
              <a:defRPr/>
            </a:pPr>
            <a:r>
              <a:rPr lang="en-US" sz="1400" b="1" dirty="0" smtClean="0"/>
              <a:t>Does </a:t>
            </a:r>
            <a:r>
              <a:rPr lang="en-US" sz="1400" b="1" dirty="0"/>
              <a:t>15.10 use only features previously defined by 15.4e</a:t>
            </a:r>
            <a:r>
              <a:rPr lang="en-US" sz="1400" b="1" dirty="0" smtClean="0"/>
              <a:t>?</a:t>
            </a:r>
          </a:p>
          <a:p>
            <a:pPr marL="457200" lvl="1" indent="-228600">
              <a:buFont typeface="Arial" pitchFamily="34" charset="0"/>
              <a:buChar char="•"/>
              <a:defRPr/>
            </a:pPr>
            <a:r>
              <a:rPr lang="en-US" sz="1400" b="1" dirty="0" smtClean="0">
                <a:solidFill>
                  <a:srgbClr val="FF0000"/>
                </a:solidFill>
              </a:rPr>
              <a:t>Yes</a:t>
            </a:r>
            <a:endParaRPr lang="en-US" sz="1400" b="1" dirty="0"/>
          </a:p>
          <a:p>
            <a:pPr marL="228600" indent="-228600">
              <a:buFont typeface="Arial" pitchFamily="34" charset="0"/>
              <a:buChar char="•"/>
              <a:defRPr/>
            </a:pPr>
            <a:r>
              <a:rPr lang="en-US" sz="1400" b="1" dirty="0" smtClean="0"/>
              <a:t>Is 15.10 for use only with 15.4 based networks?</a:t>
            </a:r>
          </a:p>
          <a:p>
            <a:pPr marL="228600" indent="-228600">
              <a:buFont typeface="Arial" pitchFamily="34" charset="0"/>
              <a:buChar char="•"/>
              <a:defRPr/>
            </a:pPr>
            <a:r>
              <a:rPr lang="en-US" sz="1400" b="1" dirty="0" smtClean="0">
                <a:solidFill>
                  <a:srgbClr val="FF0000"/>
                </a:solidFill>
              </a:rPr>
              <a:t>Yes</a:t>
            </a:r>
          </a:p>
          <a:p>
            <a:pPr marL="228600" indent="-228600">
              <a:buFont typeface="Arial" pitchFamily="34" charset="0"/>
              <a:buChar char="•"/>
              <a:defRPr/>
            </a:pPr>
            <a:r>
              <a:rPr lang="en-US" sz="1400" b="1" dirty="0" smtClean="0"/>
              <a:t>Should the project be called 802.15.4.1 because this is a recommended practice (standard)  for 15.4?</a:t>
            </a:r>
          </a:p>
          <a:p>
            <a:pPr marL="228600" indent="-228600">
              <a:buFont typeface="Arial" pitchFamily="34" charset="0"/>
              <a:buChar char="•"/>
              <a:defRPr/>
            </a:pPr>
            <a:r>
              <a:rPr lang="en-US" sz="1400" b="1" dirty="0" smtClean="0">
                <a:solidFill>
                  <a:srgbClr val="FF0000"/>
                </a:solidFill>
              </a:rPr>
              <a:t>While 15.10 is a recommended practice for IEEE 802.15.4, it keeps a clear distinction between the standard and the recommended practice</a:t>
            </a:r>
          </a:p>
          <a:p>
            <a:pPr marL="228600" indent="-228600">
              <a:buFont typeface="Arial" pitchFamily="34" charset="0"/>
              <a:buChar char="•"/>
              <a:defRPr/>
            </a:pPr>
            <a:r>
              <a:rPr lang="en-US" sz="1400" b="1" dirty="0">
                <a:solidFill>
                  <a:srgbClr val="FF0000"/>
                </a:solidFill>
              </a:rPr>
              <a:t>This also provides a capability to extend the recommended practice to other IEEE 802.15 networks</a:t>
            </a:r>
          </a:p>
        </p:txBody>
      </p:sp>
      <p:sp>
        <p:nvSpPr>
          <p:cNvPr id="8196" name="Slide Number Placeholder 3"/>
          <p:cNvSpPr>
            <a:spLocks noGrp="1"/>
          </p:cNvSpPr>
          <p:nvPr>
            <p:ph type="sldNum" sz="quarter" idx="4294967295"/>
          </p:nvPr>
        </p:nvSpPr>
        <p:spPr bwMode="auto">
          <a:xfrm>
            <a:off x="4344988" y="6475413"/>
            <a:ext cx="528637" cy="36353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en-GB" smtClean="0"/>
              <a:t>Slide </a:t>
            </a:r>
            <a:fld id="{D33AD80A-3909-4BF7-8F4E-1EAE05379D4D}" type="slidenum">
              <a:rPr lang="en-GB" smtClean="0"/>
              <a:pPr/>
              <a:t>21</a:t>
            </a:fld>
            <a:endParaRPr lang="en-GB"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620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z="2800" dirty="0"/>
              <a:t>Comments Received </a:t>
            </a:r>
            <a:r>
              <a:rPr lang="en-US" sz="2800" dirty="0" smtClean="0"/>
              <a:t>from</a:t>
            </a:r>
            <a:br>
              <a:rPr lang="en-US" sz="2800" dirty="0" smtClean="0"/>
            </a:br>
            <a:r>
              <a:rPr lang="en-US" sz="2800" dirty="0" smtClean="0"/>
              <a:t>Chair 802.19</a:t>
            </a:r>
            <a:endParaRPr lang="en-US" sz="2800" dirty="0"/>
          </a:p>
        </p:txBody>
      </p:sp>
      <p:sp>
        <p:nvSpPr>
          <p:cNvPr id="3" name="Content Placeholder 2"/>
          <p:cNvSpPr>
            <a:spLocks noGrp="1"/>
          </p:cNvSpPr>
          <p:nvPr>
            <p:ph idx="1"/>
          </p:nvPr>
        </p:nvSpPr>
        <p:spPr>
          <a:xfrm>
            <a:off x="304800" y="1447800"/>
            <a:ext cx="8534400" cy="46482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z="1400" b="1" u="sng" dirty="0"/>
              <a:t>PAR </a:t>
            </a:r>
            <a:endParaRPr lang="en-US" sz="1400" b="1" u="sng" dirty="0" smtClean="0"/>
          </a:p>
          <a:p>
            <a:pPr marL="228600" lvl="1" indent="-228600">
              <a:spcBef>
                <a:spcPts val="600"/>
              </a:spcBef>
              <a:buFont typeface="Arial" pitchFamily="34" charset="0"/>
              <a:buChar char="•"/>
              <a:defRPr/>
            </a:pPr>
            <a:r>
              <a:rPr lang="en-US" sz="1400" dirty="0"/>
              <a:t>2.1 Title</a:t>
            </a:r>
          </a:p>
          <a:p>
            <a:pPr marL="457200" lvl="1" indent="-228600">
              <a:buFont typeface="Arial" pitchFamily="34" charset="0"/>
              <a:buChar char="•"/>
              <a:defRPr/>
            </a:pPr>
            <a:r>
              <a:rPr lang="en-US" sz="1400" b="1" dirty="0" smtClean="0"/>
              <a:t>Change </a:t>
            </a:r>
            <a:r>
              <a:rPr lang="en-US" sz="1400" b="1" dirty="0"/>
              <a:t>“dynamically changing wireless networks” to “dynamically changing wireless personal area networks</a:t>
            </a:r>
            <a:r>
              <a:rPr lang="en-US" sz="1400" b="1" dirty="0" smtClean="0"/>
              <a:t>”</a:t>
            </a:r>
          </a:p>
          <a:p>
            <a:pPr marL="457200" lvl="1" indent="-228600">
              <a:buFont typeface="Arial" pitchFamily="34" charset="0"/>
              <a:buChar char="•"/>
              <a:defRPr/>
            </a:pPr>
            <a:r>
              <a:rPr lang="en-US" sz="1400" b="1" dirty="0" smtClean="0">
                <a:solidFill>
                  <a:srgbClr val="FF0000"/>
                </a:solidFill>
              </a:rPr>
              <a:t>Change to “dynamically </a:t>
            </a:r>
            <a:r>
              <a:rPr lang="en-US" sz="1400" b="1" dirty="0">
                <a:solidFill>
                  <a:srgbClr val="FF0000"/>
                </a:solidFill>
              </a:rPr>
              <a:t>changing </a:t>
            </a:r>
            <a:r>
              <a:rPr lang="en-US" sz="1400" b="1" dirty="0" smtClean="0">
                <a:solidFill>
                  <a:srgbClr val="FF0000"/>
                </a:solidFill>
              </a:rPr>
              <a:t>IEEE 802.15.4 networks</a:t>
            </a:r>
            <a:r>
              <a:rPr lang="en-US" sz="1400" b="1" dirty="0">
                <a:solidFill>
                  <a:srgbClr val="FF0000"/>
                </a:solidFill>
              </a:rPr>
              <a:t>”</a:t>
            </a:r>
            <a:endParaRPr lang="en-US" sz="1400" b="1" dirty="0" smtClean="0">
              <a:solidFill>
                <a:srgbClr val="FF0000"/>
              </a:solidFill>
            </a:endParaRPr>
          </a:p>
          <a:p>
            <a:pPr marL="228600" indent="-228600">
              <a:buFont typeface="Arial" pitchFamily="34" charset="0"/>
              <a:buChar char="•"/>
              <a:defRPr/>
            </a:pPr>
            <a:r>
              <a:rPr lang="en-US" sz="1400" dirty="0" smtClean="0"/>
              <a:t>5.2 Scope</a:t>
            </a:r>
          </a:p>
          <a:p>
            <a:pPr marL="457200" lvl="1" indent="-228600">
              <a:buFont typeface="Arial" pitchFamily="34" charset="0"/>
              <a:buChar char="•"/>
              <a:defRPr/>
            </a:pPr>
            <a:r>
              <a:rPr lang="en-US" sz="1400" b="1" dirty="0" smtClean="0"/>
              <a:t>The scope says that this recommended practice “extends wireless networks.”  It is not clear what is meant by “extend” in this phrase.  Is the distance extended?  Would the word “enhance” be a better word than “extend” in this scope?</a:t>
            </a:r>
          </a:p>
          <a:p>
            <a:pPr marL="457200" lvl="1" indent="-228600">
              <a:buFont typeface="Arial" pitchFamily="34" charset="0"/>
              <a:buChar char="•"/>
              <a:defRPr/>
            </a:pPr>
            <a:r>
              <a:rPr lang="en-US" sz="1400" b="1" dirty="0" smtClean="0">
                <a:solidFill>
                  <a:srgbClr val="FF0000"/>
                </a:solidFill>
              </a:rPr>
              <a:t>Change to ”extends the area of coverage of IEEE 802.15.4 networks”</a:t>
            </a:r>
            <a:endParaRPr lang="en-US" sz="1400" b="1" dirty="0">
              <a:solidFill>
                <a:srgbClr val="FF0000"/>
              </a:solidFill>
            </a:endParaRPr>
          </a:p>
          <a:p>
            <a:pPr marL="457200" lvl="1" indent="-228600">
              <a:buFont typeface="Arial" pitchFamily="34" charset="0"/>
              <a:buChar char="•"/>
              <a:defRPr/>
            </a:pPr>
            <a:r>
              <a:rPr lang="en-US" sz="1400" b="1" dirty="0"/>
              <a:t>When you say that the network is “dynamically changing” are you saying that the network connections are changing due to mobility?  </a:t>
            </a:r>
            <a:endParaRPr lang="en-US" sz="1400" b="1" dirty="0" smtClean="0"/>
          </a:p>
          <a:p>
            <a:pPr marL="457200" lvl="1" indent="-228600">
              <a:buFont typeface="Arial" pitchFamily="34" charset="0"/>
              <a:buChar char="•"/>
              <a:defRPr/>
            </a:pPr>
            <a:r>
              <a:rPr lang="en-US" sz="1400" b="1" dirty="0" smtClean="0">
                <a:solidFill>
                  <a:srgbClr val="FF0000"/>
                </a:solidFill>
              </a:rPr>
              <a:t>Yes, among other s (see below).</a:t>
            </a:r>
          </a:p>
          <a:p>
            <a:pPr marL="457200" lvl="1" indent="-228600">
              <a:buFont typeface="Arial" pitchFamily="34" charset="0"/>
              <a:buChar char="•"/>
              <a:defRPr/>
            </a:pPr>
            <a:r>
              <a:rPr lang="en-US" sz="1400" b="1" dirty="0" smtClean="0"/>
              <a:t>Please </a:t>
            </a:r>
            <a:r>
              <a:rPr lang="en-US" sz="1400" b="1" dirty="0"/>
              <a:t>explain what is meant by “dynamically changing networks” in Section 8.1, Additional Explanatory Notes</a:t>
            </a:r>
            <a:r>
              <a:rPr lang="en-US" sz="1400" b="1" dirty="0" smtClean="0"/>
              <a:t>.</a:t>
            </a:r>
          </a:p>
          <a:p>
            <a:pPr marL="457200" lvl="1" indent="-228600">
              <a:buFont typeface="Arial" pitchFamily="34" charset="0"/>
              <a:buChar char="•"/>
              <a:defRPr/>
            </a:pPr>
            <a:r>
              <a:rPr lang="en-US" sz="1400" b="1" dirty="0" smtClean="0">
                <a:solidFill>
                  <a:srgbClr val="FF0000"/>
                </a:solidFill>
              </a:rPr>
              <a:t>Add to 8.1: “Dynamically changing networks refer to network </a:t>
            </a:r>
            <a:r>
              <a:rPr lang="en-US" sz="1400" b="1" dirty="0">
                <a:solidFill>
                  <a:srgbClr val="FF0000"/>
                </a:solidFill>
              </a:rPr>
              <a:t>connections </a:t>
            </a:r>
            <a:r>
              <a:rPr lang="en-US" sz="1400" b="1" dirty="0" smtClean="0">
                <a:solidFill>
                  <a:srgbClr val="FF0000"/>
                </a:solidFill>
              </a:rPr>
              <a:t>changing </a:t>
            </a:r>
            <a:r>
              <a:rPr lang="en-US" sz="1400" b="1" dirty="0">
                <a:solidFill>
                  <a:srgbClr val="FF0000"/>
                </a:solidFill>
              </a:rPr>
              <a:t>due to </a:t>
            </a:r>
            <a:r>
              <a:rPr lang="en-US" sz="1400" b="1" dirty="0" smtClean="0">
                <a:solidFill>
                  <a:srgbClr val="FF0000"/>
                </a:solidFill>
              </a:rPr>
              <a:t>mobility, signal impairments, and the transient nature of networks”</a:t>
            </a:r>
            <a:endParaRPr lang="en-US" sz="1400" b="1" dirty="0">
              <a:solidFill>
                <a:srgbClr val="FF0000"/>
              </a:solidFill>
            </a:endParaRPr>
          </a:p>
        </p:txBody>
      </p:sp>
      <p:sp>
        <p:nvSpPr>
          <p:cNvPr id="9220" name="Slide Number Placeholder 3"/>
          <p:cNvSpPr>
            <a:spLocks noGrp="1"/>
          </p:cNvSpPr>
          <p:nvPr>
            <p:ph type="sldNum" sz="quarter" idx="4294967295"/>
          </p:nvPr>
        </p:nvSpPr>
        <p:spPr bwMode="auto">
          <a:xfrm>
            <a:off x="4344988" y="6475413"/>
            <a:ext cx="528637" cy="36353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en-GB" smtClean="0"/>
              <a:t>Slide </a:t>
            </a:r>
            <a:fld id="{E1316C65-0A45-4B9E-8BB8-CF1535F295AF}" type="slidenum">
              <a:rPr lang="en-GB" smtClean="0"/>
              <a:pPr/>
              <a:t>22</a:t>
            </a:fld>
            <a:endParaRPr lang="en-GB"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620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z="2800" dirty="0"/>
              <a:t>Comments Received </a:t>
            </a:r>
            <a:r>
              <a:rPr lang="en-US" sz="2800" dirty="0" smtClean="0"/>
              <a:t>from</a:t>
            </a:r>
            <a:br>
              <a:rPr lang="en-US" sz="2800" dirty="0" smtClean="0"/>
            </a:br>
            <a:r>
              <a:rPr lang="en-US" sz="2800" dirty="0" smtClean="0"/>
              <a:t>Chair 802.19 (cont’d.)</a:t>
            </a:r>
            <a:endParaRPr lang="en-US" sz="2800" dirty="0"/>
          </a:p>
        </p:txBody>
      </p:sp>
      <p:sp>
        <p:nvSpPr>
          <p:cNvPr id="3" name="Content Placeholder 2"/>
          <p:cNvSpPr>
            <a:spLocks noGrp="1"/>
          </p:cNvSpPr>
          <p:nvPr>
            <p:ph idx="1"/>
          </p:nvPr>
        </p:nvSpPr>
        <p:spPr>
          <a:xfrm>
            <a:off x="304800" y="1447800"/>
            <a:ext cx="8534400" cy="46482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a:defRPr/>
            </a:pPr>
            <a:r>
              <a:rPr lang="en-US" sz="1400" b="1" u="sng" dirty="0"/>
              <a:t>PAR </a:t>
            </a:r>
            <a:endParaRPr lang="en-US" sz="1400" b="1" u="sng" dirty="0" smtClean="0"/>
          </a:p>
          <a:p>
            <a:pPr marL="234950" lvl="1" indent="-228600">
              <a:buFont typeface="Arial" pitchFamily="34" charset="0"/>
              <a:buChar char="•"/>
              <a:defRPr/>
            </a:pPr>
            <a:r>
              <a:rPr lang="en-US" sz="1400" dirty="0" smtClean="0"/>
              <a:t>5.2 Scope</a:t>
            </a:r>
          </a:p>
          <a:p>
            <a:pPr marL="457200" lvl="1" indent="-228600">
              <a:buFont typeface="Arial" pitchFamily="34" charset="0"/>
              <a:buChar char="•"/>
              <a:defRPr/>
            </a:pPr>
            <a:r>
              <a:rPr lang="en-US" sz="1400" b="1" dirty="0" smtClean="0"/>
              <a:t>We </a:t>
            </a:r>
            <a:r>
              <a:rPr lang="en-US" sz="1400" b="1" dirty="0"/>
              <a:t>suggest changing “This recommended practice will facilitate the routing of packets …” to “This recommended practice will provide recommendations on the routing of packets …</a:t>
            </a:r>
            <a:r>
              <a:rPr lang="en-US" sz="1400" b="1" dirty="0" smtClean="0"/>
              <a:t>”</a:t>
            </a:r>
          </a:p>
          <a:p>
            <a:pPr marL="457200" lvl="1" indent="-228600">
              <a:buFont typeface="Arial" pitchFamily="34" charset="0"/>
              <a:buChar char="•"/>
              <a:defRPr/>
            </a:pPr>
            <a:r>
              <a:rPr lang="en-US" sz="1400" b="1" dirty="0" smtClean="0">
                <a:solidFill>
                  <a:srgbClr val="FF0000"/>
                </a:solidFill>
              </a:rPr>
              <a:t>Agree</a:t>
            </a:r>
            <a:endParaRPr lang="en-US" sz="1400" b="1" dirty="0">
              <a:solidFill>
                <a:srgbClr val="FF0000"/>
              </a:solidFill>
            </a:endParaRPr>
          </a:p>
          <a:p>
            <a:pPr marL="228600" indent="-228600">
              <a:buFont typeface="Arial" pitchFamily="34" charset="0"/>
              <a:buChar char="•"/>
              <a:defRPr/>
            </a:pPr>
            <a:r>
              <a:rPr lang="en-US" sz="1400" dirty="0" smtClean="0"/>
              <a:t>5.5 </a:t>
            </a:r>
            <a:r>
              <a:rPr lang="en-US" sz="1400" dirty="0"/>
              <a:t>Need for the Project</a:t>
            </a:r>
          </a:p>
          <a:p>
            <a:pPr marL="457200" lvl="1" indent="-228600">
              <a:buFont typeface="Arial" pitchFamily="34" charset="0"/>
              <a:buChar char="•"/>
              <a:defRPr/>
            </a:pPr>
            <a:r>
              <a:rPr lang="en-US" sz="1400" b="1" dirty="0"/>
              <a:t>Please add an explanation in Section 8.1 on what is a “Field Area Network</a:t>
            </a:r>
            <a:r>
              <a:rPr lang="en-US" sz="1400" b="1" dirty="0" smtClean="0"/>
              <a:t>”</a:t>
            </a:r>
          </a:p>
          <a:p>
            <a:pPr marL="457200" lvl="1" indent="-228600">
              <a:buFont typeface="Arial" pitchFamily="34" charset="0"/>
              <a:buChar char="•"/>
              <a:defRPr/>
            </a:pPr>
            <a:r>
              <a:rPr lang="en-US" sz="1400" b="1" dirty="0" smtClean="0">
                <a:solidFill>
                  <a:srgbClr val="FF0000"/>
                </a:solidFill>
              </a:rPr>
              <a:t>Add to 8.1: The Field </a:t>
            </a:r>
            <a:r>
              <a:rPr lang="en-US" sz="1400" b="1" dirty="0">
                <a:solidFill>
                  <a:srgbClr val="FF0000"/>
                </a:solidFill>
              </a:rPr>
              <a:t>Area Network </a:t>
            </a:r>
            <a:r>
              <a:rPr lang="en-US" sz="1400" b="1" dirty="0" smtClean="0">
                <a:solidFill>
                  <a:srgbClr val="FF0000"/>
                </a:solidFill>
              </a:rPr>
              <a:t>(FAN) may provide a connectivity path from </a:t>
            </a:r>
            <a:r>
              <a:rPr lang="en-US" sz="1400" b="1" dirty="0">
                <a:solidFill>
                  <a:srgbClr val="FF0000"/>
                </a:solidFill>
              </a:rPr>
              <a:t>field </a:t>
            </a:r>
            <a:r>
              <a:rPr lang="en-US" sz="1400" b="1" dirty="0" smtClean="0">
                <a:solidFill>
                  <a:srgbClr val="FF0000"/>
                </a:solidFill>
              </a:rPr>
              <a:t>Distribution Automation (DA) </a:t>
            </a:r>
            <a:r>
              <a:rPr lang="en-US" sz="1400" b="1" dirty="0">
                <a:solidFill>
                  <a:srgbClr val="FF0000"/>
                </a:solidFill>
              </a:rPr>
              <a:t>devices </a:t>
            </a:r>
            <a:r>
              <a:rPr lang="en-US" sz="1400" b="1" dirty="0" smtClean="0">
                <a:solidFill>
                  <a:srgbClr val="FF0000"/>
                </a:solidFill>
              </a:rPr>
              <a:t>to the substation upstream, or connectivity that bypasses the Substations and links the field DA devices into a centralized management and control system.</a:t>
            </a:r>
          </a:p>
        </p:txBody>
      </p:sp>
      <p:sp>
        <p:nvSpPr>
          <p:cNvPr id="10244" name="Slide Number Placeholder 3"/>
          <p:cNvSpPr>
            <a:spLocks noGrp="1"/>
          </p:cNvSpPr>
          <p:nvPr>
            <p:ph type="sldNum" sz="quarter" idx="4294967295"/>
          </p:nvPr>
        </p:nvSpPr>
        <p:spPr bwMode="auto">
          <a:xfrm>
            <a:off x="4344988" y="6475413"/>
            <a:ext cx="528637" cy="36353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r>
              <a:rPr lang="en-GB" smtClean="0"/>
              <a:t>Slide </a:t>
            </a:r>
            <a:fld id="{E898B797-0B05-4926-8110-267393118AF4}" type="slidenum">
              <a:rPr lang="en-GB" smtClean="0"/>
              <a:pPr/>
              <a:t>23</a:t>
            </a:fld>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Response to IEEE 802.11 comments on PAR for IEEE </a:t>
            </a:r>
            <a:r>
              <a:rPr lang="en-US" dirty="0" smtClean="0"/>
              <a:t>P802.3br</a:t>
            </a:r>
            <a:endParaRPr lang="en-US" dirty="0"/>
          </a:p>
        </p:txBody>
      </p:sp>
      <p:sp>
        <p:nvSpPr>
          <p:cNvPr id="8" name="Subtitle 7"/>
          <p:cNvSpPr>
            <a:spLocks noGrp="1"/>
          </p:cNvSpPr>
          <p:nvPr>
            <p:ph type="subTitle" idx="1"/>
          </p:nvPr>
        </p:nvSpPr>
        <p:spPr>
          <a:xfrm>
            <a:off x="1371600" y="3886200"/>
            <a:ext cx="6477000" cy="2057400"/>
          </a:xfrm>
        </p:spPr>
        <p:txBody>
          <a:bodyPr/>
          <a:lstStyle/>
          <a:p>
            <a:r>
              <a:rPr lang="en-US" dirty="0" smtClean="0"/>
              <a:t>July </a:t>
            </a:r>
            <a:r>
              <a:rPr lang="en-US" dirty="0" smtClean="0"/>
              <a:t>2013</a:t>
            </a:r>
          </a:p>
          <a:p>
            <a:endParaRPr lang="en-US" dirty="0" smtClean="0"/>
          </a:p>
          <a:p>
            <a:r>
              <a:rPr lang="en-US" dirty="0" smtClean="0"/>
              <a:t>&lt;</a:t>
            </a:r>
            <a:r>
              <a:rPr lang="en-US" dirty="0" smtClean="0">
                <a:solidFill>
                  <a:srgbClr val="0070C0"/>
                </a:solidFill>
                <a:hlinkClick r:id="rId2"/>
              </a:rPr>
              <a:t>http://www.ieee802.org/3/DMLT/8023-DMLT-SG-1305-Winkel-PAR-2013-07-17r2.pdf</a:t>
            </a:r>
            <a:r>
              <a:rPr lang="en-US" dirty="0" smtClean="0"/>
              <a:t>&gt;.</a:t>
            </a:r>
          </a:p>
          <a:p>
            <a:endParaRPr lang="en-US" dirty="0"/>
          </a:p>
        </p:txBody>
      </p:sp>
      <p:sp>
        <p:nvSpPr>
          <p:cNvPr id="4" name="Date Placeholder 3"/>
          <p:cNvSpPr>
            <a:spLocks noGrp="1"/>
          </p:cNvSpPr>
          <p:nvPr>
            <p:ph type="dt" idx="10"/>
          </p:nvPr>
        </p:nvSpPr>
        <p:spPr/>
        <p:txBody>
          <a:bodyPr/>
          <a:lstStyle/>
          <a:p>
            <a:r>
              <a:rPr lang="en-US" smtClean="0"/>
              <a:t>July 2013</a:t>
            </a:r>
            <a:endParaRPr lang="en-GB"/>
          </a:p>
        </p:txBody>
      </p:sp>
      <p:sp>
        <p:nvSpPr>
          <p:cNvPr id="5" name="Footer Placeholder 4"/>
          <p:cNvSpPr>
            <a:spLocks noGrp="1"/>
          </p:cNvSpPr>
          <p:nvPr>
            <p:ph type="ftr" idx="11"/>
          </p:nvPr>
        </p:nvSpPr>
        <p:spPr/>
        <p:txBody>
          <a:bodyPr/>
          <a:lstStyle/>
          <a:p>
            <a:r>
              <a:rPr lang="en-US" dirty="0"/>
              <a:t>Pat Thaler, IEEE 802.1 DCB task group chair</a:t>
            </a:r>
            <a:endParaRPr lang="en-GB" dirty="0"/>
          </a:p>
          <a:p>
            <a:r>
              <a:rPr lang="en-US" dirty="0" smtClean="0"/>
              <a:t>.</a:t>
            </a:r>
            <a:endParaRPr lang="en-GB" dirty="0"/>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extLst>
      <p:ext uri="{BB962C8B-B14F-4D97-AF65-F5344CB8AC3E}">
        <p14:creationId xmlns="" xmlns:p14="http://schemas.microsoft.com/office/powerpoint/2010/main" val="3179366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smtClean="0"/>
              <a:t>802.3br response</a:t>
            </a:r>
            <a:endParaRPr lang="en-US" dirty="0"/>
          </a:p>
        </p:txBody>
      </p:sp>
      <p:sp>
        <p:nvSpPr>
          <p:cNvPr id="3" name="Content Placeholder 2"/>
          <p:cNvSpPr>
            <a:spLocks noGrp="1"/>
          </p:cNvSpPr>
          <p:nvPr>
            <p:ph idx="1"/>
          </p:nvPr>
        </p:nvSpPr>
        <p:spPr>
          <a:xfrm>
            <a:off x="381000" y="1600200"/>
            <a:ext cx="8534400" cy="4113213"/>
          </a:xfrm>
        </p:spPr>
        <p:txBody>
          <a:bodyPr/>
          <a:lstStyle/>
          <a:p>
            <a:r>
              <a:rPr lang="en-US" sz="1600" dirty="0" smtClean="0"/>
              <a:t>PAR</a:t>
            </a:r>
          </a:p>
          <a:p>
            <a:r>
              <a:rPr lang="en-US" sz="1600" dirty="0" smtClean="0"/>
              <a:t>2.1 Change to: </a:t>
            </a:r>
            <a:r>
              <a:rPr lang="en-US" sz="1600" b="0" dirty="0"/>
              <a:t>Standard for Ethernet Amendment Specification and Management Parameters for </a:t>
            </a:r>
            <a:r>
              <a:rPr lang="en-US" sz="1600" b="0" dirty="0" smtClean="0"/>
              <a:t>Interspersed </a:t>
            </a:r>
            <a:r>
              <a:rPr lang="en-US" sz="1600" b="0" dirty="0"/>
              <a:t>Express Traffic</a:t>
            </a:r>
            <a:r>
              <a:rPr lang="en-US" sz="1600" b="0" dirty="0" smtClean="0"/>
              <a:t>.</a:t>
            </a:r>
          </a:p>
          <a:p>
            <a:r>
              <a:rPr lang="en-US" sz="1600" dirty="0" smtClean="0">
                <a:solidFill>
                  <a:srgbClr val="FF0000"/>
                </a:solidFill>
              </a:rPr>
              <a:t>Rejected: According to native speakers’ advice, the SG DMLT decided explicitly to use the</a:t>
            </a:r>
          </a:p>
          <a:p>
            <a:r>
              <a:rPr lang="en-US" sz="1600" dirty="0" smtClean="0">
                <a:solidFill>
                  <a:srgbClr val="FF0000"/>
                </a:solidFill>
              </a:rPr>
              <a:t>verbal form INETERSPERSING in the title and in the scope to use “to add a support for</a:t>
            </a:r>
          </a:p>
          <a:p>
            <a:r>
              <a:rPr lang="en-US" sz="1600" dirty="0" smtClean="0">
                <a:solidFill>
                  <a:srgbClr val="FF0000"/>
                </a:solidFill>
              </a:rPr>
              <a:t>INTERSPERSED express traffic.”!</a:t>
            </a:r>
          </a:p>
          <a:p>
            <a:r>
              <a:rPr lang="en-US" sz="1600" dirty="0" smtClean="0">
                <a:solidFill>
                  <a:srgbClr val="FF0000"/>
                </a:solidFill>
              </a:rPr>
              <a:t>Rationale: the project will be describing how to intersperse express traffic</a:t>
            </a:r>
            <a:r>
              <a:rPr lang="en-US" sz="1600" dirty="0" smtClean="0">
                <a:solidFill>
                  <a:srgbClr val="FF0000"/>
                </a:solidFill>
              </a:rPr>
              <a:t>.</a:t>
            </a:r>
            <a:endParaRPr lang="en-US" sz="1600" dirty="0" smtClean="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 xmlns:p14="http://schemas.microsoft.com/office/powerpoint/2010/main" val="20901019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r>
              <a:rPr lang="en-US" dirty="0" smtClean="0"/>
              <a:t>802.3br (cont)</a:t>
            </a:r>
            <a:endParaRPr lang="en-US" dirty="0"/>
          </a:p>
        </p:txBody>
      </p:sp>
      <p:sp>
        <p:nvSpPr>
          <p:cNvPr id="3" name="Content Placeholder 2"/>
          <p:cNvSpPr>
            <a:spLocks noGrp="1"/>
          </p:cNvSpPr>
          <p:nvPr>
            <p:ph idx="1"/>
          </p:nvPr>
        </p:nvSpPr>
        <p:spPr>
          <a:xfrm>
            <a:off x="685800" y="1295400"/>
            <a:ext cx="7770813" cy="4799013"/>
          </a:xfrm>
        </p:spPr>
        <p:txBody>
          <a:bodyPr/>
          <a:lstStyle/>
          <a:p>
            <a:r>
              <a:rPr lang="en-US" sz="1600" dirty="0" smtClean="0"/>
              <a:t>5.2.b Clarify the scope regarding  whether  the project will add only </a:t>
            </a:r>
            <a:r>
              <a:rPr lang="en-US" sz="1600" dirty="0" err="1" smtClean="0"/>
              <a:t>Qos</a:t>
            </a:r>
            <a:r>
              <a:rPr lang="en-US" sz="1600" dirty="0" smtClean="0"/>
              <a:t> parameters or also a management protocol.</a:t>
            </a:r>
          </a:p>
          <a:p>
            <a:r>
              <a:rPr lang="en-US" sz="2000" dirty="0" smtClean="0">
                <a:solidFill>
                  <a:srgbClr val="FF0000"/>
                </a:solidFill>
              </a:rPr>
              <a:t>Rejected: The Scope shall not include solutions. The objectives are giving boundaries for the Task Force. As said in the tutorial, more than one solution is possible, see</a:t>
            </a:r>
          </a:p>
          <a:p>
            <a:r>
              <a:rPr lang="en-US" sz="2000" dirty="0" smtClean="0">
                <a:solidFill>
                  <a:srgbClr val="FF0000"/>
                </a:solidFill>
              </a:rPr>
              <a:t>http://www.ieee802.org/3/DMLT/public/Jul13/Winkel_00_0713_DMLT_SG_Tutorial_v04.pdf.</a:t>
            </a:r>
          </a:p>
          <a:p>
            <a:r>
              <a:rPr lang="en-US" sz="2000" dirty="0" smtClean="0">
                <a:solidFill>
                  <a:srgbClr val="FF0000"/>
                </a:solidFill>
              </a:rPr>
              <a:t>IEEE 802.3 already has a management protocol. There is no intent to change the management protocol. IEEE 802.1 projects cover the </a:t>
            </a:r>
            <a:r>
              <a:rPr lang="en-US" sz="2000" dirty="0" err="1" smtClean="0">
                <a:solidFill>
                  <a:srgbClr val="FF0000"/>
                </a:solidFill>
              </a:rPr>
              <a:t>QoS</a:t>
            </a:r>
            <a:r>
              <a:rPr lang="en-US" sz="2000" dirty="0" smtClean="0">
                <a:solidFill>
                  <a:srgbClr val="FF0000"/>
                </a:solidFill>
              </a:rPr>
              <a:t> aspects. This project is to augment the data path capabilities of 802.3 to support interspersing express traffic. As typically for 802.3 the project will specify the management parameters for the new capability. The title of this Amendment</a:t>
            </a:r>
          </a:p>
          <a:p>
            <a:r>
              <a:rPr lang="en-US" sz="2000" dirty="0" smtClean="0">
                <a:solidFill>
                  <a:srgbClr val="FF0000"/>
                </a:solidFill>
              </a:rPr>
              <a:t>mentions “… Management Parameters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802.3br (cont)</a:t>
            </a:r>
            <a:endParaRPr lang="en-US" dirty="0"/>
          </a:p>
        </p:txBody>
      </p:sp>
      <p:sp>
        <p:nvSpPr>
          <p:cNvPr id="3" name="Content Placeholder 2"/>
          <p:cNvSpPr>
            <a:spLocks noGrp="1"/>
          </p:cNvSpPr>
          <p:nvPr>
            <p:ph idx="1"/>
          </p:nvPr>
        </p:nvSpPr>
        <p:spPr>
          <a:xfrm>
            <a:off x="685800" y="1143000"/>
            <a:ext cx="8001000" cy="5334000"/>
          </a:xfrm>
        </p:spPr>
        <p:txBody>
          <a:bodyPr/>
          <a:lstStyle/>
          <a:p>
            <a:r>
              <a:rPr lang="en-US" sz="2000" dirty="0" smtClean="0"/>
              <a:t>5.2.b  Change “</a:t>
            </a:r>
            <a:r>
              <a:rPr lang="en-US" sz="2000" b="0" dirty="0" smtClean="0"/>
              <a:t>The scope of this project is to specify” to “This amendment specifies”</a:t>
            </a:r>
          </a:p>
          <a:p>
            <a:r>
              <a:rPr lang="en-US" sz="2000" dirty="0" smtClean="0">
                <a:solidFill>
                  <a:srgbClr val="FF0000"/>
                </a:solidFill>
              </a:rPr>
              <a:t>Rejected: The wording is typical for IEEE 802.3 PARs. The scope of an amendment will not be in included in the body of the amendment.</a:t>
            </a:r>
            <a:endParaRPr lang="en-US" sz="2000" dirty="0" smtClean="0">
              <a:solidFill>
                <a:srgbClr val="FF0000"/>
              </a:solidFill>
            </a:endParaRPr>
          </a:p>
          <a:p>
            <a:r>
              <a:rPr lang="en-US" sz="2000" dirty="0" smtClean="0"/>
              <a:t>Is there any dependency between 802.1Qbu and 802.3br?</a:t>
            </a:r>
          </a:p>
          <a:p>
            <a:r>
              <a:rPr lang="en-US" sz="2000" dirty="0" smtClean="0"/>
              <a:t>􀀃</a:t>
            </a:r>
            <a:r>
              <a:rPr lang="en-US" sz="2000" dirty="0" smtClean="0">
                <a:solidFill>
                  <a:srgbClr val="FF0000"/>
                </a:solidFill>
              </a:rPr>
              <a:t>Noted: No dependency for 802.3br known. This Amendment can be used by several </a:t>
            </a:r>
            <a:r>
              <a:rPr lang="en-US" sz="2000" dirty="0" smtClean="0">
                <a:solidFill>
                  <a:srgbClr val="FF0000"/>
                </a:solidFill>
              </a:rPr>
              <a:t>802.1 projects</a:t>
            </a:r>
            <a:r>
              <a:rPr lang="en-US" sz="2000" dirty="0" smtClean="0">
                <a:solidFill>
                  <a:srgbClr val="FF0000"/>
                </a:solidFill>
              </a:rPr>
              <a:t>.</a:t>
            </a:r>
            <a:endParaRPr lang="en-US" sz="2000" dirty="0" smtClean="0">
              <a:solidFill>
                <a:srgbClr val="FF0000"/>
              </a:solidFill>
            </a:endParaRPr>
          </a:p>
          <a:p>
            <a:r>
              <a:rPr lang="en-US" sz="2000" dirty="0" smtClean="0"/>
              <a:t>Please explain what “interspersed express traffic” is. Could the term be described in either 5.2 or 8.1?</a:t>
            </a:r>
          </a:p>
          <a:p>
            <a:r>
              <a:rPr lang="en-US" sz="2000" dirty="0" err="1" smtClean="0">
                <a:solidFill>
                  <a:srgbClr val="FF0000"/>
                </a:solidFill>
              </a:rPr>
              <a:t>AiP</a:t>
            </a:r>
            <a:r>
              <a:rPr lang="en-US" sz="2000" dirty="0" smtClean="0">
                <a:solidFill>
                  <a:srgbClr val="FF0000"/>
                </a:solidFill>
              </a:rPr>
              <a:t>: The tutorial provided an explanation, </a:t>
            </a:r>
            <a:r>
              <a:rPr lang="en-US" sz="2000" dirty="0" smtClean="0">
                <a:solidFill>
                  <a:srgbClr val="FF0000"/>
                </a:solidFill>
              </a:rPr>
              <a:t>see http</a:t>
            </a:r>
            <a:r>
              <a:rPr lang="en-US" sz="2000" dirty="0" smtClean="0">
                <a:solidFill>
                  <a:srgbClr val="FF0000"/>
                </a:solidFill>
              </a:rPr>
              <a:t>://www.ieee802.org/3/DMLT/public/Jul13/Winkel_00_0713_DMLT_SG_Tutorial_v04.pdf.</a:t>
            </a:r>
          </a:p>
          <a:p>
            <a:r>
              <a:rPr lang="en-US" sz="2000" dirty="0" smtClean="0">
                <a:solidFill>
                  <a:srgbClr val="FF0000"/>
                </a:solidFill>
              </a:rPr>
              <a:t>Any more detailed explanations would vary depending on the solution adopted. No </a:t>
            </a:r>
            <a:r>
              <a:rPr lang="en-US" sz="2000" dirty="0" smtClean="0">
                <a:solidFill>
                  <a:srgbClr val="FF0000"/>
                </a:solidFill>
              </a:rPr>
              <a:t>further  explanation </a:t>
            </a:r>
            <a:r>
              <a:rPr lang="en-US" sz="2000" dirty="0" smtClean="0">
                <a:solidFill>
                  <a:srgbClr val="FF0000"/>
                </a:solidFill>
              </a:rPr>
              <a:t>in the PAR is appropriate. No changes needed</a:t>
            </a:r>
            <a:r>
              <a:rPr lang="en-US" sz="2000" dirty="0" smtClean="0">
                <a:solidFill>
                  <a:srgbClr val="FF0000"/>
                </a:solidFill>
              </a:rPr>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802.3br</a:t>
            </a:r>
            <a:endParaRPr lang="en-US" dirty="0"/>
          </a:p>
        </p:txBody>
      </p:sp>
      <p:sp>
        <p:nvSpPr>
          <p:cNvPr id="3" name="Content Placeholder 2"/>
          <p:cNvSpPr>
            <a:spLocks noGrp="1"/>
          </p:cNvSpPr>
          <p:nvPr>
            <p:ph idx="1"/>
          </p:nvPr>
        </p:nvSpPr>
        <p:spPr>
          <a:xfrm>
            <a:off x="609600" y="1066800"/>
            <a:ext cx="7772400" cy="5257800"/>
          </a:xfrm>
        </p:spPr>
        <p:txBody>
          <a:bodyPr/>
          <a:lstStyle/>
          <a:p>
            <a:r>
              <a:rPr lang="en-US" sz="2000" dirty="0" smtClean="0"/>
              <a:t>5.5 the last sentence does not seem to be appropriate.</a:t>
            </a:r>
          </a:p>
          <a:p>
            <a:r>
              <a:rPr lang="en-US" sz="2000" dirty="0" smtClean="0">
                <a:solidFill>
                  <a:srgbClr val="FF0000"/>
                </a:solidFill>
              </a:rPr>
              <a:t>Rejected: Because the alternative to interspersing express traffic would be to run express </a:t>
            </a:r>
            <a:r>
              <a:rPr lang="en-US" sz="2000" dirty="0" smtClean="0">
                <a:solidFill>
                  <a:srgbClr val="FF0000"/>
                </a:solidFill>
              </a:rPr>
              <a:t>traffic  on </a:t>
            </a:r>
            <a:r>
              <a:rPr lang="en-US" sz="2000" dirty="0" smtClean="0">
                <a:solidFill>
                  <a:srgbClr val="FF0000"/>
                </a:solidFill>
              </a:rPr>
              <a:t>a separate physical link and this point out the need for the single physical link.</a:t>
            </a:r>
            <a:endParaRPr lang="en-US" sz="2000" dirty="0" smtClean="0">
              <a:solidFill>
                <a:srgbClr val="FF0000"/>
              </a:solidFill>
            </a:endParaRPr>
          </a:p>
          <a:p>
            <a:r>
              <a:rPr lang="en-US" sz="2000" dirty="0" smtClean="0"/>
              <a:t>5.5 replace  “, including but not limited to,” with “such as”</a:t>
            </a:r>
          </a:p>
          <a:p>
            <a:r>
              <a:rPr lang="en-US" sz="2000" dirty="0" smtClean="0">
                <a:solidFill>
                  <a:srgbClr val="FF0000"/>
                </a:solidFill>
              </a:rPr>
              <a:t>Accepted</a:t>
            </a:r>
          </a:p>
          <a:p>
            <a:r>
              <a:rPr lang="en-US" sz="1800" dirty="0" smtClean="0"/>
              <a:t>5.6 Delete “stakeholders included to date include but are not limited to:”</a:t>
            </a:r>
          </a:p>
          <a:p>
            <a:r>
              <a:rPr lang="en-US" sz="2000" dirty="0" smtClean="0">
                <a:solidFill>
                  <a:srgbClr val="FF0000"/>
                </a:solidFill>
              </a:rPr>
              <a:t>Accepted</a:t>
            </a:r>
            <a:endParaRPr lang="en-US" sz="2000" dirty="0" smtClean="0">
              <a:solidFill>
                <a:srgbClr val="FF0000"/>
              </a:solidFill>
            </a:endParaRPr>
          </a:p>
          <a:p>
            <a:r>
              <a:rPr lang="en-US" sz="2000" dirty="0" smtClean="0"/>
              <a:t>5C -- Distinct Identity (slide 5) What does close to zero delay on converged networks mean</a:t>
            </a:r>
          </a:p>
          <a:p>
            <a:r>
              <a:rPr lang="en-US" sz="2000" dirty="0" err="1" smtClean="0">
                <a:solidFill>
                  <a:srgbClr val="FF0000"/>
                </a:solidFill>
              </a:rPr>
              <a:t>AiP</a:t>
            </a:r>
            <a:r>
              <a:rPr lang="en-US" sz="2000" dirty="0" smtClean="0">
                <a:solidFill>
                  <a:srgbClr val="FF0000"/>
                </a:solidFill>
              </a:rPr>
              <a:t>: Delay substantially less than a max frame transmission time. See the tutorial for </a:t>
            </a:r>
            <a:r>
              <a:rPr lang="en-US" sz="2000" dirty="0" smtClean="0">
                <a:solidFill>
                  <a:srgbClr val="FF0000"/>
                </a:solidFill>
              </a:rPr>
              <a:t>more explanations</a:t>
            </a:r>
            <a:r>
              <a:rPr lang="en-US" sz="2000" dirty="0" smtClean="0">
                <a:solidFill>
                  <a:srgbClr val="FF0000"/>
                </a:solidFill>
              </a:rPr>
              <a:t>, </a:t>
            </a:r>
            <a:r>
              <a:rPr lang="en-US" sz="2000" dirty="0" smtClean="0">
                <a:solidFill>
                  <a:srgbClr val="FF0000"/>
                </a:solidFill>
              </a:rPr>
              <a:t>see http</a:t>
            </a:r>
            <a:r>
              <a:rPr lang="en-US" sz="2000" dirty="0" smtClean="0">
                <a:solidFill>
                  <a:srgbClr val="FF0000"/>
                </a:solidFill>
              </a:rPr>
              <a:t>://www.ieee802.org/3/DMLT/public/Jul13/Winkel_00_0713_DMLT_SG_Tutorial_v04.pdf.</a:t>
            </a:r>
          </a:p>
          <a:p>
            <a:r>
              <a:rPr lang="en-US" sz="2000" dirty="0" smtClean="0">
                <a:solidFill>
                  <a:srgbClr val="FF0000"/>
                </a:solidFill>
              </a:rPr>
              <a:t>No changes needed.</a:t>
            </a:r>
            <a:r>
              <a:rPr lang="en-US" sz="2000" dirty="0" smtClean="0">
                <a:solidFill>
                  <a:srgbClr val="FF0000"/>
                </a:solidFill>
              </a:rPr>
              <a:t>?</a:t>
            </a:r>
            <a:endParaRPr lang="en-US" sz="2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Response to IEEE 802.11 comments on PAR for IEEE </a:t>
            </a:r>
            <a:r>
              <a:rPr lang="en-US" dirty="0" smtClean="0"/>
              <a:t>P802.19.1</a:t>
            </a:r>
            <a:endParaRPr lang="en-US" dirty="0"/>
          </a:p>
        </p:txBody>
      </p:sp>
      <p:sp>
        <p:nvSpPr>
          <p:cNvPr id="8" name="Subtitle 7"/>
          <p:cNvSpPr>
            <a:spLocks noGrp="1"/>
          </p:cNvSpPr>
          <p:nvPr>
            <p:ph type="subTitle" idx="1"/>
          </p:nvPr>
        </p:nvSpPr>
        <p:spPr/>
        <p:txBody>
          <a:bodyPr/>
          <a:lstStyle/>
          <a:p>
            <a:r>
              <a:rPr lang="en-US" dirty="0" smtClean="0"/>
              <a:t>July 2013</a:t>
            </a:r>
            <a:endParaRPr lang="en-US" dirty="0"/>
          </a:p>
        </p:txBody>
      </p:sp>
      <p:sp>
        <p:nvSpPr>
          <p:cNvPr id="4" name="Date Placeholder 3"/>
          <p:cNvSpPr>
            <a:spLocks noGrp="1"/>
          </p:cNvSpPr>
          <p:nvPr>
            <p:ph type="dt" idx="10"/>
          </p:nvPr>
        </p:nvSpPr>
        <p:spPr/>
        <p:txBody>
          <a:bodyPr/>
          <a:lstStyle/>
          <a:p>
            <a:r>
              <a:rPr lang="en-US" smtClean="0"/>
              <a:t>July 2013</a:t>
            </a:r>
            <a:endParaRPr lang="en-GB"/>
          </a:p>
        </p:txBody>
      </p:sp>
      <p:sp>
        <p:nvSpPr>
          <p:cNvPr id="5" name="Footer Placeholder 4"/>
          <p:cNvSpPr>
            <a:spLocks noGrp="1"/>
          </p:cNvSpPr>
          <p:nvPr>
            <p:ph type="ftr" idx="11"/>
          </p:nvPr>
        </p:nvSpPr>
        <p:spPr/>
        <p:txBody>
          <a:bodyPr/>
          <a:lstStyle/>
          <a:p>
            <a:r>
              <a:rPr lang="en-US" dirty="0"/>
              <a:t>Pat Thaler, IEEE 802.1 DCB task group chair</a:t>
            </a:r>
            <a:endParaRPr lang="en-GB" dirty="0"/>
          </a:p>
          <a:p>
            <a:r>
              <a:rPr lang="en-US" dirty="0" smtClean="0"/>
              <a:t>.</a:t>
            </a:r>
            <a:endParaRPr lang="en-GB" dirty="0"/>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29</a:t>
            </a:fld>
            <a:endParaRPr lang="en-GB"/>
          </a:p>
        </p:txBody>
      </p:sp>
    </p:spTree>
    <p:extLst>
      <p:ext uri="{BB962C8B-B14F-4D97-AF65-F5344CB8AC3E}">
        <p14:creationId xmlns="" xmlns:p14="http://schemas.microsoft.com/office/powerpoint/2010/main" val="3179366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2013</a:t>
            </a:r>
            <a:endParaRPr lang="en-GB"/>
          </a:p>
        </p:txBody>
      </p:sp>
      <p:sp>
        <p:nvSpPr>
          <p:cNvPr id="5" name="Footer Placeholder 4"/>
          <p:cNvSpPr>
            <a:spLocks noGrp="1"/>
          </p:cNvSpPr>
          <p:nvPr>
            <p:ph type="ftr" idx="14"/>
          </p:nvPr>
        </p:nvSpPr>
        <p:spPr>
          <a:xfrm>
            <a:off x="6286512" y="6475413"/>
            <a:ext cx="2255826" cy="180975"/>
          </a:xfrm>
        </p:spPr>
        <p:txBody>
          <a:bodyPr/>
          <a:lstStyle/>
          <a:p>
            <a:r>
              <a:rPr lang="en-US" smtClean="0"/>
              <a:t>Jon Rosdahl, CSR Technology Inc.</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PARs under consideration</a:t>
            </a:r>
            <a:endParaRPr lang="en-US" dirty="0"/>
          </a:p>
        </p:txBody>
      </p:sp>
      <p:sp>
        <p:nvSpPr>
          <p:cNvPr id="9218" name="Rectangle 2"/>
          <p:cNvSpPr>
            <a:spLocks noGrp="1" noChangeArrowheads="1"/>
          </p:cNvSpPr>
          <p:nvPr>
            <p:ph type="body" idx="1"/>
          </p:nvPr>
        </p:nvSpPr>
        <p:spPr>
          <a:xfrm>
            <a:off x="685800" y="1600200"/>
            <a:ext cx="7772400" cy="4800600"/>
          </a:xfrm>
          <a:ln/>
        </p:spPr>
        <p:txBody>
          <a:bodyPr/>
          <a:lstStyle/>
          <a:p>
            <a:r>
              <a:rPr lang="en-US" dirty="0" smtClean="0"/>
              <a:t>July 1x-1x, 2013, Geneva, Switzerland</a:t>
            </a:r>
          </a:p>
          <a:p>
            <a:r>
              <a:rPr lang="en-US" dirty="0" smtClean="0"/>
              <a:t>802.1Qcc - amendment for Stream Reservation Protocol (SRP), </a:t>
            </a:r>
            <a:r>
              <a:rPr lang="en-US" dirty="0" smtClean="0">
                <a:hlinkClick r:id="rId3"/>
              </a:rPr>
              <a:t>PAR</a:t>
            </a:r>
            <a:r>
              <a:rPr lang="en-US" dirty="0" smtClean="0"/>
              <a:t> and </a:t>
            </a:r>
            <a:r>
              <a:rPr lang="en-US" dirty="0" smtClean="0">
                <a:hlinkClick r:id="rId4"/>
              </a:rPr>
              <a:t>5C</a:t>
            </a:r>
            <a:r>
              <a:rPr lang="en-US" dirty="0" smtClean="0"/>
              <a:t> </a:t>
            </a:r>
          </a:p>
          <a:p>
            <a:r>
              <a:rPr lang="en-US" dirty="0" smtClean="0"/>
              <a:t>802.1Qcd - amendment for Application Virtual Local Area Networks (VLAN) Type, Length, Value (TLV), </a:t>
            </a:r>
            <a:r>
              <a:rPr lang="en-US" dirty="0" smtClean="0">
                <a:hlinkClick r:id="rId5"/>
              </a:rPr>
              <a:t>PAR</a:t>
            </a:r>
            <a:r>
              <a:rPr lang="en-US" dirty="0" smtClean="0"/>
              <a:t> and </a:t>
            </a:r>
            <a:r>
              <a:rPr lang="en-US" dirty="0" smtClean="0">
                <a:hlinkClick r:id="rId6"/>
              </a:rPr>
              <a:t>5C</a:t>
            </a:r>
            <a:r>
              <a:rPr lang="en-US" dirty="0" smtClean="0"/>
              <a:t> </a:t>
            </a:r>
          </a:p>
          <a:p>
            <a:r>
              <a:rPr lang="en-US" dirty="0" smtClean="0"/>
              <a:t>802.3br - amendment for Specification and Management Parameters for Interspersing Express Traffic, </a:t>
            </a:r>
            <a:r>
              <a:rPr lang="en-US" dirty="0" smtClean="0">
                <a:hlinkClick r:id="rId7"/>
              </a:rPr>
              <a:t>PAR</a:t>
            </a:r>
            <a:r>
              <a:rPr lang="en-US" dirty="0" smtClean="0"/>
              <a:t> and </a:t>
            </a:r>
            <a:r>
              <a:rPr lang="en-US" dirty="0" smtClean="0">
                <a:hlinkClick r:id="rId8"/>
              </a:rPr>
              <a:t>5C</a:t>
            </a:r>
            <a:r>
              <a:rPr lang="en-US" dirty="0" smtClean="0"/>
              <a:t> </a:t>
            </a:r>
          </a:p>
          <a:p>
            <a:r>
              <a:rPr lang="en-US" dirty="0" smtClean="0"/>
              <a:t>802.15.10 - recommended practice on Layer 2 Routing, </a:t>
            </a:r>
            <a:r>
              <a:rPr lang="en-US" dirty="0" smtClean="0">
                <a:hlinkClick r:id="rId9"/>
              </a:rPr>
              <a:t>PAR</a:t>
            </a:r>
            <a:r>
              <a:rPr lang="en-US" dirty="0" smtClean="0"/>
              <a:t> and </a:t>
            </a:r>
            <a:r>
              <a:rPr lang="en-US" dirty="0" smtClean="0">
                <a:hlinkClick r:id="rId10"/>
              </a:rPr>
              <a:t>5C</a:t>
            </a:r>
            <a:r>
              <a:rPr lang="en-US" dirty="0" smtClean="0"/>
              <a:t> </a:t>
            </a:r>
          </a:p>
          <a:p>
            <a:r>
              <a:rPr lang="en-US" dirty="0" smtClean="0"/>
              <a:t>P802.19.1 - </a:t>
            </a:r>
            <a:r>
              <a:rPr lang="en-US" dirty="0" smtClean="0">
                <a:hlinkClick r:id="rId11" action="ppaction://hlinkfile"/>
              </a:rPr>
              <a:t>PAR Extension</a:t>
            </a:r>
            <a:r>
              <a:rPr lang="en-US" dirty="0" smtClean="0"/>
              <a:t>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802.19.1 response</a:t>
            </a:r>
            <a:endParaRPr lang="en-US" dirty="0"/>
          </a:p>
        </p:txBody>
      </p:sp>
      <p:sp>
        <p:nvSpPr>
          <p:cNvPr id="3" name="Content Placeholder 2"/>
          <p:cNvSpPr>
            <a:spLocks noGrp="1"/>
          </p:cNvSpPr>
          <p:nvPr>
            <p:ph idx="1"/>
          </p:nvPr>
        </p:nvSpPr>
        <p:spPr>
          <a:xfrm>
            <a:off x="685800" y="1371600"/>
            <a:ext cx="7770813" cy="4722813"/>
          </a:xfrm>
        </p:spPr>
        <p:txBody>
          <a:bodyPr/>
          <a:lstStyle/>
          <a:p>
            <a:r>
              <a:rPr lang="en-US" dirty="0" smtClean="0"/>
              <a:t>PAR</a:t>
            </a:r>
          </a:p>
          <a:p>
            <a:r>
              <a:rPr lang="en-US" dirty="0" smtClean="0"/>
              <a:t>In 2 delete “and therefore an extension of the PAR is required”</a:t>
            </a:r>
          </a:p>
          <a:p>
            <a:r>
              <a:rPr lang="en-US" dirty="0" smtClean="0"/>
              <a:t>Insert in 2 an explanation of expected project timeline to justify a two year extension.</a:t>
            </a:r>
          </a:p>
          <a:p>
            <a:r>
              <a:rPr lang="en-US" dirty="0" smtClean="0"/>
              <a:t>Fix  3.5.   What percentage of the Draft is stable: </a:t>
            </a:r>
            <a:r>
              <a:rPr lang="en-US" b="0" dirty="0" smtClean="0"/>
              <a:t>% </a:t>
            </a:r>
            <a:r>
              <a:rPr lang="en-US" dirty="0" smtClean="0"/>
              <a:t>(blank)</a:t>
            </a:r>
          </a:p>
          <a:p>
            <a:r>
              <a:rPr lang="en-US" dirty="0" smtClean="0"/>
              <a:t>5C - N/A</a:t>
            </a:r>
            <a:endParaRPr lang="en-US" dirty="0" smtClean="0"/>
          </a:p>
          <a:p>
            <a:r>
              <a:rPr lang="en-US" dirty="0" smtClean="0"/>
              <a:t>802.19 response - </a:t>
            </a:r>
            <a:r>
              <a:rPr lang="en-US" dirty="0" smtClean="0">
                <a:solidFill>
                  <a:srgbClr val="FF0000"/>
                </a:solidFill>
              </a:rPr>
              <a:t>We have updated the extension </a:t>
            </a:r>
            <a:r>
              <a:rPr lang="en-US" dirty="0" smtClean="0">
                <a:solidFill>
                  <a:srgbClr val="FF0000"/>
                </a:solidFill>
              </a:rPr>
              <a:t>request</a:t>
            </a:r>
          </a:p>
          <a:p>
            <a:endParaRPr lang="en-US" dirty="0" smtClean="0">
              <a:solidFill>
                <a:srgbClr val="FF0000"/>
              </a:solidFill>
            </a:endParaRPr>
          </a:p>
          <a:p>
            <a:r>
              <a:rPr lang="en-US" dirty="0" smtClean="0"/>
              <a:t>3.5. What percentage of the Draft is stable: </a:t>
            </a:r>
            <a:r>
              <a:rPr lang="en-US" dirty="0" smtClean="0">
                <a:solidFill>
                  <a:srgbClr val="FF0000"/>
                </a:solidFill>
              </a:rPr>
              <a:t>80%</a:t>
            </a:r>
          </a:p>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802.19.1</a:t>
            </a:r>
            <a:endParaRPr lang="en-US" dirty="0"/>
          </a:p>
        </p:txBody>
      </p:sp>
      <p:sp>
        <p:nvSpPr>
          <p:cNvPr id="3" name="Content Placeholder 2"/>
          <p:cNvSpPr>
            <a:spLocks noGrp="1"/>
          </p:cNvSpPr>
          <p:nvPr>
            <p:ph idx="1"/>
          </p:nvPr>
        </p:nvSpPr>
        <p:spPr>
          <a:xfrm>
            <a:off x="685800" y="1219200"/>
            <a:ext cx="7770813" cy="4875213"/>
          </a:xfrm>
        </p:spPr>
        <p:txBody>
          <a:bodyPr/>
          <a:lstStyle/>
          <a:p>
            <a:r>
              <a:rPr lang="en-US" dirty="0" smtClean="0"/>
              <a:t>2</a:t>
            </a:r>
            <a:r>
              <a:rPr lang="en-US" dirty="0" smtClean="0"/>
              <a:t>. Why an Extension is Required: The 802.19.1 draft passed working group letter ballot in November 2012. The first recirculation was run </a:t>
            </a:r>
            <a:r>
              <a:rPr lang="en-US" dirty="0" smtClean="0"/>
              <a:t>in May </a:t>
            </a:r>
            <a:r>
              <a:rPr lang="en-US" dirty="0" smtClean="0"/>
              <a:t>2013, the second recirculation is planned for August 2013, and the third recirculation (if needed) is planned for October 2013. </a:t>
            </a:r>
            <a:r>
              <a:rPr lang="en-US" dirty="0" smtClean="0"/>
              <a:t>Initial Sponsor </a:t>
            </a:r>
            <a:r>
              <a:rPr lang="en-US" dirty="0" smtClean="0"/>
              <a:t>Ballot is planned for November 2013 with recirculation planned for March 2014 and final IEEE 802 executive committee approval </a:t>
            </a:r>
            <a:r>
              <a:rPr lang="en-US" dirty="0" smtClean="0"/>
              <a:t>in July </a:t>
            </a:r>
            <a:r>
              <a:rPr lang="en-US" dirty="0" smtClean="0"/>
              <a:t>2014. The draft is expected to be submitted to </a:t>
            </a:r>
            <a:r>
              <a:rPr lang="en-US" dirty="0" err="1" smtClean="0"/>
              <a:t>RevCom</a:t>
            </a:r>
            <a:r>
              <a:rPr lang="en-US" dirty="0" smtClean="0"/>
              <a:t> in October 2014. If an additional working group or Sponsor Ballot </a:t>
            </a:r>
            <a:r>
              <a:rPr lang="en-US" dirty="0" err="1" smtClean="0"/>
              <a:t>recirculations</a:t>
            </a:r>
            <a:r>
              <a:rPr lang="en-US" dirty="0" smtClean="0"/>
              <a:t> are </a:t>
            </a:r>
            <a:r>
              <a:rPr lang="en-US" dirty="0" smtClean="0"/>
              <a:t>required, the completion of the draft standard could be delayed until the beginning of 2015. Therefore a 2 year extension is required</a:t>
            </a:r>
            <a:r>
              <a:rPr lang="en-US"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		802.19.1 Cont</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a:t>802.1Qcc</a:t>
            </a:r>
          </a:p>
        </p:txBody>
      </p:sp>
      <p:sp>
        <p:nvSpPr>
          <p:cNvPr id="3" name="Content Placeholder 2"/>
          <p:cNvSpPr>
            <a:spLocks noGrp="1"/>
          </p:cNvSpPr>
          <p:nvPr>
            <p:ph idx="1"/>
          </p:nvPr>
        </p:nvSpPr>
        <p:spPr>
          <a:xfrm>
            <a:off x="228600" y="1143000"/>
            <a:ext cx="8610600" cy="5105400"/>
          </a:xfrm>
        </p:spPr>
        <p:txBody>
          <a:bodyPr/>
          <a:lstStyle/>
          <a:p>
            <a:r>
              <a:rPr lang="en-US" sz="1400" dirty="0" smtClean="0"/>
              <a:t>PAR</a:t>
            </a:r>
          </a:p>
          <a:p>
            <a:r>
              <a:rPr lang="en-US" sz="1400" dirty="0" smtClean="0"/>
              <a:t>In general the PAR appears to be written by and for a community already knowledgeable in 802.1Q. However, one of the purposes of a PAR is to advertise the start of a new project to a broad community. 802.11 members can not read the PAR and determine  the scope. Do </a:t>
            </a:r>
            <a:r>
              <a:rPr lang="en-US" sz="1400" dirty="0"/>
              <a:t>you plan to issue a press release if the project is approved. How would you describe the project in a press release</a:t>
            </a:r>
            <a:r>
              <a:rPr lang="en-US" sz="1400" dirty="0" smtClean="0"/>
              <a:t>?</a:t>
            </a:r>
          </a:p>
          <a:p>
            <a:pPr>
              <a:spcBef>
                <a:spcPts val="0"/>
              </a:spcBef>
            </a:pPr>
            <a:r>
              <a:rPr lang="en-US" sz="1400" dirty="0" smtClean="0"/>
              <a:t>In 5.2.b </a:t>
            </a:r>
          </a:p>
          <a:p>
            <a:pPr>
              <a:spcBef>
                <a:spcPts val="0"/>
              </a:spcBef>
            </a:pPr>
            <a:r>
              <a:rPr lang="en-US" sz="1400" dirty="0" smtClean="0"/>
              <a:t>Change “amendment provides” to “amendment describes new” </a:t>
            </a:r>
          </a:p>
          <a:p>
            <a:pPr>
              <a:spcBef>
                <a:spcPts val="0"/>
              </a:spcBef>
            </a:pPr>
            <a:r>
              <a:rPr lang="en-US" sz="1400" dirty="0" smtClean="0"/>
              <a:t>Change “and provide:’ to “which provides:”</a:t>
            </a:r>
          </a:p>
          <a:p>
            <a:pPr>
              <a:spcBef>
                <a:spcPts val="0"/>
              </a:spcBef>
            </a:pPr>
            <a:r>
              <a:rPr lang="en-US" sz="1400" dirty="0" smtClean="0"/>
              <a:t>“</a:t>
            </a:r>
            <a:r>
              <a:rPr lang="en-US" sz="1400" b="0" dirty="0"/>
              <a:t>Configurable SR (stream reservation) classes and streams </a:t>
            </a:r>
            <a:r>
              <a:rPr lang="en-US" sz="1400" b="0" dirty="0" smtClean="0"/>
              <a:t>“ </a:t>
            </a:r>
            <a:r>
              <a:rPr lang="en-US" sz="1400" dirty="0" smtClean="0"/>
              <a:t> wording is confusing. Can this be written more clearly?</a:t>
            </a:r>
          </a:p>
          <a:p>
            <a:pPr>
              <a:spcBef>
                <a:spcPts val="0"/>
              </a:spcBef>
            </a:pPr>
            <a:r>
              <a:rPr lang="en-US" sz="1400" dirty="0" smtClean="0"/>
              <a:t>What is the current stream limit. What will the new limit be?</a:t>
            </a:r>
          </a:p>
          <a:p>
            <a:pPr>
              <a:spcBef>
                <a:spcPts val="0"/>
              </a:spcBef>
            </a:pPr>
            <a:r>
              <a:rPr lang="en-US" sz="1400" dirty="0" smtClean="0"/>
              <a:t>What are the characteristics of the streams before and after </a:t>
            </a:r>
            <a:r>
              <a:rPr lang="en-US" sz="1400" dirty="0" err="1" smtClean="0"/>
              <a:t>Qcc</a:t>
            </a:r>
            <a:r>
              <a:rPr lang="en-US" sz="1400" dirty="0" smtClean="0"/>
              <a:t>?</a:t>
            </a:r>
          </a:p>
          <a:p>
            <a:pPr>
              <a:spcBef>
                <a:spcPts val="0"/>
              </a:spcBef>
            </a:pPr>
            <a:r>
              <a:rPr lang="en-US" sz="1400" dirty="0" smtClean="0"/>
              <a:t>What types of  layer three support  do you plan to offer?</a:t>
            </a:r>
          </a:p>
          <a:p>
            <a:pPr>
              <a:spcBef>
                <a:spcPts val="0"/>
              </a:spcBef>
            </a:pPr>
            <a:r>
              <a:rPr lang="en-US" sz="1400" dirty="0" smtClean="0"/>
              <a:t>8.1 is empty. Could some of the  5C material be used to further explain the project?</a:t>
            </a:r>
          </a:p>
          <a:p>
            <a:pPr>
              <a:spcBef>
                <a:spcPts val="0"/>
              </a:spcBef>
            </a:pPr>
            <a:r>
              <a:rPr lang="en-US" sz="1400" dirty="0" smtClean="0"/>
              <a:t>5.2, 5.4 and 5.5 do not seem to describe the same project – please clarify</a:t>
            </a:r>
            <a:r>
              <a:rPr lang="en-US" sz="1400" dirty="0"/>
              <a:t>.</a:t>
            </a:r>
          </a:p>
          <a:p>
            <a:pPr>
              <a:spcBef>
                <a:spcPts val="0"/>
              </a:spcBef>
            </a:pPr>
            <a:r>
              <a:rPr lang="en-US" sz="1400" dirty="0" smtClean="0"/>
              <a:t>5C</a:t>
            </a:r>
          </a:p>
          <a:p>
            <a:pPr>
              <a:spcBef>
                <a:spcPts val="0"/>
              </a:spcBef>
            </a:pPr>
            <a:r>
              <a:rPr lang="en-US" sz="1400" dirty="0" smtClean="0"/>
              <a:t>Technical feasibility</a:t>
            </a:r>
          </a:p>
          <a:p>
            <a:pPr>
              <a:spcBef>
                <a:spcPts val="0"/>
              </a:spcBef>
            </a:pPr>
            <a:r>
              <a:rPr lang="en-US" sz="1400" dirty="0" smtClean="0"/>
              <a:t>What is the </a:t>
            </a:r>
            <a:r>
              <a:rPr lang="en-US" sz="1400" dirty="0" err="1" smtClean="0"/>
              <a:t>AVnu</a:t>
            </a:r>
            <a:r>
              <a:rPr lang="en-US" sz="1400" dirty="0" smtClean="0"/>
              <a:t> Alliance and what is its relationship to 802.1Q?</a:t>
            </a:r>
          </a:p>
          <a:p>
            <a:pPr>
              <a:spcBef>
                <a:spcPts val="0"/>
              </a:spcBef>
            </a:pPr>
            <a:r>
              <a:rPr lang="en-US" sz="1400" dirty="0" smtClean="0"/>
              <a:t>Did </a:t>
            </a:r>
            <a:r>
              <a:rPr lang="en-US" sz="1400" dirty="0" err="1" smtClean="0"/>
              <a:t>AVnu</a:t>
            </a:r>
            <a:r>
              <a:rPr lang="en-US" sz="1400" dirty="0" smtClean="0"/>
              <a:t> supply use cases or requirements that could be referenced/made available?</a:t>
            </a:r>
          </a:p>
          <a:p>
            <a:pPr>
              <a:spcBef>
                <a:spcPts val="0"/>
              </a:spcBef>
            </a:pPr>
            <a:r>
              <a:rPr lang="en-US" sz="1400" dirty="0" smtClean="0"/>
              <a:t>What does C mean? “</a:t>
            </a:r>
            <a:r>
              <a:rPr lang="en-US" sz="1400" b="0" dirty="0" smtClean="0"/>
              <a:t>The </a:t>
            </a:r>
            <a:r>
              <a:rPr lang="en-US" sz="1400" b="0" dirty="0"/>
              <a:t>technology re‐use, and other augmented methods are deemed proven for their reliability</a:t>
            </a:r>
            <a:r>
              <a:rPr lang="en-US" sz="1400" b="0" dirty="0" smtClean="0"/>
              <a:t>.”</a:t>
            </a:r>
            <a:endParaRPr lang="en-US" sz="1400" b="0" dirty="0"/>
          </a:p>
          <a:p>
            <a:pPr>
              <a:spcBef>
                <a:spcPts val="0"/>
              </a:spcBef>
            </a:pPr>
            <a:endParaRPr lang="en-US" sz="1400" dirty="0" smtClean="0"/>
          </a:p>
          <a:p>
            <a:pPr>
              <a:spcBef>
                <a:spcPts val="0"/>
              </a:spcBef>
            </a:pPr>
            <a:r>
              <a:rPr lang="en-US" sz="1400" dirty="0" smtClean="0"/>
              <a:t>What assumptions are being made of 802.11 and its ability to participate in SRP?</a:t>
            </a:r>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 xmlns:p14="http://schemas.microsoft.com/office/powerpoint/2010/main" val="4165713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smtClean="0"/>
              <a:t>802.1Qcd</a:t>
            </a:r>
            <a:endParaRPr lang="en-US" dirty="0"/>
          </a:p>
        </p:txBody>
      </p:sp>
      <p:sp>
        <p:nvSpPr>
          <p:cNvPr id="3" name="Content Placeholder 2"/>
          <p:cNvSpPr>
            <a:spLocks noGrp="1"/>
          </p:cNvSpPr>
          <p:nvPr>
            <p:ph idx="1"/>
          </p:nvPr>
        </p:nvSpPr>
        <p:spPr>
          <a:xfrm>
            <a:off x="533400" y="1600200"/>
            <a:ext cx="7770813" cy="4113213"/>
          </a:xfrm>
        </p:spPr>
        <p:txBody>
          <a:bodyPr/>
          <a:lstStyle/>
          <a:p>
            <a:r>
              <a:rPr lang="en-US" sz="1800" dirty="0" smtClean="0"/>
              <a:t>PAR</a:t>
            </a:r>
          </a:p>
          <a:p>
            <a:r>
              <a:rPr lang="en-US" sz="1800" dirty="0" smtClean="0"/>
              <a:t>Does IETF provide any similar VLAN tag?</a:t>
            </a:r>
          </a:p>
          <a:p>
            <a:r>
              <a:rPr lang="en-US" sz="1800" dirty="0" smtClean="0"/>
              <a:t>How does VLAN tag simplify management?</a:t>
            </a:r>
          </a:p>
          <a:p>
            <a:r>
              <a:rPr lang="en-US" sz="1800" dirty="0" smtClean="0"/>
              <a:t>In 5.2.b, the last scope sentence is actually a need statement and should be moved to 5.5.</a:t>
            </a:r>
          </a:p>
          <a:p>
            <a:endParaRPr lang="en-US" sz="1800" dirty="0" smtClean="0"/>
          </a:p>
          <a:p>
            <a:endParaRPr lang="en-US" sz="1800" dirty="0"/>
          </a:p>
          <a:p>
            <a:r>
              <a:rPr lang="en-US" sz="1800" dirty="0" smtClean="0"/>
              <a:t>5C</a:t>
            </a:r>
          </a:p>
          <a:p>
            <a:r>
              <a:rPr lang="en-US" sz="1800" dirty="0" smtClean="0"/>
              <a:t>Slide 6 </a:t>
            </a:r>
          </a:p>
          <a:p>
            <a:r>
              <a:rPr lang="en-US" sz="1800" dirty="0" smtClean="0"/>
              <a:t>Please define the scope of “end stations” or provide some examples.</a:t>
            </a:r>
          </a:p>
          <a:p>
            <a:r>
              <a:rPr lang="en-US" sz="1800" dirty="0" smtClean="0"/>
              <a:t>The 5C alternately claims that </a:t>
            </a:r>
            <a:r>
              <a:rPr lang="en-US" sz="1800" dirty="0" err="1" smtClean="0"/>
              <a:t>Qcd</a:t>
            </a:r>
            <a:r>
              <a:rPr lang="en-US" sz="1800" dirty="0" smtClean="0"/>
              <a:t> will simplify network management and end station management – which is it?</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 xmlns:p14="http://schemas.microsoft.com/office/powerpoint/2010/main" val="3874263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sz="2800" dirty="0" smtClean="0"/>
              <a:t>802.15.10</a:t>
            </a:r>
            <a:endParaRPr lang="en-US" sz="2800" dirty="0"/>
          </a:p>
        </p:txBody>
      </p:sp>
      <p:sp>
        <p:nvSpPr>
          <p:cNvPr id="3" name="Content Placeholder 2"/>
          <p:cNvSpPr>
            <a:spLocks noGrp="1"/>
          </p:cNvSpPr>
          <p:nvPr>
            <p:ph idx="1"/>
          </p:nvPr>
        </p:nvSpPr>
        <p:spPr>
          <a:xfrm>
            <a:off x="304800" y="1447800"/>
            <a:ext cx="8534400" cy="4648200"/>
          </a:xfrm>
        </p:spPr>
        <p:txBody>
          <a:bodyPr/>
          <a:lstStyle/>
          <a:p>
            <a:r>
              <a:rPr lang="en-US" sz="1400" dirty="0" smtClean="0"/>
              <a:t>PAR</a:t>
            </a:r>
          </a:p>
          <a:p>
            <a:r>
              <a:rPr lang="en-US" sz="1400" dirty="0" smtClean="0"/>
              <a:t>Section 1.2  Is this really a  Recommended Practice or a  Standard?</a:t>
            </a:r>
          </a:p>
          <a:p>
            <a:r>
              <a:rPr lang="en-US" sz="1400" dirty="0" smtClean="0"/>
              <a:t>Section 5.2 Change to “</a:t>
            </a:r>
            <a:r>
              <a:rPr lang="en-US" sz="1400" b="0" dirty="0" smtClean="0"/>
              <a:t>This standard defines </a:t>
            </a:r>
            <a:r>
              <a:rPr lang="en-US" sz="1400" b="0" dirty="0"/>
              <a:t>a protocol that routes packets in a </a:t>
            </a:r>
            <a:r>
              <a:rPr lang="en-US" sz="1400" b="0" dirty="0" smtClean="0"/>
              <a:t>dynamically changing </a:t>
            </a:r>
            <a:r>
              <a:rPr lang="en-US" sz="1400" b="0" dirty="0"/>
              <a:t>network (changes on the order of a minute time frame), with minimal impact to route handling</a:t>
            </a:r>
            <a:r>
              <a:rPr lang="en-US" sz="1400" b="0" dirty="0" smtClean="0"/>
              <a:t>.</a:t>
            </a:r>
          </a:p>
          <a:p>
            <a:endParaRPr lang="en-US" sz="1400" b="0" dirty="0" smtClean="0"/>
          </a:p>
          <a:p>
            <a:r>
              <a:rPr lang="en-US" sz="1400" dirty="0" smtClean="0"/>
              <a:t>Section 5.4</a:t>
            </a:r>
          </a:p>
          <a:p>
            <a:r>
              <a:rPr lang="en-US" sz="1400" dirty="0" smtClean="0"/>
              <a:t>What L3 mechanisms are to be considered?</a:t>
            </a:r>
          </a:p>
          <a:p>
            <a:endParaRPr lang="en-US" sz="1400" dirty="0" smtClean="0"/>
          </a:p>
          <a:p>
            <a:r>
              <a:rPr lang="en-US" sz="1400" dirty="0" smtClean="0"/>
              <a:t>Section 8.1 Clarify the relationship between 15.4e and 15.10. Are there any new functions being added by 15.10? Does 15.10 use only features previously defined by 15.4e?</a:t>
            </a:r>
          </a:p>
          <a:p>
            <a:r>
              <a:rPr lang="en-US" sz="1400" dirty="0" smtClean="0"/>
              <a:t>Is 15.10 for use only with 15.4 based networks?</a:t>
            </a:r>
          </a:p>
          <a:p>
            <a:r>
              <a:rPr lang="en-US" sz="1400" dirty="0" smtClean="0"/>
              <a:t>Should the project be called 802.15.4.1 because this is a recommended practice (standard)  for 15.4?</a:t>
            </a:r>
          </a:p>
          <a:p>
            <a:endParaRPr lang="en-US" sz="1400" dirty="0"/>
          </a:p>
          <a:p>
            <a:r>
              <a:rPr lang="en-US" sz="1400" dirty="0" smtClean="0"/>
              <a:t>5C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 xmlns:p14="http://schemas.microsoft.com/office/powerpoint/2010/main" val="2064701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smtClean="0"/>
              <a:t>802.3br</a:t>
            </a:r>
            <a:endParaRPr lang="en-US" dirty="0"/>
          </a:p>
        </p:txBody>
      </p:sp>
      <p:sp>
        <p:nvSpPr>
          <p:cNvPr id="3" name="Content Placeholder 2"/>
          <p:cNvSpPr>
            <a:spLocks noGrp="1"/>
          </p:cNvSpPr>
          <p:nvPr>
            <p:ph idx="1"/>
          </p:nvPr>
        </p:nvSpPr>
        <p:spPr>
          <a:xfrm>
            <a:off x="381000" y="1600200"/>
            <a:ext cx="8534400" cy="4113213"/>
          </a:xfrm>
        </p:spPr>
        <p:txBody>
          <a:bodyPr/>
          <a:lstStyle/>
          <a:p>
            <a:r>
              <a:rPr lang="en-US" sz="1600" dirty="0" smtClean="0"/>
              <a:t>PAR</a:t>
            </a:r>
          </a:p>
          <a:p>
            <a:r>
              <a:rPr lang="en-US" sz="1600" dirty="0" smtClean="0"/>
              <a:t>2.1 Change to: </a:t>
            </a:r>
            <a:r>
              <a:rPr lang="en-US" sz="1600" b="0" dirty="0"/>
              <a:t>Standard for Ethernet Amendment Specification and Management Parameters for </a:t>
            </a:r>
            <a:r>
              <a:rPr lang="en-US" sz="1600" b="0" dirty="0" smtClean="0"/>
              <a:t>Interspersed </a:t>
            </a:r>
            <a:r>
              <a:rPr lang="en-US" sz="1600" b="0" dirty="0"/>
              <a:t>Express Traffic.</a:t>
            </a:r>
            <a:endParaRPr lang="en-US" sz="1600" dirty="0" smtClean="0"/>
          </a:p>
          <a:p>
            <a:r>
              <a:rPr lang="en-US" sz="1600" dirty="0" smtClean="0"/>
              <a:t>5.2.b Clarify the scope regarding  whether  the project will add only </a:t>
            </a:r>
            <a:r>
              <a:rPr lang="en-US" sz="1600" dirty="0" err="1" smtClean="0"/>
              <a:t>Qos</a:t>
            </a:r>
            <a:r>
              <a:rPr lang="en-US" sz="1600" dirty="0" smtClean="0"/>
              <a:t> parameters or also a management protocol.</a:t>
            </a:r>
          </a:p>
          <a:p>
            <a:r>
              <a:rPr lang="en-US" sz="1600" dirty="0"/>
              <a:t>5.2.b </a:t>
            </a:r>
            <a:r>
              <a:rPr lang="en-US" sz="1600" dirty="0" smtClean="0"/>
              <a:t> Change “</a:t>
            </a:r>
            <a:r>
              <a:rPr lang="en-US" sz="1600" b="0" dirty="0" smtClean="0"/>
              <a:t>The </a:t>
            </a:r>
            <a:r>
              <a:rPr lang="en-US" sz="1600" b="0" dirty="0"/>
              <a:t>scope of this </a:t>
            </a:r>
            <a:r>
              <a:rPr lang="en-US" sz="1600" b="0" dirty="0" smtClean="0"/>
              <a:t>project is to specify” to “This amendment specifies”</a:t>
            </a:r>
            <a:endParaRPr lang="en-US" sz="1600" dirty="0" smtClean="0"/>
          </a:p>
          <a:p>
            <a:r>
              <a:rPr lang="en-US" sz="1600" dirty="0" smtClean="0"/>
              <a:t>Is there any dependency between 802.1Qbu and 802.3br?</a:t>
            </a:r>
          </a:p>
          <a:p>
            <a:r>
              <a:rPr lang="en-US" sz="1600" dirty="0" smtClean="0"/>
              <a:t>Please explain what “interspersed express traffic” is. Could the term be described in either 5.2 or 8.1?</a:t>
            </a:r>
          </a:p>
          <a:p>
            <a:r>
              <a:rPr lang="en-US" sz="1600" dirty="0" smtClean="0"/>
              <a:t>5.5 the last sentence does not seem to be appropriate.</a:t>
            </a:r>
          </a:p>
          <a:p>
            <a:r>
              <a:rPr lang="en-US" sz="1600" dirty="0" smtClean="0"/>
              <a:t>5.5 replace  “, including but not limited to,” with “such as”</a:t>
            </a:r>
          </a:p>
          <a:p>
            <a:r>
              <a:rPr lang="en-US" sz="1600" dirty="0" smtClean="0"/>
              <a:t>5.6 Delete “stakeholders included to date include but are not limited to:”</a:t>
            </a:r>
          </a:p>
          <a:p>
            <a:endParaRPr lang="en-US" sz="1600" dirty="0"/>
          </a:p>
          <a:p>
            <a:r>
              <a:rPr lang="en-US" sz="1600" dirty="0" smtClean="0"/>
              <a:t>5C</a:t>
            </a:r>
          </a:p>
          <a:p>
            <a:r>
              <a:rPr lang="en-US" sz="1600" dirty="0" smtClean="0"/>
              <a:t>Distinct Identity (slide 5) What does close to zero delay on converged networks mean?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 xmlns:p14="http://schemas.microsoft.com/office/powerpoint/2010/main" val="2090101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dirty="0" smtClean="0"/>
              <a:t>802.19.1 extension</a:t>
            </a:r>
            <a:endParaRPr lang="en-US" dirty="0"/>
          </a:p>
        </p:txBody>
      </p:sp>
      <p:sp>
        <p:nvSpPr>
          <p:cNvPr id="3" name="Content Placeholder 2"/>
          <p:cNvSpPr>
            <a:spLocks noGrp="1"/>
          </p:cNvSpPr>
          <p:nvPr>
            <p:ph idx="1"/>
          </p:nvPr>
        </p:nvSpPr>
        <p:spPr>
          <a:xfrm>
            <a:off x="533400" y="1600200"/>
            <a:ext cx="7770813" cy="4113213"/>
          </a:xfrm>
        </p:spPr>
        <p:txBody>
          <a:bodyPr/>
          <a:lstStyle/>
          <a:p>
            <a:r>
              <a:rPr lang="en-US" sz="1800" dirty="0" smtClean="0"/>
              <a:t>PAR</a:t>
            </a:r>
          </a:p>
          <a:p>
            <a:r>
              <a:rPr lang="en-US" sz="1800" dirty="0" smtClean="0"/>
              <a:t>In 2 delete “and therefore an extension of the PAR is required”</a:t>
            </a:r>
          </a:p>
          <a:p>
            <a:r>
              <a:rPr lang="en-US" sz="1800" dirty="0" smtClean="0"/>
              <a:t>Insert in 2 an explanation of expected project timeline to justify a two year extension.</a:t>
            </a:r>
          </a:p>
          <a:p>
            <a:r>
              <a:rPr lang="en-US" sz="1800" dirty="0" smtClean="0"/>
              <a:t>Fix  3.5</a:t>
            </a:r>
            <a:r>
              <a:rPr lang="en-US" sz="1800" dirty="0"/>
              <a:t>. </a:t>
            </a:r>
            <a:r>
              <a:rPr lang="en-US" sz="1800" dirty="0" smtClean="0"/>
              <a:t>  What </a:t>
            </a:r>
            <a:r>
              <a:rPr lang="en-US" sz="1800" dirty="0"/>
              <a:t>percentage of the Draft is stable: </a:t>
            </a:r>
            <a:r>
              <a:rPr lang="en-US" sz="1800" b="0" dirty="0" smtClean="0"/>
              <a:t>% </a:t>
            </a:r>
            <a:r>
              <a:rPr lang="en-US" sz="1800" b="0" dirty="0" smtClean="0">
                <a:solidFill>
                  <a:srgbClr val="FF0000"/>
                </a:solidFill>
              </a:rPr>
              <a:t>(blank)</a:t>
            </a:r>
          </a:p>
          <a:p>
            <a:endParaRPr lang="en-US" sz="1800" b="0" dirty="0"/>
          </a:p>
          <a:p>
            <a:endParaRPr lang="en-US" sz="1800" dirty="0"/>
          </a:p>
          <a:p>
            <a:r>
              <a:rPr lang="en-US" sz="1800" dirty="0" smtClean="0"/>
              <a:t>5C</a:t>
            </a:r>
          </a:p>
          <a:p>
            <a:r>
              <a:rPr lang="en-US" sz="1800" dirty="0" smtClean="0"/>
              <a:t>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 xmlns:p14="http://schemas.microsoft.com/office/powerpoint/2010/main" val="3873559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Summary</a:t>
            </a:r>
            <a:endParaRPr lang="en-US"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2989583109"/>
              </p:ext>
            </p:extLst>
          </p:nvPr>
        </p:nvGraphicFramePr>
        <p:xfrm>
          <a:off x="685800" y="1981200"/>
          <a:ext cx="7770816" cy="3032760"/>
        </p:xfrm>
        <a:graphic>
          <a:graphicData uri="http://schemas.openxmlformats.org/drawingml/2006/table">
            <a:tbl>
              <a:tblPr firstRow="1" bandRow="1">
                <a:tableStyleId>{5C22544A-7EE6-4342-B048-85BDC9FD1C3A}</a:tableStyleId>
              </a:tblPr>
              <a:tblGrid>
                <a:gridCol w="1295136"/>
                <a:gridCol w="1295136"/>
                <a:gridCol w="1295136"/>
                <a:gridCol w="1295136"/>
                <a:gridCol w="1295136"/>
                <a:gridCol w="1295136"/>
              </a:tblGrid>
              <a:tr h="370840">
                <a:tc>
                  <a:txBody>
                    <a:bodyPr/>
                    <a:lstStyle/>
                    <a:p>
                      <a:r>
                        <a:rPr lang="en-US" dirty="0" smtClean="0"/>
                        <a:t>PAR</a:t>
                      </a:r>
                      <a:endParaRPr lang="en-US" dirty="0"/>
                    </a:p>
                  </a:txBody>
                  <a:tcPr/>
                </a:tc>
                <a:tc>
                  <a:txBody>
                    <a:bodyPr/>
                    <a:lstStyle/>
                    <a:p>
                      <a:r>
                        <a:rPr lang="en-US" dirty="0" smtClean="0"/>
                        <a:t>Response</a:t>
                      </a:r>
                      <a:endParaRPr lang="en-US" dirty="0"/>
                    </a:p>
                  </a:txBody>
                  <a:tcPr/>
                </a:tc>
                <a:tc>
                  <a:txBody>
                    <a:bodyPr/>
                    <a:lstStyle/>
                    <a:p>
                      <a:r>
                        <a:rPr lang="en-US" dirty="0" smtClean="0"/>
                        <a:t>Comments only</a:t>
                      </a:r>
                      <a:endParaRPr lang="en-US" dirty="0"/>
                    </a:p>
                  </a:txBody>
                  <a:tcPr/>
                </a:tc>
                <a:tc>
                  <a:txBody>
                    <a:bodyPr/>
                    <a:lstStyle/>
                    <a:p>
                      <a:r>
                        <a:rPr lang="en-US" dirty="0" smtClean="0"/>
                        <a:t>Revised PAR</a:t>
                      </a:r>
                      <a:endParaRPr lang="en-US" dirty="0"/>
                    </a:p>
                  </a:txBody>
                  <a:tcPr/>
                </a:tc>
                <a:tc>
                  <a:txBody>
                    <a:bodyPr/>
                    <a:lstStyle/>
                    <a:p>
                      <a:r>
                        <a:rPr lang="en-US" dirty="0" smtClean="0"/>
                        <a:t>Revised 5c</a:t>
                      </a:r>
                      <a:endParaRPr lang="en-US" dirty="0"/>
                    </a:p>
                  </a:txBody>
                  <a:tcPr/>
                </a:tc>
                <a:tc>
                  <a:txBody>
                    <a:bodyPr/>
                    <a:lstStyle/>
                    <a:p>
                      <a:r>
                        <a:rPr lang="en-US" dirty="0" smtClean="0"/>
                        <a:t>802.11</a:t>
                      </a:r>
                      <a:r>
                        <a:rPr lang="en-US" baseline="0" dirty="0" smtClean="0"/>
                        <a:t> action</a:t>
                      </a:r>
                      <a:endParaRPr lang="en-US" dirty="0"/>
                    </a:p>
                  </a:txBody>
                  <a:tcPr/>
                </a:tc>
              </a:tr>
              <a:tr h="370840">
                <a:tc>
                  <a:txBody>
                    <a:bodyPr/>
                    <a:lstStyle/>
                    <a:p>
                      <a:r>
                        <a:rPr lang="en-US" dirty="0" smtClean="0"/>
                        <a:t>802.1Qcc</a:t>
                      </a:r>
                      <a:endParaRPr lang="en-US" dirty="0"/>
                    </a:p>
                  </a:txBody>
                  <a:tcPr/>
                </a:tc>
                <a:tc>
                  <a:txBody>
                    <a:bodyPr/>
                    <a:lstStyle/>
                    <a:p>
                      <a:pPr algn="ctr"/>
                      <a:r>
                        <a:rPr lang="en-US" dirty="0" smtClean="0">
                          <a:latin typeface="Wingdings 2" pitchFamily="18" charset="2"/>
                        </a:rPr>
                        <a:t>P</a:t>
                      </a:r>
                      <a:endParaRPr lang="en-US" dirty="0">
                        <a:latin typeface="Wingdings 2" pitchFamily="18" charset="2"/>
                      </a:endParaRP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latin typeface="Wingdings 2" pitchFamily="18" charset="2"/>
                        </a:rPr>
                        <a:t>P</a:t>
                      </a:r>
                      <a:endParaRPr lang="en-US" dirty="0">
                        <a:latin typeface="Wingdings 2" pitchFamily="18" charset="2"/>
                      </a:endParaRPr>
                    </a:p>
                  </a:txBody>
                  <a:tcPr/>
                </a:tc>
                <a:tc>
                  <a:txBody>
                    <a:bodyPr/>
                    <a:lstStyle/>
                    <a:p>
                      <a:r>
                        <a:rPr lang="en-US" sz="1200" dirty="0" smtClean="0"/>
                        <a:t>5C ok where is revised</a:t>
                      </a:r>
                      <a:r>
                        <a:rPr lang="en-US" sz="1200" baseline="0" dirty="0" smtClean="0"/>
                        <a:t> PAR?</a:t>
                      </a:r>
                      <a:endParaRPr lang="en-US" sz="1200" dirty="0"/>
                    </a:p>
                  </a:txBody>
                  <a:tcPr/>
                </a:tc>
              </a:tr>
              <a:tr h="370840">
                <a:tc>
                  <a:txBody>
                    <a:bodyPr/>
                    <a:lstStyle/>
                    <a:p>
                      <a:r>
                        <a:rPr lang="en-US" dirty="0" smtClean="0"/>
                        <a:t>802.1Qcd</a:t>
                      </a:r>
                      <a:endParaRPr lang="en-US" dirty="0"/>
                    </a:p>
                  </a:txBody>
                  <a:tcPr/>
                </a:tc>
                <a:tc>
                  <a:txBody>
                    <a:bodyPr/>
                    <a:lstStyle/>
                    <a:p>
                      <a:pPr algn="ctr"/>
                      <a:r>
                        <a:rPr lang="en-US" smtClean="0">
                          <a:latin typeface="Wingdings 2" pitchFamily="18" charset="2"/>
                        </a:rPr>
                        <a:t>P</a:t>
                      </a:r>
                      <a:endParaRPr lang="en-US" dirty="0">
                        <a:latin typeface="Wingdings 2" pitchFamily="18" charset="2"/>
                      </a:endParaRPr>
                    </a:p>
                  </a:txBody>
                  <a:tcPr/>
                </a:tc>
                <a:tc>
                  <a:txBody>
                    <a:bodyPr/>
                    <a:lstStyle/>
                    <a:p>
                      <a:pPr algn="ctr"/>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Wingdings 2" pitchFamily="18" charset="2"/>
                        </a:rPr>
                        <a:t>P</a:t>
                      </a:r>
                    </a:p>
                  </a:txBody>
                  <a:tcPr/>
                </a:tc>
                <a:tc>
                  <a:txBody>
                    <a:bodyPr/>
                    <a:lstStyle/>
                    <a:p>
                      <a:pPr algn="ctr"/>
                      <a:endParaRPr lang="en-US" dirty="0"/>
                    </a:p>
                  </a:txBody>
                  <a:tcPr/>
                </a:tc>
                <a:tc>
                  <a:txBody>
                    <a:bodyPr/>
                    <a:lstStyle/>
                    <a:p>
                      <a:r>
                        <a:rPr lang="en-US" sz="1200" dirty="0" smtClean="0"/>
                        <a:t>PAR ok. 5C explanation OK still wish this was added to 5C</a:t>
                      </a:r>
                      <a:endParaRPr lang="en-US" sz="1200" dirty="0"/>
                    </a:p>
                  </a:txBody>
                  <a:tcPr/>
                </a:tc>
              </a:tr>
              <a:tr h="370840">
                <a:tc>
                  <a:txBody>
                    <a:bodyPr/>
                    <a:lstStyle/>
                    <a:p>
                      <a:r>
                        <a:rPr lang="en-US" dirty="0" smtClean="0"/>
                        <a:t>802.15.10</a:t>
                      </a:r>
                      <a:endParaRPr lang="en-US" dirty="0"/>
                    </a:p>
                  </a:txBody>
                  <a:tcPr/>
                </a:tc>
                <a:tc>
                  <a:txBody>
                    <a:bodyPr/>
                    <a:lstStyle/>
                    <a:p>
                      <a:pPr algn="ctr"/>
                      <a:r>
                        <a:rPr lang="en-US" smtClean="0">
                          <a:latin typeface="Wingdings 2" pitchFamily="18" charset="2"/>
                        </a:rPr>
                        <a:t>P</a:t>
                      </a:r>
                      <a:endParaRPr lang="en-US" dirty="0">
                        <a:latin typeface="Wingdings 2" pitchFamily="18" charset="2"/>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Wingdings 2" pitchFamily="18" charset="2"/>
                        </a:rPr>
                        <a:t>P</a:t>
                      </a:r>
                    </a:p>
                  </a:txBody>
                  <a:tcPr/>
                </a:tc>
                <a:tc>
                  <a:txBody>
                    <a:bodyPr/>
                    <a:lstStyle/>
                    <a:p>
                      <a:pPr algn="ctr"/>
                      <a:endParaRPr lang="en-US"/>
                    </a:p>
                  </a:txBody>
                  <a:tcPr/>
                </a:tc>
                <a:tc>
                  <a:txBody>
                    <a:bodyPr/>
                    <a:lstStyle/>
                    <a:p>
                      <a:pPr algn="ctr"/>
                      <a:endParaRPr lang="en-US" dirty="0"/>
                    </a:p>
                  </a:txBody>
                  <a:tcPr/>
                </a:tc>
                <a:tc>
                  <a:txBody>
                    <a:bodyPr/>
                    <a:lstStyle/>
                    <a:p>
                      <a:endParaRPr lang="en-US"/>
                    </a:p>
                  </a:txBody>
                  <a:tcPr/>
                </a:tc>
              </a:tr>
              <a:tr h="370840">
                <a:tc>
                  <a:txBody>
                    <a:bodyPr/>
                    <a:lstStyle/>
                    <a:p>
                      <a:r>
                        <a:rPr lang="en-US" dirty="0" smtClean="0"/>
                        <a:t>802.3br</a:t>
                      </a:r>
                      <a:endParaRPr lang="en-US" dirty="0"/>
                    </a:p>
                  </a:txBody>
                  <a:tcPr/>
                </a:tc>
                <a:tc>
                  <a:txBody>
                    <a:bodyPr/>
                    <a:lstStyle/>
                    <a:p>
                      <a:pPr algn="ctr"/>
                      <a:r>
                        <a:rPr lang="en-US" smtClean="0">
                          <a:latin typeface="Wingdings 2" pitchFamily="18" charset="2"/>
                        </a:rPr>
                        <a:t>P</a:t>
                      </a:r>
                      <a:endParaRPr lang="en-US" dirty="0">
                        <a:latin typeface="Wingdings 2" pitchFamily="18" charset="2"/>
                      </a:endParaRPr>
                    </a:p>
                  </a:txBody>
                  <a:tcPr/>
                </a:tc>
                <a:tc>
                  <a:txBody>
                    <a:bodyPr/>
                    <a:lstStyle/>
                    <a:p>
                      <a:pPr algn="ctr"/>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Wingdings 2" pitchFamily="18" charset="2"/>
                        </a:rPr>
                        <a:t>P</a:t>
                      </a:r>
                    </a:p>
                  </a:txBody>
                  <a:tcPr/>
                </a:tc>
                <a:tc>
                  <a:txBody>
                    <a:bodyPr/>
                    <a:lstStyle/>
                    <a:p>
                      <a:pPr algn="ctr"/>
                      <a:endParaRPr lang="en-US" dirty="0"/>
                    </a:p>
                  </a:txBody>
                  <a:tcPr/>
                </a:tc>
                <a:tc>
                  <a:txBody>
                    <a:bodyPr/>
                    <a:lstStyle/>
                    <a:p>
                      <a:r>
                        <a:rPr lang="en-US" sz="1200" dirty="0" smtClean="0"/>
                        <a:t>PAR ok, 5C ok</a:t>
                      </a:r>
                      <a:endParaRPr lang="en-US" sz="1200" dirty="0"/>
                    </a:p>
                  </a:txBody>
                  <a:tcPr/>
                </a:tc>
              </a:tr>
              <a:tr h="370840">
                <a:tc>
                  <a:txBody>
                    <a:bodyPr/>
                    <a:lstStyle/>
                    <a:p>
                      <a:r>
                        <a:rPr lang="en-US" dirty="0" smtClean="0"/>
                        <a:t>802.19.1</a:t>
                      </a:r>
                      <a:endParaRPr lang="en-US" dirty="0"/>
                    </a:p>
                  </a:txBody>
                  <a:tcPr/>
                </a:tc>
                <a:tc>
                  <a:txBody>
                    <a:bodyPr/>
                    <a:lstStyle/>
                    <a:p>
                      <a:pPr algn="ctr"/>
                      <a:r>
                        <a:rPr lang="en-US" dirty="0" smtClean="0">
                          <a:latin typeface="Wingdings 2" pitchFamily="18" charset="2"/>
                        </a:rPr>
                        <a:t>P</a:t>
                      </a:r>
                      <a:endParaRPr lang="en-US" dirty="0">
                        <a:latin typeface="Wingdings 2" pitchFamily="18" charset="2"/>
                      </a:endParaRPr>
                    </a:p>
                  </a:txBody>
                  <a:tcPr/>
                </a:tc>
                <a:tc>
                  <a:txBody>
                    <a:bodyPr/>
                    <a:lstStyle/>
                    <a:p>
                      <a:pPr algn="ctr"/>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Wingdings 2" pitchFamily="18" charset="2"/>
                        </a:rPr>
                        <a:t>P</a:t>
                      </a:r>
                    </a:p>
                  </a:txBody>
                  <a:tcPr/>
                </a:tc>
                <a:tc>
                  <a:txBody>
                    <a:bodyPr/>
                    <a:lstStyle/>
                    <a:p>
                      <a:pPr algn="ctr"/>
                      <a:endParaRPr lang="en-US" dirty="0"/>
                    </a:p>
                  </a:txBody>
                  <a:tcPr/>
                </a:tc>
                <a:tc>
                  <a:txBody>
                    <a:bodyPr/>
                    <a:lstStyle/>
                    <a:p>
                      <a:r>
                        <a:rPr lang="en-US" sz="1400" dirty="0" smtClean="0"/>
                        <a:t>PAR ok</a:t>
                      </a:r>
                      <a:endParaRPr lang="en-US" sz="1400" dirty="0"/>
                    </a:p>
                  </a:txBody>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smtClean="0"/>
              <a:t>Jon Rosdahl, CSR Technology Inc.</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 xmlns:p14="http://schemas.microsoft.com/office/powerpoint/2010/main" val="1632371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5162</TotalTime>
  <Words>3307</Words>
  <Application>Microsoft Office PowerPoint</Application>
  <PresentationFormat>On-screen Show (4:3)</PresentationFormat>
  <Paragraphs>381</Paragraphs>
  <Slides>32</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802-11-Submission</vt:lpstr>
      <vt:lpstr>Document</vt:lpstr>
      <vt:lpstr>802.11 Review of July 2013  Proposed Pars</vt:lpstr>
      <vt:lpstr>Abstract</vt:lpstr>
      <vt:lpstr>PARs under consideration</vt:lpstr>
      <vt:lpstr>802.1Qcc</vt:lpstr>
      <vt:lpstr>802.1Qcd</vt:lpstr>
      <vt:lpstr>802.15.10</vt:lpstr>
      <vt:lpstr>802.3br</vt:lpstr>
      <vt:lpstr>802.19.1 extension</vt:lpstr>
      <vt:lpstr>Response Summary</vt:lpstr>
      <vt:lpstr>Response to IEEE 802.11 comments on PAR for IEEE P802.1Qcc</vt:lpstr>
      <vt:lpstr>802.1Qcc</vt:lpstr>
      <vt:lpstr>802.1Qcc (cont)</vt:lpstr>
      <vt:lpstr>802.1Qcc (cont)</vt:lpstr>
      <vt:lpstr>802.1Qcc (cont)</vt:lpstr>
      <vt:lpstr>Response to IEEE 802.11 comments on PAR for IEEE P802.1Qcd</vt:lpstr>
      <vt:lpstr>802.1Qcd</vt:lpstr>
      <vt:lpstr>802.1Qcd continued</vt:lpstr>
      <vt:lpstr>Response to IEEE 802.11 comments on PAR for IEEE P802.15.10</vt:lpstr>
      <vt:lpstr>802.15.10</vt:lpstr>
      <vt:lpstr>Comments Received from 802.11</vt:lpstr>
      <vt:lpstr>Comments Received from 802.11 (cont’d.)</vt:lpstr>
      <vt:lpstr>Comments Received from Chair 802.19</vt:lpstr>
      <vt:lpstr>Comments Received from Chair 802.19 (cont’d.)</vt:lpstr>
      <vt:lpstr>Response to IEEE 802.11 comments on PAR for IEEE P802.3br</vt:lpstr>
      <vt:lpstr>802.3br response</vt:lpstr>
      <vt:lpstr>802.3br (cont)</vt:lpstr>
      <vt:lpstr>802.3br (cont)</vt:lpstr>
      <vt:lpstr>802.3br</vt:lpstr>
      <vt:lpstr>Response to IEEE 802.11 comments on PAR for IEEE P802.19.1</vt:lpstr>
      <vt:lpstr>802.19.1 response</vt:lpstr>
      <vt:lpstr>802.19.1</vt:lpstr>
      <vt:lpstr>  802.19.1 Cont</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July 2013 Proposed Pars</dc:title>
  <dc:creator>Jon Rosdahl</dc:creator>
  <cp:lastModifiedBy>jr05</cp:lastModifiedBy>
  <cp:revision>78</cp:revision>
  <cp:lastPrinted>2013-07-16T05:05:57Z</cp:lastPrinted>
  <dcterms:created xsi:type="dcterms:W3CDTF">2013-03-18T19:48:19Z</dcterms:created>
  <dcterms:modified xsi:type="dcterms:W3CDTF">2013-07-19T08:04:10Z</dcterms:modified>
</cp:coreProperties>
</file>