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5"/>
  </p:notesMasterIdLst>
  <p:handoutMasterIdLst>
    <p:handoutMasterId r:id="rId16"/>
  </p:handoutMasterIdLst>
  <p:sldIdLst>
    <p:sldId id="306" r:id="rId2"/>
    <p:sldId id="359" r:id="rId3"/>
    <p:sldId id="329" r:id="rId4"/>
    <p:sldId id="349" r:id="rId5"/>
    <p:sldId id="363" r:id="rId6"/>
    <p:sldId id="354" r:id="rId7"/>
    <p:sldId id="358" r:id="rId8"/>
    <p:sldId id="360" r:id="rId9"/>
    <p:sldId id="361" r:id="rId10"/>
    <p:sldId id="352" r:id="rId11"/>
    <p:sldId id="366" r:id="rId12"/>
    <p:sldId id="367" r:id="rId13"/>
    <p:sldId id="347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99CCFF"/>
    <a:srgbClr val="FF99FF"/>
    <a:srgbClr val="008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73" autoAdjust="0"/>
    <p:restoredTop sz="92145" autoAdjust="0"/>
  </p:normalViewPr>
  <p:slideViewPr>
    <p:cSldViewPr>
      <p:cViewPr varScale="1">
        <p:scale>
          <a:sx n="76" d="100"/>
          <a:sy n="76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10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10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11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11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12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12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굴림" pitchFamily="34" charset="-127"/>
              </a:rPr>
              <a:t>doc.: IEEE 802.11-08/1021r0</a:t>
            </a:r>
          </a:p>
        </p:txBody>
      </p:sp>
      <p:sp>
        <p:nvSpPr>
          <p:cNvPr id="819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굴림" pitchFamily="34" charset="-127"/>
              </a:rPr>
              <a:t>July 2008</a:t>
            </a:r>
          </a:p>
        </p:txBody>
      </p:sp>
      <p:sp>
        <p:nvSpPr>
          <p:cNvPr id="819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굴림" pitchFamily="34" charset="-127"/>
              </a:rPr>
              <a:t>Peter Loc</a:t>
            </a:r>
          </a:p>
        </p:txBody>
      </p:sp>
      <p:sp>
        <p:nvSpPr>
          <p:cNvPr id="819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굴림" pitchFamily="34" charset="-127"/>
              </a:rPr>
              <a:t>Page </a:t>
            </a:r>
            <a:fld id="{37DADD0C-D8EA-405B-8CC5-2D18D024DA1D}" type="slidenum">
              <a:rPr lang="en-US" altLang="ko-KR">
                <a:ea typeface="굴림" pitchFamily="34" charset="-127"/>
              </a:rPr>
              <a:pPr algn="r" defTabSz="933450"/>
              <a:t>13</a:t>
            </a:fld>
            <a:endParaRPr lang="en-US" altLang="ko-KR">
              <a:ea typeface="굴림" pitchFamily="34" charset="-127"/>
            </a:endParaRPr>
          </a:p>
        </p:txBody>
      </p:sp>
      <p:sp>
        <p:nvSpPr>
          <p:cNvPr id="8192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8192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8192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8192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0FD92D8B-DA16-468F-B903-88AC14D967BB}" type="slidenum">
              <a:rPr lang="en-US" altLang="ko-KR">
                <a:ea typeface="ＭＳ Ｐゴシック" pitchFamily="34" charset="-128"/>
              </a:rPr>
              <a:pPr algn="r" defTabSz="933450"/>
              <a:t>13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81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81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7BA2D049-57D4-4E25-BAA5-B5AC83149BF7}" type="slidenum">
              <a:rPr lang="en-US" altLang="ko-KR" smtClean="0">
                <a:ea typeface="굴림" pitchFamily="34" charset="-127"/>
              </a:rPr>
              <a:pPr/>
              <a:t>2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88A39CC0-09D7-4CFC-8936-4D49D9232FBB}" type="slidenum">
              <a:rPr lang="en-US" altLang="ko-KR">
                <a:ea typeface="ＭＳ Ｐゴシック" pitchFamily="34" charset="-128"/>
              </a:rPr>
              <a:pPr algn="r" defTabSz="933450"/>
              <a:t>2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3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3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4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4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5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5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dirty="0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6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 dirty="0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 dirty="0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 dirty="0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 dirty="0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6</a:t>
            </a:fld>
            <a:endParaRPr lang="en-US" altLang="ko-KR" dirty="0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7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7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8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8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9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800" b="1" dirty="0">
                <a:ea typeface="굴림" pitchFamily="34" charset="-127"/>
              </a:rPr>
              <a:t>doc.: IEEE </a:t>
            </a:r>
            <a:r>
              <a:rPr lang="en-US" altLang="ko-KR" sz="1800" b="1" dirty="0" smtClean="0">
                <a:ea typeface="굴림" pitchFamily="34" charset="-127"/>
              </a:rPr>
              <a:t>802.11-13/0787r0</a:t>
            </a:r>
            <a:endParaRPr lang="en-US" altLang="ko-KR" sz="1800" b="1" dirty="0">
              <a:ea typeface="굴림" pitchFamily="34" charset="-127"/>
            </a:endParaRPr>
          </a:p>
        </p:txBody>
      </p:sp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6" name="날짜 개체 틀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7878364" y="6477000"/>
            <a:ext cx="68461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1" name="날짜 개체 틀 1"/>
          <p:cNvSpPr>
            <a:spLocks noGrp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7878364" y="6477000"/>
            <a:ext cx="68461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날짜 개체 틀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July 2013</a:t>
            </a:r>
          </a:p>
        </p:txBody>
      </p:sp>
      <p:sp>
        <p:nvSpPr>
          <p:cNvPr id="1028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820843" y="6475413"/>
            <a:ext cx="723082" cy="184666"/>
          </a:xfrm>
          <a:noFill/>
        </p:spPr>
        <p:txBody>
          <a:bodyPr/>
          <a:lstStyle/>
          <a:p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r>
              <a:rPr lang="zh-CN" altLang="en-US" dirty="0" smtClean="0"/>
              <a:t> </a:t>
            </a:r>
            <a:endParaRPr lang="en-US" altLang="ko-KR" dirty="0"/>
          </a:p>
        </p:txBody>
      </p:sp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Follow-up Discussions on HEW </a:t>
            </a:r>
            <a:br>
              <a:rPr lang="en-US" altLang="ko-KR" dirty="0" smtClean="0">
                <a:latin typeface="Times New Roman" pitchFamily="18" charset="0"/>
                <a:ea typeface="굴림" pitchFamily="34" charset="-127"/>
              </a:rPr>
            </a:br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Functional Requirements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</a:t>
            </a:r>
            <a:r>
              <a:rPr lang="en-US" altLang="ko-KR" sz="1800" smtClean="0">
                <a:latin typeface="Times New Roman" pitchFamily="18" charset="0"/>
                <a:ea typeface="굴림" pitchFamily="34" charset="-127"/>
              </a:rPr>
              <a:t>:</a:t>
            </a:r>
            <a:r>
              <a:rPr lang="en-US" altLang="ko-KR" sz="1800" b="0" smtClean="0">
                <a:latin typeface="Times New Roman" pitchFamily="18" charset="0"/>
                <a:ea typeface="굴림" pitchFamily="34" charset="-127"/>
              </a:rPr>
              <a:t> 2013-7-15</a:t>
            </a:r>
            <a:endParaRPr lang="en-US" altLang="ko-KR" sz="1800" b="0" dirty="0" smtClean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ko-KR" sz="2000" b="1">
                <a:ea typeface="굴림" pitchFamily="34" charset="-127"/>
              </a:rPr>
              <a:t>Authors:</a:t>
            </a:r>
            <a:endParaRPr lang="en-US" altLang="ko-KR" sz="2000">
              <a:ea typeface="굴림" pitchFamily="34" charset="-127"/>
            </a:endParaRP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ph sz="half" idx="4294967295"/>
          </p:nvPr>
        </p:nvGraphicFramePr>
        <p:xfrm>
          <a:off x="938213" y="3111500"/>
          <a:ext cx="6913562" cy="2906713"/>
        </p:xfrm>
        <a:graphic>
          <a:graphicData uri="http://schemas.openxmlformats.org/presentationml/2006/ole">
            <p:oleObj spid="_x0000_s1026" name="Document" r:id="rId4" imgW="9292696" imgH="390655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>
                <a:ea typeface="굴림" pitchFamily="34" charset="-127"/>
              </a:rPr>
              <a:t>July </a:t>
            </a:r>
            <a:r>
              <a:rPr lang="en-US" altLang="ko-KR" dirty="0" smtClean="0"/>
              <a:t>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10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5605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10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14400"/>
            <a:ext cx="7772400" cy="762000"/>
          </a:xfrm>
          <a:noFill/>
        </p:spPr>
        <p:txBody>
          <a:bodyPr/>
          <a:lstStyle/>
          <a:p>
            <a:pPr marL="742950" lvl="1" indent="-285750">
              <a:spcBef>
                <a:spcPct val="20000"/>
              </a:spcBef>
              <a:defRPr/>
            </a:pPr>
            <a:r>
              <a:rPr lang="en-US" altLang="zh-CN" sz="2800" dirty="0" smtClean="0">
                <a:solidFill>
                  <a:schemeClr val="tx1"/>
                </a:solidFill>
              </a:rPr>
              <a:t>Real World Performance: QoE (1)</a:t>
            </a:r>
          </a:p>
        </p:txBody>
      </p:sp>
      <p:sp>
        <p:nvSpPr>
          <p:cNvPr id="25609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914400" y="19812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kumimoji="0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What is </a:t>
            </a:r>
            <a:r>
              <a:rPr lang="en-US" altLang="ko-KR" sz="1600" b="1" kern="0" dirty="0" smtClean="0">
                <a:ea typeface="굴림" pitchFamily="34" charset="-127"/>
              </a:rPr>
              <a:t>QoE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600" kern="0" dirty="0" smtClean="0">
                <a:ea typeface="굴림" pitchFamily="34" charset="-127"/>
              </a:rPr>
              <a:t>Quality of experience(</a:t>
            </a:r>
            <a:r>
              <a:rPr lang="en-US" altLang="ko-KR" sz="1600" kern="0" dirty="0" err="1" smtClean="0">
                <a:ea typeface="굴림" pitchFamily="34" charset="-127"/>
              </a:rPr>
              <a:t>QoE</a:t>
            </a:r>
            <a:r>
              <a:rPr lang="en-US" altLang="ko-KR" sz="1600" kern="0" dirty="0" smtClean="0">
                <a:ea typeface="굴림" pitchFamily="34" charset="-127"/>
              </a:rPr>
              <a:t>) is a </a:t>
            </a:r>
            <a:r>
              <a:rPr lang="en-US" altLang="zh-CN" sz="1600" dirty="0" smtClean="0"/>
              <a:t>subjective measure of a customer's experiences with a service (web browsing, phone call, Video conference, etc). </a:t>
            </a:r>
          </a:p>
          <a:p>
            <a:pPr marL="457200" lvl="0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kumimoji="0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Measurement of QoE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kumimoji="0" lang="en-US" altLang="ko-KR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Typically,</a:t>
            </a:r>
            <a:r>
              <a:rPr kumimoji="0" lang="en-US" altLang="ko-KR" sz="16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 QoE is assessed by Mean Opinion Score(MOS).</a:t>
            </a:r>
            <a:r>
              <a:rPr lang="en-US" altLang="ko-KR" sz="1600" kern="0" dirty="0" smtClean="0">
                <a:ea typeface="굴림" pitchFamily="34" charset="-127"/>
              </a:rPr>
              <a:t> To calculate MOS, a large number of customer’s opinion score need to be collected. </a:t>
            </a:r>
            <a:r>
              <a:rPr lang="en-US" altLang="ko-KR" sz="1600" kern="0" dirty="0" smtClean="0">
                <a:ea typeface="굴림" pitchFamily="34" charset="-127"/>
                <a:sym typeface="Wingdings" pitchFamily="2" charset="2"/>
              </a:rPr>
              <a:t> MOS is not a practical metric for HEW to assess the QoE.</a:t>
            </a:r>
            <a:r>
              <a:rPr lang="en-US" altLang="ko-KR" sz="1600" kern="0" dirty="0" smtClean="0">
                <a:ea typeface="굴림" pitchFamily="34" charset="-127"/>
              </a:rPr>
              <a:t> </a:t>
            </a:r>
            <a:endParaRPr kumimoji="0" lang="en-US" altLang="ko-KR" sz="160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kumimoji="0" lang="en-US" altLang="ko-KR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An alternative way to assess QoE is using a set of parameters</a:t>
            </a:r>
            <a:r>
              <a:rPr kumimoji="0" lang="en-US" altLang="ko-KR" sz="16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 </a:t>
            </a:r>
            <a:r>
              <a:rPr kumimoji="0" lang="en-US" altLang="ko-KR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that</a:t>
            </a:r>
            <a:r>
              <a:rPr kumimoji="0" lang="en-US" altLang="ko-KR" sz="16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 map to MOS.</a:t>
            </a:r>
          </a:p>
          <a:p>
            <a:pPr marL="1371600" lvl="2" indent="-4572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ko-KR" sz="1400" kern="0" baseline="0" dirty="0" smtClean="0">
                <a:ea typeface="굴림" pitchFamily="34" charset="-127"/>
              </a:rPr>
              <a:t>Delay, Jitter, Packet loss etc.</a:t>
            </a:r>
          </a:p>
          <a:p>
            <a:pPr marL="1371600" lvl="2" indent="-4572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altLang="ko-KR" sz="14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Jitter can be converted to</a:t>
            </a:r>
            <a:r>
              <a:rPr kumimoji="0" lang="en-US" altLang="ko-KR" sz="14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 delay by Jitter buffer . </a:t>
            </a:r>
            <a:r>
              <a:rPr kumimoji="0" lang="en-US" altLang="ko-KR" sz="1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  <a:sym typeface="Wingdings" pitchFamily="2" charset="2"/>
              </a:rPr>
              <a:t> </a:t>
            </a:r>
            <a:r>
              <a:rPr kumimoji="0" lang="en-US" altLang="ko-KR" sz="14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  <a:sym typeface="Wingdings" pitchFamily="2" charset="2"/>
              </a:rPr>
              <a:t>Delay and Packet loss are the key metrics</a:t>
            </a:r>
            <a:endParaRPr kumimoji="0" lang="en-US" altLang="ko-KR" sz="1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  <a:p>
            <a:pPr marL="457200" lvl="0" indent="-4572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kumimoji="0" lang="en-US" altLang="ko-KR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>
                <a:ea typeface="굴림" pitchFamily="34" charset="-127"/>
              </a:rPr>
              <a:t>July </a:t>
            </a:r>
            <a:r>
              <a:rPr lang="en-US" altLang="ko-KR" dirty="0" smtClean="0"/>
              <a:t>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11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5605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11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14400"/>
            <a:ext cx="7772400" cy="762000"/>
          </a:xfrm>
          <a:noFill/>
        </p:spPr>
        <p:txBody>
          <a:bodyPr/>
          <a:lstStyle/>
          <a:p>
            <a:pPr marL="742950" lvl="1" indent="-285750">
              <a:spcBef>
                <a:spcPct val="20000"/>
              </a:spcBef>
              <a:defRPr/>
            </a:pPr>
            <a:r>
              <a:rPr lang="en-US" altLang="zh-CN" sz="2800" dirty="0" smtClean="0">
                <a:solidFill>
                  <a:schemeClr val="tx1"/>
                </a:solidFill>
              </a:rPr>
              <a:t>Real World Performance: QoE (2)</a:t>
            </a:r>
          </a:p>
        </p:txBody>
      </p:sp>
      <p:sp>
        <p:nvSpPr>
          <p:cNvPr id="25609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914400" y="19812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kumimoji="0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Delay requirements for different</a:t>
            </a:r>
            <a:r>
              <a:rPr kumimoji="0" lang="en-US" altLang="ko-KR" sz="1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 applications [3]</a:t>
            </a:r>
            <a:endParaRPr lang="en-US" altLang="ko-KR" sz="1600" b="1" kern="0" dirty="0" smtClean="0">
              <a:ea typeface="굴림" pitchFamily="34" charset="-127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2667000"/>
            <a:ext cx="6867525" cy="343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>
                <a:ea typeface="굴림" pitchFamily="34" charset="-127"/>
              </a:rPr>
              <a:t>July </a:t>
            </a:r>
            <a:r>
              <a:rPr lang="en-US" altLang="ko-KR" dirty="0" smtClean="0"/>
              <a:t>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12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5605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12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14400"/>
            <a:ext cx="7772400" cy="762000"/>
          </a:xfrm>
          <a:noFill/>
        </p:spPr>
        <p:txBody>
          <a:bodyPr/>
          <a:lstStyle/>
          <a:p>
            <a:pPr marL="742950" lvl="1" indent="-285750">
              <a:spcBef>
                <a:spcPct val="20000"/>
              </a:spcBef>
              <a:defRPr/>
            </a:pPr>
            <a:r>
              <a:rPr lang="en-US" altLang="zh-CN" sz="2800" dirty="0" smtClean="0">
                <a:solidFill>
                  <a:schemeClr val="tx1"/>
                </a:solidFill>
              </a:rPr>
              <a:t>Real World Performance: QoE (3)</a:t>
            </a:r>
          </a:p>
        </p:txBody>
      </p:sp>
      <p:sp>
        <p:nvSpPr>
          <p:cNvPr id="25609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914400" y="19812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kumimoji="0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End to end delay of the communication system</a:t>
            </a:r>
            <a:r>
              <a:rPr kumimoji="0" lang="en-US" altLang="ko-KR" sz="1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 [4]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400" b="1" kern="0" dirty="0" smtClean="0">
                <a:ea typeface="굴림" pitchFamily="34" charset="-127"/>
              </a:rPr>
              <a:t>End to end delay includes delay of HEW and delay of other transmit segments.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400" b="1" kern="0" dirty="0" smtClean="0">
                <a:ea typeface="굴림" pitchFamily="34" charset="-127"/>
              </a:rPr>
              <a:t>We need an delay estimation of other transmit segments to get the delay requirements for HEW system. Example:</a:t>
            </a:r>
          </a:p>
          <a:p>
            <a:pPr marL="1371600" lvl="2" indent="-4572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ko-KR" sz="1400" kern="0" dirty="0" smtClean="0">
                <a:ea typeface="굴림" pitchFamily="34" charset="-127"/>
              </a:rPr>
              <a:t>The average delay of WAN in US is around 100ms</a:t>
            </a:r>
          </a:p>
          <a:p>
            <a:pPr marL="1371600" lvl="2" indent="-4572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ko-KR" sz="1400" kern="0" dirty="0" smtClean="0">
                <a:ea typeface="굴림" pitchFamily="34" charset="-127"/>
              </a:rPr>
              <a:t>For conversational </a:t>
            </a:r>
          </a:p>
          <a:p>
            <a:pPr marL="1371600" lvl="2" indent="-4572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ko-KR" sz="1400" kern="0" dirty="0" smtClean="0">
                <a:ea typeface="굴림" pitchFamily="34" charset="-127"/>
              </a:rPr>
              <a:t>	voice and video, </a:t>
            </a:r>
          </a:p>
          <a:p>
            <a:pPr marL="1371600" lvl="2" indent="-4572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ko-KR" sz="1400" kern="0" dirty="0" smtClean="0">
                <a:ea typeface="굴림" pitchFamily="34" charset="-127"/>
              </a:rPr>
              <a:t>	end to end delay </a:t>
            </a:r>
          </a:p>
          <a:p>
            <a:pPr marL="1371600" lvl="2" indent="-4572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ko-KR" sz="1400" kern="0" dirty="0" smtClean="0">
                <a:ea typeface="굴림" pitchFamily="34" charset="-127"/>
              </a:rPr>
              <a:t>	requirement is ~</a:t>
            </a:r>
          </a:p>
          <a:p>
            <a:pPr marL="1371600" lvl="2" indent="-4572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ko-KR" sz="1400" kern="0" dirty="0" smtClean="0">
                <a:ea typeface="굴림" pitchFamily="34" charset="-127"/>
              </a:rPr>
              <a:t>	150-200ms</a:t>
            </a:r>
          </a:p>
          <a:p>
            <a:pPr marL="1371600" lvl="2" indent="-4572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ko-KR" sz="1400" kern="0" dirty="0" smtClean="0">
                <a:ea typeface="굴림" pitchFamily="34" charset="-127"/>
              </a:rPr>
              <a:t>Delay requirement</a:t>
            </a:r>
          </a:p>
          <a:p>
            <a:pPr marL="1371600" lvl="2" indent="-4572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ko-KR" sz="1400" kern="0" dirty="0" smtClean="0">
                <a:ea typeface="굴림" pitchFamily="34" charset="-127"/>
              </a:rPr>
              <a:t>	for HEW is ~ 25-50ms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3733800"/>
            <a:ext cx="5334000" cy="2433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날짜 개체 틀 1"/>
          <p:cNvSpPr txBox="1">
            <a:spLocks noGrp="1"/>
          </p:cNvSpPr>
          <p:nvPr/>
        </p:nvSpPr>
        <p:spPr bwMode="auto">
          <a:xfrm>
            <a:off x="696913" y="332601"/>
            <a:ext cx="9040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>
              <a:defRPr/>
            </a:pPr>
            <a:r>
              <a:rPr lang="en-US" altLang="ko-KR" sz="1800" dirty="0" smtClean="0">
                <a:ea typeface="굴림" pitchFamily="34" charset="-127"/>
              </a:rPr>
              <a:t>July </a:t>
            </a:r>
            <a:r>
              <a:rPr lang="en-US" altLang="ko-KR" sz="1800" b="1" dirty="0" smtClean="0"/>
              <a:t>2013</a:t>
            </a:r>
            <a:endParaRPr lang="en-US" altLang="ko-KR" sz="1800" b="1" dirty="0"/>
          </a:p>
        </p:txBody>
      </p:sp>
      <p:sp>
        <p:nvSpPr>
          <p:cNvPr id="80899" name="바닥글 개체 틀 2"/>
          <p:cNvSpPr txBox="1">
            <a:spLocks noGrp="1"/>
          </p:cNvSpPr>
          <p:nvPr/>
        </p:nvSpPr>
        <p:spPr bwMode="auto">
          <a:xfrm>
            <a:off x="7862489" y="6477000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80900" name="슬라이드 번호 개체 틀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굴림" pitchFamily="34" charset="-127"/>
              </a:rPr>
              <a:t>Slide </a:t>
            </a:r>
            <a:fld id="{72DF6BE3-DCDF-4B37-B4EF-AD164A0B6B9E}" type="slidenum">
              <a:rPr lang="en-US" altLang="ko-KR">
                <a:ea typeface="굴림" pitchFamily="34" charset="-127"/>
              </a:rPr>
              <a:pPr algn="ctr"/>
              <a:t>13</a:t>
            </a:fld>
            <a:endParaRPr lang="en-US" altLang="ko-KR">
              <a:ea typeface="굴림" pitchFamily="34" charset="-127"/>
            </a:endParaRPr>
          </a:p>
        </p:txBody>
      </p:sp>
      <p:sp>
        <p:nvSpPr>
          <p:cNvPr id="80901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001FA9C5-C407-413C-A61D-627A8A9A1246}" type="slidenum">
              <a:rPr lang="en-US" altLang="ko-KR">
                <a:ea typeface="ＭＳ Ｐゴシック" pitchFamily="34" charset="-128"/>
              </a:rPr>
              <a:pPr algn="ctr"/>
              <a:t>13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809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762000"/>
          </a:xfrm>
          <a:noFill/>
        </p:spPr>
        <p:txBody>
          <a:bodyPr/>
          <a:lstStyle/>
          <a:p>
            <a:r>
              <a:rPr lang="en-US" altLang="ko-KR" sz="4000" dirty="0" smtClean="0">
                <a:latin typeface="Times New Roman" pitchFamily="18" charset="0"/>
                <a:ea typeface="굴림" pitchFamily="34" charset="-127"/>
              </a:rPr>
              <a:t>References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905000"/>
            <a:ext cx="7772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spcBef>
                <a:spcPct val="20000"/>
              </a:spcBef>
              <a:defRPr/>
            </a:pPr>
            <a:r>
              <a:rPr kumimoji="0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[1</a:t>
            </a:r>
            <a:r>
              <a:rPr lang="en-US" altLang="ko-KR" sz="1600" b="1" kern="0" dirty="0" smtClean="0">
                <a:ea typeface="굴림" pitchFamily="34" charset="-127"/>
              </a:rPr>
              <a:t>] 11-13-0657-02-0hew-hew-sg-usage-models-and-requirements-liaison-with-wfa</a:t>
            </a:r>
          </a:p>
          <a:p>
            <a:pPr marL="457200" lvl="0" indent="-457200">
              <a:spcBef>
                <a:spcPct val="20000"/>
              </a:spcBef>
              <a:defRPr/>
            </a:pPr>
            <a:r>
              <a:rPr lang="en-US" altLang="ko-KR" sz="1600" b="1" kern="0" dirty="0" smtClean="0">
                <a:ea typeface="굴림" pitchFamily="34" charset="-127"/>
              </a:rPr>
              <a:t>[2] 11-13-0313-00-0wng-usage-models-for-next-generation-wi-fi</a:t>
            </a:r>
          </a:p>
          <a:p>
            <a:pPr marL="457200" lvl="0" indent="-457200">
              <a:spcBef>
                <a:spcPct val="20000"/>
              </a:spcBef>
              <a:defRPr/>
            </a:pPr>
            <a:r>
              <a:rPr lang="en-US" altLang="ko-KR" sz="1600" b="1" kern="0" dirty="0" smtClean="0">
                <a:ea typeface="굴림" pitchFamily="34" charset="-127"/>
              </a:rPr>
              <a:t>[3] ITU-T Rec.G.1010(11/2001)  End user multimedia </a:t>
            </a:r>
            <a:r>
              <a:rPr lang="en-US" altLang="ko-KR" sz="1600" b="1" kern="0" dirty="0" err="1" smtClean="0">
                <a:ea typeface="굴림" pitchFamily="34" charset="-127"/>
              </a:rPr>
              <a:t>QoS</a:t>
            </a:r>
            <a:r>
              <a:rPr lang="en-US" altLang="ko-KR" sz="1600" b="1" kern="0" dirty="0" smtClean="0">
                <a:ea typeface="굴림" pitchFamily="34" charset="-127"/>
              </a:rPr>
              <a:t> categories</a:t>
            </a:r>
          </a:p>
          <a:p>
            <a:pPr marL="457200" lvl="0" indent="-457200">
              <a:spcBef>
                <a:spcPct val="20000"/>
              </a:spcBef>
              <a:defRPr/>
            </a:pPr>
            <a:r>
              <a:rPr lang="en-US" altLang="ko-KR" sz="1600" b="1" kern="0" dirty="0" smtClean="0">
                <a:ea typeface="굴림" pitchFamily="34" charset="-127"/>
              </a:rPr>
              <a:t>[4] ITU-T Rec.Y.1542(06/2010)  Framework for achieving end-to-end IP performance objectives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July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  <p:sp>
        <p:nvSpPr>
          <p:cNvPr id="24580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E41A4EFE-BD4D-4532-9C86-DC8035121772}" type="slidenum">
              <a:rPr lang="en-US" altLang="ko-KR" smtClean="0">
                <a:ea typeface="굴림" pitchFamily="34" charset="-127"/>
              </a:rPr>
              <a:pPr/>
              <a:t>2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458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D6E84AE7-BA1E-4306-9E10-906F977C0E83}" type="slidenum">
              <a:rPr lang="en-US" altLang="ko-KR">
                <a:ea typeface="ＭＳ Ｐゴシック" pitchFamily="34" charset="-128"/>
              </a:rPr>
              <a:pPr algn="ctr"/>
              <a:t>2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Discussion Points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685800" y="2438400"/>
            <a:ext cx="7772400" cy="3046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altLang="ko-KR" sz="2400" b="1" dirty="0" smtClean="0">
              <a:ea typeface="굴림" pitchFamily="34" charset="-127"/>
            </a:endParaRPr>
          </a:p>
          <a:p>
            <a:pPr marL="457200" indent="-457200">
              <a:buAutoNum type="arabicParenR"/>
            </a:pPr>
            <a:r>
              <a:rPr lang="en-US" altLang="ko-KR" sz="2400" b="1" dirty="0" smtClean="0">
                <a:ea typeface="굴림" pitchFamily="34" charset="-127"/>
              </a:rPr>
              <a:t>To recap on the consensus observed from the technical discussions in Waikoloa</a:t>
            </a:r>
          </a:p>
          <a:p>
            <a:pPr marL="457200" indent="-457200">
              <a:buAutoNum type="arabicParenR"/>
            </a:pPr>
            <a:endParaRPr lang="en-US" altLang="ko-KR" sz="2400" b="1" dirty="0" smtClean="0">
              <a:ea typeface="굴림" pitchFamily="34" charset="-127"/>
            </a:endParaRPr>
          </a:p>
          <a:p>
            <a:r>
              <a:rPr lang="en-US" altLang="ko-KR" sz="2400" b="1" dirty="0" smtClean="0">
                <a:ea typeface="굴림" pitchFamily="34" charset="-127"/>
              </a:rPr>
              <a:t>2)   To focus on the key issues that were raised during the Waikoloa meeting and conference calls</a:t>
            </a:r>
          </a:p>
          <a:p>
            <a:endParaRPr lang="en-US" altLang="ko-KR" sz="2400" b="1" dirty="0" smtClean="0">
              <a:ea typeface="굴림" pitchFamily="34" charset="-127"/>
            </a:endParaRPr>
          </a:p>
          <a:p>
            <a:endParaRPr lang="en-US" altLang="ko-KR" sz="2400" b="1" dirty="0">
              <a:ea typeface="굴림" pitchFamily="34" charset="-127"/>
            </a:endParaRPr>
          </a:p>
        </p:txBody>
      </p:sp>
      <p:sp>
        <p:nvSpPr>
          <p:cNvPr id="24585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>
                <a:ea typeface="굴림" pitchFamily="34" charset="-127"/>
              </a:rPr>
              <a:t>July </a:t>
            </a:r>
            <a:r>
              <a:rPr lang="en-US" altLang="ko-KR" dirty="0" smtClean="0"/>
              <a:t>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3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5605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3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762000"/>
          </a:xfrm>
          <a:noFill/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ea typeface="굴림" pitchFamily="34" charset="-127"/>
              </a:rPr>
              <a:t>Items for further discussion</a:t>
            </a:r>
          </a:p>
        </p:txBody>
      </p:sp>
      <p:sp>
        <p:nvSpPr>
          <p:cNvPr id="256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905000"/>
            <a:ext cx="7772400" cy="4495800"/>
          </a:xfrm>
          <a:noFill/>
        </p:spPr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Spectrum efficiency</a:t>
            </a:r>
          </a:p>
          <a:p>
            <a:pPr marL="457200" indent="-457200">
              <a:buNone/>
            </a:pPr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	</a:t>
            </a:r>
            <a:endParaRPr lang="en-US" altLang="ko-KR" dirty="0" smtClean="0">
              <a:solidFill>
                <a:srgbClr val="FF0000"/>
              </a:solidFill>
              <a:latin typeface="Times New Roman" pitchFamily="18" charset="0"/>
              <a:ea typeface="굴림" pitchFamily="34" charset="-127"/>
            </a:endParaRPr>
          </a:p>
          <a:p>
            <a:pPr marL="457200" indent="-457200">
              <a:buNone/>
            </a:pPr>
            <a:endParaRPr lang="en-US" altLang="ko-KR" dirty="0" smtClean="0">
              <a:solidFill>
                <a:srgbClr val="FF0000"/>
              </a:solidFill>
              <a:latin typeface="Times New Roman" pitchFamily="18" charset="0"/>
              <a:ea typeface="굴림" pitchFamily="34" charset="-127"/>
            </a:endParaRPr>
          </a:p>
          <a:p>
            <a:pPr marL="457200" indent="-457200">
              <a:buAutoNum type="arabicParenR" startAt="2"/>
            </a:pPr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Area throughput</a:t>
            </a:r>
          </a:p>
          <a:p>
            <a:pPr marL="457200" indent="-457200">
              <a:buAutoNum type="arabicParenR" startAt="2"/>
            </a:pPr>
            <a:endParaRPr lang="en-US" altLang="ko-KR" dirty="0" smtClean="0">
              <a:solidFill>
                <a:srgbClr val="FF0000"/>
              </a:solidFill>
              <a:latin typeface="Times New Roman" pitchFamily="18" charset="0"/>
              <a:ea typeface="굴림" pitchFamily="34" charset="-127"/>
            </a:endParaRPr>
          </a:p>
          <a:p>
            <a:pPr marL="457200" indent="-457200">
              <a:buAutoNum type="arabicParenR" startAt="2"/>
            </a:pPr>
            <a:endParaRPr lang="en-US" altLang="ko-KR" dirty="0" smtClean="0">
              <a:solidFill>
                <a:srgbClr val="FF0000"/>
              </a:solidFill>
              <a:latin typeface="Times New Roman" pitchFamily="18" charset="0"/>
              <a:ea typeface="굴림" pitchFamily="34" charset="-127"/>
            </a:endParaRPr>
          </a:p>
          <a:p>
            <a:pPr marL="457200" indent="-457200">
              <a:buNone/>
            </a:pPr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3)   Real world performance: QoE</a:t>
            </a:r>
          </a:p>
        </p:txBody>
      </p:sp>
      <p:sp>
        <p:nvSpPr>
          <p:cNvPr id="25609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>
                <a:ea typeface="굴림" pitchFamily="34" charset="-127"/>
              </a:rPr>
              <a:t>July </a:t>
            </a:r>
            <a:r>
              <a:rPr lang="en-US" altLang="ko-KR" dirty="0" smtClean="0"/>
              <a:t>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4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5605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4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762000"/>
          </a:xfrm>
          <a:noFill/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ea typeface="굴림" pitchFamily="34" charset="-127"/>
              </a:rPr>
              <a:t>Spectrum Efficiency (1)</a:t>
            </a:r>
          </a:p>
        </p:txBody>
      </p:sp>
      <p:sp>
        <p:nvSpPr>
          <p:cNvPr id="256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905000"/>
            <a:ext cx="7772400" cy="3657600"/>
          </a:xfrm>
          <a:noFill/>
        </p:spPr>
        <p:txBody>
          <a:bodyPr/>
          <a:lstStyle/>
          <a:p>
            <a:pPr marL="457200" indent="-457200">
              <a:buNone/>
            </a:pPr>
            <a:endParaRPr lang="en-US" altLang="ko-KR" sz="3200" dirty="0" smtClean="0">
              <a:latin typeface="Times New Roman" pitchFamily="18" charset="0"/>
              <a:ea typeface="굴림" pitchFamily="34" charset="-127"/>
            </a:endParaRPr>
          </a:p>
          <a:p>
            <a:pPr marL="457200" indent="-457200">
              <a:buFont typeface="Wingdings" pitchFamily="2" charset="2"/>
              <a:buNone/>
            </a:pPr>
            <a:endParaRPr lang="en-US" altLang="ko-KR" sz="3200" dirty="0" smtClean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25609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33400" y="1676400"/>
            <a:ext cx="8001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Improve the</a:t>
            </a:r>
            <a:r>
              <a:rPr kumimoji="0" lang="en-US" altLang="ko-KR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 spectrum efficiency</a:t>
            </a: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ko-KR" sz="1600" b="1" i="1" kern="0" noProof="0" dirty="0" smtClean="0">
                <a:ea typeface="굴림" pitchFamily="34" charset="-127"/>
              </a:rPr>
              <a:t>Consensus</a:t>
            </a:r>
            <a:endParaRPr kumimoji="0" lang="en-US" altLang="ko-KR" sz="1600" b="1" i="1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kumimoji="0" lang="en-US" altLang="ko-KR" sz="16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Achieve spectrum efficiency</a:t>
            </a:r>
            <a:r>
              <a:rPr kumimoji="0" lang="en-US" altLang="ko-KR" sz="1600" b="1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 comparable to </a:t>
            </a:r>
            <a:r>
              <a:rPr lang="en-US" altLang="ko-KR" sz="1600" b="1" i="1" kern="0" dirty="0" smtClean="0">
                <a:ea typeface="굴림" pitchFamily="34" charset="-127"/>
              </a:rPr>
              <a:t>current state-of-art</a:t>
            </a:r>
          </a:p>
          <a:p>
            <a:pPr marL="457200" indent="-4572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ko-KR" sz="2000" b="1" u="sng" kern="0" dirty="0" smtClean="0">
                <a:ea typeface="굴림" pitchFamily="34" charset="-127"/>
              </a:rPr>
              <a:t>Discussions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600" b="1" kern="0" dirty="0" smtClean="0">
                <a:ea typeface="굴림" pitchFamily="34" charset="-127"/>
              </a:rPr>
              <a:t>Should HEW offers an mode that provides higher bits/Hz than currently achieved with 11ac?</a:t>
            </a:r>
          </a:p>
          <a:p>
            <a:pPr marL="1371600" lvl="2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400" kern="0" dirty="0" smtClean="0">
                <a:ea typeface="굴림" pitchFamily="34" charset="-127"/>
              </a:rPr>
              <a:t>The theoretical spectrum efficiency is 43.3bps/Hz for 11ac which is very high.</a:t>
            </a:r>
          </a:p>
          <a:p>
            <a:pPr marL="1371600" lvl="2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400" kern="0" dirty="0" smtClean="0">
                <a:ea typeface="굴림" pitchFamily="34" charset="-127"/>
              </a:rPr>
              <a:t>Further improvement of spectrum efficiency rely on problematic PHY tech such as</a:t>
            </a:r>
          </a:p>
          <a:p>
            <a:pPr marL="1828800" lvl="3" indent="-4572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ko-KR" sz="1400" kern="0" dirty="0" smtClean="0">
                <a:ea typeface="굴림" pitchFamily="34" charset="-127"/>
              </a:rPr>
              <a:t>Massive MIMO: 12/16 spatial streams?</a:t>
            </a:r>
          </a:p>
          <a:p>
            <a:pPr marL="1828800" lvl="3" indent="-4572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ko-KR" sz="1400" kern="0" dirty="0" smtClean="0">
                <a:ea typeface="굴림" pitchFamily="34" charset="-127"/>
              </a:rPr>
              <a:t>Higher MCS: 1024QAM? </a:t>
            </a:r>
          </a:p>
          <a:p>
            <a:pPr marL="1371600" lvl="2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400" kern="0" dirty="0" smtClean="0">
                <a:ea typeface="굴림" pitchFamily="34" charset="-127"/>
              </a:rPr>
              <a:t>It is possible to further improve the spectrum efficiency, but should it be considered the first priority requirement for HEW?</a:t>
            </a:r>
            <a:endParaRPr lang="en-US" altLang="ko-KR" sz="2000" kern="0" dirty="0" smtClean="0">
              <a:solidFill>
                <a:srgbClr val="FF0000"/>
              </a:solidFill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>
                <a:ea typeface="굴림" pitchFamily="34" charset="-127"/>
              </a:rPr>
              <a:t>July </a:t>
            </a:r>
            <a:r>
              <a:rPr lang="en-US" altLang="ko-KR" dirty="0" smtClean="0"/>
              <a:t>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5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5605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5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762000"/>
          </a:xfrm>
          <a:noFill/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ea typeface="굴림" pitchFamily="34" charset="-127"/>
              </a:rPr>
              <a:t>Spectrum Efficiency (2)</a:t>
            </a:r>
          </a:p>
        </p:txBody>
      </p:sp>
      <p:sp>
        <p:nvSpPr>
          <p:cNvPr id="256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905000"/>
            <a:ext cx="7772400" cy="3657600"/>
          </a:xfrm>
          <a:noFill/>
        </p:spPr>
        <p:txBody>
          <a:bodyPr/>
          <a:lstStyle/>
          <a:p>
            <a:pPr marL="457200" indent="-457200">
              <a:buNone/>
            </a:pPr>
            <a:endParaRPr lang="en-US" altLang="ko-KR" sz="3200" dirty="0" smtClean="0">
              <a:latin typeface="Times New Roman" pitchFamily="18" charset="0"/>
              <a:ea typeface="굴림" pitchFamily="34" charset="-127"/>
            </a:endParaRPr>
          </a:p>
          <a:p>
            <a:pPr marL="457200" indent="-457200">
              <a:buFont typeface="Wingdings" pitchFamily="2" charset="2"/>
              <a:buNone/>
            </a:pPr>
            <a:endParaRPr lang="en-US" altLang="ko-KR" sz="3200" dirty="0" smtClean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25609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33400" y="1676400"/>
            <a:ext cx="8001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600" b="1" kern="0" dirty="0" smtClean="0">
                <a:ea typeface="굴림" pitchFamily="34" charset="-127"/>
              </a:rPr>
              <a:t>Should we consider other metrics to replace spectrum efficiency in function requirements of HEW? For example:</a:t>
            </a:r>
          </a:p>
          <a:p>
            <a:pPr marL="1371600" lvl="2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600" kern="0" dirty="0" smtClean="0">
                <a:ea typeface="굴림" pitchFamily="34" charset="-127"/>
              </a:rPr>
              <a:t>MAC efficiency</a:t>
            </a:r>
          </a:p>
          <a:p>
            <a:pPr marL="1828800" lvl="3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400" kern="0" dirty="0" smtClean="0">
                <a:ea typeface="굴림" pitchFamily="34" charset="-127"/>
              </a:rPr>
              <a:t>Work out a minimum MAC efficiency requirement for HEW</a:t>
            </a:r>
          </a:p>
          <a:p>
            <a:pPr marL="1828800" lvl="3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400" kern="0" dirty="0" smtClean="0">
                <a:ea typeface="굴림" pitchFamily="34" charset="-127"/>
              </a:rPr>
              <a:t>The requirement might be different under different scenarios. For example, the requirement can be a function of AP density and STA density.</a:t>
            </a:r>
          </a:p>
          <a:p>
            <a:pPr marL="1371600" lvl="2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600" kern="0" dirty="0" smtClean="0">
                <a:ea typeface="굴림" pitchFamily="34" charset="-127"/>
              </a:rPr>
              <a:t>Throughput of AP</a:t>
            </a:r>
          </a:p>
          <a:p>
            <a:pPr marL="1828800" lvl="3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600" kern="0" dirty="0" smtClean="0">
                <a:ea typeface="굴림" pitchFamily="34" charset="-127"/>
              </a:rPr>
              <a:t>Based on the usage models[1,2] we can easily calculate the HEW requirements on the throughput of AP.</a:t>
            </a:r>
          </a:p>
          <a:p>
            <a:pPr marL="2286000" lvl="4" indent="-4572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ko-KR" sz="1600" kern="0" dirty="0" smtClean="0">
                <a:ea typeface="굴림" pitchFamily="34" charset="-127"/>
              </a:rPr>
              <a:t>For example, in wireless office scenario, the requirement on AP throughput is about 10Gbps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>
                <a:ea typeface="굴림" pitchFamily="34" charset="-127"/>
              </a:rPr>
              <a:t>July </a:t>
            </a:r>
            <a:r>
              <a:rPr lang="en-US" altLang="ko-KR" dirty="0" smtClean="0"/>
              <a:t>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6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5605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6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762000"/>
          </a:xfrm>
          <a:noFill/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ea typeface="굴림" pitchFamily="34" charset="-127"/>
              </a:rPr>
              <a:t>Area Throughput (1)</a:t>
            </a:r>
          </a:p>
        </p:txBody>
      </p:sp>
      <p:sp>
        <p:nvSpPr>
          <p:cNvPr id="25609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14400" y="2057400"/>
            <a:ext cx="7772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914400" y="16002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Increase</a:t>
            </a:r>
            <a:r>
              <a:rPr kumimoji="0" lang="en-US" altLang="ko-KR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 the area throughput</a:t>
            </a:r>
          </a:p>
          <a:p>
            <a:pPr marL="914400" lvl="1" indent="-4572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600" kern="0" dirty="0" smtClean="0">
                <a:ea typeface="굴림" pitchFamily="34" charset="-127"/>
              </a:rPr>
              <a:t>We have some discussions on the unit of area throughput in Waikoloa.</a:t>
            </a:r>
          </a:p>
          <a:p>
            <a:pPr marL="914400" lvl="1" indent="-4572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600" kern="0" dirty="0" smtClean="0">
                <a:ea typeface="굴림" pitchFamily="34" charset="-127"/>
              </a:rPr>
              <a:t>The most acceptable definition of  “area throughput” is bits/second/m</a:t>
            </a:r>
            <a:r>
              <a:rPr lang="en-US" altLang="ko-KR" sz="1600" kern="0" baseline="30000" dirty="0" smtClean="0">
                <a:ea typeface="굴림" pitchFamily="34" charset="-127"/>
              </a:rPr>
              <a:t>2</a:t>
            </a:r>
            <a:r>
              <a:rPr lang="en-US" altLang="ko-KR" sz="1600" kern="0" dirty="0" smtClean="0">
                <a:ea typeface="굴림" pitchFamily="34" charset="-127"/>
              </a:rPr>
              <a:t>.</a:t>
            </a:r>
          </a:p>
          <a:p>
            <a:pPr marL="914400" lvl="1" indent="-457200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altLang="zh-CN" sz="1600" kern="0" dirty="0" smtClean="0">
              <a:ea typeface="굴림" pitchFamily="34" charset="-127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altLang="ko-KR" sz="2000" b="1" kern="0" dirty="0" smtClean="0">
                <a:ea typeface="굴림" pitchFamily="34" charset="-127"/>
              </a:rPr>
              <a:t>Area throughput is a good performance metric for high density deployment scenarios. 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600" kern="0" dirty="0" smtClean="0">
                <a:ea typeface="굴림" pitchFamily="34" charset="-127"/>
              </a:rPr>
              <a:t>We need to define what is dense deployed scenario.</a:t>
            </a:r>
          </a:p>
          <a:p>
            <a:pPr marL="1371600" lvl="2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600" kern="0" dirty="0" smtClean="0">
                <a:ea typeface="굴림" pitchFamily="34" charset="-127"/>
              </a:rPr>
              <a:t>In [1], </a:t>
            </a:r>
            <a:r>
              <a:rPr kumimoji="0" lang="en-US" altLang="ko-KR" sz="16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the HEW usage model document  has a tentative footnote that states:</a:t>
            </a:r>
          </a:p>
          <a:p>
            <a:pPr lvl="3"/>
            <a:r>
              <a:rPr lang="fr-FR" altLang="zh-CN" sz="1600" i="1" dirty="0" smtClean="0"/>
              <a:t>* More than 30 (TBD) STAs per AP should be considered as high density</a:t>
            </a:r>
          </a:p>
          <a:p>
            <a:pPr lvl="3"/>
            <a:r>
              <a:rPr lang="fr-FR" altLang="zh-CN" sz="1600" i="1" dirty="0" smtClean="0"/>
              <a:t>* More than 500 (TBD) APs/km² should be considered as high density</a:t>
            </a:r>
          </a:p>
          <a:p>
            <a:pPr marL="1371600" lvl="2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600" kern="0" dirty="0" smtClean="0">
                <a:ea typeface="굴림" pitchFamily="34" charset="-127"/>
              </a:rPr>
              <a:t>Another way to get the STA and AP density is directly calculate from the environment definitions in the usage models. </a:t>
            </a:r>
          </a:p>
          <a:p>
            <a:pPr marL="1371600" lvl="2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endParaRPr kumimoji="0" lang="en-US" altLang="ko-KR" sz="160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defRPr/>
            </a:pPr>
            <a:endParaRPr kumimoji="0" lang="en-US" altLang="ko-KR" sz="16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>
                <a:ea typeface="굴림" pitchFamily="34" charset="-127"/>
              </a:rPr>
              <a:t>July </a:t>
            </a:r>
            <a:r>
              <a:rPr lang="en-US" altLang="ko-KR" dirty="0" smtClean="0"/>
              <a:t>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7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25605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 dirty="0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7</a:t>
            </a:fld>
            <a:endParaRPr lang="en-US" altLang="ko-KR" dirty="0">
              <a:ea typeface="ＭＳ Ｐゴシック" pitchFamily="34" charset="-128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762000"/>
          </a:xfrm>
          <a:noFill/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ea typeface="굴림" pitchFamily="34" charset="-127"/>
              </a:rPr>
              <a:t>Area Throughput (2)</a:t>
            </a:r>
          </a:p>
        </p:txBody>
      </p:sp>
      <p:sp>
        <p:nvSpPr>
          <p:cNvPr id="25609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14400" y="2057400"/>
            <a:ext cx="7772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914400" y="15240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914400" lvl="1" indent="-4572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ko-KR" sz="2000" b="1" kern="0" noProof="0" dirty="0" smtClean="0">
                <a:ea typeface="굴림" pitchFamily="34" charset="-127"/>
              </a:rPr>
              <a:t>High density scenarios: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ko-KR" sz="1600" b="1" kern="0" dirty="0" smtClean="0">
                <a:ea typeface="굴림" pitchFamily="34" charset="-127"/>
              </a:rPr>
              <a:t>1a-Stadium: </a:t>
            </a:r>
            <a:r>
              <a:rPr lang="en-US" sz="1600" dirty="0" smtClean="0"/>
              <a:t>High density of users (0.5users/m²), inter-AP distance between 12 and 20 meters.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1600" b="1" dirty="0" smtClean="0"/>
              <a:t>1b-Airport/trains</a:t>
            </a:r>
            <a:r>
              <a:rPr lang="en-US" sz="1600" dirty="0" smtClean="0"/>
              <a:t>: Each AP serves 120 users in a 200m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  area (0.6 users/m²). The inter-AP distance is in the range of 15~20m. Single/multiple operators.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1600" b="1" dirty="0" smtClean="0"/>
              <a:t>1c- Exhibition halls</a:t>
            </a:r>
            <a:r>
              <a:rPr lang="en-US" sz="1600" dirty="0" smtClean="0"/>
              <a:t>: Each AP serves 100 users in a 100m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 (1 user/ m²) area. The inter-AP distance is in the range of 5~10m.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1600" b="1" dirty="0" smtClean="0"/>
              <a:t>1d- Shopping malls</a:t>
            </a:r>
            <a:r>
              <a:rPr lang="en-US" sz="1600" dirty="0" smtClean="0"/>
              <a:t>: High density of users and high density of APs (undefined # user/m²)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1600" b="1" dirty="0" smtClean="0"/>
              <a:t>1e-Education</a:t>
            </a:r>
            <a:r>
              <a:rPr lang="en-US" sz="1600" dirty="0" smtClean="0"/>
              <a:t>: Dense STAs (40~60 STAs) in one classroom with one AP.  Class room size is ~ 300 m²  (0.2 user/ m²).  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defRPr/>
            </a:pPr>
            <a:endParaRPr lang="en-US" sz="1600" dirty="0" smtClean="0"/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defRPr/>
            </a:pPr>
            <a:endParaRPr lang="en-US" sz="2000" dirty="0" smtClean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>
                <a:ea typeface="굴림" pitchFamily="34" charset="-127"/>
              </a:rPr>
              <a:t>July </a:t>
            </a:r>
            <a:r>
              <a:rPr lang="en-US" altLang="ko-KR" dirty="0" smtClean="0"/>
              <a:t>2013</a:t>
            </a:r>
            <a:endParaRPr lang="en-US" altLang="ko-KR" dirty="0"/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762000"/>
          </a:xfrm>
          <a:noFill/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ea typeface="굴림" pitchFamily="34" charset="-127"/>
              </a:rPr>
              <a:t>Area Throughput (3)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14400" y="2057400"/>
            <a:ext cx="7772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914400" y="15240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914400" lvl="1" indent="-4572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ko-KR" sz="2000" b="1" kern="0" noProof="0" dirty="0" smtClean="0">
                <a:ea typeface="굴림" pitchFamily="34" charset="-127"/>
              </a:rPr>
              <a:t>High density scenarios: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ko-KR" sz="1600" b="1" kern="0" dirty="0" smtClean="0">
                <a:ea typeface="굴림" pitchFamily="34" charset="-127"/>
              </a:rPr>
              <a:t>2a-Wireless office: </a:t>
            </a:r>
            <a:r>
              <a:rPr lang="en-US" sz="1600" dirty="0" smtClean="0"/>
              <a:t>Typical distances between STAs and AP in the room are &lt; 50m. 20-30 STAs per AP . Max. user/ m² =30/(3.14*50^2)= 0.04 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1600" b="1" dirty="0" smtClean="0"/>
              <a:t>3a-Dense apartment building</a:t>
            </a:r>
            <a:r>
              <a:rPr lang="en-US" sz="1600" dirty="0" smtClean="0"/>
              <a:t>: Building with 100 apartments. One AP in each apartment of 10mx10m randomly positioned. 5 STA per AP randomly positioned in the apartment.  Max  user/ m² = 0.01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1600" dirty="0" smtClean="0"/>
              <a:t>	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defRPr/>
            </a:pPr>
            <a:endParaRPr lang="en-US" sz="1600" dirty="0" smtClean="0"/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defRPr/>
            </a:pPr>
            <a:endParaRPr lang="en-US" sz="2000" dirty="0" smtClean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 dirty="0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8</a:t>
            </a:fld>
            <a:endParaRPr lang="en-US" altLang="ko-KR" dirty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>
                <a:ea typeface="굴림" pitchFamily="34" charset="-127"/>
              </a:rPr>
              <a:t>July </a:t>
            </a:r>
            <a:r>
              <a:rPr lang="en-US" altLang="ko-KR" dirty="0" smtClean="0"/>
              <a:t>2013</a:t>
            </a:r>
            <a:endParaRPr lang="en-US" altLang="ko-KR" dirty="0"/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762000"/>
          </a:xfrm>
          <a:noFill/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ea typeface="굴림" pitchFamily="34" charset="-127"/>
              </a:rPr>
              <a:t>Area Throughput (4)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14400" y="2057400"/>
            <a:ext cx="7772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914400" y="15240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914400" lvl="1" indent="-4572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ko-KR" sz="2000" b="1" kern="0" noProof="0" dirty="0" smtClean="0">
                <a:ea typeface="굴림" pitchFamily="34" charset="-127"/>
              </a:rPr>
              <a:t>Based on the above scenarios, a</a:t>
            </a:r>
            <a:r>
              <a:rPr lang="en-US" altLang="ko-KR" sz="2000" b="1" kern="0" dirty="0" smtClean="0">
                <a:ea typeface="굴림" pitchFamily="34" charset="-127"/>
              </a:rPr>
              <a:t> high density STA deployment consists of:</a:t>
            </a:r>
            <a:endParaRPr lang="en-US" sz="1600" dirty="0" smtClean="0"/>
          </a:p>
          <a:p>
            <a:pPr marL="914400" lvl="1" indent="-457200">
              <a:spcBef>
                <a:spcPct val="20000"/>
              </a:spcBef>
              <a:buFontTx/>
              <a:buChar char="-"/>
              <a:defRPr/>
            </a:pPr>
            <a:r>
              <a:rPr lang="en-US" altLang="zh-CN" sz="1600" dirty="0" smtClean="0"/>
              <a:t>Inter AP distance = 20 </a:t>
            </a:r>
            <a:r>
              <a:rPr lang="en-US" altLang="zh-CN" sz="1600" dirty="0" smtClean="0"/>
              <a:t>m</a:t>
            </a:r>
          </a:p>
          <a:p>
            <a:pPr marL="914400" lvl="1" indent="-457200">
              <a:spcBef>
                <a:spcPct val="20000"/>
              </a:spcBef>
              <a:buFontTx/>
              <a:buChar char="-"/>
              <a:defRPr/>
            </a:pPr>
            <a:r>
              <a:rPr lang="en-US" altLang="zh-CN" sz="1600" dirty="0" smtClean="0"/>
              <a:t>Coverage </a:t>
            </a:r>
            <a:r>
              <a:rPr lang="en-US" altLang="zh-CN" sz="1600" dirty="0" smtClean="0"/>
              <a:t>of AP = 400 m²,</a:t>
            </a:r>
          </a:p>
          <a:p>
            <a:pPr marL="914400" lvl="1" indent="-457200">
              <a:spcBef>
                <a:spcPct val="20000"/>
              </a:spcBef>
              <a:buFontTx/>
              <a:buChar char="-"/>
              <a:defRPr/>
            </a:pPr>
            <a:r>
              <a:rPr lang="en-US" altLang="zh-CN" sz="1600" dirty="0" smtClean="0"/>
              <a:t>Target area =  100mx40m =  4,000 m²</a:t>
            </a:r>
          </a:p>
          <a:p>
            <a:pPr marL="914400" lvl="1" indent="-457200">
              <a:spcBef>
                <a:spcPct val="20000"/>
              </a:spcBef>
              <a:buFontTx/>
              <a:buChar char="-"/>
              <a:defRPr/>
            </a:pPr>
            <a:r>
              <a:rPr lang="en-US" altLang="zh-CN" sz="1600" dirty="0" smtClean="0"/>
              <a:t>Total no. of APs = 10</a:t>
            </a:r>
          </a:p>
          <a:p>
            <a:pPr marL="914400" lvl="1" indent="-457200">
              <a:spcBef>
                <a:spcPct val="20000"/>
              </a:spcBef>
              <a:buFontTx/>
              <a:buChar char="-"/>
              <a:defRPr/>
            </a:pPr>
            <a:r>
              <a:rPr lang="en-US" altLang="zh-CN" sz="1600" dirty="0" smtClean="0"/>
              <a:t>Total No. of STAs = </a:t>
            </a:r>
            <a:r>
              <a:rPr lang="en-US" altLang="zh-CN" sz="1600" dirty="0" smtClean="0"/>
              <a:t>1,000</a:t>
            </a:r>
          </a:p>
          <a:p>
            <a:pPr marL="914400" lvl="1" indent="-457200">
              <a:spcBef>
                <a:spcPct val="20000"/>
              </a:spcBef>
              <a:buFontTx/>
              <a:buChar char="-"/>
              <a:defRPr/>
            </a:pPr>
            <a:r>
              <a:rPr lang="en-US" altLang="zh-CN" sz="1600" dirty="0" smtClean="0"/>
              <a:t>No</a:t>
            </a:r>
            <a:r>
              <a:rPr lang="en-US" altLang="zh-CN" sz="1600" dirty="0" smtClean="0"/>
              <a:t>. STAs/AP = </a:t>
            </a:r>
            <a:r>
              <a:rPr lang="en-US" altLang="zh-CN" sz="1600" dirty="0" smtClean="0"/>
              <a:t>100</a:t>
            </a:r>
          </a:p>
          <a:p>
            <a:pPr marL="914400" lvl="1" indent="-457200">
              <a:spcBef>
                <a:spcPct val="20000"/>
              </a:spcBef>
              <a:buFontTx/>
              <a:buChar char="-"/>
              <a:defRPr/>
            </a:pPr>
            <a:endParaRPr lang="en-US" altLang="zh-CN" sz="1600" dirty="0" smtClean="0"/>
          </a:p>
          <a:p>
            <a:pPr marL="914400" lvl="1" indent="-457200">
              <a:spcBef>
                <a:spcPct val="20000"/>
              </a:spcBef>
              <a:defRPr/>
            </a:pPr>
            <a:r>
              <a:rPr lang="en-US" altLang="zh-CN" sz="2000" b="1" dirty="0" smtClean="0"/>
              <a:t>Proposal: </a:t>
            </a:r>
          </a:p>
          <a:p>
            <a:pPr marL="1371600" lvl="2" indent="-4572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zh-CN" sz="2000" b="1" dirty="0" smtClean="0"/>
              <a:t>The number of STAs / AP is 100 for  HIGH DENSITY STA deployment </a:t>
            </a:r>
          </a:p>
          <a:p>
            <a:pPr marL="1371600" lvl="2" indent="-4572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zh-CN" sz="2000" b="1" dirty="0" smtClean="0"/>
              <a:t>The number of APs/ 100 m² is 0.25 for  HIGH DENSITY AP deployment </a:t>
            </a:r>
          </a:p>
          <a:p>
            <a:pPr marL="1828800" lvl="3" indent="-457200">
              <a:spcBef>
                <a:spcPct val="20000"/>
              </a:spcBef>
              <a:defRPr/>
            </a:pPr>
            <a:endParaRPr lang="en-US" sz="1600" dirty="0" smtClean="0"/>
          </a:p>
          <a:p>
            <a:pPr marL="1828800" lvl="3" indent="-457200">
              <a:spcBef>
                <a:spcPct val="20000"/>
              </a:spcBef>
              <a:defRPr/>
            </a:pPr>
            <a:endParaRPr lang="en-US" sz="1600" dirty="0" smtClean="0"/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defRPr/>
            </a:pPr>
            <a:endParaRPr lang="en-US" sz="1600" dirty="0" smtClean="0"/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1600" dirty="0" smtClean="0"/>
              <a:t>	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defRPr/>
            </a:pPr>
            <a:endParaRPr lang="en-US" sz="1600" dirty="0" smtClean="0"/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defRPr/>
            </a:pPr>
            <a:endParaRPr lang="en-US" sz="2000" dirty="0" smtClean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 dirty="0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9</a:t>
            </a:fld>
            <a:endParaRPr lang="en-US" altLang="ko-KR" dirty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9906</TotalTime>
  <Words>1321</Words>
  <Application>Microsoft Office PowerPoint</Application>
  <PresentationFormat>全屏显示(4:3)</PresentationFormat>
  <Paragraphs>254</Paragraphs>
  <Slides>13</Slides>
  <Notes>13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5" baseType="lpstr">
      <vt:lpstr>1_802.11-09/0091r0</vt:lpstr>
      <vt:lpstr>Document</vt:lpstr>
      <vt:lpstr>Follow-up Discussions on HEW  Functional Requirements</vt:lpstr>
      <vt:lpstr>Discussion Points</vt:lpstr>
      <vt:lpstr>Items for further discussion</vt:lpstr>
      <vt:lpstr>Spectrum Efficiency (1)</vt:lpstr>
      <vt:lpstr>Spectrum Efficiency (2)</vt:lpstr>
      <vt:lpstr>Area Throughput (1)</vt:lpstr>
      <vt:lpstr>Area Throughput (2)</vt:lpstr>
      <vt:lpstr>Area Throughput (3)</vt:lpstr>
      <vt:lpstr>Area Throughput (4)</vt:lpstr>
      <vt:lpstr>Real World Performance: QoE (1)</vt:lpstr>
      <vt:lpstr>Real World Performance: QoE (2)</vt:lpstr>
      <vt:lpstr>Real World Performance: QoE (3)</vt:lpstr>
      <vt:lpstr>References</vt:lpstr>
    </vt:vector>
  </TitlesOfParts>
  <Company>Ralink Technology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w00163197</cp:lastModifiedBy>
  <cp:revision>565</cp:revision>
  <cp:lastPrinted>1998-02-10T13:28:06Z</cp:lastPrinted>
  <dcterms:created xsi:type="dcterms:W3CDTF">2008-03-19T13:28:15Z</dcterms:created>
  <dcterms:modified xsi:type="dcterms:W3CDTF">2013-07-15T14:53:17Z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