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5"/>
  </p:notesMasterIdLst>
  <p:handoutMasterIdLst>
    <p:handoutMasterId r:id="rId16"/>
  </p:handoutMasterIdLst>
  <p:sldIdLst>
    <p:sldId id="306" r:id="rId2"/>
    <p:sldId id="359" r:id="rId3"/>
    <p:sldId id="329" r:id="rId4"/>
    <p:sldId id="349" r:id="rId5"/>
    <p:sldId id="363" r:id="rId6"/>
    <p:sldId id="354" r:id="rId7"/>
    <p:sldId id="358" r:id="rId8"/>
    <p:sldId id="360" r:id="rId9"/>
    <p:sldId id="361" r:id="rId10"/>
    <p:sldId id="362" r:id="rId11"/>
    <p:sldId id="352" r:id="rId12"/>
    <p:sldId id="366" r:id="rId13"/>
    <p:sldId id="365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CCFF"/>
    <a:srgbClr val="FF99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92" autoAdjust="0"/>
    <p:restoredTop sz="92145" autoAdjust="0"/>
  </p:normalViewPr>
  <p:slideViewPr>
    <p:cSldViewPr>
      <p:cViewPr varScale="1">
        <p:scale>
          <a:sx n="76" d="100"/>
          <a:sy n="76" d="100"/>
        </p:scale>
        <p:origin x="-15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802.11-13/0786r0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11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13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13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4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6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7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8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9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IEEE </a:t>
            </a:r>
            <a:r>
              <a:rPr lang="en-US" altLang="ko-KR" sz="1800" b="1" dirty="0" smtClean="0">
                <a:ea typeface="굴림" pitchFamily="34" charset="-127"/>
              </a:rPr>
              <a:t>802.11-13/0786r0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날짜 개체 틀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878364" y="6477000"/>
            <a:ext cx="68461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1" name="날짜 개체 틀 1"/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878364" y="6477000"/>
            <a:ext cx="68461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2013</a:t>
            </a:r>
          </a:p>
        </p:txBody>
      </p:sp>
      <p:sp>
        <p:nvSpPr>
          <p:cNvPr id="102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820843" y="6475413"/>
            <a:ext cx="723082" cy="184666"/>
          </a:xfrm>
          <a:noFill/>
        </p:spPr>
        <p:txBody>
          <a:bodyPr/>
          <a:lstStyle/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r>
              <a:rPr lang="zh-CN" altLang="en-US" dirty="0" smtClean="0"/>
              <a:t> </a:t>
            </a:r>
            <a:endParaRPr lang="en-US" altLang="ko-KR" dirty="0"/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Discussions on </a:t>
            </a:r>
            <a:br>
              <a:rPr lang="en-US" altLang="zh-C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System Level Simulation Methodology</a:t>
            </a:r>
            <a:endParaRPr lang="en-US" altLang="ko-KR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2013-7-16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>
                <a:ea typeface="굴림" pitchFamily="34" charset="-127"/>
              </a:rPr>
              <a:t>Authors:</a:t>
            </a:r>
            <a:endParaRPr lang="en-US" altLang="ko-KR" sz="2000">
              <a:ea typeface="굴림" pitchFamily="34" charset="-127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914400" y="3125788"/>
          <a:ext cx="6973888" cy="2565400"/>
        </p:xfrm>
        <a:graphic>
          <a:graphicData uri="http://schemas.openxmlformats.org/presentationml/2006/ole">
            <p:oleObj spid="_x0000_s1026" name="Document" r:id="rId4" imgW="9019942" imgH="332576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Channel Model Considerations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1828800" lvl="3" indent="-457200">
              <a:spcBef>
                <a:spcPct val="20000"/>
              </a:spcBef>
              <a:defRPr/>
            </a:pPr>
            <a:endParaRPr lang="en-US" sz="1600" dirty="0" smtClean="0"/>
          </a:p>
          <a:p>
            <a:pPr marL="1828800" lvl="3" indent="-457200">
              <a:spcBef>
                <a:spcPct val="20000"/>
              </a:spcBef>
              <a:defRPr/>
            </a:pPr>
            <a:endParaRPr lang="en-US" sz="1600" dirty="0" smtClean="0"/>
          </a:p>
          <a:p>
            <a:pPr marL="1828800" lvl="3" indent="-457200">
              <a:spcBef>
                <a:spcPct val="20000"/>
              </a:spcBef>
              <a:defRPr/>
            </a:pPr>
            <a:endParaRPr lang="en-US" sz="1600" dirty="0" smtClean="0"/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lang="en-US" sz="1600" dirty="0" smtClean="0"/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600" dirty="0" smtClean="0"/>
              <a:t>	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lang="en-US" sz="1600" dirty="0" smtClean="0"/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85800" y="1676400"/>
          <a:ext cx="7848600" cy="359343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990600"/>
                <a:gridCol w="2057400"/>
                <a:gridCol w="1143000"/>
                <a:gridCol w="838200"/>
                <a:gridCol w="1676400"/>
                <a:gridCol w="1143000"/>
              </a:tblGrid>
              <a:tr h="4491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Channel model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Application Environments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Central </a:t>
                      </a:r>
                      <a:endParaRPr lang="zh-CN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Bandwidth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velocity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Simulation </a:t>
                      </a:r>
                      <a:r>
                        <a:rPr lang="en-US" altLang="zh-CN" sz="1200" dirty="0" err="1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Scn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</a:tr>
              <a:tr h="4491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TGn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/ac channel B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Residential(Intra-room, room-to-room)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The model can be used for both 2 GHz and 5 GHz frequency bands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Maximum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support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1.28GHz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v0=1.2 km/h]for11n</a:t>
                      </a:r>
                      <a:endParaRPr lang="zh-CN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v0=0.089 km/h for 11ac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dirty="0" err="1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Scn</a:t>
                      </a:r>
                      <a:r>
                        <a:rPr lang="en-US" altLang="zh-CN" sz="16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3</a:t>
                      </a:r>
                      <a:endParaRPr lang="zh-CN" sz="16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TGn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/ac channel C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Residential/small office(Conference room, classroom)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1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TGn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/ac channel D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Typical office(Sea of cubes, large conference room)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dirty="0" err="1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Scn</a:t>
                      </a:r>
                      <a:r>
                        <a:rPr lang="en-US" altLang="zh-CN" sz="16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2</a:t>
                      </a:r>
                      <a:endParaRPr lang="zh-CN" sz="16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1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TGn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/ac channel E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Large office(Multi-story office, campus small hotspot)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dirty="0" err="1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Scn</a:t>
                      </a:r>
                      <a:r>
                        <a:rPr lang="en-US" altLang="zh-CN" sz="16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1</a:t>
                      </a:r>
                      <a:endParaRPr lang="zh-CN" sz="16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737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TGn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/ac channel F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Large space (indoors/outdoors) (Large hotspot, industrial, city square)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v0=1.2 km/h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] for 11n</a:t>
                      </a:r>
                      <a:endParaRPr lang="zh-CN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v0=0.089 km/h for 11ac</a:t>
                      </a:r>
                      <a:endParaRPr lang="zh-CN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v1=40 km/h for 11n/ac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dirty="0" err="1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Scn</a:t>
                      </a:r>
                      <a:r>
                        <a:rPr lang="en-US" altLang="zh-CN" sz="16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4</a:t>
                      </a:r>
                      <a:endParaRPr lang="zh-CN" sz="16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</a:tr>
              <a:tr h="2245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IMT-A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Uma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Urban macro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2GHz~6GHz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100MHz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0~350 km/h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[3]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</a:tr>
              <a:tr h="2245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IMT-A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Umi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Urban micro</a:t>
                      </a: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4168" marR="64168" marT="0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" y="57150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rgbClr val="FF0000"/>
                </a:solidFill>
              </a:rPr>
              <a:t>  Discussion: Considering the IMT channels can only </a:t>
            </a:r>
            <a:r>
              <a:rPr lang="en-US" altLang="zh-CN" sz="1600" smtClean="0">
                <a:solidFill>
                  <a:srgbClr val="FF0000"/>
                </a:solidFill>
              </a:rPr>
              <a:t>support up to </a:t>
            </a:r>
            <a:r>
              <a:rPr lang="en-US" altLang="zh-CN" sz="1600" dirty="0" smtClean="0">
                <a:solidFill>
                  <a:srgbClr val="FF0000"/>
                </a:solidFill>
              </a:rPr>
              <a:t>100MHz bandwidth, can we use Channel F in outdoor scenarios?</a:t>
            </a:r>
            <a:endParaRPr lang="zh-CN" alt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1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 dirty="0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10</a:t>
            </a:fld>
            <a:endParaRPr lang="en-US" altLang="ko-KR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54069" y="6475413"/>
            <a:ext cx="512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 b="1" dirty="0">
                <a:ea typeface="ＭＳ Ｐゴシック" pitchFamily="34" charset="-128"/>
              </a:rPr>
              <a:t>Slide</a:t>
            </a:r>
            <a:r>
              <a:rPr lang="en-US" altLang="ko-KR" dirty="0">
                <a:ea typeface="ＭＳ Ｐゴシック" pitchFamily="34" charset="-128"/>
              </a:rPr>
              <a:t>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11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762000"/>
          </a:xfrm>
          <a:noFill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US" altLang="zh-CN" sz="2800" dirty="0" smtClean="0">
                <a:cs typeface="Times New Roman" pitchFamily="18" charset="0"/>
              </a:rPr>
              <a:t>Traffic Model Considerations</a:t>
            </a:r>
            <a:endParaRPr lang="en-US" altLang="zh-CN" sz="2800" dirty="0" smtClean="0">
              <a:solidFill>
                <a:schemeClr val="tx1"/>
              </a:solidFill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683568" y="1981200"/>
            <a:ext cx="7128792" cy="432048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Traffic model for the following applications shall be considered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Video Streaming 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Including UHD (8k*4k) and VHD (4k*2k)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Both Lightly-compressed and compressed. </a:t>
            </a:r>
            <a:endParaRPr kumimoji="0" lang="zh-CN" altLang="zh-CN" sz="1200" b="0" i="0" u="none" strike="noStrike" kern="1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/>
              <a:cs typeface="Times New Roman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4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VoD</a:t>
            </a:r>
            <a:r>
              <a:rPr kumimoji="0" lang="en-US" altLang="zh-CN" sz="1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 control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Video Conference</a:t>
            </a:r>
            <a:endParaRPr kumimoji="0" lang="zh-CN" altLang="zh-CN" sz="1400" b="0" i="0" u="none" strike="noStrike" kern="1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/>
              <a:cs typeface="Times New Roman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Audio / HD audio streaming 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VoIP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File transfer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Content download (photo camera)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Internet file transfer (email/web/chat)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Local file transfer, printing</a:t>
            </a:r>
            <a:endParaRPr kumimoji="0" lang="zh-CN" altLang="zh-CN" sz="1200" b="0" i="0" u="none" strike="noStrike" kern="1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/>
              <a:cs typeface="Times New Roman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Remote user/Cloud desktop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4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Infinite source model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 smtClean="0">
                <a:solidFill>
                  <a:srgbClr val="FF0000"/>
                </a:solidFill>
                <a:cs typeface="Times New Roman" pitchFamily="18" charset="0"/>
              </a:rPr>
              <a:t>Discussion: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altLang="zh-CN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How to mix</a:t>
            </a:r>
            <a:r>
              <a:rPr kumimoji="0" lang="en-US" altLang="zh-CN" sz="1400" b="0" i="0" u="none" strike="noStrike" kern="1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 multiple traffic types for each scenario?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400" kern="100" dirty="0" smtClean="0">
                <a:solidFill>
                  <a:srgbClr val="FF0000"/>
                </a:solidFill>
                <a:ea typeface="宋体"/>
                <a:cs typeface="Times New Roman" pitchFamily="18" charset="0"/>
              </a:rPr>
              <a:t>How to model the new traffic types, e.g. VDI?</a:t>
            </a:r>
            <a:r>
              <a:rPr kumimoji="0" lang="en-US" altLang="zh-CN" sz="1400" b="0" i="0" u="none" strike="noStrike" kern="1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/>
                <a:cs typeface="Times New Roman" pitchFamily="18" charset="0"/>
              </a:rPr>
              <a:t>  </a:t>
            </a:r>
            <a:endParaRPr kumimoji="0" lang="en-US" altLang="zh-CN" sz="1400" b="0" i="0" u="none" strike="noStrike" kern="1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宋体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zh-CN" sz="1200" b="1" i="0" u="none" strike="noStrike" kern="0" cap="none" spc="0" normalizeH="0" baseline="30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762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Summary</a:t>
            </a: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j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62000" y="1524000"/>
            <a:ext cx="7696200" cy="493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800" kern="0" dirty="0" smtClean="0">
                <a:cs typeface="Times New Roman" pitchFamily="18" charset="0"/>
              </a:rPr>
              <a:t>4 simplified simulation scenarios are proposed corresponding to the 4 categories of use cases: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b="1" u="sng" kern="0" dirty="0" smtClean="0">
                <a:cs typeface="Times New Roman" pitchFamily="18" charset="0"/>
              </a:rPr>
              <a:t>Scenario </a:t>
            </a:r>
            <a:r>
              <a:rPr lang="en-GB" altLang="zh-CN" sz="1600" b="1" u="sng" kern="0" dirty="0" smtClean="0">
                <a:cs typeface="Times New Roman" pitchFamily="18" charset="0"/>
              </a:rPr>
              <a:t>1: </a:t>
            </a:r>
            <a:r>
              <a:rPr lang="en-US" altLang="zh-CN" sz="1600" b="1" u="sng" kern="0" dirty="0" smtClean="0">
                <a:cs typeface="Times New Roman" pitchFamily="18" charset="0"/>
              </a:rPr>
              <a:t>high density of APs and high density of STAs per AP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b="1" u="sng" kern="0" dirty="0" smtClean="0">
                <a:cs typeface="Times New Roman" pitchFamily="18" charset="0"/>
              </a:rPr>
              <a:t>Scenario </a:t>
            </a:r>
            <a:r>
              <a:rPr lang="en-GB" altLang="zh-CN" sz="1600" b="1" u="sng" kern="0" dirty="0" smtClean="0">
                <a:cs typeface="Times New Roman" pitchFamily="18" charset="0"/>
              </a:rPr>
              <a:t>2</a:t>
            </a:r>
            <a:r>
              <a:rPr lang="en-US" altLang="zh-CN" sz="1600" b="1" u="sng" kern="0" dirty="0" smtClean="0">
                <a:cs typeface="Times New Roman" pitchFamily="18" charset="0"/>
              </a:rPr>
              <a:t>: high density of STAs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b="1" u="sng" kern="0" dirty="0" smtClean="0">
                <a:cs typeface="Times New Roman" pitchFamily="18" charset="0"/>
              </a:rPr>
              <a:t>Scenario </a:t>
            </a:r>
            <a:r>
              <a:rPr lang="en-GB" altLang="zh-CN" sz="1600" b="1" u="sng" kern="0" dirty="0" smtClean="0">
                <a:cs typeface="Times New Roman" pitchFamily="18" charset="0"/>
              </a:rPr>
              <a:t>3</a:t>
            </a:r>
            <a:r>
              <a:rPr lang="en-US" altLang="zh-CN" sz="1600" b="1" u="sng" kern="0" dirty="0" smtClean="0">
                <a:cs typeface="Times New Roman" pitchFamily="18" charset="0"/>
              </a:rPr>
              <a:t>: high density of APs (low/medium density of STAs per AP)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b="1" u="sng" kern="0" dirty="0" smtClean="0">
                <a:cs typeface="Times New Roman" pitchFamily="18" charset="0"/>
              </a:rPr>
              <a:t>Scenario 4: new outdoor deployment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zh-CN" sz="1800" kern="0" dirty="0" smtClean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800" kern="0" dirty="0" smtClean="0">
                <a:cs typeface="Times New Roman" pitchFamily="18" charset="0"/>
              </a:rPr>
              <a:t>The performance metrics of AP  throughput, Area throughput, delay and packet loss can be used in simulation according to functional requirements.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zh-CN" sz="1800" kern="0" dirty="0" smtClean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800" kern="0" dirty="0" smtClean="0">
                <a:cs typeface="Times New Roman" pitchFamily="18" charset="0"/>
              </a:rPr>
              <a:t>The detail designs for each scenarios are FFS, e.g. channel model, traffic mixture etc.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zh-CN" sz="1800" kern="0" dirty="0" smtClean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zh-CN" sz="1600" b="1" u="sng" kern="0" dirty="0" smtClean="0"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zh-CN" sz="1600" b="1" u="sng" kern="0" dirty="0" smtClean="0"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altLang="zh-CN" sz="16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날짜 개체 틀 1"/>
          <p:cNvSpPr txBox="1">
            <a:spLocks noGrp="1"/>
          </p:cNvSpPr>
          <p:nvPr/>
        </p:nvSpPr>
        <p:spPr bwMode="auto">
          <a:xfrm>
            <a:off x="696913" y="332601"/>
            <a:ext cx="9040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defRPr/>
            </a:pPr>
            <a:r>
              <a:rPr lang="en-US" altLang="ko-KR" sz="1800" dirty="0" smtClean="0">
                <a:ea typeface="굴림" pitchFamily="34" charset="-127"/>
              </a:rPr>
              <a:t>July </a:t>
            </a:r>
            <a:r>
              <a:rPr lang="en-US" altLang="ko-KR" sz="1800" b="1" dirty="0" smtClean="0"/>
              <a:t>2013</a:t>
            </a:r>
            <a:endParaRPr lang="en-US" altLang="ko-KR" sz="1800" b="1" dirty="0"/>
          </a:p>
        </p:txBody>
      </p:sp>
      <p:sp>
        <p:nvSpPr>
          <p:cNvPr id="80899" name="바닥글 개체 틀 2"/>
          <p:cNvSpPr txBox="1">
            <a:spLocks noGrp="1"/>
          </p:cNvSpPr>
          <p:nvPr/>
        </p:nvSpPr>
        <p:spPr bwMode="auto">
          <a:xfrm>
            <a:off x="7862489" y="6477000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13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13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09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  <a:noFill/>
        </p:spPr>
        <p:txBody>
          <a:bodyPr/>
          <a:lstStyle/>
          <a:p>
            <a:r>
              <a:rPr lang="en-US" altLang="ko-KR" sz="4000" dirty="0" smtClean="0">
                <a:latin typeface="Times New Roman" pitchFamily="18" charset="0"/>
                <a:ea typeface="굴림" pitchFamily="34" charset="-127"/>
              </a:rPr>
              <a:t>References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[1</a:t>
            </a:r>
            <a:r>
              <a:rPr lang="en-US" altLang="ko-KR" sz="1600" b="1" kern="0" dirty="0" smtClean="0">
                <a:ea typeface="굴림" pitchFamily="34" charset="-127"/>
              </a:rPr>
              <a:t>] 11-13-0657-02-0hew-hew-sg-usage-models-and-requirements-liaison-with-wfa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[2] 3GPP R1-132812 TR 36.872 small cell enhancements</a:t>
            </a:r>
          </a:p>
          <a:p>
            <a:r>
              <a:rPr lang="en-US" altLang="ko-KR" sz="1600" b="1" kern="0" dirty="0" smtClean="0">
                <a:ea typeface="굴림" pitchFamily="34" charset="-127"/>
              </a:rPr>
              <a:t>[3] </a:t>
            </a:r>
            <a:r>
              <a:rPr lang="en-US" altLang="zh-CN" sz="1600" b="1" kern="0" dirty="0" smtClean="0">
                <a:ea typeface="굴림" pitchFamily="34" charset="-127"/>
              </a:rPr>
              <a:t>ITU-R M.2135-1 (12/2009) Guidelines for evaluation of radio interface technologies for IMT-Advance</a:t>
            </a:r>
          </a:p>
          <a:p>
            <a:r>
              <a:rPr lang="en-US" altLang="ko-KR" sz="1600" b="1" kern="0" dirty="0" smtClean="0">
                <a:ea typeface="굴림" pitchFamily="34" charset="-127"/>
              </a:rPr>
              <a:t>[4] 11-13-0538-02-0hew-dense-apartment-building-use-case-for-hew</a:t>
            </a:r>
          </a:p>
          <a:p>
            <a:pPr marL="457200" lvl="0" indent="-457200">
              <a:spcBef>
                <a:spcPct val="20000"/>
              </a:spcBef>
              <a:defRPr/>
            </a:pPr>
            <a:endParaRPr lang="en-US" altLang="ko-KR" sz="1600" b="1" kern="0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D6E84AE7-BA1E-4306-9E10-906F977C0E83}" type="slidenum">
              <a:rPr lang="en-US" altLang="ko-KR">
                <a:ea typeface="ＭＳ Ｐゴシック" pitchFamily="34" charset="-128"/>
              </a:rPr>
              <a:pPr algn="ctr"/>
              <a:t>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Outline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1981200"/>
            <a:ext cx="7772400" cy="3477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l"/>
            </a:pPr>
            <a:r>
              <a:rPr lang="en-US" altLang="zh-CN" sz="2000" dirty="0" smtClean="0">
                <a:cs typeface="Times New Roman" pitchFamily="18" charset="0"/>
              </a:rPr>
              <a:t> Reference HEW usage models </a:t>
            </a:r>
          </a:p>
          <a:p>
            <a:pPr eaLnBrk="1" hangingPunct="1">
              <a:buFont typeface="Wingdings" pitchFamily="2" charset="2"/>
              <a:buChar char="l"/>
            </a:pPr>
            <a:endParaRPr lang="en-US" altLang="zh-CN" sz="20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l"/>
            </a:pPr>
            <a:r>
              <a:rPr lang="en-US" altLang="zh-CN" sz="2000" dirty="0" smtClean="0"/>
              <a:t> Proposals on simulation scenarios for selected use cases</a:t>
            </a:r>
          </a:p>
          <a:p>
            <a:pPr eaLnBrk="1" hangingPunct="1">
              <a:buFont typeface="Wingdings" pitchFamily="2" charset="2"/>
              <a:buChar char="l"/>
            </a:pPr>
            <a:endParaRPr lang="en-US" altLang="zh-CN" sz="2000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en-US" altLang="zh-CN" sz="2000" dirty="0" smtClean="0"/>
              <a:t> Performance metric</a:t>
            </a:r>
          </a:p>
          <a:p>
            <a:pPr eaLnBrk="1" hangingPunct="1">
              <a:buFont typeface="Wingdings" pitchFamily="2" charset="2"/>
              <a:buChar char="l"/>
            </a:pPr>
            <a:endParaRPr lang="en-US" altLang="zh-CN" sz="2000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en-US" altLang="zh-CN" sz="2000" dirty="0" smtClean="0"/>
              <a:t> Channel model considerations</a:t>
            </a:r>
          </a:p>
          <a:p>
            <a:pPr eaLnBrk="1" hangingPunct="1">
              <a:buFont typeface="Wingdings" pitchFamily="2" charset="2"/>
              <a:buChar char="l"/>
            </a:pPr>
            <a:endParaRPr lang="en-US" altLang="zh-CN" sz="2000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en-US" altLang="zh-CN" sz="2000" dirty="0" smtClean="0"/>
              <a:t> Traffic model considerations</a:t>
            </a:r>
          </a:p>
          <a:p>
            <a:pPr eaLnBrk="1" hangingPunct="1">
              <a:buFont typeface="Wingdings" pitchFamily="2" charset="2"/>
              <a:buChar char="l"/>
            </a:pPr>
            <a:endParaRPr lang="en-US" altLang="zh-CN" sz="2000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en-US" altLang="zh-CN" sz="2000" dirty="0" smtClean="0"/>
              <a:t>Summary</a:t>
            </a:r>
          </a:p>
        </p:txBody>
      </p:sp>
      <p:sp>
        <p:nvSpPr>
          <p:cNvPr id="24585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Reference HEW usage models (extracted from usage models document[1]) (1) 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graphicFrame>
        <p:nvGraphicFramePr>
          <p:cNvPr id="8" name="内容占位符 3"/>
          <p:cNvGraphicFramePr>
            <a:graphicFrameLocks/>
          </p:cNvGraphicFramePr>
          <p:nvPr/>
        </p:nvGraphicFramePr>
        <p:xfrm>
          <a:off x="755574" y="2514600"/>
          <a:ext cx="7920881" cy="300133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44904"/>
                <a:gridCol w="1224903"/>
                <a:gridCol w="402403"/>
                <a:gridCol w="1512168"/>
                <a:gridCol w="1224136"/>
                <a:gridCol w="936104"/>
                <a:gridCol w="792088"/>
                <a:gridCol w="1584175"/>
              </a:tblGrid>
              <a:tr h="336074"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AP distance (m)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STA density (/m^2)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Indoor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/outdoor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Interference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85921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high density of APs and high 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density of 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STAs per AP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a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stadium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12~20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0.5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Same ESS/P2P/TD-LTE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859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b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airport/train stations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15~20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0.6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Same &amp; Multi ESS/ P2P/TD-LTE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859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c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exhibition hall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5~10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Same ESS/ individual AP/P2P/TD-LTE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859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d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shopping malls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Same ESS/ individual APs/ TD-LTE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859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e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E-Education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?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40~60 per AP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Same ESS/P2P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336074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high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 density of </a:t>
                      </a:r>
                      <a:r>
                        <a:rPr kumimoji="0" lang="en-US" altLang="zh-CN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STAs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 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a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Dense Wireless Office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&lt;50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20~30 STA per AP 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Same and Multi ESS/ P2P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932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b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public transportation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inf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100/30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surrounding outdoor environment for public transports 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93285">
                <a:tc vMerge="1">
                  <a:txBody>
                    <a:bodyPr/>
                    <a:lstStyle/>
                    <a:p>
                      <a:pPr algn="ctr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c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lecture hall 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?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300/10000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neighbors, other WLANs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Reference HEW usage models (2)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7772400" cy="3657600"/>
          </a:xfrm>
          <a:noFill/>
        </p:spPr>
        <p:txBody>
          <a:bodyPr/>
          <a:lstStyle/>
          <a:p>
            <a:pPr marL="457200" indent="-457200"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graphicFrame>
        <p:nvGraphicFramePr>
          <p:cNvPr id="9" name="内容占位符 3"/>
          <p:cNvGraphicFramePr>
            <a:graphicFrameLocks/>
          </p:cNvGraphicFramePr>
          <p:nvPr/>
        </p:nvGraphicFramePr>
        <p:xfrm>
          <a:off x="685800" y="2238173"/>
          <a:ext cx="7920881" cy="1952827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44904"/>
                <a:gridCol w="1224903"/>
                <a:gridCol w="402403"/>
                <a:gridCol w="1512168"/>
                <a:gridCol w="1224136"/>
                <a:gridCol w="936104"/>
                <a:gridCol w="792088"/>
                <a:gridCol w="1584175"/>
              </a:tblGrid>
              <a:tr h="19328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high density of APs (low/medium 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density 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of STAs per AP)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a</a:t>
                      </a:r>
                      <a:endParaRPr kumimoji="0" lang="en-US" altLang="zh-CN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dense apartment building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5~20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5/100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unmanaged overlapping networks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4573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b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Community </a:t>
                      </a:r>
                      <a:r>
                        <a:rPr kumimoji="0" lang="en-US" altLang="zh-CN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WiFi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 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?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?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I/O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private and public traffic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336074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4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new outdoor deployments 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a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Super dense urban Street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20~50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0.5~1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O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Same&amp;Multi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 ESS/ individual AP/ P2P/ LTE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3999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b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Pico-cell street deployment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150~200?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?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O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+mn-cs"/>
                      </a:endParaRPr>
                    </a:p>
                  </a:txBody>
                  <a:tcPr marL="8106" marR="8106" marT="8106" marB="0" anchor="ctr"/>
                </a:tc>
              </a:tr>
              <a:tr h="3360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c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Macro-cell street deployment</a:t>
                      </a:r>
                      <a:endParaRPr kumimoji="0" lang="fr-FR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500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180 per sector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(0.0025)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20%O/80%I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+mn-cs"/>
                      </a:endParaRPr>
                    </a:p>
                  </a:txBody>
                  <a:tcPr marL="8106" marR="8106" marT="8106" marB="0" anchor="ctr"/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827584" y="4581129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zh-CN" sz="2400" dirty="0" smtClean="0">
                <a:latin typeface="Times New Roman" pitchFamily="18" charset="0"/>
                <a:cs typeface="Times New Roman" pitchFamily="18" charset="0"/>
              </a:rPr>
              <a:t>Proposals on simulation scenarios </a:t>
            </a:r>
            <a:r>
              <a:rPr lang="fr-FR" altLang="zh-CN" sz="2400" dirty="0" smtClean="0">
                <a:latin typeface="Times New Roman" pitchFamily="18" charset="0"/>
                <a:cs typeface="Times New Roman" pitchFamily="18" charset="0"/>
              </a:rPr>
              <a:t>in the following slides are developed mainly based on the use </a:t>
            </a:r>
            <a:r>
              <a:rPr lang="fr-FR" altLang="zh-CN" sz="2400" dirty="0" smtClean="0">
                <a:latin typeface="Times New Roman" pitchFamily="18" charset="0"/>
                <a:cs typeface="Times New Roman" pitchFamily="18" charset="0"/>
              </a:rPr>
              <a:t>cases highlighted in </a:t>
            </a:r>
            <a:r>
              <a:rPr lang="fr-FR" altLang="zh-CN" sz="2400" dirty="0" smtClean="0">
                <a:latin typeface="Times New Roman" pitchFamily="18" charset="0"/>
                <a:cs typeface="Times New Roman" pitchFamily="18" charset="0"/>
              </a:rPr>
              <a:t>RED.</a:t>
            </a:r>
            <a:endParaRPr lang="fr-FR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 dirty="0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5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Simulation Scenario for Category 1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905000"/>
            <a:ext cx="8305800" cy="3657600"/>
          </a:xfrm>
          <a:noFill/>
        </p:spPr>
        <p:txBody>
          <a:bodyPr/>
          <a:lstStyle/>
          <a:p>
            <a:pPr marL="457200" indent="-457200"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838200" y="2057400"/>
            <a:ext cx="7772400" cy="1584176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GB" altLang="zh-CN" sz="16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Category 1: </a:t>
            </a:r>
            <a:r>
              <a:rPr lang="en-US" altLang="zh-CN" sz="1600" b="1" u="sng" kern="0" dirty="0" smtClean="0">
                <a:cs typeface="Times New Roman" pitchFamily="18" charset="0"/>
              </a:rPr>
              <a:t>high density of APs and high density of STAs per AP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altLang="zh-CN" sz="1600" dirty="0" smtClean="0">
                <a:solidFill>
                  <a:srgbClr val="000000"/>
                </a:solidFill>
                <a:cs typeface="Times New Roman" pitchFamily="18" charset="0"/>
              </a:rPr>
              <a:t> Indoor area 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altLang="zh-CN" sz="16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altLang="zh-CN" sz="1600" dirty="0" smtClean="0">
                <a:cs typeface="Times New Roman" pitchFamily="18" charset="0"/>
              </a:rPr>
              <a:t>10</a:t>
            </a:r>
            <a:r>
              <a:rPr lang="en-GB" altLang="zh-CN" sz="1600" dirty="0" smtClean="0">
                <a:solidFill>
                  <a:srgbClr val="000000"/>
                </a:solidFill>
                <a:cs typeface="Times New Roman" pitchFamily="18" charset="0"/>
              </a:rPr>
              <a:t> APs are deployed on two parallel lines with  20 m inter-AP distance </a:t>
            </a:r>
            <a:r>
              <a:rPr lang="en-GB" altLang="zh-CN" sz="1600" dirty="0" smtClean="0">
                <a:solidFill>
                  <a:srgbClr val="FF0000"/>
                </a:solidFill>
                <a:cs typeface="Times New Roman" pitchFamily="18" charset="0"/>
              </a:rPr>
              <a:t>(0.25 AP/100m</a:t>
            </a:r>
            <a:r>
              <a:rPr lang="en-GB" altLang="zh-CN" sz="1600" baseline="30000" dirty="0" smtClean="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en-GB" altLang="zh-CN" sz="1600" dirty="0" smtClean="0">
                <a:solidFill>
                  <a:srgbClr val="FF0000"/>
                </a:solidFill>
                <a:cs typeface="Times New Roman" pitchFamily="18" charset="0"/>
              </a:rPr>
              <a:t>) </a:t>
            </a:r>
            <a:r>
              <a:rPr lang="en-GB" altLang="zh-CN" sz="1600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altLang="zh-CN" sz="16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altLang="zh-CN" sz="1600" dirty="0" smtClean="0">
                <a:cs typeface="Times New Roman" pitchFamily="18" charset="0"/>
              </a:rPr>
              <a:t>1000 STAs are randomly </a:t>
            </a:r>
            <a:r>
              <a:rPr lang="en-GB" altLang="zh-CN" sz="1600" dirty="0" smtClean="0">
                <a:solidFill>
                  <a:srgbClr val="000000"/>
                </a:solidFill>
                <a:cs typeface="Times New Roman" pitchFamily="18" charset="0"/>
              </a:rPr>
              <a:t>dropped within the  </a:t>
            </a:r>
            <a:r>
              <a:rPr lang="en-GB" altLang="zh-CN" sz="1600" dirty="0" smtClean="0">
                <a:cs typeface="Times New Roman" pitchFamily="18" charset="0"/>
              </a:rPr>
              <a:t>4000</a:t>
            </a:r>
            <a:r>
              <a:rPr lang="en-GB" altLang="zh-CN" sz="1600" dirty="0" smtClean="0">
                <a:solidFill>
                  <a:srgbClr val="000000"/>
                </a:solidFill>
                <a:cs typeface="Times New Roman" pitchFamily="18" charset="0"/>
              </a:rPr>
              <a:t> m</a:t>
            </a:r>
            <a:r>
              <a:rPr lang="en-GB" altLang="zh-CN" sz="1600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altLang="zh-CN" sz="1600" dirty="0" smtClean="0">
                <a:solidFill>
                  <a:srgbClr val="000000"/>
                </a:solidFill>
                <a:cs typeface="Times New Roman" pitchFamily="18" charset="0"/>
              </a:rPr>
              <a:t> (100m x </a:t>
            </a:r>
            <a:r>
              <a:rPr lang="en-GB" altLang="zh-CN" sz="1600" dirty="0" smtClean="0">
                <a:cs typeface="Times New Roman" pitchFamily="18" charset="0"/>
              </a:rPr>
              <a:t>40</a:t>
            </a:r>
            <a:r>
              <a:rPr lang="en-GB" altLang="zh-CN" sz="1600" dirty="0" smtClean="0">
                <a:solidFill>
                  <a:srgbClr val="000000"/>
                </a:solidFill>
                <a:cs typeface="Times New Roman" pitchFamily="18" charset="0"/>
              </a:rPr>
              <a:t>m) area </a:t>
            </a:r>
            <a:r>
              <a:rPr lang="en-GB" altLang="zh-CN" sz="1600" dirty="0" smtClean="0">
                <a:solidFill>
                  <a:srgbClr val="FF0000"/>
                </a:solidFill>
                <a:cs typeface="Times New Roman" pitchFamily="18" charset="0"/>
              </a:rPr>
              <a:t>(100 STAs/AP)</a:t>
            </a:r>
            <a:r>
              <a:rPr lang="en-GB" altLang="zh-CN" sz="16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>
              <a:spcBef>
                <a:spcPct val="20000"/>
              </a:spcBef>
              <a:defRPr/>
            </a:pPr>
            <a:endParaRPr lang="en-GB" altLang="zh-CN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zh-CN" sz="1200" b="1" i="0" u="none" strike="noStrike" kern="0" cap="none" spc="0" normalizeH="0" baseline="30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l="7778" r="9444"/>
          <a:stretch>
            <a:fillRect/>
          </a:stretch>
        </p:blipFill>
        <p:spPr bwMode="auto">
          <a:xfrm>
            <a:off x="1143000" y="3288238"/>
            <a:ext cx="6934200" cy="317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6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Simulation Scenario for Category 2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755650" y="1901825"/>
            <a:ext cx="7632700" cy="419417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altLang="zh-CN" sz="16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Category</a:t>
            </a:r>
            <a:r>
              <a:rPr kumimoji="0" lang="en-US" altLang="zh-CN" sz="1600" b="1" i="0" u="sng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 2</a:t>
            </a:r>
            <a:r>
              <a:rPr lang="en-US" altLang="zh-CN" sz="1600" b="1" u="sng" kern="0" dirty="0" smtClean="0">
                <a:cs typeface="Times New Roman" pitchFamily="18" charset="0"/>
              </a:rPr>
              <a:t>: high density of STAs </a:t>
            </a:r>
          </a:p>
          <a:p>
            <a:pPr marL="357188" lvl="1" indent="-357188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Indoor area</a:t>
            </a:r>
          </a:p>
          <a:p>
            <a:pPr marL="357188" marR="0" lvl="1" indent="-357188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3 APs are placed in a line with a distance of </a:t>
            </a:r>
            <a:r>
              <a:rPr lang="en-US" altLang="zh-CN" sz="1600" dirty="0" smtClean="0">
                <a:solidFill>
                  <a:srgbClr val="FF0000"/>
                </a:solidFill>
                <a:cs typeface="Times New Roman" pitchFamily="18" charset="0"/>
              </a:rPr>
              <a:t>50</a:t>
            </a: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 meters between each other. </a:t>
            </a: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(0.04AP/100m</a:t>
            </a:r>
            <a:r>
              <a:rPr lang="en-US" altLang="zh-CN" sz="1600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357188" marR="0" lvl="1" indent="-357188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300 STAs uniformly distributed in the room </a:t>
            </a:r>
            <a:r>
              <a:rPr lang="en-US" altLang="zh-CN" sz="1600" dirty="0" smtClean="0">
                <a:solidFill>
                  <a:srgbClr val="FF0000"/>
                </a:solidFill>
                <a:cs typeface="Times New Roman" pitchFamily="18" charset="0"/>
              </a:rPr>
              <a:t>150</a:t>
            </a: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m x </a:t>
            </a:r>
            <a:r>
              <a:rPr lang="en-US" altLang="zh-CN" sz="1600" dirty="0" smtClean="0">
                <a:solidFill>
                  <a:srgbClr val="FF0000"/>
                </a:solidFill>
                <a:cs typeface="Times New Roman" pitchFamily="18" charset="0"/>
              </a:rPr>
              <a:t>50</a:t>
            </a: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m. </a:t>
            </a:r>
            <a:r>
              <a:rPr lang="en-US" altLang="zh-CN" sz="1600" dirty="0" smtClean="0">
                <a:solidFill>
                  <a:srgbClr val="FF0000"/>
                </a:solidFill>
                <a:cs typeface="Times New Roman" pitchFamily="18" charset="0"/>
              </a:rPr>
              <a:t>(100 STA/AP)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 cstate="print"/>
          <a:srcRect l="7778" r="8889"/>
          <a:stretch>
            <a:fillRect/>
          </a:stretch>
        </p:blipFill>
        <p:spPr bwMode="auto">
          <a:xfrm>
            <a:off x="1219200" y="3372104"/>
            <a:ext cx="6705600" cy="302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 dirty="0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7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Simulation Scenario for Category 3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14" name="内容占位符 2"/>
          <p:cNvSpPr txBox="1">
            <a:spLocks/>
          </p:cNvSpPr>
          <p:nvPr/>
        </p:nvSpPr>
        <p:spPr>
          <a:xfrm>
            <a:off x="990600" y="1905000"/>
            <a:ext cx="7632700" cy="4194175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altLang="zh-CN" sz="16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Category</a:t>
            </a:r>
            <a:r>
              <a:rPr kumimoji="0" lang="en-US" altLang="zh-CN" sz="1600" b="1" i="0" u="sng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 3</a:t>
            </a:r>
            <a:r>
              <a:rPr lang="en-US" altLang="zh-CN" sz="1600" b="1" u="sng" kern="0" dirty="0" smtClean="0">
                <a:cs typeface="Times New Roman" pitchFamily="18" charset="0"/>
              </a:rPr>
              <a:t>: high density of APs (low/medium density of STAs per AP) [4]</a:t>
            </a:r>
          </a:p>
          <a:p>
            <a:pPr marL="357188" lvl="1" indent="-357188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Indoor area</a:t>
            </a:r>
          </a:p>
          <a:p>
            <a:pPr marL="357188" lvl="1" indent="-357188">
              <a:spcBef>
                <a:spcPct val="20000"/>
              </a:spcBef>
              <a:buClr>
                <a:srgbClr val="777777"/>
              </a:buClr>
              <a:buSzPct val="60000"/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rgbClr val="FF0000"/>
                </a:solidFill>
                <a:cs typeface="Times New Roman" pitchFamily="18" charset="0"/>
              </a:rPr>
              <a:t>2-</a:t>
            </a: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floor building with 3 meter high. </a:t>
            </a:r>
            <a:r>
              <a:rPr lang="en-US" altLang="zh-CN" sz="1600" dirty="0" smtClean="0">
                <a:solidFill>
                  <a:srgbClr val="FF0000"/>
                </a:solidFill>
                <a:cs typeface="Times New Roman" pitchFamily="18" charset="0"/>
              </a:rPr>
              <a:t>10 </a:t>
            </a: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apartments on each floor. </a:t>
            </a:r>
          </a:p>
          <a:p>
            <a:pPr marL="357188" lvl="1" indent="-357188">
              <a:spcBef>
                <a:spcPct val="20000"/>
              </a:spcBef>
              <a:buClr>
                <a:srgbClr val="777777"/>
              </a:buClr>
              <a:buSzPct val="60000"/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One AP in each apartment of 10mx10m randomly positioned. (</a:t>
            </a: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1AP/100m</a:t>
            </a:r>
            <a:r>
              <a:rPr lang="en-US" altLang="zh-CN" sz="1600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</a:p>
          <a:p>
            <a:pPr marL="357188" lvl="1" indent="-357188">
              <a:spcBef>
                <a:spcPct val="20000"/>
              </a:spcBef>
              <a:buClr>
                <a:srgbClr val="777777"/>
              </a:buClr>
              <a:buSzPct val="60000"/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rgbClr val="FF0000"/>
                </a:solidFill>
                <a:cs typeface="Times New Roman" pitchFamily="18" charset="0"/>
              </a:rPr>
              <a:t>20 STA per floor randomly positioned in each floor (2 STAs/AP) </a:t>
            </a:r>
            <a:r>
              <a:rPr lang="en-GB" altLang="zh-CN" sz="1600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r>
              <a:rPr lang="en-GB" altLang="zh-CN" sz="16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 l="8333" r="7778"/>
          <a:stretch>
            <a:fillRect/>
          </a:stretch>
        </p:blipFill>
        <p:spPr bwMode="auto">
          <a:xfrm>
            <a:off x="1219200" y="3352800"/>
            <a:ext cx="6934200" cy="311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Simulation Scenario for Category 4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77490" y="1981200"/>
            <a:ext cx="3970710" cy="4038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600" b="1" u="sng" kern="0" dirty="0" smtClean="0">
                <a:cs typeface="Times New Roman" pitchFamily="18" charset="0"/>
              </a:rPr>
              <a:t>Category 4: new outdoor deployment</a:t>
            </a:r>
          </a:p>
          <a:p>
            <a:pPr marL="357188" lvl="1" indent="-357188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Outdoor area: AP co-site with small cell, Refer to 3GPP TR36.872 [2]</a:t>
            </a:r>
          </a:p>
          <a:p>
            <a:pPr marL="357188" lvl="1" indent="-357188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For each operator</a:t>
            </a:r>
          </a:p>
          <a:p>
            <a:pPr marL="814388" lvl="2" indent="-357188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4 AP uniformly random dropping within cluster area with radius of R1=50m.</a:t>
            </a:r>
          </a:p>
          <a:p>
            <a:pPr marL="814388" lvl="2" indent="-357188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40 STA uniformly random dropping within cluster area with radius of R2=70m.</a:t>
            </a:r>
          </a:p>
          <a:p>
            <a:pPr marL="357188" lvl="1" indent="-357188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rgbClr val="000000"/>
                </a:solidFill>
                <a:cs typeface="Times New Roman" pitchFamily="18" charset="0"/>
              </a:rPr>
              <a:t>2 operators are overlapped in the same cluster area.</a:t>
            </a:r>
            <a:endParaRPr lang="zh-CN" altLang="en-US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357188" lvl="1" indent="-357188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zh-CN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 l="31111" r="25556" b="10508"/>
          <a:stretch>
            <a:fillRect/>
          </a:stretch>
        </p:blipFill>
        <p:spPr bwMode="auto">
          <a:xfrm>
            <a:off x="3276600" y="1371600"/>
            <a:ext cx="5943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 dirty="0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8</a:t>
            </a:fld>
            <a:endParaRPr lang="en-US" altLang="ko-KR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Performance metric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33399" y="2514600"/>
          <a:ext cx="8215067" cy="3668495"/>
        </p:xfrm>
        <a:graphic>
          <a:graphicData uri="http://schemas.openxmlformats.org/drawingml/2006/table">
            <a:tbl>
              <a:tblPr/>
              <a:tblGrid>
                <a:gridCol w="822933"/>
                <a:gridCol w="972558"/>
                <a:gridCol w="3308929"/>
                <a:gridCol w="3110647"/>
              </a:tblGrid>
              <a:tr h="49709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Performance Metric</a:t>
                      </a:r>
                      <a:endParaRPr lang="zh-CN" sz="14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Definition</a:t>
                      </a:r>
                      <a:endParaRPr lang="zh-CN" sz="14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Calculation method</a:t>
                      </a:r>
                      <a:endParaRPr lang="zh-CN" sz="14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24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Aggregated</a:t>
                      </a:r>
                      <a:r>
                        <a:rPr lang="en-US" altLang="zh-CN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Throughput  per AP </a:t>
                      </a:r>
                      <a:r>
                        <a:rPr lang="en-US" altLang="zh-C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(bps)</a:t>
                      </a:r>
                      <a:endParaRPr lang="zh-CN" sz="14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The aggregated throughput 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of an AP</a:t>
                      </a: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Sum number of bits transmitted by AP in the target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period of time / the target period of time</a:t>
                      </a:r>
                      <a:endParaRPr lang="en-US" altLang="zh-CN" sz="1400" baseline="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09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Area Throughput (</a:t>
                      </a:r>
                      <a:r>
                        <a:rPr lang="en-US" altLang="zh-C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bps/m</a:t>
                      </a:r>
                      <a:r>
                        <a:rPr lang="en-US" altLang="zh-CN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)</a:t>
                      </a:r>
                      <a:endParaRPr lang="zh-CN" sz="14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The</a:t>
                      </a:r>
                      <a:r>
                        <a:rPr lang="en-US" altLang="zh-CN" sz="14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total throughput recorded in the unit target region</a:t>
                      </a:r>
                      <a:endParaRPr lang="zh-CN" sz="14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Sum throughput of all APs in</a:t>
                      </a:r>
                      <a:r>
                        <a:rPr lang="en-US" altLang="zh-CN" sz="14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the target</a:t>
                      </a:r>
                      <a:r>
                        <a:rPr lang="en-US" altLang="zh-CN" sz="14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region</a:t>
                      </a: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/</a:t>
                      </a:r>
                      <a:r>
                        <a:rPr lang="en-US" altLang="zh-CN" sz="14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Area of the target region</a:t>
                      </a:r>
                      <a:endParaRPr lang="zh-CN" altLang="zh-CN" sz="140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095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Qo</a:t>
                      </a: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</a:t>
                      </a: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:</a:t>
                      </a:r>
                      <a:endParaRPr lang="zh-CN" altLang="zh-CN" sz="140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Delay(ms)</a:t>
                      </a:r>
                      <a:endParaRPr lang="zh-CN" altLang="zh-CN" sz="140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QoS</a:t>
                      </a: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metric for delay insensitive applications: Given a target packet loss rate, the average</a:t>
                      </a:r>
                      <a:r>
                        <a:rPr lang="en-US" altLang="zh-CN" sz="14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delay of the packets</a:t>
                      </a:r>
                      <a:endParaRPr lang="zh-CN" altLang="zh-CN" sz="140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Total</a:t>
                      </a:r>
                      <a:r>
                        <a:rPr lang="en-US" altLang="zh-CN" sz="14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delay of a number of packets / The number of packets</a:t>
                      </a:r>
                      <a:endParaRPr lang="zh-CN" sz="14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036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40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Packet Loss rate</a:t>
                      </a:r>
                      <a:endParaRPr lang="zh-CN" altLang="zh-CN" sz="140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QoS</a:t>
                      </a:r>
                      <a:r>
                        <a:rPr lang="en-US" altLang="zh-CN" sz="14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metric for delay sensitive applications such as conversational video and voice: Give the target delay (20ms for VoIP for example), </a:t>
                      </a: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the average percentage of </a:t>
                      </a:r>
                      <a:r>
                        <a:rPr lang="en-US" altLang="zh-CN" sz="14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packet loss. The lost packets include all outage packets and all dropped packets due </a:t>
                      </a:r>
                      <a:r>
                        <a:rPr lang="en-US" altLang="zh-CN" sz="1400" baseline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to over delay</a:t>
                      </a:r>
                      <a:endParaRPr lang="zh-CN" altLang="zh-CN" sz="140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Total</a:t>
                      </a:r>
                      <a:r>
                        <a:rPr lang="en-US" altLang="zh-CN" sz="1400" baseline="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 number of packets lost  / The total number of packets transmitted</a:t>
                      </a:r>
                      <a:endParaRPr lang="zh-CN" sz="14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2534" marR="42534" marT="5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 dirty="0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9</a:t>
            </a:fld>
            <a:endParaRPr lang="en-US" altLang="ko-KR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11432</TotalTime>
  <Words>1446</Words>
  <Application>Microsoft Office PowerPoint</Application>
  <PresentationFormat>全屏显示(4:3)</PresentationFormat>
  <Paragraphs>363</Paragraphs>
  <Slides>13</Slides>
  <Notes>12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1_802.11-09/0091r0</vt:lpstr>
      <vt:lpstr>Document</vt:lpstr>
      <vt:lpstr>Discussions on  System Level Simulation Methodology</vt:lpstr>
      <vt:lpstr>Outline</vt:lpstr>
      <vt:lpstr>Reference HEW usage models (extracted from usage models document[1]) (1) </vt:lpstr>
      <vt:lpstr>Reference HEW usage models (2)</vt:lpstr>
      <vt:lpstr>Simulation Scenario for Category 1</vt:lpstr>
      <vt:lpstr>Simulation Scenario for Category 2</vt:lpstr>
      <vt:lpstr>Simulation Scenario for Category 3</vt:lpstr>
      <vt:lpstr>Simulation Scenario for Category 4</vt:lpstr>
      <vt:lpstr>Performance metric</vt:lpstr>
      <vt:lpstr>Channel Model Considerations</vt:lpstr>
      <vt:lpstr>Traffic Model Considerations</vt:lpstr>
      <vt:lpstr>幻灯片 12</vt:lpstr>
      <vt:lpstr>References</vt:lpstr>
    </vt:vector>
  </TitlesOfParts>
  <Company>Ralink Technology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w00163197</cp:lastModifiedBy>
  <cp:revision>614</cp:revision>
  <cp:lastPrinted>1998-02-10T13:28:06Z</cp:lastPrinted>
  <dcterms:created xsi:type="dcterms:W3CDTF">2008-03-19T13:28:15Z</dcterms:created>
  <dcterms:modified xsi:type="dcterms:W3CDTF">2013-07-16T09:19:28Z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(2)ndN2+f5+H6Oa5Ar6D/fsOfPwynaVO7upP6OyTHHzJNNJ6YE2CI08GRTvxADfg3gt9clyY7QWBNGbcPtbIW/Trq/DozI3VVpEtZc96UFleYLRn2MmKawXIEWzEndtJa+EpVDyytG95bl8a5hTd8CwwoNR9UQ02xfE78py3qFcwykDEG6koFCxfghDuWfrLgpV147Wb92kMu6P33SZzddT2u5lHz2uwBiv1xqYHuSRbiwP59qu</vt:lpwstr>
  </property>
  <property fmtid="{D5CDD505-2E9C-101B-9397-08002B2CF9AE}" pid="3" name="_ms_pID_725343_00">
    <vt:lpwstr>_</vt:lpwstr>
  </property>
  <property fmtid="{D5CDD505-2E9C-101B-9397-08002B2CF9AE}" pid="4" name="_ms_pID_7253431">
    <vt:lpwstr>syWv7XhA7Dzzi4yeRWwflZj1VPkAVY1M2adfgjeSWDIYtA68fsA9GK5KQE7weBS4xe26tVnaR/e4+SUxVPrf+5Lu7sgjODHgmoWcnr7J2qVcBiMsPjRl8QjJLemhg7fygdsymrlUivSKOk1gPVmsPBPyI8Idcod1agWw5Q==</vt:lpwstr>
  </property>
  <property fmtid="{D5CDD505-2E9C-101B-9397-08002B2CF9AE}" pid="5" name="_ms_pID_7253431_00">
    <vt:lpwstr>_</vt:lpwstr>
  </property>
  <property fmtid="{D5CDD505-2E9C-101B-9397-08002B2CF9AE}" pid="6" name="sflag">
    <vt:lpwstr>1373963681</vt:lpwstr>
  </property>
</Properties>
</file>