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Default Extension="doc" ContentType="application/msword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65" r:id="rId4"/>
    <p:sldId id="262" r:id="rId5"/>
    <p:sldId id="291" r:id="rId6"/>
    <p:sldId id="296" r:id="rId7"/>
    <p:sldId id="297" r:id="rId8"/>
    <p:sldId id="298" r:id="rId9"/>
    <p:sldId id="300" r:id="rId10"/>
    <p:sldId id="266" r:id="rId11"/>
    <p:sldId id="267" r:id="rId12"/>
    <p:sldId id="299" r:id="rId13"/>
    <p:sldId id="301" r:id="rId14"/>
    <p:sldId id="308" r:id="rId15"/>
    <p:sldId id="309" r:id="rId16"/>
    <p:sldId id="310" r:id="rId17"/>
    <p:sldId id="311" r:id="rId18"/>
    <p:sldId id="312" r:id="rId19"/>
    <p:sldId id="313" r:id="rId20"/>
    <p:sldId id="315" r:id="rId21"/>
    <p:sldId id="314" r:id="rId22"/>
    <p:sldId id="284" r:id="rId23"/>
    <p:sldId id="264" r:id="rId24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94639" autoAdjust="0"/>
  </p:normalViewPr>
  <p:slideViewPr>
    <p:cSldViewPr>
      <p:cViewPr>
        <p:scale>
          <a:sx n="100" d="100"/>
          <a:sy n="100" d="100"/>
        </p:scale>
        <p:origin x="-612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July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Riccardo Scopigno, ISMB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2573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July 2013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Riccardo Scopigno, ISMB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7734695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Riccardo Scopigno, ISMB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Riccardo Scopigno, ISMB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Riccardo Scopigno, ISMB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Riccardo Scopigno, ISMB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Riccardo Scopigno, ISMB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Riccardo Scopigno, ISMB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Riccardo Scopigno, ISMB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Riccardo Scopigno, ISMB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Riccardo Scopigno, ISMB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Riccardo Scopigno, ISMB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Riccardo Scopigno, ISMB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Riccardo Scopigno, ISMB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Riccardo Scopigno, ISMB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Riccardo Scopigno, ISMB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Riccardo Scopigno, ISMB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Riccardo Scopigno, ISMB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23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Riccardo Scopigno, ISMB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Riccardo Scopigno, ISMB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Riccardo Scopigno, ISMB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Riccardo Scopigno, ISMB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Riccardo Scopigno, ISMB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Riccardo Scopigno, ISMB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Riccardo Scopigno, ISMB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Riccardo Scopigno, ISMB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Riccardo Scopigno, ISMB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July 2013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Riccardo Scopigno, ISMB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Riccardo Scopigno, ISMB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Riccardo Scopigno, ISMB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Riccardo Scopigno, ISMB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Riccardo Scopigno, ISMB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Riccardo Scopigno, ISMB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Riccardo Scopigno, ISMB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July 2013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Riccardo Scopigno, ISMB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 1</a:t>
            </a:r>
            <a:r>
              <a:rPr lang="en-CA" sz="1800" b="1" kern="1200" dirty="0" smtClean="0"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  <a:cs typeface="+mn-cs"/>
              </a:rPr>
              <a:t>1-13/0768r0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smtClean="0"/>
              <a:t>July 2013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Riccardo Scopigno, ISMB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TD-</a:t>
            </a:r>
            <a:r>
              <a:rPr lang="en-GB" i="1" dirty="0" err="1" smtClean="0"/>
              <a:t>u</a:t>
            </a:r>
            <a:r>
              <a:rPr lang="en-GB" dirty="0" err="1" smtClean="0"/>
              <a:t>CSMA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2013-07-17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04268400"/>
              </p:ext>
            </p:extLst>
          </p:nvPr>
        </p:nvGraphicFramePr>
        <p:xfrm>
          <a:off x="514350" y="2276475"/>
          <a:ext cx="8077200" cy="2552700"/>
        </p:xfrm>
        <a:graphic>
          <a:graphicData uri="http://schemas.openxmlformats.org/presentationml/2006/ole">
            <p:oleObj spid="_x0000_s3157" name="Document" r:id="rId4" imgW="8248187" imgH="2603019" progId="Word.Document.8">
              <p:embed/>
            </p:oleObj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July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Riccardo Scopigno, ISMB</a:t>
            </a:r>
            <a:endParaRPr lang="en-GB" dirty="0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48680"/>
            <a:ext cx="7772400" cy="648072"/>
          </a:xfrm>
          <a:ln/>
        </p:spPr>
        <p:txBody>
          <a:bodyPr lIns="90000" tIns="46800" rIns="90000" bIns="46800"/>
          <a:lstStyle/>
          <a:p>
            <a:r>
              <a:rPr lang="it-IT" dirty="0" err="1" smtClean="0"/>
              <a:t>Reservation</a:t>
            </a:r>
            <a:r>
              <a:rPr lang="it-IT" dirty="0" smtClean="0"/>
              <a:t> model – </a:t>
            </a:r>
            <a:r>
              <a:rPr lang="it-IT" dirty="0" err="1" smtClean="0"/>
              <a:t>Traffic-aware</a:t>
            </a:r>
            <a:r>
              <a:rPr lang="it-IT" dirty="0" smtClean="0"/>
              <a:t> (ii)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827090"/>
            <a:ext cx="4742151" cy="60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po 7"/>
          <p:cNvGrpSpPr/>
          <p:nvPr/>
        </p:nvGrpSpPr>
        <p:grpSpPr>
          <a:xfrm>
            <a:off x="1234586" y="3933056"/>
            <a:ext cx="7081830" cy="720080"/>
            <a:chOff x="1043607" y="4581128"/>
            <a:chExt cx="7081830" cy="72008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7" y="4581128"/>
              <a:ext cx="2582359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CasellaDiTesto 2"/>
            <p:cNvSpPr txBox="1"/>
            <p:nvPr/>
          </p:nvSpPr>
          <p:spPr>
            <a:xfrm>
              <a:off x="3419872" y="4698503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1"/>
                  </a:solidFill>
                </a:rPr>
                <a:t>≈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4648647"/>
              <a:ext cx="4345525" cy="580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7148" y="4608179"/>
            <a:ext cx="4416852" cy="225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8352928" cy="1728192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000" dirty="0" smtClean="0"/>
              <a:t>STEP1: Compute the ideal available bandwidth </a:t>
            </a:r>
            <a:r>
              <a:rPr lang="en-GB" sz="2000" dirty="0" err="1" smtClean="0"/>
              <a:t>G</a:t>
            </a:r>
            <a:r>
              <a:rPr lang="en-GB" sz="2000" i="1" baseline="-25000" dirty="0" err="1" smtClean="0"/>
              <a:t>id</a:t>
            </a:r>
            <a:r>
              <a:rPr lang="en-GB" sz="2000" dirty="0" smtClean="0"/>
              <a:t> as if all the transmissions followed his profile 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 smtClean="0"/>
              <a:t>The computation depends on the transfer rate, frame length, RTS/CTS, broadcast/unicast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 smtClean="0"/>
              <a:t>Here the case with unicast and constant frame length</a:t>
            </a:r>
          </a:p>
          <a:p>
            <a:pPr marL="457200" lvl="1" indent="0"/>
            <a:endParaRPr lang="en-GB" sz="1100" dirty="0"/>
          </a:p>
          <a:p>
            <a:pPr marL="457200" lvl="1" indent="0"/>
            <a:r>
              <a:rPr lang="en-GB" sz="1100" dirty="0" smtClean="0"/>
              <a:t>	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 smtClean="0"/>
              <a:t>Here the case with variable frame length, according to a distribution </a:t>
            </a:r>
            <a:r>
              <a:rPr lang="en-GB" sz="1800" i="1" dirty="0" smtClean="0"/>
              <a:t>p(x)</a:t>
            </a:r>
            <a:r>
              <a:rPr lang="en-GB" sz="1800" dirty="0" smtClean="0"/>
              <a:t>, with the mean value of transmission time for the payload &lt;</a:t>
            </a:r>
            <a:r>
              <a:rPr lang="en-GB" sz="1800" i="1" dirty="0" err="1" smtClean="0"/>
              <a:t>t</a:t>
            </a:r>
            <a:r>
              <a:rPr lang="en-GB" sz="1800" i="1" baseline="-25000" dirty="0" err="1" smtClean="0"/>
              <a:t>payload</a:t>
            </a:r>
            <a:r>
              <a:rPr lang="en-GB" sz="1800" dirty="0" smtClean="0"/>
              <a:t>&gt;=</a:t>
            </a:r>
            <a:r>
              <a:rPr lang="en-GB" sz="1800" i="1" dirty="0" smtClean="0"/>
              <a:t>T</a:t>
            </a:r>
            <a:endParaRPr lang="en-GB" sz="1800" i="1" dirty="0"/>
          </a:p>
          <a:p>
            <a:pPr lvl="2">
              <a:buFont typeface="Times New Roman" pitchFamily="16" charset="0"/>
              <a:buChar char="•"/>
            </a:pPr>
            <a:endParaRPr lang="en-GB" sz="1600" dirty="0" smtClean="0"/>
          </a:p>
          <a:p>
            <a:pPr marL="914400" lvl="2" indent="0"/>
            <a:endParaRPr lang="en-GB" sz="1600" dirty="0" smtClean="0"/>
          </a:p>
          <a:p>
            <a:pPr lvl="2">
              <a:buFont typeface="Times New Roman" pitchFamily="16" charset="0"/>
              <a:buChar char="•"/>
            </a:pPr>
            <a:r>
              <a:rPr lang="en-GB" dirty="0" smtClean="0"/>
              <a:t>The mean is sufficient</a:t>
            </a:r>
          </a:p>
          <a:p>
            <a:pPr lvl="3">
              <a:buFont typeface="Times New Roman" pitchFamily="16" charset="0"/>
              <a:buChar char="•"/>
            </a:pPr>
            <a:r>
              <a:rPr lang="en-GB" sz="1400" dirty="0" smtClean="0"/>
              <a:t>The approximation works thanks to the</a:t>
            </a:r>
            <a:br>
              <a:rPr lang="en-GB" sz="1400" dirty="0" smtClean="0"/>
            </a:br>
            <a:r>
              <a:rPr lang="en-GB" sz="1400" dirty="0" smtClean="0"/>
              <a:t>hyperbolic nature of the function</a:t>
            </a:r>
          </a:p>
          <a:p>
            <a:pPr lvl="2">
              <a:buFont typeface="Times New Roman" pitchFamily="16" charset="0"/>
              <a:buChar char="•"/>
            </a:pPr>
            <a:r>
              <a:rPr lang="en-GB" dirty="0"/>
              <a:t>Not heavy dependence on the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standard</a:t>
            </a:r>
            <a:r>
              <a:rPr lang="en-GB" dirty="0"/>
              <a:t> </a:t>
            </a:r>
            <a:r>
              <a:rPr lang="en-GB" dirty="0" smtClean="0"/>
              <a:t>deviation or on the </a:t>
            </a:r>
            <a:br>
              <a:rPr lang="en-GB" dirty="0" smtClean="0"/>
            </a:br>
            <a:r>
              <a:rPr lang="en-GB" dirty="0" smtClean="0"/>
              <a:t>nature of distribution either</a:t>
            </a:r>
            <a:endParaRPr lang="en-GB" dirty="0"/>
          </a:p>
          <a:p>
            <a:pPr lvl="3">
              <a:buFont typeface="Times New Roman" pitchFamily="16" charset="0"/>
              <a:buChar char="•"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xmlns="" val="26129189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July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Riccardo Scopigno, ISMB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11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512539"/>
          </a:xfrm>
          <a:ln/>
        </p:spPr>
        <p:txBody>
          <a:bodyPr lIns="90000" tIns="46800" rIns="90000" bIns="46800"/>
          <a:lstStyle/>
          <a:p>
            <a:r>
              <a:rPr lang="it-IT" dirty="0" err="1" smtClean="0"/>
              <a:t>Reservation</a:t>
            </a:r>
            <a:r>
              <a:rPr lang="it-IT" dirty="0" smtClean="0"/>
              <a:t> model – </a:t>
            </a:r>
            <a:r>
              <a:rPr lang="it-IT" dirty="0" err="1" smtClean="0"/>
              <a:t>Traffic-Aware</a:t>
            </a:r>
            <a:r>
              <a:rPr lang="it-IT" dirty="0" smtClean="0"/>
              <a:t> (iii)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8856984" cy="1872208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US" dirty="0" smtClean="0"/>
              <a:t>STEP 2. Get the available </a:t>
            </a:r>
            <a:r>
              <a:rPr lang="en-US" dirty="0" err="1" smtClean="0"/>
              <a:t>banwidth</a:t>
            </a:r>
            <a:r>
              <a:rPr lang="en-US" dirty="0" smtClean="0"/>
              <a:t> </a:t>
            </a:r>
            <a:r>
              <a:rPr lang="en-US" i="1" dirty="0" smtClean="0"/>
              <a:t>G</a:t>
            </a:r>
            <a:r>
              <a:rPr lang="en-US" i="1" baseline="-25000" dirty="0" smtClean="0"/>
              <a:t>A</a:t>
            </a:r>
            <a:r>
              <a:rPr lang="en-US" dirty="0" smtClean="0"/>
              <a:t> by lowering </a:t>
            </a:r>
            <a:r>
              <a:rPr lang="en-US" i="1" dirty="0" err="1" smtClean="0"/>
              <a:t>G</a:t>
            </a:r>
            <a:r>
              <a:rPr lang="en-US" i="1" baseline="-25000" dirty="0" err="1" smtClean="0"/>
              <a:t>id</a:t>
            </a:r>
            <a:r>
              <a:rPr lang="en-US" dirty="0" smtClean="0"/>
              <a:t> of 2-5%</a:t>
            </a:r>
          </a:p>
          <a:p>
            <a:pPr lvl="1">
              <a:buFont typeface="Times New Roman" pitchFamily="16" charset="0"/>
              <a:buChar char="•"/>
            </a:pPr>
            <a:r>
              <a:rPr lang="en-US" dirty="0" smtClean="0"/>
              <a:t>To account for switching losses</a:t>
            </a:r>
          </a:p>
          <a:p>
            <a:pPr>
              <a:buFont typeface="Times New Roman" pitchFamily="16" charset="0"/>
              <a:buChar char="•"/>
            </a:pPr>
            <a:r>
              <a:rPr lang="it-IT" dirty="0" smtClean="0"/>
              <a:t>STEP 3. Compute the </a:t>
            </a:r>
            <a:r>
              <a:rPr lang="it-IT" dirty="0" err="1" smtClean="0"/>
              <a:t>bandwidth</a:t>
            </a:r>
            <a:r>
              <a:rPr lang="it-IT" dirty="0" smtClean="0"/>
              <a:t> </a:t>
            </a:r>
            <a:r>
              <a:rPr lang="it-IT" dirty="0" err="1" smtClean="0"/>
              <a:t>needed</a:t>
            </a:r>
            <a:r>
              <a:rPr lang="it-IT" dirty="0" smtClean="0"/>
              <a:t> </a:t>
            </a:r>
            <a:r>
              <a:rPr lang="it-IT" i="1" dirty="0" err="1" smtClean="0"/>
              <a:t>G</a:t>
            </a:r>
            <a:r>
              <a:rPr lang="it-IT" i="1" baseline="-25000" dirty="0" err="1" smtClean="0"/>
              <a:t>i</a:t>
            </a:r>
            <a:r>
              <a:rPr lang="it-IT" dirty="0" smtClean="0"/>
              <a:t> in the </a:t>
            </a:r>
            <a:r>
              <a:rPr lang="it-IT" dirty="0" err="1" smtClean="0"/>
              <a:t>same</a:t>
            </a:r>
            <a:r>
              <a:rPr lang="it-IT" dirty="0" smtClean="0"/>
              <a:t> way, </a:t>
            </a:r>
            <a:r>
              <a:rPr lang="it-IT" dirty="0" err="1" smtClean="0"/>
              <a:t>considering</a:t>
            </a:r>
            <a:r>
              <a:rPr lang="it-IT" dirty="0" smtClean="0"/>
              <a:t> the </a:t>
            </a:r>
            <a:r>
              <a:rPr lang="it-IT" dirty="0" err="1" smtClean="0"/>
              <a:t>packet</a:t>
            </a:r>
            <a:r>
              <a:rPr lang="it-IT" dirty="0" smtClean="0"/>
              <a:t> generation rate</a:t>
            </a:r>
          </a:p>
          <a:p>
            <a:pPr lvl="1">
              <a:buFont typeface="Times New Roman" pitchFamily="16" charset="0"/>
              <a:buChar char="•"/>
            </a:pPr>
            <a:r>
              <a:rPr lang="it-IT" dirty="0" err="1" smtClean="0"/>
              <a:t>Known</a:t>
            </a:r>
            <a:r>
              <a:rPr lang="it-IT" dirty="0" smtClean="0"/>
              <a:t> for </a:t>
            </a:r>
            <a:r>
              <a:rPr lang="it-IT" dirty="0" err="1" smtClean="0"/>
              <a:t>example</a:t>
            </a:r>
            <a:r>
              <a:rPr lang="it-IT" dirty="0" smtClean="0"/>
              <a:t> in voice</a:t>
            </a:r>
          </a:p>
          <a:p>
            <a:pPr lvl="1">
              <a:buFont typeface="Times New Roman" pitchFamily="16" charset="0"/>
              <a:buChar char="•"/>
            </a:pPr>
            <a:r>
              <a:rPr lang="it-IT" dirty="0" smtClean="0"/>
              <a:t>With video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knows</a:t>
            </a:r>
            <a:r>
              <a:rPr lang="it-IT" dirty="0" smtClean="0"/>
              <a:t> the bit-rate and the </a:t>
            </a:r>
            <a:r>
              <a:rPr lang="it-IT" dirty="0" err="1" smtClean="0"/>
              <a:t>average</a:t>
            </a:r>
            <a:r>
              <a:rPr lang="it-IT" dirty="0" smtClean="0"/>
              <a:t> </a:t>
            </a:r>
            <a:r>
              <a:rPr lang="it-IT" dirty="0" err="1" smtClean="0"/>
              <a:t>length</a:t>
            </a:r>
            <a:endParaRPr lang="en-US" dirty="0"/>
          </a:p>
          <a:p>
            <a:pPr>
              <a:buFont typeface="Times New Roman" pitchFamily="16" charset="0"/>
              <a:buChar char="•"/>
            </a:pPr>
            <a:r>
              <a:rPr lang="en-US" dirty="0" smtClean="0"/>
              <a:t>STEP 4. Compute the needed number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i</a:t>
            </a:r>
            <a:r>
              <a:rPr lang="en-US" dirty="0" smtClean="0"/>
              <a:t> of high-priority slots </a:t>
            </a:r>
            <a:r>
              <a:rPr lang="en-US" dirty="0" err="1" smtClean="0"/>
              <a:t>T</a:t>
            </a:r>
            <a:r>
              <a:rPr lang="en-US" i="1" baseline="-25000" dirty="0" err="1" smtClean="0"/>
              <a:t>i</a:t>
            </a:r>
            <a:r>
              <a:rPr lang="en-US" baseline="30000" dirty="0" err="1" smtClean="0"/>
              <a:t>H</a:t>
            </a:r>
            <a:r>
              <a:rPr lang="en-US" dirty="0" smtClean="0"/>
              <a:t> </a:t>
            </a:r>
            <a:endParaRPr lang="it-IT" dirty="0"/>
          </a:p>
          <a:p>
            <a:pPr lvl="1">
              <a:buFont typeface="Times New Roman" pitchFamily="16" charset="0"/>
              <a:buChar char="•"/>
            </a:pPr>
            <a:endParaRPr lang="it-IT" dirty="0" smtClean="0"/>
          </a:p>
          <a:p>
            <a:pPr lvl="1">
              <a:buFont typeface="Times New Roman" pitchFamily="16" charset="0"/>
              <a:buChar char="•"/>
            </a:pPr>
            <a:endParaRPr lang="it-IT" dirty="0" smtClean="0"/>
          </a:p>
          <a:p>
            <a:pPr lvl="1">
              <a:buFont typeface="Times New Roman" pitchFamily="16" charset="0"/>
              <a:buChar char="•"/>
            </a:pPr>
            <a:r>
              <a:rPr lang="it-IT" i="1" dirty="0" smtClean="0"/>
              <a:t>k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number</a:t>
            </a:r>
            <a:r>
              <a:rPr lang="it-IT" dirty="0" smtClean="0"/>
              <a:t> of </a:t>
            </a:r>
            <a:r>
              <a:rPr lang="it-IT" dirty="0" err="1" smtClean="0"/>
              <a:t>priority</a:t>
            </a:r>
            <a:r>
              <a:rPr lang="it-IT" dirty="0" smtClean="0"/>
              <a:t> </a:t>
            </a:r>
            <a:r>
              <a:rPr lang="it-IT" dirty="0" err="1" smtClean="0"/>
              <a:t>frames</a:t>
            </a:r>
            <a:r>
              <a:rPr lang="it-IT" dirty="0" smtClean="0"/>
              <a:t> in a </a:t>
            </a:r>
            <a:r>
              <a:rPr lang="it-IT" dirty="0" err="1" smtClean="0"/>
              <a:t>TDuCSMA</a:t>
            </a:r>
            <a:r>
              <a:rPr lang="it-IT" dirty="0" smtClean="0"/>
              <a:t> </a:t>
            </a:r>
            <a:r>
              <a:rPr lang="it-IT" dirty="0" err="1" smtClean="0"/>
              <a:t>cycle</a:t>
            </a:r>
            <a:endParaRPr lang="it-IT" dirty="0" smtClean="0"/>
          </a:p>
          <a:p>
            <a:pPr lvl="1">
              <a:buFont typeface="Times New Roman" pitchFamily="16" charset="0"/>
              <a:buChar char="•"/>
            </a:pPr>
            <a:r>
              <a:rPr lang="it-IT" i="1" dirty="0" err="1" smtClean="0"/>
              <a:t>T</a:t>
            </a:r>
            <a:r>
              <a:rPr lang="it-IT" i="1" baseline="-25000" dirty="0" err="1" smtClean="0"/>
              <a:t>c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duration</a:t>
            </a:r>
            <a:r>
              <a:rPr lang="it-IT" dirty="0" smtClean="0"/>
              <a:t> of a </a:t>
            </a:r>
            <a:r>
              <a:rPr lang="it-IT" dirty="0" err="1" smtClean="0"/>
              <a:t>cycle</a:t>
            </a:r>
            <a:endParaRPr lang="it-IT" dirty="0" smtClean="0"/>
          </a:p>
          <a:p>
            <a:pPr lvl="1">
              <a:buFont typeface="Times New Roman" pitchFamily="16" charset="0"/>
              <a:buChar char="•"/>
            </a:pPr>
            <a:r>
              <a:rPr lang="it-IT" i="1" dirty="0" err="1" smtClean="0"/>
              <a:t>T</a:t>
            </a:r>
            <a:r>
              <a:rPr lang="it-IT" i="1" baseline="-25000" dirty="0" err="1" smtClean="0"/>
              <a:t>f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duration</a:t>
            </a:r>
            <a:r>
              <a:rPr lang="it-IT" dirty="0" smtClean="0"/>
              <a:t> of a frame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437112"/>
            <a:ext cx="5678342" cy="84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129189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July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Riccardo Scopigno, ISMB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12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48680"/>
            <a:ext cx="7772400" cy="872579"/>
          </a:xfrm>
          <a:ln/>
        </p:spPr>
        <p:txBody>
          <a:bodyPr lIns="90000" tIns="46800" rIns="90000" bIns="46800"/>
          <a:lstStyle/>
          <a:p>
            <a:r>
              <a:rPr lang="it-IT" dirty="0" err="1" smtClean="0"/>
              <a:t>Configuration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9339" y="3789040"/>
            <a:ext cx="393858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1412776"/>
            <a:ext cx="7560840" cy="1872208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US" sz="2800" dirty="0" smtClean="0"/>
              <a:t>Static planning</a:t>
            </a:r>
          </a:p>
          <a:p>
            <a:pPr lvl="1">
              <a:buFont typeface="Times New Roman" pitchFamily="16" charset="0"/>
              <a:buChar char="•"/>
            </a:pPr>
            <a:r>
              <a:rPr lang="en-US" dirty="0" smtClean="0"/>
              <a:t>Remote configuration of each node</a:t>
            </a:r>
          </a:p>
          <a:p>
            <a:pPr lvl="1">
              <a:buFont typeface="Times New Roman" pitchFamily="16" charset="0"/>
              <a:buChar char="•"/>
            </a:pPr>
            <a:r>
              <a:rPr lang="en-US" dirty="0" smtClean="0"/>
              <a:t>Element/Network Management</a:t>
            </a:r>
          </a:p>
          <a:p>
            <a:pPr>
              <a:buFont typeface="Times New Roman" pitchFamily="16" charset="0"/>
              <a:buChar char="•"/>
            </a:pPr>
            <a:r>
              <a:rPr lang="it-IT" sz="2800" dirty="0" err="1" smtClean="0"/>
              <a:t>Dynamical</a:t>
            </a:r>
            <a:r>
              <a:rPr lang="it-IT" sz="2800" dirty="0" smtClean="0"/>
              <a:t>: </a:t>
            </a:r>
            <a:r>
              <a:rPr lang="it-IT" sz="2800" dirty="0" err="1" smtClean="0"/>
              <a:t>two</a:t>
            </a:r>
            <a:r>
              <a:rPr lang="it-IT" sz="2800" dirty="0" smtClean="0"/>
              <a:t> </a:t>
            </a:r>
            <a:r>
              <a:rPr lang="it-IT" sz="2800" dirty="0" err="1" smtClean="0"/>
              <a:t>signalings</a:t>
            </a:r>
            <a:endParaRPr lang="it-IT" sz="2800" dirty="0" smtClean="0"/>
          </a:p>
          <a:p>
            <a:pPr lvl="1">
              <a:buFont typeface="Times New Roman" pitchFamily="16" charset="0"/>
              <a:buChar char="•"/>
            </a:pPr>
            <a:r>
              <a:rPr lang="it-IT" dirty="0" smtClean="0"/>
              <a:t>RSMP: </a:t>
            </a:r>
            <a:r>
              <a:rPr lang="it-IT" dirty="0" err="1" smtClean="0"/>
              <a:t>Reservation</a:t>
            </a:r>
            <a:r>
              <a:rPr lang="it-IT" dirty="0" smtClean="0"/>
              <a:t> State Management </a:t>
            </a:r>
            <a:r>
              <a:rPr lang="it-IT" dirty="0" err="1" smtClean="0"/>
              <a:t>Protocol</a:t>
            </a:r>
            <a:endParaRPr lang="it-IT" dirty="0" smtClean="0"/>
          </a:p>
          <a:p>
            <a:pPr lvl="2">
              <a:buFont typeface="Times New Roman" pitchFamily="16" charset="0"/>
              <a:buChar char="•"/>
            </a:pPr>
            <a:r>
              <a:rPr lang="it-IT" dirty="0" err="1" smtClean="0"/>
              <a:t>Novel</a:t>
            </a:r>
            <a:r>
              <a:rPr lang="it-IT" dirty="0" smtClean="0"/>
              <a:t>, </a:t>
            </a:r>
            <a:r>
              <a:rPr lang="it-IT" dirty="0" err="1" smtClean="0"/>
              <a:t>defined</a:t>
            </a:r>
            <a:r>
              <a:rPr lang="it-IT" dirty="0" smtClean="0"/>
              <a:t> to </a:t>
            </a:r>
            <a:r>
              <a:rPr lang="it-IT" dirty="0" err="1" smtClean="0"/>
              <a:t>forward</a:t>
            </a:r>
            <a:r>
              <a:rPr lang="it-IT" dirty="0" smtClean="0"/>
              <a:t> </a:t>
            </a:r>
            <a:r>
              <a:rPr lang="it-IT" dirty="0" err="1" smtClean="0"/>
              <a:t>each</a:t>
            </a:r>
            <a:r>
              <a:rPr lang="it-IT" dirty="0" smtClean="0"/>
              <a:t> </a:t>
            </a:r>
            <a:r>
              <a:rPr lang="it-IT" dirty="0" err="1" smtClean="0"/>
              <a:t>node’s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err="1" smtClean="0"/>
              <a:t>reservation</a:t>
            </a:r>
            <a:r>
              <a:rPr lang="it-IT" dirty="0" smtClean="0"/>
              <a:t> information (</a:t>
            </a:r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priority</a:t>
            </a:r>
            <a:r>
              <a:rPr lang="it-IT" dirty="0"/>
              <a:t/>
            </a:r>
            <a:br>
              <a:rPr lang="it-IT" dirty="0"/>
            </a:br>
            <a:r>
              <a:rPr lang="it-IT" dirty="0" err="1" smtClean="0"/>
              <a:t>slots</a:t>
            </a:r>
            <a:r>
              <a:rPr lang="it-IT" dirty="0" smtClean="0"/>
              <a:t> are </a:t>
            </a:r>
            <a:r>
              <a:rPr lang="it-IT" dirty="0" err="1" smtClean="0"/>
              <a:t>available</a:t>
            </a:r>
            <a:r>
              <a:rPr lang="it-IT" dirty="0" smtClean="0"/>
              <a:t>)</a:t>
            </a:r>
          </a:p>
          <a:p>
            <a:pPr lvl="1">
              <a:buFont typeface="Times New Roman" pitchFamily="16" charset="0"/>
              <a:buChar char="•"/>
            </a:pPr>
            <a:r>
              <a:rPr lang="it-IT" dirty="0" smtClean="0"/>
              <a:t>RSVP-TE*</a:t>
            </a:r>
          </a:p>
          <a:p>
            <a:pPr lvl="2">
              <a:buFont typeface="Times New Roman" pitchFamily="16" charset="0"/>
              <a:buChar char="•"/>
            </a:pPr>
            <a:r>
              <a:rPr lang="it-IT" dirty="0" smtClean="0"/>
              <a:t>Extension to RSVP-TE to </a:t>
            </a:r>
            <a:r>
              <a:rPr lang="it-IT" dirty="0" err="1" smtClean="0"/>
              <a:t>support</a:t>
            </a:r>
            <a:r>
              <a:rPr lang="it-IT" dirty="0" smtClean="0"/>
              <a:t> e2e</a:t>
            </a:r>
            <a:br>
              <a:rPr lang="it-IT" dirty="0" smtClean="0"/>
            </a:br>
            <a:r>
              <a:rPr lang="it-IT" dirty="0" err="1" smtClean="0"/>
              <a:t>reservation</a:t>
            </a:r>
            <a:endParaRPr lang="it-IT" dirty="0" smtClean="0"/>
          </a:p>
          <a:p>
            <a:pPr lvl="2">
              <a:buFont typeface="Times New Roman" pitchFamily="16" charset="0"/>
              <a:buChar char="•"/>
            </a:pPr>
            <a:r>
              <a:rPr lang="it-IT" dirty="0" err="1" smtClean="0"/>
              <a:t>Usefull</a:t>
            </a:r>
            <a:r>
              <a:rPr lang="it-IT" dirty="0" smtClean="0"/>
              <a:t> to integrate TD-</a:t>
            </a:r>
            <a:r>
              <a:rPr lang="it-IT" dirty="0" err="1" smtClean="0"/>
              <a:t>uCSMA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a </a:t>
            </a:r>
            <a:br>
              <a:rPr lang="it-IT" dirty="0" smtClean="0"/>
            </a:br>
            <a:r>
              <a:rPr lang="it-IT" dirty="0" smtClean="0"/>
              <a:t>last-hop MPLS </a:t>
            </a:r>
            <a:r>
              <a:rPr lang="it-IT" dirty="0" err="1" smtClean="0"/>
              <a:t>reservation</a:t>
            </a:r>
            <a:endParaRPr lang="it-IT" dirty="0" smtClean="0"/>
          </a:p>
          <a:p>
            <a:pPr lvl="1">
              <a:buFont typeface="Times New Roman" pitchFamily="16" charset="0"/>
              <a:buChar char="•"/>
            </a:pPr>
            <a:endParaRPr lang="it-IT" dirty="0"/>
          </a:p>
          <a:p>
            <a:pPr lvl="1">
              <a:buFont typeface="Times New Roman" pitchFamily="16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0649766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July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Riccardo Scopigno, ISMB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13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872579"/>
          </a:xfrm>
          <a:ln/>
        </p:spPr>
        <p:txBody>
          <a:bodyPr lIns="90000" tIns="46800" rIns="90000" bIns="46800"/>
          <a:lstStyle/>
          <a:p>
            <a:r>
              <a:rPr lang="it-IT" dirty="0" smtClean="0"/>
              <a:t>Optional </a:t>
            </a:r>
            <a:r>
              <a:rPr lang="it-IT" dirty="0" err="1" smtClean="0"/>
              <a:t>Signaling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1844824"/>
            <a:ext cx="8280920" cy="1872208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US" sz="2800" dirty="0" smtClean="0"/>
              <a:t>RSMP</a:t>
            </a:r>
          </a:p>
          <a:p>
            <a:pPr lvl="1">
              <a:buFont typeface="Times New Roman" pitchFamily="16" charset="0"/>
              <a:buChar char="•"/>
            </a:pPr>
            <a:r>
              <a:rPr lang="it-IT" sz="2000" dirty="0" err="1" smtClean="0"/>
              <a:t>It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meant</a:t>
            </a:r>
            <a:r>
              <a:rPr lang="it-IT" sz="2000" dirty="0" smtClean="0"/>
              <a:t> to propagate </a:t>
            </a:r>
            <a:br>
              <a:rPr lang="it-IT" sz="2000" dirty="0" smtClean="0"/>
            </a:br>
            <a:r>
              <a:rPr lang="it-IT" sz="2000" dirty="0" smtClean="0"/>
              <a:t>the information </a:t>
            </a:r>
            <a:r>
              <a:rPr lang="it-IT" sz="2000" dirty="0" err="1" smtClean="0"/>
              <a:t>about</a:t>
            </a:r>
            <a:r>
              <a:rPr lang="it-IT" sz="2000" dirty="0" smtClean="0"/>
              <a:t> the</a:t>
            </a:r>
            <a:br>
              <a:rPr lang="it-IT" sz="2000" dirty="0" smtClean="0"/>
            </a:br>
            <a:r>
              <a:rPr lang="it-IT" sz="2000" dirty="0" err="1" smtClean="0"/>
              <a:t>reservations</a:t>
            </a:r>
            <a:endParaRPr lang="it-IT" sz="2000" dirty="0" smtClean="0"/>
          </a:p>
          <a:p>
            <a:pPr lvl="2">
              <a:buFont typeface="Times New Roman" pitchFamily="16" charset="0"/>
              <a:buChar char="•"/>
            </a:pPr>
            <a:r>
              <a:rPr lang="it-IT" sz="1800" dirty="0" err="1" smtClean="0"/>
              <a:t>Loops</a:t>
            </a:r>
            <a:r>
              <a:rPr lang="it-IT" sz="1800" dirty="0" smtClean="0"/>
              <a:t> are </a:t>
            </a:r>
            <a:r>
              <a:rPr lang="it-IT" sz="1800" dirty="0" err="1" smtClean="0"/>
              <a:t>prevented</a:t>
            </a:r>
            <a:r>
              <a:rPr lang="it-IT" sz="1800" dirty="0" smtClean="0"/>
              <a:t> by </a:t>
            </a:r>
            <a:r>
              <a:rPr lang="it-IT" sz="1800" dirty="0" err="1" smtClean="0"/>
              <a:t>timeouts</a:t>
            </a:r>
            <a:r>
              <a:rPr lang="it-IT" sz="1800" dirty="0" smtClean="0"/>
              <a:t> and soft-</a:t>
            </a:r>
            <a:r>
              <a:rPr lang="it-IT" sz="1800" dirty="0" err="1" smtClean="0"/>
              <a:t>reservations</a:t>
            </a:r>
            <a:r>
              <a:rPr lang="it-IT" sz="1800" dirty="0" smtClean="0"/>
              <a:t> by RSVP-TE</a:t>
            </a:r>
          </a:p>
          <a:p>
            <a:pPr lvl="2">
              <a:buFont typeface="Times New Roman" pitchFamily="16" charset="0"/>
              <a:buChar char="•"/>
            </a:pPr>
            <a:endParaRPr lang="en-US" sz="1800" dirty="0" smtClean="0"/>
          </a:p>
          <a:p>
            <a:pPr>
              <a:buFont typeface="Times New Roman" pitchFamily="16" charset="0"/>
              <a:buChar char="•"/>
            </a:pPr>
            <a:r>
              <a:rPr lang="it-IT" sz="2800" dirty="0" smtClean="0"/>
              <a:t>RSVP-TE*</a:t>
            </a:r>
          </a:p>
          <a:p>
            <a:pPr lvl="1">
              <a:buFont typeface="Times New Roman" pitchFamily="16" charset="0"/>
              <a:buChar char="•"/>
            </a:pPr>
            <a:r>
              <a:rPr lang="it-IT" dirty="0" smtClean="0"/>
              <a:t>The </a:t>
            </a:r>
            <a:r>
              <a:rPr lang="it-IT" dirty="0" err="1" smtClean="0"/>
              <a:t>topology</a:t>
            </a:r>
            <a:r>
              <a:rPr lang="it-IT" dirty="0" smtClean="0"/>
              <a:t> and the </a:t>
            </a:r>
            <a:r>
              <a:rPr lang="it-IT" dirty="0" err="1" smtClean="0"/>
              <a:t>reservation</a:t>
            </a:r>
            <a:r>
              <a:rPr lang="it-IT" dirty="0" smtClean="0"/>
              <a:t> (RSMP) are </a:t>
            </a:r>
            <a:r>
              <a:rPr lang="it-IT" dirty="0" err="1" smtClean="0"/>
              <a:t>known</a:t>
            </a:r>
            <a:endParaRPr lang="it-IT" dirty="0" smtClean="0"/>
          </a:p>
          <a:p>
            <a:pPr lvl="1">
              <a:buFont typeface="Times New Roman" pitchFamily="16" charset="0"/>
              <a:buChar char="•"/>
            </a:pPr>
            <a:r>
              <a:rPr lang="it-IT" dirty="0" err="1" smtClean="0"/>
              <a:t>One</a:t>
            </a:r>
            <a:r>
              <a:rPr lang="it-IT" dirty="0" smtClean="0"/>
              <a:t> can </a:t>
            </a:r>
            <a:r>
              <a:rPr lang="it-IT" dirty="0" err="1" smtClean="0"/>
              <a:t>reserve</a:t>
            </a:r>
            <a:r>
              <a:rPr lang="it-IT" dirty="0" smtClean="0"/>
              <a:t> with a source-</a:t>
            </a:r>
            <a:r>
              <a:rPr lang="it-IT" dirty="0" err="1" smtClean="0"/>
              <a:t>reservation</a:t>
            </a:r>
            <a:endParaRPr lang="it-IT" dirty="0" smtClean="0"/>
          </a:p>
          <a:p>
            <a:pPr lvl="2">
              <a:buFont typeface="Times New Roman" pitchFamily="16" charset="0"/>
              <a:buChar char="•"/>
            </a:pPr>
            <a:r>
              <a:rPr lang="it-IT" dirty="0" err="1" smtClean="0"/>
              <a:t>Explicit</a:t>
            </a:r>
            <a:r>
              <a:rPr lang="it-IT" dirty="0" smtClean="0"/>
              <a:t> </a:t>
            </a:r>
            <a:r>
              <a:rPr lang="it-IT" dirty="0" err="1" smtClean="0"/>
              <a:t>routing</a:t>
            </a:r>
            <a:r>
              <a:rPr lang="it-IT" dirty="0" smtClean="0"/>
              <a:t> </a:t>
            </a:r>
            <a:r>
              <a:rPr lang="it-IT" dirty="0" err="1" smtClean="0"/>
              <a:t>object</a:t>
            </a:r>
            <a:r>
              <a:rPr lang="it-IT" dirty="0" smtClean="0"/>
              <a:t> (ERO)</a:t>
            </a:r>
          </a:p>
          <a:p>
            <a:pPr lvl="1">
              <a:buFont typeface="Times New Roman" pitchFamily="16" charset="0"/>
              <a:buChar char="•"/>
            </a:pPr>
            <a:endParaRPr lang="it-IT" dirty="0"/>
          </a:p>
          <a:p>
            <a:pPr lvl="1">
              <a:buFont typeface="Times New Roman" pitchFamily="16" charset="0"/>
              <a:buChar char="•"/>
            </a:pPr>
            <a:endParaRPr lang="en-US" dirty="0" smtClean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00808"/>
            <a:ext cx="4975448" cy="1658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692413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July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Riccardo Scopigno, ISMB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14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76672"/>
            <a:ext cx="7772400" cy="872579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Simple Scenarios</a:t>
            </a:r>
            <a:endParaRPr lang="en-US" dirty="0"/>
          </a:p>
        </p:txBody>
      </p:sp>
      <p:pic>
        <p:nvPicPr>
          <p:cNvPr id="15" name="Picture 4" descr="topologi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803"/>
          <a:stretch>
            <a:fillRect/>
          </a:stretch>
        </p:blipFill>
        <p:spPr bwMode="auto">
          <a:xfrm>
            <a:off x="1993066" y="1550765"/>
            <a:ext cx="3816350" cy="330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577391" y="4370165"/>
            <a:ext cx="1368425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>
            <a:off x="1345366" y="4243165"/>
            <a:ext cx="935038" cy="528637"/>
          </a:xfrm>
          <a:custGeom>
            <a:avLst/>
            <a:gdLst>
              <a:gd name="T0" fmla="*/ 589 w 589"/>
              <a:gd name="T1" fmla="*/ 0 h 333"/>
              <a:gd name="T2" fmla="*/ 317 w 589"/>
              <a:gd name="T3" fmla="*/ 318 h 333"/>
              <a:gd name="T4" fmla="*/ 0 w 589"/>
              <a:gd name="T5" fmla="*/ 91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9" h="333">
                <a:moveTo>
                  <a:pt x="589" y="0"/>
                </a:moveTo>
                <a:cubicBezTo>
                  <a:pt x="502" y="151"/>
                  <a:pt x="415" y="303"/>
                  <a:pt x="317" y="318"/>
                </a:cubicBezTo>
                <a:cubicBezTo>
                  <a:pt x="219" y="333"/>
                  <a:pt x="68" y="121"/>
                  <a:pt x="0" y="91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 7"/>
          <p:cNvSpPr>
            <a:spLocks/>
          </p:cNvSpPr>
          <p:nvPr/>
        </p:nvSpPr>
        <p:spPr bwMode="auto">
          <a:xfrm>
            <a:off x="2785229" y="1280890"/>
            <a:ext cx="1487487" cy="492125"/>
          </a:xfrm>
          <a:custGeom>
            <a:avLst/>
            <a:gdLst>
              <a:gd name="T0" fmla="*/ 725 w 937"/>
              <a:gd name="T1" fmla="*/ 310 h 310"/>
              <a:gd name="T2" fmla="*/ 816 w 937"/>
              <a:gd name="T3" fmla="*/ 38 h 310"/>
              <a:gd name="T4" fmla="*/ 0 w 937"/>
              <a:gd name="T5" fmla="*/ 83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7" h="310">
                <a:moveTo>
                  <a:pt x="725" y="310"/>
                </a:moveTo>
                <a:cubicBezTo>
                  <a:pt x="831" y="193"/>
                  <a:pt x="937" y="76"/>
                  <a:pt x="816" y="38"/>
                </a:cubicBezTo>
                <a:cubicBezTo>
                  <a:pt x="695" y="0"/>
                  <a:pt x="347" y="41"/>
                  <a:pt x="0" y="8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eeform 8"/>
          <p:cNvSpPr>
            <a:spLocks/>
          </p:cNvSpPr>
          <p:nvPr/>
        </p:nvSpPr>
        <p:spPr bwMode="auto">
          <a:xfrm>
            <a:off x="5437941" y="3431952"/>
            <a:ext cx="684213" cy="1284288"/>
          </a:xfrm>
          <a:custGeom>
            <a:avLst/>
            <a:gdLst>
              <a:gd name="T0" fmla="*/ 0 w 431"/>
              <a:gd name="T1" fmla="*/ 499 h 809"/>
              <a:gd name="T2" fmla="*/ 363 w 431"/>
              <a:gd name="T3" fmla="*/ 726 h 809"/>
              <a:gd name="T4" fmla="*/ 408 w 431"/>
              <a:gd name="T5" fmla="*/ 0 h 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" h="809">
                <a:moveTo>
                  <a:pt x="0" y="499"/>
                </a:moveTo>
                <a:cubicBezTo>
                  <a:pt x="147" y="654"/>
                  <a:pt x="295" y="809"/>
                  <a:pt x="363" y="726"/>
                </a:cubicBezTo>
                <a:cubicBezTo>
                  <a:pt x="431" y="643"/>
                  <a:pt x="419" y="321"/>
                  <a:pt x="40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343779" y="1423765"/>
            <a:ext cx="17176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41767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l" defTabSz="41767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defTabSz="41767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41767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41767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t-IT" sz="1600">
                <a:latin typeface="Verdana" pitchFamily="34" charset="0"/>
              </a:rPr>
              <a:t>T</a:t>
            </a:r>
            <a:r>
              <a:rPr lang="it-IT" sz="1600" baseline="30000">
                <a:latin typeface="Verdana" pitchFamily="34" charset="0"/>
              </a:rPr>
              <a:t>2</a:t>
            </a:r>
            <a:r>
              <a:rPr lang="it-IT" sz="1600" baseline="-25000">
                <a:latin typeface="Verdana" pitchFamily="34" charset="0"/>
              </a:rPr>
              <a:t>H</a:t>
            </a:r>
            <a:r>
              <a:rPr lang="it-IT" sz="1600">
                <a:latin typeface="Verdana" pitchFamily="34" charset="0"/>
              </a:rPr>
              <a:t>/TC= 1/10</a:t>
            </a:r>
          </a:p>
          <a:p>
            <a:endParaRPr lang="it-IT" sz="1600">
              <a:latin typeface="Verdana" pitchFamily="3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5233154" y="3084290"/>
            <a:ext cx="17176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41767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l" defTabSz="41767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defTabSz="41767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41767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41767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t-IT" sz="1600">
                <a:latin typeface="Verdana" pitchFamily="34" charset="0"/>
              </a:rPr>
              <a:t>T</a:t>
            </a:r>
            <a:r>
              <a:rPr lang="it-IT" sz="1600" baseline="30000">
                <a:latin typeface="Verdana" pitchFamily="34" charset="0"/>
              </a:rPr>
              <a:t>1</a:t>
            </a:r>
            <a:r>
              <a:rPr lang="it-IT" sz="1600" baseline="-25000">
                <a:latin typeface="Verdana" pitchFamily="34" charset="0"/>
              </a:rPr>
              <a:t>H</a:t>
            </a:r>
            <a:r>
              <a:rPr lang="it-IT" sz="1600">
                <a:latin typeface="Verdana" pitchFamily="34" charset="0"/>
              </a:rPr>
              <a:t>/TC= 3/10</a:t>
            </a:r>
          </a:p>
          <a:p>
            <a:endParaRPr lang="it-IT" sz="1600">
              <a:latin typeface="Verdana" pitchFamily="34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408741" y="3949477"/>
            <a:ext cx="17176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41767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l" defTabSz="41767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defTabSz="41767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41767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41767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t-IT" sz="1600">
                <a:latin typeface="Verdana" pitchFamily="34" charset="0"/>
              </a:rPr>
              <a:t>T</a:t>
            </a:r>
            <a:r>
              <a:rPr lang="it-IT" sz="1600" baseline="30000">
                <a:latin typeface="Verdana" pitchFamily="34" charset="0"/>
              </a:rPr>
              <a:t>0</a:t>
            </a:r>
            <a:r>
              <a:rPr lang="it-IT" sz="1600" baseline="-25000">
                <a:latin typeface="Verdana" pitchFamily="34" charset="0"/>
              </a:rPr>
              <a:t>H</a:t>
            </a:r>
            <a:r>
              <a:rPr lang="it-IT" sz="1600">
                <a:latin typeface="Verdana" pitchFamily="34" charset="0"/>
              </a:rPr>
              <a:t>/TC= 6/10</a:t>
            </a:r>
          </a:p>
          <a:p>
            <a:endParaRPr lang="it-IT" sz="1600">
              <a:latin typeface="Verdana" pitchFamily="34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6236454" y="1196752"/>
            <a:ext cx="193354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41767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l" defTabSz="41767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defTabSz="41767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41767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41767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t-IT" sz="1600" dirty="0">
                <a:latin typeface="+mn-lt"/>
              </a:rPr>
              <a:t>Data rate = 54 Mb/s  </a:t>
            </a:r>
          </a:p>
          <a:p>
            <a:r>
              <a:rPr lang="it-IT" sz="1600" dirty="0">
                <a:latin typeface="+mn-lt"/>
              </a:rPr>
              <a:t>Basic rate = 1 Mb/s</a:t>
            </a:r>
          </a:p>
          <a:p>
            <a:r>
              <a:rPr lang="it-IT" sz="1600" dirty="0">
                <a:latin typeface="+mn-lt"/>
              </a:rPr>
              <a:t>SIFS = 16μs </a:t>
            </a:r>
          </a:p>
          <a:p>
            <a:r>
              <a:rPr lang="it-IT" sz="1600" dirty="0" err="1">
                <a:latin typeface="+mn-lt"/>
              </a:rPr>
              <a:t>SlotTime</a:t>
            </a:r>
            <a:r>
              <a:rPr lang="it-IT" sz="1600" dirty="0">
                <a:latin typeface="+mn-lt"/>
              </a:rPr>
              <a:t> = 9μs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624641" y="4955952"/>
            <a:ext cx="404783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800" b="1">
                <a:solidFill>
                  <a:schemeClr val="tx1"/>
                </a:solidFill>
              </a:rPr>
              <a:t>In TD-</a:t>
            </a:r>
            <a:r>
              <a:rPr lang="it-IT" sz="1800" b="1" i="1">
                <a:solidFill>
                  <a:schemeClr val="tx1"/>
                </a:solidFill>
              </a:rPr>
              <a:t>u</a:t>
            </a:r>
            <a:r>
              <a:rPr lang="it-IT" sz="1800" b="1">
                <a:solidFill>
                  <a:schemeClr val="tx1"/>
                </a:solidFill>
              </a:rPr>
              <a:t>CSMA Simulations</a:t>
            </a:r>
          </a:p>
          <a:p>
            <a:pPr algn="l"/>
            <a:r>
              <a:rPr lang="it-IT" sz="1800">
                <a:solidFill>
                  <a:schemeClr val="tx1"/>
                </a:solidFill>
              </a:rPr>
              <a:t>AIFS</a:t>
            </a:r>
            <a:r>
              <a:rPr lang="it-IT" sz="1800" baseline="-25000">
                <a:solidFill>
                  <a:schemeClr val="tx1"/>
                </a:solidFill>
              </a:rPr>
              <a:t>i</a:t>
            </a:r>
            <a:r>
              <a:rPr lang="it-IT" sz="1800">
                <a:solidFill>
                  <a:schemeClr val="tx1"/>
                </a:solidFill>
              </a:rPr>
              <a:t> = SIFS + slotTime · AIFSN</a:t>
            </a:r>
            <a:r>
              <a:rPr lang="it-IT" sz="1800" baseline="-25000">
                <a:solidFill>
                  <a:schemeClr val="tx1"/>
                </a:solidFill>
              </a:rPr>
              <a:t>i </a:t>
            </a:r>
            <a:r>
              <a:rPr lang="it-IT" sz="1800">
                <a:solidFill>
                  <a:schemeClr val="tx1"/>
                </a:solidFill>
              </a:rPr>
              <a:t>∀i=H,l</a:t>
            </a:r>
          </a:p>
          <a:p>
            <a:pPr algn="l"/>
            <a:r>
              <a:rPr lang="it-IT" sz="1800">
                <a:solidFill>
                  <a:schemeClr val="tx1"/>
                </a:solidFill>
              </a:rPr>
              <a:t>AIFSN</a:t>
            </a:r>
            <a:r>
              <a:rPr lang="it-IT" sz="1800" baseline="-25000">
                <a:solidFill>
                  <a:schemeClr val="tx1"/>
                </a:solidFill>
              </a:rPr>
              <a:t>H</a:t>
            </a:r>
            <a:r>
              <a:rPr lang="it-IT" sz="1800">
                <a:solidFill>
                  <a:schemeClr val="tx1"/>
                </a:solidFill>
              </a:rPr>
              <a:t> = 2 and AIFSN</a:t>
            </a:r>
            <a:r>
              <a:rPr lang="it-IT" sz="1800" baseline="-25000">
                <a:solidFill>
                  <a:schemeClr val="tx1"/>
                </a:solidFill>
              </a:rPr>
              <a:t>l</a:t>
            </a:r>
            <a:r>
              <a:rPr lang="it-IT" sz="1800">
                <a:solidFill>
                  <a:schemeClr val="tx1"/>
                </a:solidFill>
              </a:rPr>
              <a:t> = 7</a:t>
            </a:r>
          </a:p>
          <a:p>
            <a:pPr algn="l"/>
            <a:r>
              <a:rPr lang="it-IT" sz="1800">
                <a:solidFill>
                  <a:schemeClr val="tx1"/>
                </a:solidFill>
              </a:rPr>
              <a:t>CW</a:t>
            </a:r>
            <a:r>
              <a:rPr lang="it-IT" sz="1800" baseline="30000">
                <a:solidFill>
                  <a:schemeClr val="tx1"/>
                </a:solidFill>
              </a:rPr>
              <a:t>H</a:t>
            </a:r>
            <a:r>
              <a:rPr lang="it-IT" sz="1800" baseline="-25000">
                <a:solidFill>
                  <a:schemeClr val="tx1"/>
                </a:solidFill>
              </a:rPr>
              <a:t>min</a:t>
            </a:r>
            <a:r>
              <a:rPr lang="it-IT" sz="1800">
                <a:solidFill>
                  <a:schemeClr val="tx1"/>
                </a:solidFill>
              </a:rPr>
              <a:t> = CW</a:t>
            </a:r>
            <a:r>
              <a:rPr lang="it-IT" sz="1800" baseline="30000">
                <a:solidFill>
                  <a:schemeClr val="tx1"/>
                </a:solidFill>
              </a:rPr>
              <a:t>H</a:t>
            </a:r>
            <a:r>
              <a:rPr lang="it-IT" sz="1800" baseline="-25000">
                <a:solidFill>
                  <a:schemeClr val="tx1"/>
                </a:solidFill>
              </a:rPr>
              <a:t>max</a:t>
            </a:r>
            <a:r>
              <a:rPr lang="it-IT" sz="1800">
                <a:solidFill>
                  <a:schemeClr val="tx1"/>
                </a:solidFill>
              </a:rPr>
              <a:t> = 1 </a:t>
            </a:r>
          </a:p>
          <a:p>
            <a:pPr algn="l"/>
            <a:r>
              <a:rPr lang="it-IT" sz="1800">
                <a:solidFill>
                  <a:schemeClr val="tx1"/>
                </a:solidFill>
              </a:rPr>
              <a:t>CW</a:t>
            </a:r>
            <a:r>
              <a:rPr lang="it-IT" sz="1800" baseline="30000">
                <a:solidFill>
                  <a:schemeClr val="tx1"/>
                </a:solidFill>
              </a:rPr>
              <a:t>l</a:t>
            </a:r>
            <a:r>
              <a:rPr lang="it-IT" sz="1800" baseline="-25000">
                <a:solidFill>
                  <a:schemeClr val="tx1"/>
                </a:solidFill>
              </a:rPr>
              <a:t>min</a:t>
            </a:r>
            <a:r>
              <a:rPr lang="it-IT" sz="1800">
                <a:solidFill>
                  <a:schemeClr val="tx1"/>
                </a:solidFill>
              </a:rPr>
              <a:t> = 31 CW</a:t>
            </a:r>
            <a:r>
              <a:rPr lang="it-IT" sz="1800" baseline="30000">
                <a:solidFill>
                  <a:schemeClr val="tx1"/>
                </a:solidFill>
              </a:rPr>
              <a:t>l</a:t>
            </a:r>
            <a:r>
              <a:rPr lang="it-IT" sz="1800" baseline="-25000">
                <a:solidFill>
                  <a:schemeClr val="tx1"/>
                </a:solidFill>
              </a:rPr>
              <a:t>max</a:t>
            </a:r>
            <a:r>
              <a:rPr lang="it-IT" sz="1800">
                <a:solidFill>
                  <a:schemeClr val="tx1"/>
                </a:solidFill>
              </a:rPr>
              <a:t> = 1023. 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5306179" y="4941665"/>
            <a:ext cx="365830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800" b="1">
                <a:solidFill>
                  <a:schemeClr val="tx1"/>
                </a:solidFill>
              </a:rPr>
              <a:t>In CSMA/CA Simulations</a:t>
            </a:r>
          </a:p>
          <a:p>
            <a:pPr algn="l"/>
            <a:r>
              <a:rPr lang="it-IT" sz="1800">
                <a:solidFill>
                  <a:schemeClr val="tx1"/>
                </a:solidFill>
              </a:rPr>
              <a:t>DIFS = AIFS</a:t>
            </a:r>
            <a:r>
              <a:rPr lang="it-IT" sz="1800" baseline="-25000">
                <a:solidFill>
                  <a:schemeClr val="tx1"/>
                </a:solidFill>
              </a:rPr>
              <a:t>H</a:t>
            </a:r>
            <a:r>
              <a:rPr lang="it-IT" sz="1800">
                <a:solidFill>
                  <a:schemeClr val="tx1"/>
                </a:solidFill>
              </a:rPr>
              <a:t> = SIFS + 2 · slotTime </a:t>
            </a:r>
          </a:p>
          <a:p>
            <a:pPr algn="l"/>
            <a:r>
              <a:rPr lang="it-IT" sz="1800">
                <a:solidFill>
                  <a:schemeClr val="tx1"/>
                </a:solidFill>
              </a:rPr>
              <a:t>CW</a:t>
            </a:r>
            <a:r>
              <a:rPr lang="it-IT" sz="1800" baseline="-25000">
                <a:solidFill>
                  <a:schemeClr val="tx1"/>
                </a:solidFill>
              </a:rPr>
              <a:t>min</a:t>
            </a:r>
            <a:r>
              <a:rPr lang="it-IT" sz="1800">
                <a:solidFill>
                  <a:schemeClr val="tx1"/>
                </a:solidFill>
              </a:rPr>
              <a:t> = 31 and CW</a:t>
            </a:r>
            <a:r>
              <a:rPr lang="it-IT" sz="1800" baseline="-25000">
                <a:solidFill>
                  <a:schemeClr val="tx1"/>
                </a:solidFill>
              </a:rPr>
              <a:t>max</a:t>
            </a:r>
            <a:r>
              <a:rPr lang="it-IT" sz="1800">
                <a:solidFill>
                  <a:schemeClr val="tx1"/>
                </a:solidFill>
              </a:rPr>
              <a:t> = 1023.</a:t>
            </a:r>
          </a:p>
          <a:p>
            <a:pPr algn="l"/>
            <a:endParaRPr lang="it-IT" sz="1800">
              <a:solidFill>
                <a:schemeClr val="tx1"/>
              </a:solidFill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4685466" y="2490565"/>
            <a:ext cx="28969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800">
                <a:solidFill>
                  <a:schemeClr val="tx1"/>
                </a:solidFill>
              </a:rPr>
              <a:t>Long-lasting CBR data flows</a:t>
            </a:r>
          </a:p>
          <a:p>
            <a:pPr algn="l"/>
            <a:endParaRPr lang="it-IT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42499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July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Riccardo Scopigno, ISMB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15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872579"/>
          </a:xfrm>
          <a:ln/>
        </p:spPr>
        <p:txBody>
          <a:bodyPr lIns="90000" tIns="46800" rIns="90000" bIns="46800"/>
          <a:lstStyle/>
          <a:p>
            <a:r>
              <a:rPr lang="en-US" sz="2800" dirty="0" err="1"/>
              <a:t>Policying</a:t>
            </a:r>
            <a:r>
              <a:rPr lang="en-US" sz="2800" dirty="0"/>
              <a:t>, Bandwidth </a:t>
            </a:r>
            <a:r>
              <a:rPr lang="en-US" sz="2800" dirty="0" smtClean="0"/>
              <a:t>Division:</a:t>
            </a:r>
            <a:br>
              <a:rPr lang="en-US" sz="2800" dirty="0" smtClean="0"/>
            </a:br>
            <a:r>
              <a:rPr lang="en-US" sz="2000" i="1" dirty="0" smtClean="0"/>
              <a:t>Better efficiency approaching saturation + Traffic Management</a:t>
            </a:r>
            <a:endParaRPr lang="en-US" sz="2000" i="1" dirty="0"/>
          </a:p>
        </p:txBody>
      </p:sp>
      <p:pic>
        <p:nvPicPr>
          <p:cNvPr id="10" name="Picture 5" descr="bandwidth_631_15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6762" y="3973090"/>
            <a:ext cx="4567238" cy="240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nterTime_cd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" y="3945259"/>
            <a:ext cx="4567237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552426" y="4965505"/>
            <a:ext cx="2808436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it-IT" sz="900" dirty="0">
                <a:solidFill>
                  <a:schemeClr val="tx1"/>
                </a:solidFill>
              </a:rPr>
              <a:t>Under </a:t>
            </a:r>
            <a:r>
              <a:rPr lang="it-IT" sz="900" dirty="0" err="1">
                <a:solidFill>
                  <a:schemeClr val="tx1"/>
                </a:solidFill>
              </a:rPr>
              <a:t>saturation</a:t>
            </a:r>
            <a:r>
              <a:rPr lang="it-IT" sz="900" dirty="0">
                <a:solidFill>
                  <a:schemeClr val="tx1"/>
                </a:solidFill>
              </a:rPr>
              <a:t> </a:t>
            </a:r>
            <a:r>
              <a:rPr lang="it-IT" sz="900" dirty="0" err="1">
                <a:solidFill>
                  <a:schemeClr val="tx1"/>
                </a:solidFill>
              </a:rPr>
              <a:t>condition</a:t>
            </a:r>
            <a:r>
              <a:rPr lang="it-IT" sz="900" dirty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it-IT" sz="900" dirty="0" err="1">
                <a:solidFill>
                  <a:schemeClr val="tx1"/>
                </a:solidFill>
              </a:rPr>
              <a:t>Less</a:t>
            </a:r>
            <a:r>
              <a:rPr lang="it-IT" sz="900" dirty="0">
                <a:solidFill>
                  <a:schemeClr val="tx1"/>
                </a:solidFill>
              </a:rPr>
              <a:t> </a:t>
            </a:r>
            <a:r>
              <a:rPr lang="it-IT" sz="900" dirty="0" err="1">
                <a:solidFill>
                  <a:schemeClr val="tx1"/>
                </a:solidFill>
              </a:rPr>
              <a:t>than</a:t>
            </a:r>
            <a:r>
              <a:rPr lang="it-IT" sz="900" dirty="0">
                <a:solidFill>
                  <a:schemeClr val="tx1"/>
                </a:solidFill>
              </a:rPr>
              <a:t> 5% </a:t>
            </a:r>
            <a:r>
              <a:rPr lang="it-IT" sz="900" dirty="0" err="1">
                <a:solidFill>
                  <a:schemeClr val="tx1"/>
                </a:solidFill>
              </a:rPr>
              <a:t>packet</a:t>
            </a:r>
            <a:r>
              <a:rPr lang="it-IT" sz="900" dirty="0">
                <a:solidFill>
                  <a:schemeClr val="tx1"/>
                </a:solidFill>
              </a:rPr>
              <a:t> </a:t>
            </a:r>
            <a:r>
              <a:rPr lang="it-IT" sz="900" dirty="0" err="1">
                <a:solidFill>
                  <a:schemeClr val="tx1"/>
                </a:solidFill>
              </a:rPr>
              <a:t>have</a:t>
            </a:r>
            <a:r>
              <a:rPr lang="it-IT" sz="900" dirty="0">
                <a:solidFill>
                  <a:schemeClr val="tx1"/>
                </a:solidFill>
              </a:rPr>
              <a:t> </a:t>
            </a:r>
            <a:r>
              <a:rPr lang="it-IT" sz="900" dirty="0" err="1">
                <a:solidFill>
                  <a:schemeClr val="tx1"/>
                </a:solidFill>
              </a:rPr>
              <a:t>bad</a:t>
            </a:r>
            <a:r>
              <a:rPr lang="it-IT" sz="900" dirty="0">
                <a:solidFill>
                  <a:schemeClr val="tx1"/>
                </a:solidFill>
              </a:rPr>
              <a:t> </a:t>
            </a:r>
            <a:r>
              <a:rPr lang="it-IT" sz="900" dirty="0" err="1">
                <a:solidFill>
                  <a:schemeClr val="tx1"/>
                </a:solidFill>
              </a:rPr>
              <a:t>effects</a:t>
            </a:r>
            <a:r>
              <a:rPr lang="it-IT" sz="900" dirty="0">
                <a:solidFill>
                  <a:schemeClr val="tx1"/>
                </a:solidFill>
              </a:rPr>
              <a:t> due to </a:t>
            </a:r>
            <a:r>
              <a:rPr lang="it-IT" sz="900" dirty="0" err="1">
                <a:solidFill>
                  <a:schemeClr val="tx1"/>
                </a:solidFill>
              </a:rPr>
              <a:t>borter</a:t>
            </a:r>
            <a:r>
              <a:rPr lang="it-IT" sz="900" dirty="0">
                <a:solidFill>
                  <a:schemeClr val="tx1"/>
                </a:solidFill>
              </a:rPr>
              <a:t> </a:t>
            </a:r>
            <a:r>
              <a:rPr lang="it-IT" sz="900" dirty="0" err="1">
                <a:solidFill>
                  <a:schemeClr val="tx1"/>
                </a:solidFill>
              </a:rPr>
              <a:t>effect</a:t>
            </a:r>
            <a:r>
              <a:rPr lang="it-IT" sz="900" dirty="0">
                <a:solidFill>
                  <a:schemeClr val="tx1"/>
                </a:solidFill>
              </a:rPr>
              <a:t> of time </a:t>
            </a:r>
            <a:r>
              <a:rPr lang="it-IT" sz="900" dirty="0" err="1">
                <a:solidFill>
                  <a:schemeClr val="tx1"/>
                </a:solidFill>
              </a:rPr>
              <a:t>switching</a:t>
            </a:r>
            <a:endParaRPr lang="it-IT" sz="900" dirty="0">
              <a:solidFill>
                <a:schemeClr val="tx1"/>
              </a:solidFill>
            </a:endParaRPr>
          </a:p>
        </p:txBody>
      </p:sp>
      <p:pic>
        <p:nvPicPr>
          <p:cNvPr id="15" name="Picture 4" descr="throughput_2step_regul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363" y="1577380"/>
            <a:ext cx="4360465" cy="230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delay_2step_regula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5933" y="1577380"/>
            <a:ext cx="4408895" cy="232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47249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July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dirty="0" smtClean="0"/>
              <a:t>Riccardo Scopigno, ISMB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16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656555"/>
          </a:xfrm>
          <a:ln/>
        </p:spPr>
        <p:txBody>
          <a:bodyPr lIns="90000" tIns="46800" rIns="90000" bIns="46800"/>
          <a:lstStyle/>
          <a:p>
            <a:r>
              <a:rPr lang="en-US" sz="2800" dirty="0" smtClean="0"/>
              <a:t>Effect of packet sizes: TD-</a:t>
            </a:r>
            <a:r>
              <a:rPr lang="en-US" sz="2800" dirty="0" err="1" smtClean="0"/>
              <a:t>uCSMA</a:t>
            </a:r>
            <a:r>
              <a:rPr lang="en-US" sz="2800" dirty="0" smtClean="0"/>
              <a:t> </a:t>
            </a:r>
            <a:r>
              <a:rPr lang="en-US" sz="2800" dirty="0" err="1" smtClean="0"/>
              <a:t>vs</a:t>
            </a:r>
            <a:r>
              <a:rPr lang="en-US" sz="2800" dirty="0" smtClean="0"/>
              <a:t> CSMA/CA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09596"/>
            <a:ext cx="6026137" cy="288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134065" y="4725144"/>
            <a:ext cx="71823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1600" dirty="0" err="1" smtClean="0">
                <a:solidFill>
                  <a:schemeClr val="tx1"/>
                </a:solidFill>
              </a:rPr>
              <a:t>Node</a:t>
            </a:r>
            <a:r>
              <a:rPr lang="it-IT" sz="1600" dirty="0" smtClean="0">
                <a:solidFill>
                  <a:schemeClr val="tx1"/>
                </a:solidFill>
              </a:rPr>
              <a:t> 0 and </a:t>
            </a:r>
            <a:r>
              <a:rPr lang="it-IT" sz="1600" dirty="0" err="1" smtClean="0">
                <a:solidFill>
                  <a:schemeClr val="tx1"/>
                </a:solidFill>
              </a:rPr>
              <a:t>node</a:t>
            </a:r>
            <a:r>
              <a:rPr lang="it-IT" sz="1600" dirty="0" smtClean="0">
                <a:solidFill>
                  <a:schemeClr val="tx1"/>
                </a:solidFill>
              </a:rPr>
              <a:t> 2 </a:t>
            </a:r>
            <a:r>
              <a:rPr lang="it-IT" sz="1600" dirty="0" err="1" smtClean="0">
                <a:solidFill>
                  <a:schemeClr val="tx1"/>
                </a:solidFill>
              </a:rPr>
              <a:t>transmit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at</a:t>
            </a:r>
            <a:r>
              <a:rPr lang="it-IT" sz="1600" dirty="0" smtClean="0">
                <a:solidFill>
                  <a:schemeClr val="tx1"/>
                </a:solidFill>
              </a:rPr>
              <a:t> 1500 </a:t>
            </a:r>
            <a:r>
              <a:rPr lang="it-IT" sz="1600" dirty="0" err="1" smtClean="0">
                <a:solidFill>
                  <a:schemeClr val="tx1"/>
                </a:solidFill>
              </a:rPr>
              <a:t>bytes</a:t>
            </a:r>
            <a:endParaRPr lang="it-IT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 err="1" smtClean="0">
                <a:solidFill>
                  <a:schemeClr val="tx1"/>
                </a:solidFill>
              </a:rPr>
              <a:t>Node</a:t>
            </a:r>
            <a:r>
              <a:rPr lang="it-IT" sz="1600" dirty="0" smtClean="0">
                <a:solidFill>
                  <a:schemeClr val="tx1"/>
                </a:solidFill>
              </a:rPr>
              <a:t> 1 </a:t>
            </a:r>
            <a:r>
              <a:rPr lang="it-IT" sz="1600" dirty="0" err="1" smtClean="0">
                <a:solidFill>
                  <a:schemeClr val="tx1"/>
                </a:solidFill>
              </a:rPr>
              <a:t>transmits</a:t>
            </a:r>
            <a:r>
              <a:rPr lang="it-IT" sz="1600" dirty="0" smtClean="0">
                <a:solidFill>
                  <a:schemeClr val="tx1"/>
                </a:solidFill>
              </a:rPr>
              <a:t> 500bytes and </a:t>
            </a:r>
            <a:r>
              <a:rPr lang="it-IT" sz="1600" dirty="0" err="1" smtClean="0">
                <a:solidFill>
                  <a:schemeClr val="tx1"/>
                </a:solidFill>
              </a:rPr>
              <a:t>grows</a:t>
            </a:r>
            <a:endParaRPr lang="it-IT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 err="1" smtClean="0">
                <a:solidFill>
                  <a:schemeClr val="tx1"/>
                </a:solidFill>
              </a:rPr>
              <a:t>Two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phenomena</a:t>
            </a:r>
            <a:endParaRPr lang="it-IT" sz="1600" dirty="0" smtClean="0">
              <a:solidFill>
                <a:schemeClr val="tx1"/>
              </a:solidFill>
            </a:endParaRPr>
          </a:p>
          <a:p>
            <a:pPr marL="1028700" lvl="1">
              <a:buFont typeface="Arial" pitchFamily="34" charset="0"/>
              <a:buChar char="•"/>
            </a:pPr>
            <a:r>
              <a:rPr lang="it-IT" sz="1600" dirty="0" err="1" smtClean="0">
                <a:solidFill>
                  <a:schemeClr val="tx1"/>
                </a:solidFill>
              </a:rPr>
              <a:t>Discard</a:t>
            </a:r>
            <a:r>
              <a:rPr lang="it-IT" sz="1600" dirty="0" smtClean="0">
                <a:solidFill>
                  <a:schemeClr val="tx1"/>
                </a:solidFill>
              </a:rPr>
              <a:t> policy </a:t>
            </a:r>
            <a:r>
              <a:rPr lang="it-IT" sz="1600" dirty="0" err="1" smtClean="0">
                <a:solidFill>
                  <a:schemeClr val="tx1"/>
                </a:solidFill>
              </a:rPr>
              <a:t>against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e</a:t>
            </a:r>
            <a:r>
              <a:rPr lang="it-IT" sz="1600" dirty="0" err="1" smtClean="0">
                <a:solidFill>
                  <a:schemeClr val="tx1"/>
                </a:solidFill>
              </a:rPr>
              <a:t>xcess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traffic</a:t>
            </a:r>
            <a:r>
              <a:rPr lang="it-IT" sz="1600" dirty="0" smtClean="0">
                <a:solidFill>
                  <a:schemeClr val="tx1"/>
                </a:solidFill>
              </a:rPr>
              <a:t> in TD-</a:t>
            </a:r>
            <a:r>
              <a:rPr lang="it-IT" sz="1600" dirty="0" err="1" smtClean="0">
                <a:solidFill>
                  <a:schemeClr val="tx1"/>
                </a:solidFill>
              </a:rPr>
              <a:t>uCSMA</a:t>
            </a:r>
            <a:r>
              <a:rPr lang="it-IT" sz="1600" dirty="0" smtClean="0">
                <a:solidFill>
                  <a:schemeClr val="tx1"/>
                </a:solidFill>
              </a:rPr>
              <a:t> (</a:t>
            </a:r>
            <a:r>
              <a:rPr lang="it-IT" sz="1600" dirty="0" err="1" smtClean="0">
                <a:solidFill>
                  <a:schemeClr val="tx1"/>
                </a:solidFill>
              </a:rPr>
              <a:t>see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next</a:t>
            </a:r>
            <a:r>
              <a:rPr lang="it-IT" sz="1600" dirty="0" smtClean="0">
                <a:solidFill>
                  <a:schemeClr val="tx1"/>
                </a:solidFill>
              </a:rPr>
              <a:t>)</a:t>
            </a:r>
          </a:p>
          <a:p>
            <a:pPr marL="1028700" lvl="1">
              <a:buFont typeface="Arial" pitchFamily="34" charset="0"/>
              <a:buChar char="•"/>
            </a:pPr>
            <a:r>
              <a:rPr lang="it-IT" sz="1600" dirty="0" err="1" smtClean="0">
                <a:solidFill>
                  <a:schemeClr val="tx1"/>
                </a:solidFill>
              </a:rPr>
              <a:t>Even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before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saturation</a:t>
            </a:r>
            <a:r>
              <a:rPr lang="it-IT" sz="1600" dirty="0" smtClean="0">
                <a:solidFill>
                  <a:schemeClr val="tx1"/>
                </a:solidFill>
              </a:rPr>
              <a:t>, </a:t>
            </a:r>
            <a:r>
              <a:rPr lang="it-IT" sz="1600" dirty="0" err="1" smtClean="0">
                <a:solidFill>
                  <a:schemeClr val="tx1"/>
                </a:solidFill>
              </a:rPr>
              <a:t>other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flows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get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affected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but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not</a:t>
            </a:r>
            <a:r>
              <a:rPr lang="it-IT" sz="1600" dirty="0" smtClean="0">
                <a:solidFill>
                  <a:schemeClr val="tx1"/>
                </a:solidFill>
              </a:rPr>
              <a:t> with TD-</a:t>
            </a:r>
            <a:r>
              <a:rPr lang="it-IT" sz="1600" dirty="0" err="1" smtClean="0">
                <a:solidFill>
                  <a:schemeClr val="tx1"/>
                </a:solidFill>
              </a:rPr>
              <a:t>uCSMA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Ovale 7"/>
          <p:cNvSpPr/>
          <p:nvPr/>
        </p:nvSpPr>
        <p:spPr bwMode="auto">
          <a:xfrm>
            <a:off x="2665884" y="1844824"/>
            <a:ext cx="216024" cy="2650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Ovale 16"/>
          <p:cNvSpPr/>
          <p:nvPr/>
        </p:nvSpPr>
        <p:spPr bwMode="auto">
          <a:xfrm>
            <a:off x="3779912" y="1844824"/>
            <a:ext cx="475481" cy="252028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Figura a mano libera 8"/>
          <p:cNvSpPr/>
          <p:nvPr/>
        </p:nvSpPr>
        <p:spPr bwMode="auto">
          <a:xfrm>
            <a:off x="4038600" y="1411173"/>
            <a:ext cx="838200" cy="589077"/>
          </a:xfrm>
          <a:custGeom>
            <a:avLst/>
            <a:gdLst>
              <a:gd name="connsiteX0" fmla="*/ 0 w 838200"/>
              <a:gd name="connsiteY0" fmla="*/ 589077 h 589077"/>
              <a:gd name="connsiteX1" fmla="*/ 304800 w 838200"/>
              <a:gd name="connsiteY1" fmla="*/ 65202 h 589077"/>
              <a:gd name="connsiteX2" fmla="*/ 838200 w 838200"/>
              <a:gd name="connsiteY2" fmla="*/ 8052 h 589077"/>
              <a:gd name="connsiteX3" fmla="*/ 838200 w 838200"/>
              <a:gd name="connsiteY3" fmla="*/ 8052 h 58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200" h="589077">
                <a:moveTo>
                  <a:pt x="0" y="589077"/>
                </a:moveTo>
                <a:cubicBezTo>
                  <a:pt x="82550" y="375558"/>
                  <a:pt x="165100" y="162039"/>
                  <a:pt x="304800" y="65202"/>
                </a:cubicBezTo>
                <a:cubicBezTo>
                  <a:pt x="444500" y="-31636"/>
                  <a:pt x="838200" y="8052"/>
                  <a:pt x="838200" y="8052"/>
                </a:cubicBezTo>
                <a:lnTo>
                  <a:pt x="838200" y="8052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860032" y="1268760"/>
            <a:ext cx="3778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solidFill>
                  <a:schemeClr val="tx1"/>
                </a:solidFill>
              </a:rPr>
              <a:t>Saturation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starts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here</a:t>
            </a:r>
            <a:r>
              <a:rPr lang="it-IT" sz="1600" dirty="0" smtClean="0">
                <a:solidFill>
                  <a:schemeClr val="tx1"/>
                </a:solidFill>
              </a:rPr>
              <a:t>: </a:t>
            </a:r>
            <a:r>
              <a:rPr lang="it-IT" sz="1600" dirty="0" err="1" smtClean="0">
                <a:solidFill>
                  <a:schemeClr val="tx1"/>
                </a:solidFill>
              </a:rPr>
              <a:t>payload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effect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before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7020272" y="3572445"/>
            <a:ext cx="237682" cy="2159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 flipV="1">
            <a:off x="7245821" y="3385120"/>
            <a:ext cx="296775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97452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July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dirty="0" smtClean="0"/>
              <a:t>Riccardo Scopigno, ISMB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17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656555"/>
          </a:xfrm>
          <a:ln/>
        </p:spPr>
        <p:txBody>
          <a:bodyPr lIns="90000" tIns="46800" rIns="90000" bIns="46800"/>
          <a:lstStyle/>
          <a:p>
            <a:r>
              <a:rPr lang="en-US" sz="2800" dirty="0"/>
              <a:t>Effect of Misbehaving Nodes</a:t>
            </a:r>
            <a:br>
              <a:rPr lang="en-US" sz="2800" dirty="0"/>
            </a:br>
            <a:r>
              <a:rPr lang="en-US" sz="2000" i="1" dirty="0"/>
              <a:t>Policy in Details</a:t>
            </a:r>
          </a:p>
        </p:txBody>
      </p:sp>
      <p:pic>
        <p:nvPicPr>
          <p:cNvPr id="14" name="Picture 4" descr="throughput_2step_nonregul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223" y="1971349"/>
            <a:ext cx="5945187" cy="313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1540810" y="2906387"/>
            <a:ext cx="433388" cy="431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6797023" y="2979412"/>
            <a:ext cx="433387" cy="431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V="1">
            <a:off x="7230410" y="2906387"/>
            <a:ext cx="358775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7641573" y="2711124"/>
            <a:ext cx="14734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800">
                <a:solidFill>
                  <a:schemeClr val="tx1"/>
                </a:solidFill>
              </a:rPr>
              <a:t>around 9Mb/s</a:t>
            </a: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4420535" y="1826887"/>
            <a:ext cx="0" cy="360045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2332973" y="5276524"/>
            <a:ext cx="10310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800">
                <a:solidFill>
                  <a:schemeClr val="tx1"/>
                </a:solidFill>
              </a:rPr>
              <a:t>Adaptive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5317473" y="5257474"/>
            <a:ext cx="98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800">
                <a:solidFill>
                  <a:schemeClr val="tx1"/>
                </a:solidFill>
              </a:rPr>
              <a:t>Policing</a:t>
            </a:r>
          </a:p>
        </p:txBody>
      </p:sp>
    </p:spTree>
    <p:extLst>
      <p:ext uri="{BB962C8B-B14F-4D97-AF65-F5344CB8AC3E}">
        <p14:creationId xmlns:p14="http://schemas.microsoft.com/office/powerpoint/2010/main" xmlns="" val="38553832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July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dirty="0" smtClean="0"/>
              <a:t>Riccardo Scopigno, ISMB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18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656555"/>
          </a:xfrm>
          <a:ln/>
        </p:spPr>
        <p:txBody>
          <a:bodyPr lIns="90000" tIns="46800" rIns="90000" bIns="46800"/>
          <a:lstStyle/>
          <a:p>
            <a:r>
              <a:rPr lang="en-US" sz="2800" dirty="0" smtClean="0"/>
              <a:t>Asymmetric scenario</a:t>
            </a:r>
            <a:endParaRPr lang="en-US" sz="2000" i="1" dirty="0"/>
          </a:p>
        </p:txBody>
      </p:sp>
      <p:pic>
        <p:nvPicPr>
          <p:cNvPr id="17" name="Picture 4" descr="delay_5nod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961284"/>
            <a:ext cx="4581525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throughput_5nod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84784"/>
            <a:ext cx="4573587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topologi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02"/>
          <a:stretch>
            <a:fillRect/>
          </a:stretch>
        </p:blipFill>
        <p:spPr bwMode="auto">
          <a:xfrm>
            <a:off x="325438" y="2492847"/>
            <a:ext cx="3887787" cy="28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1487488" y="5337647"/>
            <a:ext cx="1368425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1209675" y="5769447"/>
            <a:ext cx="17176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41767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l" defTabSz="41767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defTabSz="41767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41767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41767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t-IT" sz="1600">
                <a:latin typeface="Verdana" pitchFamily="34" charset="0"/>
              </a:rPr>
              <a:t>T</a:t>
            </a:r>
            <a:r>
              <a:rPr lang="it-IT" sz="1600" baseline="30000">
                <a:latin typeface="Verdana" pitchFamily="34" charset="0"/>
              </a:rPr>
              <a:t>i</a:t>
            </a:r>
            <a:r>
              <a:rPr lang="it-IT" sz="1600" baseline="-25000">
                <a:latin typeface="Verdana" pitchFamily="34" charset="0"/>
              </a:rPr>
              <a:t>H</a:t>
            </a:r>
            <a:r>
              <a:rPr lang="it-IT" sz="1600">
                <a:latin typeface="Verdana" pitchFamily="34" charset="0"/>
              </a:rPr>
              <a:t>/TC= 3/20</a:t>
            </a:r>
          </a:p>
          <a:p>
            <a:endParaRPr lang="it-IT" sz="1600">
              <a:latin typeface="Verdana" pitchFamily="34" charset="0"/>
            </a:endParaRPr>
          </a:p>
        </p:txBody>
      </p:sp>
      <p:sp>
        <p:nvSpPr>
          <p:cNvPr id="27" name="Freeform 9"/>
          <p:cNvSpPr>
            <a:spLocks/>
          </p:cNvSpPr>
          <p:nvPr/>
        </p:nvSpPr>
        <p:spPr bwMode="auto">
          <a:xfrm>
            <a:off x="611188" y="4869334"/>
            <a:ext cx="660400" cy="973138"/>
          </a:xfrm>
          <a:custGeom>
            <a:avLst/>
            <a:gdLst>
              <a:gd name="T0" fmla="*/ 30 w 1028"/>
              <a:gd name="T1" fmla="*/ 0 h 499"/>
              <a:gd name="T2" fmla="*/ 166 w 1028"/>
              <a:gd name="T3" fmla="*/ 363 h 499"/>
              <a:gd name="T4" fmla="*/ 1028 w 1028"/>
              <a:gd name="T5" fmla="*/ 499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28" h="499">
                <a:moveTo>
                  <a:pt x="30" y="0"/>
                </a:moveTo>
                <a:cubicBezTo>
                  <a:pt x="15" y="140"/>
                  <a:pt x="0" y="280"/>
                  <a:pt x="166" y="363"/>
                </a:cubicBezTo>
                <a:cubicBezTo>
                  <a:pt x="332" y="446"/>
                  <a:pt x="680" y="472"/>
                  <a:pt x="1028" y="4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Freeform 10"/>
          <p:cNvSpPr>
            <a:spLocks/>
          </p:cNvSpPr>
          <p:nvPr/>
        </p:nvSpPr>
        <p:spPr bwMode="auto">
          <a:xfrm>
            <a:off x="2627313" y="4293072"/>
            <a:ext cx="708025" cy="1512887"/>
          </a:xfrm>
          <a:custGeom>
            <a:avLst/>
            <a:gdLst>
              <a:gd name="T0" fmla="*/ 0 w 483"/>
              <a:gd name="T1" fmla="*/ 205 h 930"/>
              <a:gd name="T2" fmla="*/ 226 w 483"/>
              <a:gd name="T3" fmla="*/ 68 h 930"/>
              <a:gd name="T4" fmla="*/ 453 w 483"/>
              <a:gd name="T5" fmla="*/ 613 h 930"/>
              <a:gd name="T6" fmla="*/ 45 w 483"/>
              <a:gd name="T7" fmla="*/ 930 h 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3" h="930">
                <a:moveTo>
                  <a:pt x="0" y="205"/>
                </a:moveTo>
                <a:cubicBezTo>
                  <a:pt x="75" y="102"/>
                  <a:pt x="151" y="0"/>
                  <a:pt x="226" y="68"/>
                </a:cubicBezTo>
                <a:cubicBezTo>
                  <a:pt x="301" y="136"/>
                  <a:pt x="483" y="470"/>
                  <a:pt x="453" y="613"/>
                </a:cubicBezTo>
                <a:cubicBezTo>
                  <a:pt x="423" y="756"/>
                  <a:pt x="234" y="843"/>
                  <a:pt x="45" y="93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Freeform 11"/>
          <p:cNvSpPr>
            <a:spLocks/>
          </p:cNvSpPr>
          <p:nvPr/>
        </p:nvSpPr>
        <p:spPr bwMode="auto">
          <a:xfrm>
            <a:off x="2711450" y="4940772"/>
            <a:ext cx="1501775" cy="973137"/>
          </a:xfrm>
          <a:custGeom>
            <a:avLst/>
            <a:gdLst>
              <a:gd name="T0" fmla="*/ 1406 w 1671"/>
              <a:gd name="T1" fmla="*/ 0 h 816"/>
              <a:gd name="T2" fmla="*/ 1588 w 1671"/>
              <a:gd name="T3" fmla="*/ 408 h 816"/>
              <a:gd name="T4" fmla="*/ 1406 w 1671"/>
              <a:gd name="T5" fmla="*/ 635 h 816"/>
              <a:gd name="T6" fmla="*/ 0 w 1671"/>
              <a:gd name="T7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71" h="816">
                <a:moveTo>
                  <a:pt x="1406" y="0"/>
                </a:moveTo>
                <a:cubicBezTo>
                  <a:pt x="1497" y="151"/>
                  <a:pt x="1588" y="302"/>
                  <a:pt x="1588" y="408"/>
                </a:cubicBezTo>
                <a:cubicBezTo>
                  <a:pt x="1588" y="514"/>
                  <a:pt x="1671" y="567"/>
                  <a:pt x="1406" y="635"/>
                </a:cubicBezTo>
                <a:cubicBezTo>
                  <a:pt x="1141" y="703"/>
                  <a:pt x="570" y="759"/>
                  <a:pt x="0" y="81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eeform 12"/>
          <p:cNvSpPr>
            <a:spLocks/>
          </p:cNvSpPr>
          <p:nvPr/>
        </p:nvSpPr>
        <p:spPr bwMode="auto">
          <a:xfrm>
            <a:off x="254000" y="2037234"/>
            <a:ext cx="935038" cy="1392238"/>
          </a:xfrm>
          <a:custGeom>
            <a:avLst/>
            <a:gdLst>
              <a:gd name="T0" fmla="*/ 589 w 589"/>
              <a:gd name="T1" fmla="*/ 590 h 877"/>
              <a:gd name="T2" fmla="*/ 136 w 589"/>
              <a:gd name="T3" fmla="*/ 817 h 877"/>
              <a:gd name="T4" fmla="*/ 45 w 589"/>
              <a:gd name="T5" fmla="*/ 227 h 877"/>
              <a:gd name="T6" fmla="*/ 408 w 589"/>
              <a:gd name="T7" fmla="*/ 0 h 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9" h="877">
                <a:moveTo>
                  <a:pt x="589" y="590"/>
                </a:moveTo>
                <a:cubicBezTo>
                  <a:pt x="408" y="733"/>
                  <a:pt x="227" y="877"/>
                  <a:pt x="136" y="817"/>
                </a:cubicBezTo>
                <a:cubicBezTo>
                  <a:pt x="45" y="757"/>
                  <a:pt x="0" y="363"/>
                  <a:pt x="45" y="227"/>
                </a:cubicBezTo>
                <a:cubicBezTo>
                  <a:pt x="90" y="91"/>
                  <a:pt x="348" y="38"/>
                  <a:pt x="40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Freeform 13"/>
          <p:cNvSpPr>
            <a:spLocks/>
          </p:cNvSpPr>
          <p:nvPr/>
        </p:nvSpPr>
        <p:spPr bwMode="auto">
          <a:xfrm>
            <a:off x="3254375" y="1556222"/>
            <a:ext cx="1030288" cy="1392237"/>
          </a:xfrm>
          <a:custGeom>
            <a:avLst/>
            <a:gdLst>
              <a:gd name="T0" fmla="*/ 226 w 649"/>
              <a:gd name="T1" fmla="*/ 794 h 877"/>
              <a:gd name="T2" fmla="*/ 544 w 649"/>
              <a:gd name="T3" fmla="*/ 794 h 877"/>
              <a:gd name="T4" fmla="*/ 589 w 649"/>
              <a:gd name="T5" fmla="*/ 296 h 877"/>
              <a:gd name="T6" fmla="*/ 181 w 649"/>
              <a:gd name="T7" fmla="*/ 23 h 877"/>
              <a:gd name="T8" fmla="*/ 0 w 649"/>
              <a:gd name="T9" fmla="*/ 159 h 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877">
                <a:moveTo>
                  <a:pt x="226" y="794"/>
                </a:moveTo>
                <a:cubicBezTo>
                  <a:pt x="355" y="835"/>
                  <a:pt x="484" y="877"/>
                  <a:pt x="544" y="794"/>
                </a:cubicBezTo>
                <a:cubicBezTo>
                  <a:pt x="604" y="711"/>
                  <a:pt x="649" y="424"/>
                  <a:pt x="589" y="296"/>
                </a:cubicBezTo>
                <a:cubicBezTo>
                  <a:pt x="529" y="168"/>
                  <a:pt x="279" y="46"/>
                  <a:pt x="181" y="23"/>
                </a:cubicBezTo>
                <a:cubicBezTo>
                  <a:pt x="83" y="0"/>
                  <a:pt x="41" y="79"/>
                  <a:pt x="0" y="15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2351088" y="1803872"/>
            <a:ext cx="17176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41767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l" defTabSz="41767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defTabSz="41767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41767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41767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t-IT" sz="1600">
                <a:latin typeface="Verdana" pitchFamily="34" charset="0"/>
              </a:rPr>
              <a:t>T</a:t>
            </a:r>
            <a:r>
              <a:rPr lang="it-IT" sz="1600" baseline="30000">
                <a:latin typeface="Verdana" pitchFamily="34" charset="0"/>
              </a:rPr>
              <a:t>3</a:t>
            </a:r>
            <a:r>
              <a:rPr lang="it-IT" sz="1600" baseline="-25000">
                <a:latin typeface="Verdana" pitchFamily="34" charset="0"/>
              </a:rPr>
              <a:t>H</a:t>
            </a:r>
            <a:r>
              <a:rPr lang="it-IT" sz="1600">
                <a:latin typeface="Verdana" pitchFamily="34" charset="0"/>
              </a:rPr>
              <a:t>/TC= 6/20</a:t>
            </a:r>
          </a:p>
          <a:p>
            <a:endParaRPr lang="it-IT" sz="1600">
              <a:latin typeface="Verdana" pitchFamily="34" charset="0"/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36513" y="1767359"/>
            <a:ext cx="17176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41767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l" defTabSz="41767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defTabSz="41767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41767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41767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t-IT" sz="1600">
                <a:latin typeface="Verdana" pitchFamily="34" charset="0"/>
              </a:rPr>
              <a:t>T</a:t>
            </a:r>
            <a:r>
              <a:rPr lang="it-IT" sz="1600" baseline="30000">
                <a:latin typeface="Verdana" pitchFamily="34" charset="0"/>
              </a:rPr>
              <a:t>4</a:t>
            </a:r>
            <a:r>
              <a:rPr lang="it-IT" sz="1600" baseline="-25000">
                <a:latin typeface="Verdana" pitchFamily="34" charset="0"/>
              </a:rPr>
              <a:t>H</a:t>
            </a:r>
            <a:r>
              <a:rPr lang="it-IT" sz="1600">
                <a:latin typeface="Verdana" pitchFamily="34" charset="0"/>
              </a:rPr>
              <a:t>/TC= 5/20</a:t>
            </a:r>
          </a:p>
          <a:p>
            <a:endParaRPr lang="it-IT" sz="16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17183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July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dirty="0" smtClean="0"/>
              <a:t>Riccardo Scopigno, ISMB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19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923" y="1268760"/>
            <a:ext cx="3877593" cy="266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3380"/>
            <a:ext cx="3152775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656555"/>
          </a:xfrm>
          <a:ln/>
        </p:spPr>
        <p:txBody>
          <a:bodyPr lIns="90000" tIns="46800" rIns="90000" bIns="46800"/>
          <a:lstStyle/>
          <a:p>
            <a:r>
              <a:rPr lang="en-US" sz="2800" dirty="0" smtClean="0"/>
              <a:t>More complex scenarios </a:t>
            </a:r>
            <a:br>
              <a:rPr lang="en-US" sz="2800" dirty="0" smtClean="0"/>
            </a:br>
            <a:r>
              <a:rPr lang="en-US" sz="2000" i="1" dirty="0" err="1" smtClean="0"/>
              <a:t>multihop</a:t>
            </a:r>
            <a:r>
              <a:rPr lang="en-US" sz="2000" i="1" dirty="0" smtClean="0"/>
              <a:t> + variable traffic</a:t>
            </a:r>
            <a:endParaRPr lang="en-US" sz="2000" i="1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12776"/>
            <a:ext cx="4620037" cy="237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73380"/>
            <a:ext cx="4620037" cy="237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740320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smtClean="0"/>
              <a:t>July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Riccardo Scopigno, ISMB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1844824"/>
            <a:ext cx="8280920" cy="4114800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TD-</a:t>
            </a:r>
            <a:r>
              <a:rPr lang="en-GB" sz="2000" dirty="0" err="1" smtClean="0"/>
              <a:t>uCSMA</a:t>
            </a:r>
            <a:r>
              <a:rPr lang="en-GB" sz="2000" dirty="0" smtClean="0"/>
              <a:t> aims to provide CSMA/CA with a </a:t>
            </a:r>
            <a:r>
              <a:rPr lang="en-GB" sz="2000" dirty="0" err="1" smtClean="0"/>
              <a:t>QoS</a:t>
            </a:r>
            <a:r>
              <a:rPr lang="en-GB" sz="2000" dirty="0" smtClean="0"/>
              <a:t>-capable MAC able to support reservations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TD-</a:t>
            </a:r>
            <a:r>
              <a:rPr lang="en-GB" sz="2000" dirty="0" err="1" smtClean="0"/>
              <a:t>uCSMA</a:t>
            </a:r>
            <a:r>
              <a:rPr lang="en-GB" sz="2000" dirty="0" smtClean="0"/>
              <a:t> puts together CSMA and TDMA in a novel way, taking the best of both (reservation and statistical re-use). It is backward compatible to EDCA and has already been implemented over Atheros chipsets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dirty="0" smtClean="0"/>
          </a:p>
          <a:p>
            <a:pPr algn="r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i="1" dirty="0" smtClean="0"/>
          </a:p>
          <a:p>
            <a:pPr algn="r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i="1" dirty="0" smtClean="0"/>
              <a:t>Patented (</a:t>
            </a:r>
            <a:r>
              <a:rPr lang="en-GB" sz="2000" i="1" dirty="0"/>
              <a:t>Europe)[</a:t>
            </a:r>
            <a:r>
              <a:rPr lang="en-GB" sz="2000" i="1" dirty="0" smtClean="0"/>
              <a:t>EP2282599]</a:t>
            </a:r>
            <a:endParaRPr lang="en-GB" sz="2000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July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dirty="0" smtClean="0"/>
              <a:t>Riccardo Scopigno, ISMB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20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900237"/>
            <a:ext cx="7772400" cy="656555"/>
          </a:xfrm>
          <a:ln/>
        </p:spPr>
        <p:txBody>
          <a:bodyPr lIns="90000" tIns="46800" rIns="90000" bIns="46800"/>
          <a:lstStyle/>
          <a:p>
            <a:r>
              <a:rPr lang="en-US" sz="2800" dirty="0" smtClean="0"/>
              <a:t>Additional scenarios can be built</a:t>
            </a:r>
            <a:br>
              <a:rPr lang="en-US" sz="2800" dirty="0" smtClean="0"/>
            </a:br>
            <a:endParaRPr lang="en-US" sz="2000" i="1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470" y="1484784"/>
            <a:ext cx="8808034" cy="205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504" y="3717032"/>
            <a:ext cx="4743560" cy="251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83959"/>
            <a:ext cx="2592288" cy="158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466833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July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dirty="0" smtClean="0"/>
              <a:t>Riccardo Scopigno, ISMB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21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656555"/>
          </a:xfrm>
          <a:ln/>
        </p:spPr>
        <p:txBody>
          <a:bodyPr lIns="90000" tIns="46800" rIns="90000" bIns="46800"/>
          <a:lstStyle/>
          <a:p>
            <a:r>
              <a:rPr lang="en-US" sz="3600" dirty="0" smtClean="0"/>
              <a:t>Implementation</a:t>
            </a:r>
            <a:endParaRPr lang="en-US" sz="2800" i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6756" y="4293096"/>
            <a:ext cx="4027244" cy="21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4864" y="1156320"/>
            <a:ext cx="2807686" cy="320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07504" y="1412776"/>
            <a:ext cx="8568952" cy="18722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Times New Roman" pitchFamily="16" charset="0"/>
              <a:buChar char="•"/>
            </a:pPr>
            <a:r>
              <a:rPr lang="en-US" sz="2000" kern="0" dirty="0" smtClean="0"/>
              <a:t>Implemented over Atheros Chipsets</a:t>
            </a:r>
          </a:p>
          <a:p>
            <a:pPr lvl="1">
              <a:buFont typeface="Times New Roman" pitchFamily="16" charset="0"/>
              <a:buChar char="•"/>
            </a:pPr>
            <a:r>
              <a:rPr lang="it-IT" sz="1800" kern="0" dirty="0" err="1" smtClean="0"/>
              <a:t>OpenWRT</a:t>
            </a:r>
            <a:r>
              <a:rPr lang="it-IT" sz="1800" kern="0" dirty="0" smtClean="0"/>
              <a:t> Linux </a:t>
            </a:r>
            <a:r>
              <a:rPr lang="it-IT" sz="1800" kern="0" dirty="0" err="1" smtClean="0"/>
              <a:t>distribution</a:t>
            </a:r>
            <a:endParaRPr lang="it-IT" sz="1800" kern="0" dirty="0" smtClean="0"/>
          </a:p>
          <a:p>
            <a:pPr lvl="1">
              <a:buFont typeface="Times New Roman" pitchFamily="16" charset="0"/>
              <a:buChar char="•"/>
            </a:pPr>
            <a:r>
              <a:rPr lang="it-IT" sz="1800" kern="0" dirty="0" err="1" smtClean="0"/>
              <a:t>Atheros</a:t>
            </a:r>
            <a:r>
              <a:rPr lang="it-IT" sz="1800" kern="0" dirty="0" smtClean="0"/>
              <a:t> </a:t>
            </a:r>
            <a:r>
              <a:rPr lang="it-IT" sz="1800" kern="0" dirty="0" err="1" smtClean="0"/>
              <a:t>chipset</a:t>
            </a:r>
            <a:r>
              <a:rPr lang="it-IT" sz="1800" kern="0" dirty="0" smtClean="0"/>
              <a:t>, ATH5K </a:t>
            </a:r>
            <a:r>
              <a:rPr lang="it-IT" sz="1800" kern="0" dirty="0" err="1" smtClean="0"/>
              <a:t>kernel</a:t>
            </a:r>
            <a:r>
              <a:rPr lang="it-IT" sz="1800" kern="0" dirty="0" smtClean="0"/>
              <a:t> </a:t>
            </a:r>
            <a:r>
              <a:rPr lang="it-IT" sz="1800" kern="0" dirty="0" err="1" smtClean="0"/>
              <a:t>module</a:t>
            </a:r>
            <a:endParaRPr lang="en-US" sz="1800" kern="0" dirty="0" smtClean="0"/>
          </a:p>
          <a:p>
            <a:pPr>
              <a:buFont typeface="Times New Roman" pitchFamily="16" charset="0"/>
              <a:buChar char="•"/>
            </a:pPr>
            <a:r>
              <a:rPr lang="it-IT" sz="2000" kern="0" dirty="0" err="1" smtClean="0"/>
              <a:t>Several</a:t>
            </a:r>
            <a:r>
              <a:rPr lang="it-IT" sz="2000" kern="0" dirty="0" smtClean="0"/>
              <a:t> minor </a:t>
            </a:r>
            <a:r>
              <a:rPr lang="it-IT" sz="2000" kern="0" dirty="0" err="1" smtClean="0"/>
              <a:t>changes</a:t>
            </a:r>
            <a:r>
              <a:rPr lang="it-IT" sz="2000" kern="0" dirty="0" smtClean="0"/>
              <a:t> to the driver</a:t>
            </a:r>
            <a:br>
              <a:rPr lang="it-IT" sz="2000" kern="0" dirty="0" smtClean="0"/>
            </a:br>
            <a:r>
              <a:rPr lang="it-IT" sz="2000" kern="0" dirty="0" err="1" smtClean="0"/>
              <a:t>including</a:t>
            </a:r>
            <a:r>
              <a:rPr lang="it-IT" sz="2000" kern="0" dirty="0" smtClean="0"/>
              <a:t> some new </a:t>
            </a:r>
            <a:r>
              <a:rPr lang="it-IT" sz="2000" kern="0" dirty="0" err="1" smtClean="0"/>
              <a:t>functions</a:t>
            </a:r>
            <a:endParaRPr lang="it-IT" sz="2000" kern="0" dirty="0" smtClean="0"/>
          </a:p>
          <a:p>
            <a:pPr lvl="1">
              <a:buFont typeface="Times New Roman" pitchFamily="16" charset="0"/>
              <a:buChar char="•"/>
            </a:pPr>
            <a:r>
              <a:rPr lang="en-US" sz="1800" kern="0" dirty="0" smtClean="0"/>
              <a:t>Changes aimed at enabling the switching  </a:t>
            </a:r>
            <a:r>
              <a:rPr lang="en-US" sz="1800" kern="0" dirty="0"/>
              <a:t>of  </a:t>
            </a:r>
            <a:r>
              <a:rPr lang="en-US" sz="1800" kern="0" dirty="0" smtClean="0"/>
              <a:t/>
            </a:r>
            <a:br>
              <a:rPr lang="en-US" sz="1800" kern="0" dirty="0" smtClean="0"/>
            </a:br>
            <a:r>
              <a:rPr lang="en-US" sz="1800" kern="0" dirty="0" smtClean="0"/>
              <a:t>contention  </a:t>
            </a:r>
            <a:r>
              <a:rPr lang="en-US" sz="1800" kern="0" dirty="0"/>
              <a:t>parameters  in  accordance  </a:t>
            </a:r>
            <a:r>
              <a:rPr lang="en-US" sz="1800" kern="0" dirty="0" smtClean="0"/>
              <a:t>with</a:t>
            </a:r>
            <a:br>
              <a:rPr lang="en-US" sz="1800" kern="0" dirty="0" smtClean="0"/>
            </a:br>
            <a:r>
              <a:rPr lang="en-US" sz="1800" kern="0" dirty="0" smtClean="0"/>
              <a:t>the CTR  </a:t>
            </a:r>
            <a:r>
              <a:rPr lang="en-US" sz="1800" kern="0" dirty="0"/>
              <a:t>structure  and  TF  allocations.  </a:t>
            </a:r>
            <a:endParaRPr lang="en-US" sz="1800" kern="0" dirty="0" smtClean="0"/>
          </a:p>
          <a:p>
            <a:pPr lvl="1">
              <a:buFont typeface="Times New Roman" pitchFamily="16" charset="0"/>
              <a:buChar char="•"/>
            </a:pPr>
            <a:r>
              <a:rPr lang="en-US" sz="1800" kern="0" dirty="0"/>
              <a:t>T</a:t>
            </a:r>
            <a:r>
              <a:rPr lang="en-US" sz="1800" kern="0" dirty="0" smtClean="0"/>
              <a:t>he  basic CSMA/CA </a:t>
            </a:r>
            <a:r>
              <a:rPr lang="en-US" sz="1800" kern="0" dirty="0"/>
              <a:t>operations </a:t>
            </a:r>
            <a:r>
              <a:rPr lang="en-US" sz="1800" kern="0" dirty="0" smtClean="0"/>
              <a:t>implemented</a:t>
            </a:r>
            <a:br>
              <a:rPr lang="en-US" sz="1800" kern="0" dirty="0" smtClean="0"/>
            </a:br>
            <a:r>
              <a:rPr lang="en-US" sz="1800" kern="0" dirty="0" smtClean="0"/>
              <a:t>by the </a:t>
            </a:r>
            <a:r>
              <a:rPr lang="en-US" sz="1800" kern="0" dirty="0"/>
              <a:t>mac80211 </a:t>
            </a:r>
            <a:r>
              <a:rPr lang="en-US" sz="1800" kern="0" dirty="0" smtClean="0"/>
              <a:t>kernel module </a:t>
            </a:r>
            <a:r>
              <a:rPr lang="en-US" sz="1800" kern="0" dirty="0"/>
              <a:t>are not </a:t>
            </a:r>
            <a:r>
              <a:rPr lang="en-US" sz="1800" kern="0" dirty="0" smtClean="0"/>
              <a:t>altered</a:t>
            </a:r>
          </a:p>
          <a:p>
            <a:pPr>
              <a:buFont typeface="Times New Roman" pitchFamily="16" charset="0"/>
              <a:buChar char="•"/>
            </a:pPr>
            <a:r>
              <a:rPr lang="en-US" sz="2000" kern="0" dirty="0" smtClean="0"/>
              <a:t>This </a:t>
            </a:r>
            <a:r>
              <a:rPr lang="en-US" sz="2000" kern="0" dirty="0"/>
              <a:t>fact itself conﬁrms that </a:t>
            </a:r>
            <a:r>
              <a:rPr lang="en-US" sz="2000" kern="0" dirty="0" err="1" smtClean="0"/>
              <a:t>TDuCSMA</a:t>
            </a:r>
            <a:r>
              <a:rPr lang="en-US" sz="2000" kern="0" dirty="0" smtClean="0"/>
              <a:t/>
            </a:r>
            <a:br>
              <a:rPr lang="en-US" sz="2000" kern="0" dirty="0" smtClean="0"/>
            </a:br>
            <a:r>
              <a:rPr lang="en-US" sz="2000" kern="0" dirty="0" smtClean="0"/>
              <a:t>is IEEE 802.11 </a:t>
            </a:r>
            <a:r>
              <a:rPr lang="en-US" sz="2000" kern="0" dirty="0"/>
              <a:t>standard </a:t>
            </a:r>
            <a:r>
              <a:rPr lang="en-US" sz="2000" kern="0" dirty="0" smtClean="0"/>
              <a:t>compliant</a:t>
            </a:r>
          </a:p>
          <a:p>
            <a:pPr>
              <a:buFont typeface="Times New Roman" pitchFamily="16" charset="0"/>
              <a:buChar char="•"/>
            </a:pPr>
            <a:r>
              <a:rPr lang="it-IT" sz="2000" kern="0" dirty="0" err="1" smtClean="0"/>
              <a:t>Theoretical</a:t>
            </a:r>
            <a:r>
              <a:rPr lang="it-IT" sz="2000" kern="0" dirty="0" smtClean="0"/>
              <a:t> </a:t>
            </a:r>
            <a:r>
              <a:rPr lang="it-IT" sz="2000" kern="0" dirty="0" err="1" smtClean="0"/>
              <a:t>results</a:t>
            </a:r>
            <a:r>
              <a:rPr lang="it-IT" sz="2000" kern="0" dirty="0" smtClean="0"/>
              <a:t> are </a:t>
            </a:r>
            <a:r>
              <a:rPr lang="it-IT" sz="2000" kern="0" dirty="0" err="1" smtClean="0"/>
              <a:t>confirmed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xmlns="" val="7035199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July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Riccardo Scopigno, ISMB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22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20688"/>
            <a:ext cx="7772400" cy="504056"/>
          </a:xfrm>
          <a:ln/>
        </p:spPr>
        <p:txBody>
          <a:bodyPr lIns="90000" tIns="46800" rIns="90000" bIns="46800"/>
          <a:lstStyle/>
          <a:p>
            <a:r>
              <a:rPr lang="it-IT" dirty="0" smtClean="0"/>
              <a:t>Open </a:t>
            </a:r>
            <a:r>
              <a:rPr lang="it-IT" dirty="0" err="1" smtClean="0"/>
              <a:t>Issues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1340768"/>
            <a:ext cx="8062664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 smtClean="0"/>
              <a:t>Synchronization is not critical, but how?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GNSS (GPS, Galileo), GPS repeater (indoor), IEEE 1588 over 802.11 (refs), IEEE 1588 over 802.11af or 802.22 (white spaces), others…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Maybe mutual synchronization is sufficient… (refs)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How does the protocol worsen depending on clock precision?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Extend the reservation model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Unicast (</a:t>
            </a:r>
            <a:r>
              <a:rPr lang="en-GB" dirty="0" err="1" smtClean="0"/>
              <a:t>availble</a:t>
            </a:r>
            <a:r>
              <a:rPr lang="en-GB" dirty="0" smtClean="0"/>
              <a:t>)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Broadcast (easy)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RTS/CTS (against hidden terminals)</a:t>
            </a:r>
          </a:p>
          <a:p>
            <a:pPr lvl="2">
              <a:buFont typeface="Times New Roman" pitchFamily="16" charset="0"/>
              <a:buChar char="•"/>
            </a:pPr>
            <a:r>
              <a:rPr lang="en-GB" dirty="0" smtClean="0"/>
              <a:t>One pending workaround to prevent HTs without RTS/CTS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Further implementations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Configuration platform, leaderless synchronization, signalling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Any ideas for the funding?</a:t>
            </a:r>
          </a:p>
          <a:p>
            <a:pPr lvl="1">
              <a:buFont typeface="Times New Roman" pitchFamily="16" charset="0"/>
              <a:buChar char="•"/>
            </a:pPr>
            <a:endParaRPr lang="en-GB" sz="1800" dirty="0" smtClean="0"/>
          </a:p>
          <a:p>
            <a:pPr>
              <a:buFont typeface="Times New Roman" pitchFamily="16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="" val="31700856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July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 smtClean="0"/>
              <a:t>Riccardo Scopigno, ISMB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23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10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504" y="1452785"/>
            <a:ext cx="8928992" cy="4424487"/>
          </a:xfrm>
          <a:ln/>
        </p:spPr>
        <p:txBody>
          <a:bodyPr/>
          <a:lstStyle/>
          <a:p>
            <a:pPr algn="just"/>
            <a:r>
              <a:rPr lang="it-IT" sz="2000" dirty="0" smtClean="0"/>
              <a:t>TD-</a:t>
            </a:r>
            <a:r>
              <a:rPr lang="it-IT" sz="2000" dirty="0" err="1" smtClean="0"/>
              <a:t>uCSMA</a:t>
            </a:r>
            <a:endParaRPr lang="it-IT" sz="2000" dirty="0" smtClean="0"/>
          </a:p>
          <a:p>
            <a:pPr marL="180975" indent="0" algn="just"/>
            <a:r>
              <a:rPr lang="en-US" sz="1200" b="0" dirty="0"/>
              <a:t>Vesco, A., and R. Scopigno, "Time-division access priority in CSMA/CA", 20th IEEE International Symposium on Personal, Indoor and Mobile Radio Communications, pp. 2162 -2166, </a:t>
            </a:r>
            <a:r>
              <a:rPr lang="en-US" sz="1200" b="0" dirty="0" smtClean="0"/>
              <a:t>09/2009</a:t>
            </a:r>
          </a:p>
          <a:p>
            <a:pPr marL="180975" indent="0" algn="just"/>
            <a:r>
              <a:rPr lang="en-US" sz="1200" b="0" dirty="0"/>
              <a:t>Scopigno, R., and A. Vesco, "A distributed bandwidth management scheme for multi-hop wireless access networks", Wireless Communications and Mobile Computing Conference (IWCMC), 2011 7th International, pp. 534 -539, </a:t>
            </a:r>
            <a:r>
              <a:rPr lang="en-US" sz="1200" b="0" dirty="0" smtClean="0"/>
              <a:t>07/2011</a:t>
            </a:r>
          </a:p>
          <a:p>
            <a:pPr marL="180975" indent="0" algn="just"/>
            <a:r>
              <a:rPr lang="en-US" sz="1200" b="0" dirty="0"/>
              <a:t>Vesco, A., and R. Scopigno, "Advances on Time-Division Unbalanced Carrier Sense Multiple Access", Computer Communications and Networks (ICCCN), 2011 Proceedings of 20th International Conference on, pp. 1 -6, 08/2011</a:t>
            </a:r>
            <a:r>
              <a:rPr lang="en-US" sz="1200" b="0" dirty="0" smtClean="0"/>
              <a:t>.</a:t>
            </a:r>
          </a:p>
          <a:p>
            <a:pPr marL="180975" indent="0" algn="just"/>
            <a:r>
              <a:rPr lang="en-US" sz="1200" b="0" dirty="0"/>
              <a:t>Vesco, A., Scopigno, R. chapter 4 “A Weakly Synchronous and Distributed Coordination Function for </a:t>
            </a:r>
            <a:r>
              <a:rPr lang="en-US" sz="1200" b="0" dirty="0" err="1"/>
              <a:t>QoS</a:t>
            </a:r>
            <a:r>
              <a:rPr lang="en-US" sz="1200" b="0" dirty="0"/>
              <a:t> Management in CSMA/CA Wireless Access Networks”, in "Developments in Wireless Network Prototyping, Design, and Deployment: Future Generations", IGI Global, June 2012, </a:t>
            </a:r>
            <a:r>
              <a:rPr lang="en-US" sz="1200" b="0" dirty="0" err="1"/>
              <a:t>doi</a:t>
            </a:r>
            <a:r>
              <a:rPr lang="en-US" sz="1200" b="0" dirty="0"/>
              <a:t>: 10.4018/978-1-4666-1797-1</a:t>
            </a:r>
            <a:endParaRPr lang="en-US" sz="1200" b="0" dirty="0" smtClean="0"/>
          </a:p>
          <a:p>
            <a:pPr algn="just"/>
            <a:r>
              <a:rPr lang="it-IT" sz="2000" dirty="0" err="1" smtClean="0"/>
              <a:t>Synchronization</a:t>
            </a:r>
            <a:endParaRPr lang="it-IT" sz="2000" dirty="0" smtClean="0"/>
          </a:p>
          <a:p>
            <a:pPr marL="180975" indent="0" algn="just"/>
            <a:r>
              <a:rPr lang="en-US" sz="1200" b="0" dirty="0" err="1" smtClean="0"/>
              <a:t>Kannisto</a:t>
            </a:r>
            <a:r>
              <a:rPr lang="en-US" sz="1200" b="0" dirty="0"/>
              <a:t>, J.; </a:t>
            </a:r>
            <a:r>
              <a:rPr lang="en-US" sz="1200" b="0" dirty="0" err="1"/>
              <a:t>Vanhatupa</a:t>
            </a:r>
            <a:r>
              <a:rPr lang="en-US" sz="1200" b="0" dirty="0"/>
              <a:t>, T.; </a:t>
            </a:r>
            <a:r>
              <a:rPr lang="en-US" sz="1200" b="0" dirty="0" err="1"/>
              <a:t>Hannikainen</a:t>
            </a:r>
            <a:r>
              <a:rPr lang="en-US" sz="1200" b="0" dirty="0"/>
              <a:t>, M.; </a:t>
            </a:r>
            <a:r>
              <a:rPr lang="en-US" sz="1200" b="0" dirty="0" err="1"/>
              <a:t>Hamalainen</a:t>
            </a:r>
            <a:r>
              <a:rPr lang="en-US" sz="1200" b="0" dirty="0"/>
              <a:t>, T.D., "Software and hardware prototypes of the IEEE 1588 precision time protocol on wireless LAN," </a:t>
            </a:r>
            <a:r>
              <a:rPr lang="en-US" sz="1200" b="0" i="1" dirty="0"/>
              <a:t>Local and Metropolitan Area Networks, 2005. LANMAN 2005. The 14th IEEE Workshop on</a:t>
            </a:r>
            <a:r>
              <a:rPr lang="en-US" sz="1200" b="0" dirty="0"/>
              <a:t> , vol., no., pp.6 pp.,6, 18-18 Sept. </a:t>
            </a:r>
            <a:r>
              <a:rPr lang="en-US" sz="1200" b="0" dirty="0" smtClean="0"/>
              <a:t>2005</a:t>
            </a:r>
          </a:p>
          <a:p>
            <a:pPr marL="180975" indent="0" algn="just"/>
            <a:r>
              <a:rPr lang="en-US" sz="1200" b="0" dirty="0" smtClean="0"/>
              <a:t>J</a:t>
            </a:r>
            <a:r>
              <a:rPr lang="en-US" sz="1200" b="0" dirty="0"/>
              <a:t>. </a:t>
            </a:r>
            <a:r>
              <a:rPr lang="en-US" sz="1200" b="0" dirty="0" err="1"/>
              <a:t>Kannisto</a:t>
            </a:r>
            <a:r>
              <a:rPr lang="en-US" sz="1200" b="0" dirty="0"/>
              <a:t>, T. </a:t>
            </a:r>
            <a:r>
              <a:rPr lang="en-US" sz="1200" b="0" dirty="0" err="1"/>
              <a:t>Vanhatupa</a:t>
            </a:r>
            <a:r>
              <a:rPr lang="en-US" sz="1200" b="0" dirty="0"/>
              <a:t>, M. </a:t>
            </a:r>
            <a:r>
              <a:rPr lang="en-US" sz="1200" b="0" dirty="0" err="1"/>
              <a:t>Hännikäinen</a:t>
            </a:r>
            <a:r>
              <a:rPr lang="en-US" sz="1200" b="0" dirty="0"/>
              <a:t>, </a:t>
            </a:r>
            <a:r>
              <a:rPr lang="en-US" sz="1200" b="0" dirty="0" smtClean="0"/>
              <a:t>T.D</a:t>
            </a:r>
            <a:r>
              <a:rPr lang="en-US" sz="1200" b="0" dirty="0"/>
              <a:t>. </a:t>
            </a:r>
            <a:r>
              <a:rPr lang="en-US" sz="1200" b="0" dirty="0" err="1" smtClean="0"/>
              <a:t>Hämäläinen</a:t>
            </a:r>
            <a:r>
              <a:rPr lang="en-US" sz="1200" b="0" dirty="0" smtClean="0"/>
              <a:t>, “</a:t>
            </a:r>
            <a:r>
              <a:rPr lang="en-US" sz="1200" b="0" dirty="0"/>
              <a:t>Precision Time Protocol Prototype on Wireless </a:t>
            </a:r>
            <a:r>
              <a:rPr lang="en-US" sz="1200" b="0" dirty="0" smtClean="0"/>
              <a:t>LAN,” </a:t>
            </a:r>
            <a:r>
              <a:rPr lang="en-US" sz="1200" b="0" i="1" dirty="0" smtClean="0"/>
              <a:t>Telecomm. </a:t>
            </a:r>
            <a:r>
              <a:rPr lang="en-US" sz="1200" b="0" i="1" dirty="0"/>
              <a:t>and Networking - ICT </a:t>
            </a:r>
            <a:r>
              <a:rPr lang="en-US" sz="1200" b="0" i="1" dirty="0" smtClean="0"/>
              <a:t>2004 Lecture </a:t>
            </a:r>
            <a:r>
              <a:rPr lang="en-US" sz="1200" b="0" i="1" dirty="0"/>
              <a:t>Notes in Computer Science Volume 3124</a:t>
            </a:r>
            <a:r>
              <a:rPr lang="en-US" sz="1200" b="0" dirty="0"/>
              <a:t>, 2004, </a:t>
            </a:r>
            <a:r>
              <a:rPr lang="en-US" sz="1200" b="0" dirty="0" err="1"/>
              <a:t>pp</a:t>
            </a:r>
            <a:r>
              <a:rPr lang="en-US" sz="1200" b="0" dirty="0"/>
              <a:t> 1236-1245, Springer Berlin </a:t>
            </a:r>
            <a:r>
              <a:rPr lang="en-US" sz="1200" b="0" dirty="0" smtClean="0"/>
              <a:t>Heidelberg</a:t>
            </a:r>
          </a:p>
          <a:p>
            <a:pPr marL="180975" indent="0" algn="just"/>
            <a:r>
              <a:rPr lang="en-US" sz="1200" b="0" dirty="0"/>
              <a:t>Vesco, A., F. Abrate, and R. Scopigno, "Convergence and performance analysis of leaderless synchronization in Wi-Fi networks", </a:t>
            </a:r>
            <a:r>
              <a:rPr lang="en-US" sz="1200" b="0" dirty="0" smtClean="0"/>
              <a:t>Proc. </a:t>
            </a:r>
            <a:r>
              <a:rPr lang="en-US" sz="1200" b="0" dirty="0"/>
              <a:t>of the </a:t>
            </a:r>
            <a:r>
              <a:rPr lang="en-US" sz="1200" b="0" i="1" dirty="0"/>
              <a:t>6th ACM workshop on Performance monitoring and measurement of heterogeneous wireless and wired networks</a:t>
            </a:r>
            <a:r>
              <a:rPr lang="en-US" sz="1200" b="0" dirty="0"/>
              <a:t>, New York, NY, USA, ACM, pp. 49–58, 2011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July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Riccardo Scopigno, ISMB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it-IT" dirty="0" err="1" smtClean="0"/>
              <a:t>Outline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72816"/>
            <a:ext cx="8062664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Motivations and Rationale</a:t>
            </a:r>
          </a:p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TD-</a:t>
            </a:r>
            <a:r>
              <a:rPr lang="en-GB" sz="2800" dirty="0" err="1" smtClean="0"/>
              <a:t>uCSMA</a:t>
            </a:r>
            <a:r>
              <a:rPr lang="en-GB" sz="2800" dirty="0" smtClean="0"/>
              <a:t> Mechanisms</a:t>
            </a:r>
          </a:p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TD-</a:t>
            </a:r>
            <a:r>
              <a:rPr lang="en-GB" sz="2800" dirty="0" err="1" smtClean="0"/>
              <a:t>uCSMA</a:t>
            </a:r>
            <a:r>
              <a:rPr lang="en-GB" sz="2800" dirty="0" smtClean="0"/>
              <a:t> Results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Simulation results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Feasibility: Implementation</a:t>
            </a:r>
          </a:p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Open issues</a:t>
            </a:r>
          </a:p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References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26129189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July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Riccardo Scopigno, ISMB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48680"/>
            <a:ext cx="7772400" cy="728563"/>
          </a:xfrm>
          <a:ln/>
        </p:spPr>
        <p:txBody>
          <a:bodyPr lIns="90000" tIns="46800" rIns="90000" bIns="46800"/>
          <a:lstStyle/>
          <a:p>
            <a:r>
              <a:rPr lang="it-IT" dirty="0" err="1" smtClean="0"/>
              <a:t>Motivations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1330424"/>
            <a:ext cx="8496944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000" dirty="0" smtClean="0"/>
              <a:t>High-efficiency WLAN (HEW) addresses “(…) the improvement of WLAN efficiency with dense networks”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 smtClean="0"/>
              <a:t>“Covering (…) segments such as: (…) service providers, (…) TV/Video”</a:t>
            </a:r>
          </a:p>
          <a:p>
            <a:pPr>
              <a:buFont typeface="Times New Roman" pitchFamily="16" charset="0"/>
              <a:buChar char="•"/>
            </a:pPr>
            <a:r>
              <a:rPr lang="en-GB" sz="2000" dirty="0" smtClean="0"/>
              <a:t>How </a:t>
            </a:r>
            <a:r>
              <a:rPr lang="en-GB" sz="2000" smtClean="0"/>
              <a:t>can it be interpreted</a:t>
            </a:r>
            <a:r>
              <a:rPr lang="en-GB" sz="2000" dirty="0" smtClean="0"/>
              <a:t>?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 smtClean="0"/>
              <a:t>Parameterised and guaranteed </a:t>
            </a:r>
            <a:r>
              <a:rPr lang="en-GB" sz="1800" dirty="0" err="1" smtClean="0"/>
              <a:t>QoS</a:t>
            </a:r>
            <a:endParaRPr lang="en-GB" sz="1800" dirty="0" smtClean="0"/>
          </a:p>
          <a:p>
            <a:pPr lvl="1">
              <a:buFont typeface="Times New Roman" pitchFamily="16" charset="0"/>
              <a:buChar char="•"/>
            </a:pPr>
            <a:r>
              <a:rPr lang="en-GB" sz="1800" dirty="0" smtClean="0"/>
              <a:t>Limited number of collisions for increased efficiency</a:t>
            </a:r>
          </a:p>
          <a:p>
            <a:pPr>
              <a:buFont typeface="Times New Roman" pitchFamily="16" charset="0"/>
              <a:buChar char="•"/>
            </a:pPr>
            <a:r>
              <a:rPr lang="en-US" sz="2000" dirty="0" smtClean="0"/>
              <a:t>Today only the (formerly) IEEE 802.11e std. is available</a:t>
            </a:r>
          </a:p>
          <a:p>
            <a:pPr lvl="1">
              <a:buFont typeface="Times New Roman" pitchFamily="16" charset="0"/>
              <a:buChar char="•"/>
            </a:pPr>
            <a:r>
              <a:rPr lang="en-US" sz="1800" dirty="0" smtClean="0"/>
              <a:t>It introduces the  </a:t>
            </a:r>
            <a:r>
              <a:rPr lang="en-US" sz="1800" dirty="0"/>
              <a:t>Hybrid  Coordination  Function  (HCF)  that  deﬁnes  </a:t>
            </a:r>
            <a:r>
              <a:rPr lang="en-US" sz="1800" dirty="0" smtClean="0"/>
              <a:t>two channel </a:t>
            </a:r>
            <a:r>
              <a:rPr lang="en-US" sz="1800" dirty="0"/>
              <a:t>access </a:t>
            </a:r>
            <a:r>
              <a:rPr lang="en-US" sz="1800" dirty="0" smtClean="0"/>
              <a:t>mechanisms</a:t>
            </a:r>
          </a:p>
          <a:p>
            <a:pPr lvl="2">
              <a:buFont typeface="Times New Roman" pitchFamily="16" charset="0"/>
              <a:buChar char="•"/>
            </a:pPr>
            <a:r>
              <a:rPr lang="en-US" sz="1600" dirty="0" err="1"/>
              <a:t>Enchanced</a:t>
            </a:r>
            <a:r>
              <a:rPr lang="en-US" sz="1600" dirty="0"/>
              <a:t> Distributed Channel Access (EDCA)  for  differentiated  </a:t>
            </a:r>
            <a:r>
              <a:rPr lang="en-US" sz="1600" dirty="0" err="1"/>
              <a:t>QoS</a:t>
            </a:r>
            <a:endParaRPr lang="en-US" sz="1600" dirty="0" smtClean="0"/>
          </a:p>
          <a:p>
            <a:pPr lvl="2">
              <a:buFont typeface="Times New Roman" pitchFamily="16" charset="0"/>
              <a:buChar char="•"/>
            </a:pPr>
            <a:r>
              <a:rPr lang="en-US" sz="1600" dirty="0" smtClean="0"/>
              <a:t>HCF </a:t>
            </a:r>
            <a:r>
              <a:rPr lang="en-US" sz="1600" dirty="0"/>
              <a:t>Controlled </a:t>
            </a:r>
            <a:r>
              <a:rPr lang="en-US" sz="1600" dirty="0" smtClean="0"/>
              <a:t>Channel Access  </a:t>
            </a:r>
            <a:r>
              <a:rPr lang="en-US" sz="1600" dirty="0"/>
              <a:t>(HCCA)  for  </a:t>
            </a:r>
            <a:r>
              <a:rPr lang="en-US" sz="1600" dirty="0" err="1"/>
              <a:t>parametrized</a:t>
            </a:r>
            <a:r>
              <a:rPr lang="en-US" sz="1600" dirty="0"/>
              <a:t>  </a:t>
            </a:r>
            <a:r>
              <a:rPr lang="en-US" sz="1600" dirty="0" err="1" smtClean="0"/>
              <a:t>QoS</a:t>
            </a:r>
            <a:endParaRPr lang="en-US" sz="1600" dirty="0" smtClean="0"/>
          </a:p>
          <a:p>
            <a:pPr>
              <a:buFont typeface="Times New Roman" pitchFamily="16" charset="0"/>
              <a:buChar char="•"/>
            </a:pPr>
            <a:r>
              <a:rPr lang="it-IT" sz="2000" dirty="0" smtClean="0"/>
              <a:t>HCCA </a:t>
            </a:r>
            <a:r>
              <a:rPr lang="it-IT" sz="2000" dirty="0" err="1" smtClean="0"/>
              <a:t>could</a:t>
            </a:r>
            <a:r>
              <a:rPr lang="it-IT" sz="2000" dirty="0" smtClean="0"/>
              <a:t> be the </a:t>
            </a:r>
            <a:r>
              <a:rPr lang="it-IT" sz="2000" dirty="0" err="1" smtClean="0"/>
              <a:t>answer</a:t>
            </a:r>
            <a:r>
              <a:rPr lang="it-IT" sz="2000" dirty="0" smtClean="0"/>
              <a:t>, </a:t>
            </a:r>
            <a:r>
              <a:rPr lang="it-IT" sz="2000" dirty="0" err="1" smtClean="0"/>
              <a:t>however</a:t>
            </a:r>
            <a:endParaRPr lang="it-IT" sz="2000" dirty="0" smtClean="0"/>
          </a:p>
          <a:p>
            <a:pPr lvl="1">
              <a:buFont typeface="Times New Roman" pitchFamily="16" charset="0"/>
              <a:buChar char="•"/>
            </a:pPr>
            <a:r>
              <a:rPr lang="it-IT" sz="1800" dirty="0" err="1" smtClean="0"/>
              <a:t>Centralized</a:t>
            </a:r>
            <a:endParaRPr lang="it-IT" sz="1800" dirty="0" smtClean="0"/>
          </a:p>
          <a:p>
            <a:pPr lvl="1">
              <a:buFont typeface="Times New Roman" pitchFamily="16" charset="0"/>
              <a:buChar char="•"/>
            </a:pPr>
            <a:r>
              <a:rPr lang="it-IT" sz="1800" dirty="0" err="1" smtClean="0"/>
              <a:t>It</a:t>
            </a:r>
            <a:r>
              <a:rPr lang="it-IT" sz="1800" dirty="0" smtClean="0"/>
              <a:t> </a:t>
            </a:r>
            <a:r>
              <a:rPr lang="it-IT" sz="1800" dirty="0" err="1" smtClean="0"/>
              <a:t>has</a:t>
            </a:r>
            <a:r>
              <a:rPr lang="it-IT" sz="1800" dirty="0" smtClean="0"/>
              <a:t> </a:t>
            </a:r>
            <a:r>
              <a:rPr lang="it-IT" sz="1800" dirty="0" err="1" smtClean="0"/>
              <a:t>not</a:t>
            </a:r>
            <a:r>
              <a:rPr lang="it-IT" sz="1800" dirty="0" smtClean="0"/>
              <a:t> </a:t>
            </a:r>
            <a:r>
              <a:rPr lang="it-IT" sz="1800" dirty="0" err="1" smtClean="0"/>
              <a:t>met</a:t>
            </a:r>
            <a:r>
              <a:rPr lang="it-IT" sz="1800" dirty="0" smtClean="0"/>
              <a:t> a </a:t>
            </a:r>
            <a:r>
              <a:rPr lang="it-IT" sz="1800" dirty="0" err="1" smtClean="0"/>
              <a:t>great</a:t>
            </a:r>
            <a:r>
              <a:rPr lang="it-IT" sz="1800" dirty="0" smtClean="0"/>
              <a:t> </a:t>
            </a:r>
            <a:r>
              <a:rPr lang="it-IT" sz="1800" dirty="0" err="1" smtClean="0"/>
              <a:t>practical</a:t>
            </a:r>
            <a:r>
              <a:rPr lang="it-IT" sz="1800" dirty="0" smtClean="0"/>
              <a:t> success</a:t>
            </a:r>
            <a:endParaRPr lang="en-US" sz="1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July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Riccardo Scopigno, ISMB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728563"/>
          </a:xfrm>
          <a:ln/>
        </p:spPr>
        <p:txBody>
          <a:bodyPr lIns="90000" tIns="46800" rIns="90000" bIns="46800"/>
          <a:lstStyle/>
          <a:p>
            <a:r>
              <a:rPr lang="it-IT" dirty="0" err="1" smtClean="0"/>
              <a:t>Rationale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1402432"/>
            <a:ext cx="8278688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 smtClean="0"/>
              <a:t>The solution should be built on the top of EDCA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EDCA is really available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The solution should be decentralized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Many network scenarios are ad-hoc</a:t>
            </a:r>
          </a:p>
          <a:p>
            <a:pPr lvl="2">
              <a:buFont typeface="Times New Roman" pitchFamily="16" charset="0"/>
              <a:buChar char="•"/>
            </a:pPr>
            <a:r>
              <a:rPr lang="en-GB" dirty="0" smtClean="0"/>
              <a:t>Mesh Access Networks</a:t>
            </a:r>
          </a:p>
          <a:p>
            <a:pPr lvl="2">
              <a:buFont typeface="Times New Roman" pitchFamily="16" charset="0"/>
              <a:buChar char="•"/>
            </a:pPr>
            <a:r>
              <a:rPr lang="en-GB" dirty="0" smtClean="0"/>
              <a:t>Home networking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The solution should take the best of EDCA and TDMA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Deterministic channel access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Automatic re-usage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The solution should work in both the following cases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i="1" dirty="0" smtClean="0"/>
              <a:t>A-priori</a:t>
            </a:r>
            <a:r>
              <a:rPr lang="en-GB" dirty="0" smtClean="0"/>
              <a:t> configuration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Dynamical signalling </a:t>
            </a:r>
          </a:p>
          <a:p>
            <a:pPr lvl="1">
              <a:buFont typeface="Times New Roman" pitchFamily="16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8639396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July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Riccardo Scopigno, ISMB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48680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it-IT" dirty="0"/>
              <a:t>Time-</a:t>
            </a:r>
            <a:r>
              <a:rPr lang="it-IT" dirty="0" err="1"/>
              <a:t>Division</a:t>
            </a:r>
            <a:r>
              <a:rPr lang="it-IT" dirty="0"/>
              <a:t> </a:t>
            </a:r>
            <a:r>
              <a:rPr lang="it-IT" dirty="0" err="1" smtClean="0"/>
              <a:t>Unbalanced</a:t>
            </a:r>
            <a:r>
              <a:rPr lang="it-IT" dirty="0" smtClean="0"/>
              <a:t> CSMA</a:t>
            </a:r>
            <a:br>
              <a:rPr lang="it-IT" dirty="0" smtClean="0"/>
            </a:br>
            <a:r>
              <a:rPr lang="it-IT" sz="2800" i="1" dirty="0" smtClean="0"/>
              <a:t>TD-</a:t>
            </a:r>
            <a:r>
              <a:rPr lang="it-IT" sz="2800" i="1" dirty="0" err="1" smtClean="0"/>
              <a:t>uCSMA</a:t>
            </a:r>
            <a:endParaRPr lang="en-US" i="1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1628800"/>
            <a:ext cx="8352928" cy="1728192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US" dirty="0"/>
              <a:t>Channel access is CSMA/CA </a:t>
            </a:r>
            <a:r>
              <a:rPr lang="en-US" dirty="0" smtClean="0"/>
              <a:t>based</a:t>
            </a:r>
            <a:endParaRPr lang="en-US" dirty="0"/>
          </a:p>
          <a:p>
            <a:pPr>
              <a:buFont typeface="Times New Roman" pitchFamily="16" charset="0"/>
              <a:buChar char="•"/>
            </a:pPr>
            <a:r>
              <a:rPr lang="en-US" dirty="0"/>
              <a:t>TD-</a:t>
            </a:r>
            <a:r>
              <a:rPr lang="en-US" dirty="0" err="1"/>
              <a:t>uCSMA</a:t>
            </a:r>
            <a:r>
              <a:rPr lang="en-US" dirty="0"/>
              <a:t> </a:t>
            </a:r>
            <a:r>
              <a:rPr lang="en-US" dirty="0" smtClean="0"/>
              <a:t>node</a:t>
            </a:r>
            <a:endParaRPr lang="en-US" dirty="0"/>
          </a:p>
          <a:p>
            <a:pPr lvl="1">
              <a:buFont typeface="Times New Roman" pitchFamily="16" charset="0"/>
              <a:buChar char="•"/>
            </a:pPr>
            <a:r>
              <a:rPr lang="en-US" dirty="0"/>
              <a:t>Maintains 2 (or more) sets of EDCA parameters:</a:t>
            </a:r>
          </a:p>
          <a:p>
            <a:pPr lvl="2">
              <a:buFont typeface="Times New Roman" pitchFamily="16" charset="0"/>
              <a:buChar char="•"/>
            </a:pPr>
            <a:r>
              <a:rPr lang="en-US" dirty="0"/>
              <a:t>High-priority set EDCA</a:t>
            </a:r>
            <a:r>
              <a:rPr lang="en-US" baseline="30000" dirty="0"/>
              <a:t>H</a:t>
            </a:r>
            <a:r>
              <a:rPr lang="en-US" dirty="0"/>
              <a:t>.</a:t>
            </a:r>
          </a:p>
          <a:p>
            <a:pPr lvl="2">
              <a:buFont typeface="Times New Roman" pitchFamily="16" charset="0"/>
              <a:buChar char="•"/>
            </a:pPr>
            <a:r>
              <a:rPr lang="en-US" dirty="0"/>
              <a:t>low-priority set </a:t>
            </a:r>
            <a:r>
              <a:rPr lang="en-US" dirty="0" err="1"/>
              <a:t>EDCA</a:t>
            </a:r>
            <a:r>
              <a:rPr lang="en-US" baseline="30000" dirty="0" err="1"/>
              <a:t>l</a:t>
            </a:r>
            <a:r>
              <a:rPr lang="en-US" dirty="0"/>
              <a:t>.</a:t>
            </a:r>
          </a:p>
          <a:p>
            <a:pPr lvl="1">
              <a:buFont typeface="Times New Roman" pitchFamily="16" charset="0"/>
              <a:buChar char="•"/>
            </a:pPr>
            <a:r>
              <a:rPr lang="en-US" dirty="0"/>
              <a:t>Handles traffic as a single aggregate. </a:t>
            </a:r>
          </a:p>
          <a:p>
            <a:pPr lvl="1">
              <a:buFont typeface="Times New Roman" pitchFamily="16" charset="0"/>
              <a:buChar char="•"/>
            </a:pPr>
            <a:r>
              <a:rPr lang="en-US" dirty="0"/>
              <a:t>Changes the set of EDCA parameters over </a:t>
            </a:r>
            <a:r>
              <a:rPr lang="en-US" dirty="0" smtClean="0"/>
              <a:t>time </a:t>
            </a:r>
            <a:r>
              <a:rPr lang="en-US" b="1" dirty="0" smtClean="0"/>
              <a:t>(TD)</a:t>
            </a:r>
            <a:r>
              <a:rPr lang="en-US" dirty="0" smtClean="0"/>
              <a:t>. </a:t>
            </a:r>
            <a:endParaRPr lang="en-US" dirty="0"/>
          </a:p>
          <a:p>
            <a:pPr>
              <a:buFont typeface="Times New Roman" pitchFamily="16" charset="0"/>
              <a:buChar char="•"/>
            </a:pPr>
            <a:r>
              <a:rPr lang="en-US" dirty="0"/>
              <a:t>The EDCA parameters are “unbalanced” such that ..</a:t>
            </a:r>
          </a:p>
          <a:p>
            <a:pPr lvl="1">
              <a:buFont typeface="Times New Roman" pitchFamily="16" charset="0"/>
              <a:buChar char="•"/>
            </a:pPr>
            <a:r>
              <a:rPr lang="en-US" dirty="0" smtClean="0"/>
              <a:t>Node </a:t>
            </a:r>
            <a:r>
              <a:rPr lang="en-US" dirty="0" err="1"/>
              <a:t>i</a:t>
            </a:r>
            <a:r>
              <a:rPr lang="en-US" dirty="0"/>
              <a:t> contending for channel access in accordance to EDCA</a:t>
            </a:r>
            <a:r>
              <a:rPr lang="en-US" baseline="-25000" dirty="0"/>
              <a:t>H</a:t>
            </a:r>
            <a:r>
              <a:rPr lang="en-US" dirty="0"/>
              <a:t> has strict priority over node j using </a:t>
            </a:r>
            <a:r>
              <a:rPr lang="en-US" dirty="0" err="1" smtClean="0"/>
              <a:t>EDCA</a:t>
            </a:r>
            <a:r>
              <a:rPr lang="en-US" baseline="-25000" dirty="0" err="1" smtClean="0"/>
              <a:t>l</a:t>
            </a:r>
            <a:r>
              <a:rPr lang="en-US" dirty="0" smtClean="0"/>
              <a:t>. For example:</a:t>
            </a:r>
          </a:p>
          <a:p>
            <a:pPr lvl="2">
              <a:buFont typeface="Times New Roman" pitchFamily="16" charset="0"/>
              <a:buChar char="•"/>
            </a:pPr>
            <a:r>
              <a:rPr lang="it-IT" dirty="0" smtClean="0"/>
              <a:t>AIFS</a:t>
            </a:r>
            <a:r>
              <a:rPr lang="it-IT" baseline="30000" dirty="0" smtClean="0"/>
              <a:t>H</a:t>
            </a:r>
            <a:r>
              <a:rPr lang="it-IT" dirty="0" smtClean="0"/>
              <a:t>=2, </a:t>
            </a:r>
            <a:r>
              <a:rPr lang="it-IT" dirty="0" err="1" smtClean="0"/>
              <a:t>CW</a:t>
            </a:r>
            <a:r>
              <a:rPr lang="it-IT" baseline="-25000" dirty="0" err="1" smtClean="0"/>
              <a:t>min</a:t>
            </a:r>
            <a:r>
              <a:rPr lang="it-IT" baseline="30000" dirty="0" err="1" smtClean="0"/>
              <a:t>H</a:t>
            </a:r>
            <a:r>
              <a:rPr lang="it-IT" dirty="0" smtClean="0"/>
              <a:t>=</a:t>
            </a:r>
            <a:r>
              <a:rPr lang="it-IT" dirty="0" err="1" smtClean="0"/>
              <a:t>CW</a:t>
            </a:r>
            <a:r>
              <a:rPr lang="it-IT" baseline="-25000" dirty="0" err="1" smtClean="0"/>
              <a:t>max</a:t>
            </a:r>
            <a:r>
              <a:rPr lang="it-IT" baseline="30000" dirty="0" err="1" smtClean="0"/>
              <a:t>H</a:t>
            </a:r>
            <a:r>
              <a:rPr lang="it-IT" dirty="0" smtClean="0"/>
              <a:t>=1</a:t>
            </a:r>
            <a:endParaRPr lang="en-US" dirty="0" smtClean="0"/>
          </a:p>
          <a:p>
            <a:pPr lvl="2">
              <a:buFont typeface="Times New Roman" pitchFamily="16" charset="0"/>
              <a:buChar char="•"/>
            </a:pPr>
            <a:r>
              <a:rPr lang="it-IT" dirty="0" err="1" smtClean="0"/>
              <a:t>AIFS</a:t>
            </a:r>
            <a:r>
              <a:rPr lang="it-IT" baseline="30000" dirty="0" err="1" smtClean="0"/>
              <a:t>l</a:t>
            </a:r>
            <a:r>
              <a:rPr lang="it-IT" dirty="0" smtClean="0"/>
              <a:t>=7, </a:t>
            </a:r>
            <a:r>
              <a:rPr lang="it-IT" dirty="0" err="1" smtClean="0"/>
              <a:t>CW</a:t>
            </a:r>
            <a:r>
              <a:rPr lang="it-IT" baseline="-25000" dirty="0" err="1" smtClean="0"/>
              <a:t>min</a:t>
            </a:r>
            <a:r>
              <a:rPr lang="it-IT" baseline="30000" dirty="0" err="1" smtClean="0"/>
              <a:t>l</a:t>
            </a:r>
            <a:r>
              <a:rPr lang="it-IT" baseline="30000" dirty="0" smtClean="0"/>
              <a:t> </a:t>
            </a:r>
            <a:r>
              <a:rPr lang="it-IT" dirty="0" smtClean="0"/>
              <a:t>=31, </a:t>
            </a:r>
            <a:r>
              <a:rPr lang="it-IT" dirty="0" err="1" smtClean="0"/>
              <a:t>Cw</a:t>
            </a:r>
            <a:r>
              <a:rPr lang="it-IT" baseline="-25000" dirty="0" err="1" smtClean="0"/>
              <a:t>max</a:t>
            </a:r>
            <a:r>
              <a:rPr lang="it-IT" baseline="30000" dirty="0" err="1" smtClean="0"/>
              <a:t>l</a:t>
            </a:r>
            <a:r>
              <a:rPr lang="it-IT" baseline="30000" dirty="0" smtClean="0"/>
              <a:t> </a:t>
            </a:r>
            <a:r>
              <a:rPr lang="it-IT" dirty="0" smtClean="0"/>
              <a:t>=1023</a:t>
            </a:r>
          </a:p>
          <a:p>
            <a:pPr lvl="2">
              <a:buFont typeface="Times New Roman" pitchFamily="16" charset="0"/>
              <a:buChar char="•"/>
            </a:pPr>
            <a:r>
              <a:rPr lang="it-IT" dirty="0" smtClean="0"/>
              <a:t>TXOP NOT USED!!!</a:t>
            </a:r>
            <a:endParaRPr lang="en-US" dirty="0"/>
          </a:p>
          <a:p>
            <a:pPr marL="914400" lvl="2" indent="0"/>
            <a:endParaRPr lang="it-IT" dirty="0" smtClean="0"/>
          </a:p>
          <a:p>
            <a:pPr lvl="2">
              <a:buFont typeface="Times New Roman" pitchFamily="16" charset="0"/>
              <a:buChar char="•"/>
            </a:pPr>
            <a:endParaRPr lang="en-US" dirty="0"/>
          </a:p>
          <a:p>
            <a:pPr lvl="2">
              <a:buFont typeface="Times New Roman" pitchFamily="16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129705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July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Riccardo Scopigno, ISMB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48680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it-IT" dirty="0" err="1" smtClean="0"/>
              <a:t>TDuCSMA</a:t>
            </a:r>
            <a:r>
              <a:rPr lang="it-IT" dirty="0" smtClean="0"/>
              <a:t> </a:t>
            </a:r>
            <a:r>
              <a:rPr lang="it-IT" dirty="0" err="1" smtClean="0"/>
              <a:t>mechanisms</a:t>
            </a:r>
            <a:r>
              <a:rPr lang="it-IT" dirty="0" smtClean="0"/>
              <a:t> in </a:t>
            </a:r>
            <a:r>
              <a:rPr lang="it-IT" dirty="0" err="1" smtClean="0"/>
              <a:t>action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1565275"/>
            <a:ext cx="8352928" cy="1728192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US" dirty="0"/>
              <a:t>The underlying idea: </a:t>
            </a:r>
          </a:p>
          <a:p>
            <a:pPr lvl="1">
              <a:buFont typeface="Times New Roman" pitchFamily="16" charset="0"/>
              <a:buChar char="•"/>
            </a:pPr>
            <a:r>
              <a:rPr lang="en-US" dirty="0"/>
              <a:t>Time-driving the contextual switch of EDCA parameters inside nodes. </a:t>
            </a:r>
          </a:p>
          <a:p>
            <a:pPr lvl="1">
              <a:buFont typeface="Times New Roman" pitchFamily="16" charset="0"/>
              <a:buChar char="•"/>
            </a:pPr>
            <a:r>
              <a:rPr lang="en-US" dirty="0"/>
              <a:t>One node contends for channel access in accordance to EDCA</a:t>
            </a:r>
            <a:r>
              <a:rPr lang="en-US" baseline="30000" dirty="0"/>
              <a:t>H</a:t>
            </a:r>
            <a:r>
              <a:rPr lang="en-US" dirty="0"/>
              <a:t> at a time. </a:t>
            </a:r>
          </a:p>
          <a:p>
            <a:pPr>
              <a:buFont typeface="Times New Roman" pitchFamily="16" charset="0"/>
              <a:buChar char="•"/>
            </a:pPr>
            <a:r>
              <a:rPr lang="en-US" dirty="0"/>
              <a:t>All nodes maintain EDCA</a:t>
            </a:r>
            <a:r>
              <a:rPr lang="en-US" baseline="30000" dirty="0"/>
              <a:t>H</a:t>
            </a:r>
            <a:r>
              <a:rPr lang="en-US" dirty="0"/>
              <a:t> for a predefined periodical time interval.</a:t>
            </a:r>
          </a:p>
          <a:p>
            <a:pPr lvl="2">
              <a:buFont typeface="Times New Roman" pitchFamily="16" charset="0"/>
              <a:buChar char="•"/>
            </a:pPr>
            <a:endParaRPr lang="en-GB" dirty="0"/>
          </a:p>
        </p:txBody>
      </p:sp>
      <p:pic>
        <p:nvPicPr>
          <p:cNvPr id="8" name="Picture 5" descr="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38766"/>
            <a:ext cx="5472782" cy="196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29705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July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Riccardo Scopigno, ISMB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48680"/>
            <a:ext cx="7772400" cy="648072"/>
          </a:xfrm>
          <a:ln/>
        </p:spPr>
        <p:txBody>
          <a:bodyPr lIns="90000" tIns="46800" rIns="90000" bIns="46800"/>
          <a:lstStyle/>
          <a:p>
            <a:r>
              <a:rPr lang="it-IT" dirty="0" err="1" smtClean="0"/>
              <a:t>Effects</a:t>
            </a:r>
            <a:r>
              <a:rPr lang="it-IT" dirty="0" smtClean="0"/>
              <a:t> of </a:t>
            </a:r>
            <a:r>
              <a:rPr lang="it-IT" dirty="0" err="1" smtClean="0"/>
              <a:t>TDuCSMA</a:t>
            </a:r>
            <a:r>
              <a:rPr lang="it-IT" dirty="0" smtClean="0"/>
              <a:t> </a:t>
            </a:r>
            <a:r>
              <a:rPr lang="it-IT" dirty="0" err="1" smtClean="0"/>
              <a:t>mechanisms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4"/>
            <a:ext cx="8352928" cy="1728192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US" sz="2000" dirty="0"/>
              <a:t>Each node </a:t>
            </a:r>
            <a:r>
              <a:rPr lang="en-US" sz="2000" i="1" dirty="0" err="1" smtClean="0"/>
              <a:t>i</a:t>
            </a:r>
            <a:r>
              <a:rPr lang="en-US" sz="2000" dirty="0" smtClean="0"/>
              <a:t> tends </a:t>
            </a:r>
            <a:r>
              <a:rPr lang="en-US" sz="2000" dirty="0"/>
              <a:t>to gain access to the channel and to maintain it for the full period </a:t>
            </a:r>
            <a:r>
              <a:rPr lang="en-US" sz="2000" dirty="0" err="1"/>
              <a:t>T</a:t>
            </a:r>
            <a:r>
              <a:rPr lang="en-US" sz="2000" i="1" baseline="-25000" dirty="0" err="1"/>
              <a:t>i</a:t>
            </a:r>
            <a:r>
              <a:rPr lang="en-US" sz="2000" baseline="30000" dirty="0" err="1"/>
              <a:t>H</a:t>
            </a:r>
            <a:r>
              <a:rPr lang="en-US" sz="2000" dirty="0"/>
              <a:t> </a:t>
            </a:r>
            <a:r>
              <a:rPr lang="it-IT" sz="2000" dirty="0" smtClean="0"/>
              <a:t>(</a:t>
            </a:r>
            <a:r>
              <a:rPr lang="en-US" sz="2000" dirty="0" smtClean="0"/>
              <a:t>~TDMA)</a:t>
            </a:r>
            <a:endParaRPr lang="en-US" sz="2000" dirty="0"/>
          </a:p>
          <a:p>
            <a:pPr lvl="1">
              <a:buFont typeface="Times New Roman" pitchFamily="16" charset="0"/>
              <a:buChar char="•"/>
            </a:pPr>
            <a:r>
              <a:rPr lang="en-US" sz="1800" dirty="0"/>
              <a:t>NOTE !! Because of EDCA parameters in EDCAH and not due to a stiff predefined TDM channel access </a:t>
            </a:r>
            <a:r>
              <a:rPr lang="en-US" sz="1800" dirty="0" smtClean="0"/>
              <a:t>right</a:t>
            </a:r>
          </a:p>
          <a:p>
            <a:pPr lvl="1">
              <a:buFont typeface="Times New Roman" pitchFamily="16" charset="0"/>
              <a:buChar char="•"/>
            </a:pPr>
            <a:r>
              <a:rPr lang="it-IT" sz="1800" dirty="0" err="1" smtClean="0"/>
              <a:t>Competing</a:t>
            </a:r>
            <a:r>
              <a:rPr lang="it-IT" sz="1800" dirty="0" smtClean="0"/>
              <a:t> </a:t>
            </a:r>
            <a:r>
              <a:rPr lang="it-IT" sz="1800" dirty="0" err="1" smtClean="0"/>
              <a:t>nodes</a:t>
            </a:r>
            <a:r>
              <a:rPr lang="it-IT" sz="1800" dirty="0" smtClean="0"/>
              <a:t> </a:t>
            </a:r>
            <a:r>
              <a:rPr lang="it-IT" sz="1800" dirty="0" err="1" smtClean="0"/>
              <a:t>get</a:t>
            </a:r>
            <a:r>
              <a:rPr lang="it-IT" sz="1800" dirty="0" smtClean="0"/>
              <a:t> </a:t>
            </a:r>
            <a:r>
              <a:rPr lang="it-IT" sz="1800" dirty="0" err="1" smtClean="0"/>
              <a:t>policed</a:t>
            </a:r>
            <a:endParaRPr lang="en-US" sz="1800" dirty="0" smtClean="0"/>
          </a:p>
          <a:p>
            <a:pPr>
              <a:buFont typeface="Times New Roman" pitchFamily="16" charset="0"/>
              <a:buChar char="•"/>
            </a:pPr>
            <a:r>
              <a:rPr lang="it-IT" sz="2000" dirty="0" smtClean="0"/>
              <a:t>Resource re-use </a:t>
            </a:r>
            <a:r>
              <a:rPr lang="it-IT" sz="2000" dirty="0" err="1" smtClean="0"/>
              <a:t>takes</a:t>
            </a:r>
            <a:r>
              <a:rPr lang="it-IT" sz="2000" dirty="0" smtClean="0"/>
              <a:t> </a:t>
            </a:r>
            <a:r>
              <a:rPr lang="it-IT" sz="2000" dirty="0" err="1" smtClean="0"/>
              <a:t>place</a:t>
            </a:r>
            <a:r>
              <a:rPr lang="it-IT" sz="2000" dirty="0" smtClean="0"/>
              <a:t> </a:t>
            </a:r>
            <a:r>
              <a:rPr lang="it-IT" sz="2000" dirty="0"/>
              <a:t>(</a:t>
            </a:r>
            <a:r>
              <a:rPr lang="en-US" sz="2000" dirty="0" smtClean="0"/>
              <a:t>~CSMA</a:t>
            </a:r>
            <a:r>
              <a:rPr lang="en-US" sz="2000" dirty="0"/>
              <a:t>)</a:t>
            </a:r>
            <a:endParaRPr lang="it-IT" sz="2000" dirty="0" smtClean="0"/>
          </a:p>
          <a:p>
            <a:pPr lvl="1">
              <a:buFont typeface="Times New Roman" pitchFamily="16" charset="0"/>
              <a:buChar char="•"/>
            </a:pPr>
            <a:r>
              <a:rPr lang="it-IT" sz="1800" dirty="0" err="1" smtClean="0"/>
              <a:t>If</a:t>
            </a:r>
            <a:r>
              <a:rPr lang="it-IT" sz="1800" dirty="0" smtClean="0"/>
              <a:t> </a:t>
            </a:r>
            <a:r>
              <a:rPr lang="it-IT" sz="1800" dirty="0" err="1" smtClean="0"/>
              <a:t>one</a:t>
            </a:r>
            <a:r>
              <a:rPr lang="it-IT" sz="1800" dirty="0" smtClean="0"/>
              <a:t> </a:t>
            </a:r>
            <a:r>
              <a:rPr lang="it-IT" sz="1800" dirty="0" err="1" smtClean="0"/>
              <a:t>node</a:t>
            </a:r>
            <a:r>
              <a:rPr lang="it-IT" sz="1800" dirty="0" smtClean="0"/>
              <a:t> </a:t>
            </a:r>
            <a:r>
              <a:rPr lang="it-IT" sz="1800" dirty="0" err="1" smtClean="0"/>
              <a:t>reserves</a:t>
            </a:r>
            <a:r>
              <a:rPr lang="it-IT" sz="1800" dirty="0" smtClean="0"/>
              <a:t> a </a:t>
            </a:r>
            <a:r>
              <a:rPr lang="it-IT" sz="1800" dirty="0" err="1" smtClean="0"/>
              <a:t>period</a:t>
            </a:r>
            <a:r>
              <a:rPr lang="it-IT" sz="1800" dirty="0" smtClean="0"/>
              <a:t> and do </a:t>
            </a:r>
            <a:r>
              <a:rPr lang="it-IT" sz="1800" dirty="0" err="1" smtClean="0"/>
              <a:t>not</a:t>
            </a:r>
            <a:r>
              <a:rPr lang="it-IT" sz="1800" dirty="0" smtClean="0"/>
              <a:t> use </a:t>
            </a:r>
            <a:r>
              <a:rPr lang="it-IT" sz="1800" dirty="0" err="1" smtClean="0"/>
              <a:t>it</a:t>
            </a:r>
            <a:r>
              <a:rPr lang="it-IT" sz="1800" dirty="0" smtClean="0"/>
              <a:t> </a:t>
            </a:r>
            <a:r>
              <a:rPr lang="it-IT" sz="1800" dirty="0" err="1" smtClean="0"/>
              <a:t>other</a:t>
            </a:r>
            <a:r>
              <a:rPr lang="it-IT" sz="1800" dirty="0" smtClean="0"/>
              <a:t> </a:t>
            </a:r>
            <a:r>
              <a:rPr lang="it-IT" sz="1800" dirty="0" err="1" smtClean="0"/>
              <a:t>nodes</a:t>
            </a:r>
            <a:r>
              <a:rPr lang="it-IT" sz="1800" dirty="0" smtClean="0"/>
              <a:t> </a:t>
            </a:r>
            <a:r>
              <a:rPr lang="it-IT" sz="1800" dirty="0" err="1" smtClean="0"/>
              <a:t>will</a:t>
            </a:r>
            <a:r>
              <a:rPr lang="it-IT" sz="1800" dirty="0" smtClean="0"/>
              <a:t> use </a:t>
            </a:r>
            <a:r>
              <a:rPr lang="it-IT" sz="1800" dirty="0" err="1" smtClean="0"/>
              <a:t>it</a:t>
            </a:r>
            <a:r>
              <a:rPr lang="it-IT" sz="1800" dirty="0" smtClean="0"/>
              <a:t> </a:t>
            </a:r>
            <a:endParaRPr lang="en-US" sz="1800" dirty="0"/>
          </a:p>
          <a:p>
            <a:pPr>
              <a:buFont typeface="Times New Roman" pitchFamily="16" charset="0"/>
              <a:buChar char="•"/>
            </a:pPr>
            <a:r>
              <a:rPr lang="it-IT" sz="2000" dirty="0" err="1" smtClean="0"/>
              <a:t>WiFi</a:t>
            </a:r>
            <a:r>
              <a:rPr lang="it-IT" sz="2000" dirty="0" smtClean="0"/>
              <a:t> </a:t>
            </a:r>
            <a:r>
              <a:rPr lang="it-IT" sz="2000" dirty="0" err="1" smtClean="0"/>
              <a:t>efficiency</a:t>
            </a:r>
            <a:r>
              <a:rPr lang="it-IT" sz="2000" dirty="0" smtClean="0"/>
              <a:t> </a:t>
            </a:r>
            <a:r>
              <a:rPr lang="it-IT" sz="2000" dirty="0" err="1" smtClean="0"/>
              <a:t>gets</a:t>
            </a:r>
            <a:r>
              <a:rPr lang="it-IT" sz="2000" dirty="0" smtClean="0"/>
              <a:t> </a:t>
            </a:r>
            <a:r>
              <a:rPr lang="it-IT" sz="2000" dirty="0" err="1" smtClean="0"/>
              <a:t>improved</a:t>
            </a:r>
            <a:endParaRPr lang="en-US" sz="2000" dirty="0"/>
          </a:p>
          <a:p>
            <a:pPr lvl="1">
              <a:buFont typeface="Times New Roman" pitchFamily="16" charset="0"/>
              <a:buChar char="•"/>
            </a:pPr>
            <a:r>
              <a:rPr lang="en-US" sz="1800" dirty="0" smtClean="0"/>
              <a:t>CW </a:t>
            </a:r>
            <a:r>
              <a:rPr lang="en-US" sz="1800" dirty="0"/>
              <a:t>inside EDCA</a:t>
            </a:r>
            <a:r>
              <a:rPr lang="en-US" sz="1800" baseline="30000" dirty="0"/>
              <a:t>H</a:t>
            </a:r>
            <a:r>
              <a:rPr lang="en-US" sz="1800" dirty="0"/>
              <a:t> can be minimized to reduce </a:t>
            </a:r>
            <a:r>
              <a:rPr lang="en-US" sz="1800" dirty="0" smtClean="0"/>
              <a:t>back-off </a:t>
            </a:r>
            <a:r>
              <a:rPr lang="en-US" sz="1800" dirty="0"/>
              <a:t>time between two consecutive transmissions without </a:t>
            </a:r>
            <a:r>
              <a:rPr lang="en-US" sz="1800" dirty="0" smtClean="0"/>
              <a:t>affecting </a:t>
            </a:r>
            <a:r>
              <a:rPr lang="en-US" sz="1800" dirty="0"/>
              <a:t>collision probability</a:t>
            </a:r>
          </a:p>
          <a:p>
            <a:pPr lvl="2">
              <a:buFont typeface="Times New Roman" pitchFamily="16" charset="0"/>
              <a:buChar char="•"/>
            </a:pPr>
            <a:r>
              <a:rPr lang="en-US" sz="1600" dirty="0"/>
              <a:t>Minor loss of </a:t>
            </a:r>
            <a:r>
              <a:rPr lang="en-US" sz="1600" dirty="0" smtClean="0"/>
              <a:t>time</a:t>
            </a:r>
          </a:p>
          <a:p>
            <a:pPr lvl="1">
              <a:buFont typeface="Times New Roman" pitchFamily="16" charset="0"/>
              <a:buChar char="•"/>
            </a:pPr>
            <a:r>
              <a:rPr lang="it-IT" sz="1800" dirty="0" err="1" smtClean="0"/>
              <a:t>If</a:t>
            </a:r>
            <a:r>
              <a:rPr lang="it-IT" sz="1800" dirty="0" smtClean="0"/>
              <a:t> </a:t>
            </a:r>
            <a:r>
              <a:rPr lang="it-IT" sz="1800" dirty="0" err="1" smtClean="0"/>
              <a:t>one</a:t>
            </a:r>
            <a:r>
              <a:rPr lang="it-IT" sz="1800" dirty="0" smtClean="0"/>
              <a:t> </a:t>
            </a:r>
            <a:r>
              <a:rPr lang="it-IT" sz="1800" dirty="0" err="1" smtClean="0"/>
              <a:t>node</a:t>
            </a:r>
            <a:r>
              <a:rPr lang="it-IT" sz="1800" dirty="0" smtClean="0"/>
              <a:t> </a:t>
            </a:r>
            <a:r>
              <a:rPr lang="it-IT" sz="1800" i="1" dirty="0" smtClean="0"/>
              <a:t>i</a:t>
            </a:r>
            <a:r>
              <a:rPr lang="it-IT" sz="1800" dirty="0" smtClean="0"/>
              <a:t> </a:t>
            </a:r>
            <a:r>
              <a:rPr lang="it-IT" sz="1800" dirty="0" err="1" smtClean="0"/>
              <a:t>uses</a:t>
            </a:r>
            <a:r>
              <a:rPr lang="it-IT" sz="1800" dirty="0" smtClean="0"/>
              <a:t> </a:t>
            </a:r>
            <a:r>
              <a:rPr lang="it-IT" sz="1800" dirty="0" err="1" smtClean="0"/>
              <a:t>its</a:t>
            </a:r>
            <a:r>
              <a:rPr lang="it-IT" sz="1800" dirty="0" smtClean="0"/>
              <a:t> </a:t>
            </a:r>
            <a:r>
              <a:rPr lang="it-IT" sz="1800" dirty="0" err="1" smtClean="0"/>
              <a:t>T</a:t>
            </a:r>
            <a:r>
              <a:rPr lang="it-IT" sz="1800" i="1" baseline="-25000" dirty="0" err="1" smtClean="0"/>
              <a:t>i</a:t>
            </a:r>
            <a:r>
              <a:rPr lang="it-IT" sz="1800" baseline="30000" dirty="0" err="1" smtClean="0"/>
              <a:t>H</a:t>
            </a:r>
            <a:r>
              <a:rPr lang="it-IT" sz="1800" baseline="30000" dirty="0" smtClean="0"/>
              <a:t> </a:t>
            </a:r>
            <a:r>
              <a:rPr lang="it-IT" sz="1800" dirty="0" smtClean="0"/>
              <a:t>with </a:t>
            </a:r>
            <a:r>
              <a:rPr lang="it-IT" sz="1800" dirty="0" err="1" smtClean="0"/>
              <a:t>poor</a:t>
            </a:r>
            <a:r>
              <a:rPr lang="it-IT" sz="1800" dirty="0" smtClean="0"/>
              <a:t> </a:t>
            </a:r>
            <a:r>
              <a:rPr lang="it-IT" sz="1800" dirty="0" err="1" smtClean="0"/>
              <a:t>efficiency</a:t>
            </a:r>
            <a:r>
              <a:rPr lang="it-IT" sz="1800" dirty="0" smtClean="0"/>
              <a:t> (short </a:t>
            </a:r>
            <a:r>
              <a:rPr lang="it-IT" sz="1800" dirty="0" err="1" smtClean="0"/>
              <a:t>packetsI</a:t>
            </a:r>
            <a:r>
              <a:rPr lang="it-IT" sz="1800" dirty="0" smtClean="0"/>
              <a:t>, </a:t>
            </a:r>
            <a:r>
              <a:rPr lang="it-IT" sz="1800" dirty="0" err="1" smtClean="0"/>
              <a:t>it</a:t>
            </a:r>
            <a:r>
              <a:rPr lang="it-IT" sz="1800" dirty="0" smtClean="0"/>
              <a:t> </a:t>
            </a:r>
            <a:r>
              <a:rPr lang="it-IT" sz="1800" dirty="0" err="1" smtClean="0"/>
              <a:t>does</a:t>
            </a:r>
            <a:r>
              <a:rPr lang="it-IT" sz="1800" dirty="0" smtClean="0"/>
              <a:t> </a:t>
            </a:r>
            <a:r>
              <a:rPr lang="it-IT" sz="1800" dirty="0" err="1" smtClean="0"/>
              <a:t>not</a:t>
            </a:r>
            <a:r>
              <a:rPr lang="it-IT" sz="1800" dirty="0" smtClean="0"/>
              <a:t> </a:t>
            </a:r>
            <a:r>
              <a:rPr lang="it-IT" sz="1800" dirty="0" err="1" smtClean="0"/>
              <a:t>affect</a:t>
            </a:r>
            <a:r>
              <a:rPr lang="it-IT" sz="1800" dirty="0" smtClean="0"/>
              <a:t> </a:t>
            </a:r>
            <a:r>
              <a:rPr lang="it-IT" sz="1800" dirty="0" err="1" smtClean="0"/>
              <a:t>other</a:t>
            </a:r>
            <a:r>
              <a:rPr lang="it-IT" sz="1800" dirty="0" smtClean="0"/>
              <a:t> </a:t>
            </a:r>
            <a:r>
              <a:rPr lang="it-IT" sz="1800" dirty="0" err="1" smtClean="0"/>
              <a:t>nodes</a:t>
            </a:r>
            <a:endParaRPr lang="en-US" sz="1800" dirty="0"/>
          </a:p>
          <a:p>
            <a:pPr>
              <a:buFont typeface="Times New Roman" pitchFamily="16" charset="0"/>
              <a:buChar char="•"/>
            </a:pPr>
            <a:r>
              <a:rPr lang="en-US" sz="2000" dirty="0" smtClean="0"/>
              <a:t>Synchronization </a:t>
            </a:r>
            <a:r>
              <a:rPr lang="en-US" sz="2000" dirty="0"/>
              <a:t>is not </a:t>
            </a:r>
            <a:r>
              <a:rPr lang="en-US" sz="2000" dirty="0" smtClean="0"/>
              <a:t>critical</a:t>
            </a:r>
          </a:p>
          <a:p>
            <a:pPr lvl="1">
              <a:buFont typeface="Times New Roman" pitchFamily="16" charset="0"/>
              <a:buChar char="•"/>
            </a:pPr>
            <a:r>
              <a:rPr lang="it-IT" sz="1800" dirty="0" smtClean="0"/>
              <a:t>Slow </a:t>
            </a:r>
            <a:r>
              <a:rPr lang="it-IT" sz="1800" dirty="0" err="1" smtClean="0"/>
              <a:t>switching</a:t>
            </a:r>
            <a:r>
              <a:rPr lang="it-IT" sz="1800" dirty="0" smtClean="0"/>
              <a:t> of </a:t>
            </a:r>
            <a:r>
              <a:rPr lang="it-IT" sz="1800" dirty="0" err="1" smtClean="0"/>
              <a:t>priorities</a:t>
            </a:r>
            <a:r>
              <a:rPr lang="it-IT" sz="1800" dirty="0" smtClean="0"/>
              <a:t> (</a:t>
            </a:r>
            <a:r>
              <a:rPr lang="it-IT" sz="1800" dirty="0" err="1" smtClean="0"/>
              <a:t>slots</a:t>
            </a:r>
            <a:r>
              <a:rPr lang="it-IT" sz="1800" dirty="0" smtClean="0"/>
              <a:t> </a:t>
            </a:r>
            <a:r>
              <a:rPr lang="it-IT" sz="1800" dirty="0" err="1" smtClean="0"/>
              <a:t>lasting</a:t>
            </a:r>
            <a:r>
              <a:rPr lang="it-IT" sz="1800" dirty="0" smtClean="0"/>
              <a:t> multiple frame-</a:t>
            </a:r>
            <a:r>
              <a:rPr lang="it-IT" sz="1800" dirty="0" err="1" smtClean="0"/>
              <a:t>lenghts</a:t>
            </a:r>
            <a:r>
              <a:rPr lang="it-IT" sz="1800" dirty="0" smtClean="0"/>
              <a:t>)</a:t>
            </a:r>
            <a:endParaRPr lang="it-IT" sz="1800" dirty="0"/>
          </a:p>
          <a:p>
            <a:pPr lvl="1">
              <a:buFont typeface="Times New Roman" pitchFamily="16" charset="0"/>
              <a:buChar char="•"/>
            </a:pPr>
            <a:r>
              <a:rPr lang="it-IT" sz="1800" dirty="0" smtClean="0"/>
              <a:t>CSMA </a:t>
            </a:r>
            <a:r>
              <a:rPr lang="it-IT" sz="1800" dirty="0" err="1" smtClean="0"/>
              <a:t>still</a:t>
            </a:r>
            <a:r>
              <a:rPr lang="it-IT" sz="1800" dirty="0" smtClean="0"/>
              <a:t> </a:t>
            </a:r>
            <a:r>
              <a:rPr lang="it-IT" sz="1800" dirty="0" err="1" smtClean="0"/>
              <a:t>works</a:t>
            </a:r>
            <a:r>
              <a:rPr lang="it-IT" sz="1800" dirty="0" smtClean="0"/>
              <a:t> </a:t>
            </a:r>
            <a:r>
              <a:rPr lang="it-IT" sz="1800" dirty="0" err="1" smtClean="0"/>
              <a:t>underneath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1043550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July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Riccardo Scopigno, ISMB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9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872579"/>
          </a:xfrm>
          <a:ln/>
        </p:spPr>
        <p:txBody>
          <a:bodyPr lIns="90000" tIns="46800" rIns="90000" bIns="46800"/>
          <a:lstStyle/>
          <a:p>
            <a:r>
              <a:rPr lang="it-IT" dirty="0" err="1" smtClean="0"/>
              <a:t>Reservation</a:t>
            </a:r>
            <a:r>
              <a:rPr lang="it-IT" dirty="0" smtClean="0"/>
              <a:t> model (i)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576" y="1988840"/>
            <a:ext cx="7488832" cy="1872208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US" sz="2800" dirty="0" smtClean="0"/>
              <a:t>NON-Traffic-Aware: the service provider assigns a certain percentage of the </a:t>
            </a:r>
            <a:r>
              <a:rPr lang="en-US" sz="2800" dirty="0" err="1" smtClean="0"/>
              <a:t>bandwith</a:t>
            </a:r>
            <a:r>
              <a:rPr lang="en-US" sz="2800" dirty="0" smtClean="0"/>
              <a:t> to a node/user</a:t>
            </a:r>
          </a:p>
          <a:p>
            <a:pPr lvl="1">
              <a:buFont typeface="Times New Roman" pitchFamily="16" charset="0"/>
              <a:buChar char="•"/>
            </a:pPr>
            <a:r>
              <a:rPr lang="en-US" sz="2400" dirty="0" smtClean="0"/>
              <a:t>Each node decides how to use it</a:t>
            </a:r>
          </a:p>
          <a:p>
            <a:pPr lvl="1">
              <a:buFont typeface="Times New Roman" pitchFamily="16" charset="0"/>
              <a:buChar char="•"/>
            </a:pPr>
            <a:r>
              <a:rPr lang="it-IT" sz="2400" dirty="0" err="1" smtClean="0"/>
              <a:t>This</a:t>
            </a:r>
            <a:r>
              <a:rPr lang="it-IT" sz="2400" dirty="0" smtClean="0"/>
              <a:t> </a:t>
            </a:r>
            <a:r>
              <a:rPr lang="it-IT" sz="2400" dirty="0" err="1" smtClean="0"/>
              <a:t>leverages</a:t>
            </a:r>
            <a:r>
              <a:rPr lang="it-IT" sz="2400" dirty="0" smtClean="0"/>
              <a:t> the </a:t>
            </a:r>
            <a:r>
              <a:rPr lang="it-IT" sz="2400" dirty="0" err="1" smtClean="0"/>
              <a:t>independence</a:t>
            </a:r>
            <a:r>
              <a:rPr lang="it-IT" sz="2400" dirty="0" smtClean="0"/>
              <a:t> of TD-</a:t>
            </a:r>
            <a:r>
              <a:rPr lang="it-IT" sz="2400" dirty="0" err="1" smtClean="0"/>
              <a:t>uCSMA</a:t>
            </a:r>
            <a:r>
              <a:rPr lang="it-IT" sz="2400" dirty="0" smtClean="0"/>
              <a:t> </a:t>
            </a:r>
            <a:r>
              <a:rPr lang="it-IT" sz="2400" dirty="0" err="1" smtClean="0"/>
              <a:t>overall</a:t>
            </a:r>
            <a:r>
              <a:rPr lang="it-IT" sz="2400" dirty="0" smtClean="0"/>
              <a:t> </a:t>
            </a:r>
            <a:r>
              <a:rPr lang="it-IT" sz="2400" dirty="0" err="1" smtClean="0"/>
              <a:t>traffic</a:t>
            </a:r>
            <a:r>
              <a:rPr lang="it-IT" sz="2400" dirty="0" smtClean="0"/>
              <a:t> on </a:t>
            </a:r>
            <a:r>
              <a:rPr lang="it-IT" sz="2400" dirty="0" err="1" smtClean="0"/>
              <a:t>individual</a:t>
            </a:r>
            <a:r>
              <a:rPr lang="it-IT" sz="2400" dirty="0" smtClean="0"/>
              <a:t> </a:t>
            </a:r>
            <a:r>
              <a:rPr lang="it-IT" sz="2400" dirty="0" err="1" smtClean="0"/>
              <a:t>behaviors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4043153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1068</TotalTime>
  <Words>1711</Words>
  <Application>Microsoft Office PowerPoint</Application>
  <PresentationFormat>On-screen Show (4:3)</PresentationFormat>
  <Paragraphs>352</Paragraphs>
  <Slides>23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802-11-Submission</vt:lpstr>
      <vt:lpstr>Document</vt:lpstr>
      <vt:lpstr>TD-uCSMA</vt:lpstr>
      <vt:lpstr>Abstract</vt:lpstr>
      <vt:lpstr>Outline</vt:lpstr>
      <vt:lpstr>Motivations</vt:lpstr>
      <vt:lpstr>Rationale</vt:lpstr>
      <vt:lpstr>Time-Division Unbalanced CSMA TD-uCSMA</vt:lpstr>
      <vt:lpstr>TDuCSMA mechanisms in action</vt:lpstr>
      <vt:lpstr>Effects of TDuCSMA mechanisms</vt:lpstr>
      <vt:lpstr>Reservation model (i)</vt:lpstr>
      <vt:lpstr>Reservation model – Traffic-aware (ii)</vt:lpstr>
      <vt:lpstr>Reservation model – Traffic-Aware (iii)</vt:lpstr>
      <vt:lpstr>Configuration</vt:lpstr>
      <vt:lpstr>Optional Signaling</vt:lpstr>
      <vt:lpstr>Simple Scenarios</vt:lpstr>
      <vt:lpstr>Policying, Bandwidth Division: Better efficiency approaching saturation + Traffic Management</vt:lpstr>
      <vt:lpstr>Effect of packet sizes: TD-uCSMA vs CSMA/CA</vt:lpstr>
      <vt:lpstr>Effect of Misbehaving Nodes Policy in Details</vt:lpstr>
      <vt:lpstr>Asymmetric scenario</vt:lpstr>
      <vt:lpstr>More complex scenarios  multihop + variable traffic</vt:lpstr>
      <vt:lpstr>Additional scenarios can be built </vt:lpstr>
      <vt:lpstr>Implementation</vt:lpstr>
      <vt:lpstr>Open Issues</vt:lpstr>
      <vt:lpstr>References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TDuCSMA</dc:title>
  <dc:creator>RICCARDO SCOPIGNO</dc:creator>
  <cp:lastModifiedBy>Osama Aboul-Magd</cp:lastModifiedBy>
  <cp:revision>93</cp:revision>
  <cp:lastPrinted>1601-01-01T00:00:00Z</cp:lastPrinted>
  <dcterms:created xsi:type="dcterms:W3CDTF">2013-07-11T13:36:04Z</dcterms:created>
  <dcterms:modified xsi:type="dcterms:W3CDTF">2013-07-14T05:02:02Z</dcterms:modified>
</cp:coreProperties>
</file>