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83" r:id="rId5"/>
    <p:sldId id="271" r:id="rId6"/>
    <p:sldId id="263" r:id="rId7"/>
    <p:sldId id="269" r:id="rId8"/>
    <p:sldId id="284" r:id="rId9"/>
    <p:sldId id="267" r:id="rId10"/>
    <p:sldId id="272" r:id="rId11"/>
    <p:sldId id="268" r:id="rId12"/>
    <p:sldId id="274" r:id="rId13"/>
    <p:sldId id="275" r:id="rId14"/>
    <p:sldId id="281" r:id="rId15"/>
    <p:sldId id="265" r:id="rId16"/>
    <p:sldId id="280" r:id="rId17"/>
    <p:sldId id="285" r:id="rId18"/>
    <p:sldId id="286" r:id="rId19"/>
    <p:sldId id="282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784FF"/>
    <a:srgbClr val="FFF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3" autoAdjust="0"/>
  </p:normalViewPr>
  <p:slideViewPr>
    <p:cSldViewPr>
      <p:cViewPr varScale="1">
        <p:scale>
          <a:sx n="121" d="100"/>
          <a:sy n="121" d="100"/>
        </p:scale>
        <p:origin x="-118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-3544" y="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015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782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802.11-13/0758r0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/0758r0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Possible Approaches for HEW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</a:t>
            </a:r>
            <a:r>
              <a:rPr lang="en-GB" sz="2000" b="0" dirty="0" smtClean="0"/>
              <a:t>-</a:t>
            </a:r>
            <a:r>
              <a:rPr lang="en-GB" sz="2000" b="0" dirty="0" smtClean="0"/>
              <a:t>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17584"/>
              </p:ext>
            </p:extLst>
          </p:nvPr>
        </p:nvGraphicFramePr>
        <p:xfrm>
          <a:off x="508000" y="3013075"/>
          <a:ext cx="8156575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文書" r:id="rId4" imgW="8255000" imgH="2870200" progId="Word.Document.8">
                  <p:embed/>
                </p:oleObj>
              </mc:Choice>
              <mc:Fallback>
                <p:oleObj name="文書" r:id="rId4" imgW="8255000" imgH="2870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013075"/>
                        <a:ext cx="8156575" cy="282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4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2</a:t>
            </a:r>
            <a:r>
              <a:rPr lang="en-US" dirty="0" smtClean="0"/>
              <a:t>. </a:t>
            </a:r>
            <a:r>
              <a:rPr lang="en-US" altLang="ja-JP" dirty="0" smtClean="0"/>
              <a:t>Interference (2/2)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How can we mitigate bad effects of interference?</a:t>
            </a:r>
          </a:p>
          <a:p>
            <a:pPr lvl="1" indent="-342900">
              <a:buFont typeface="Wingdings" charset="0"/>
              <a:buChar char="à"/>
            </a:pPr>
            <a:r>
              <a:rPr lang="en-US" altLang="ja-JP" sz="2400" b="1" dirty="0" smtClean="0">
                <a:sym typeface="Wingdings"/>
              </a:rPr>
              <a:t>STAs have to be connected to an AP only in the area where sufficient S/(N+I) is available, i.e. places that are close enough to an AP.</a:t>
            </a:r>
          </a:p>
          <a:p>
            <a:pPr marL="457200" indent="-457200">
              <a:buFont typeface="Wingdings" charset="2"/>
              <a:buChar char="l"/>
            </a:pPr>
            <a:r>
              <a:rPr lang="en-US" altLang="ja-JP" b="1" dirty="0" smtClean="0">
                <a:sym typeface="Wingdings"/>
              </a:rPr>
              <a:t>It is very important that STAs keep as silent as possible when they are not </a:t>
            </a:r>
            <a:r>
              <a:rPr lang="en-US" altLang="ja-JP" dirty="0" smtClean="0">
                <a:sym typeface="Wingdings"/>
              </a:rPr>
              <a:t>associated with an AP</a:t>
            </a:r>
            <a:r>
              <a:rPr lang="en-US" altLang="ja-JP" dirty="0">
                <a:sym typeface="Wingdings"/>
              </a:rPr>
              <a:t> </a:t>
            </a:r>
            <a:r>
              <a:rPr lang="en-US" altLang="ja-JP" dirty="0" smtClean="0">
                <a:sym typeface="Wingdings"/>
              </a:rPr>
              <a:t>in order to suppress air congestion.</a:t>
            </a:r>
            <a:endParaRPr lang="en-US" altLang="ja-JP" b="1" dirty="0" smtClean="0"/>
          </a:p>
          <a:p>
            <a:pPr>
              <a:buFont typeface="Wingdings" charset="2"/>
              <a:buChar char="l"/>
            </a:pPr>
            <a:endParaRPr lang="en-US" altLang="ja-JP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5085184"/>
            <a:ext cx="8352928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Candidate solution is to make STAs communicate with an AP only within a distance from the AP which is close enough to overcome interference issues.</a:t>
            </a:r>
          </a:p>
        </p:txBody>
      </p:sp>
    </p:spTree>
    <p:extLst>
      <p:ext uri="{BB962C8B-B14F-4D97-AF65-F5344CB8AC3E}">
        <p14:creationId xmlns:p14="http://schemas.microsoft.com/office/powerpoint/2010/main" val="1368757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 bwMode="auto">
          <a:xfrm>
            <a:off x="683568" y="3284984"/>
            <a:ext cx="4968552" cy="2376264"/>
          </a:xfrm>
          <a:prstGeom prst="ellipse">
            <a:avLst/>
          </a:prstGeom>
          <a:solidFill>
            <a:srgbClr val="FFFFB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3</a:t>
            </a:r>
            <a:r>
              <a:rPr lang="en-US" dirty="0" smtClean="0"/>
              <a:t>. </a:t>
            </a:r>
            <a:r>
              <a:rPr lang="en-US" altLang="ja-JP" dirty="0" smtClean="0"/>
              <a:t>Frame Conflicts/Losses (1/3)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87760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Frame conflicts occur by existences of hidden STAs. </a:t>
            </a:r>
          </a:p>
          <a:p>
            <a:pPr>
              <a:buFont typeface="Wingdings" charset="2"/>
              <a:buChar char="l"/>
            </a:pPr>
            <a:r>
              <a:rPr lang="en-US" dirty="0" smtClean="0"/>
              <a:t>Case 1 (single AP):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pic>
        <p:nvPicPr>
          <p:cNvPr id="8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134" y="3933056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05064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10" name="直線矢印コネクタ 9"/>
          <p:cNvCxnSpPr/>
          <p:nvPr/>
        </p:nvCxnSpPr>
        <p:spPr bwMode="auto">
          <a:xfrm flipH="1">
            <a:off x="1331640" y="4221088"/>
            <a:ext cx="1512168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3491880" y="4221088"/>
            <a:ext cx="144016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1331640" y="4581128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H="1">
            <a:off x="3491880" y="4581128"/>
            <a:ext cx="1368152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2915816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560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32040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1" name="爆発 2 20"/>
          <p:cNvSpPr/>
          <p:nvPr/>
        </p:nvSpPr>
        <p:spPr bwMode="auto">
          <a:xfrm>
            <a:off x="2555776" y="4653136"/>
            <a:ext cx="1368152" cy="432048"/>
          </a:xfrm>
          <a:prstGeom prst="irregularSeal2">
            <a:avLst/>
          </a:prstGeom>
          <a:solidFill>
            <a:srgbClr val="F78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Conflict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60640" y="3501008"/>
            <a:ext cx="3347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STA1 &amp; 2 are visible from AP.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STA1 &amp;2 are</a:t>
            </a:r>
            <a:r>
              <a:rPr kumimoji="1" lang="en-US" altLang="ja-JP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much far.  They are hidden terminals each other.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Sometimes frames from STAs will run into in that case.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HCCA is known as one of solutions to avoid issues of hidden terminals.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267744" y="5805264"/>
            <a:ext cx="1800200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Hidden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terminals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カギ線コネクタ 25"/>
          <p:cNvCxnSpPr>
            <a:stCxn id="24" idx="3"/>
            <a:endCxn id="11" idx="2"/>
          </p:cNvCxnSpPr>
          <p:nvPr/>
        </p:nvCxnSpPr>
        <p:spPr bwMode="auto">
          <a:xfrm flipV="1">
            <a:off x="4067944" y="4725789"/>
            <a:ext cx="1250206" cy="125949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カギ線コネクタ 27"/>
          <p:cNvCxnSpPr>
            <a:stCxn id="24" idx="1"/>
            <a:endCxn id="9" idx="2"/>
          </p:cNvCxnSpPr>
          <p:nvPr/>
        </p:nvCxnSpPr>
        <p:spPr bwMode="auto">
          <a:xfrm rot="10800000">
            <a:off x="1069678" y="4725790"/>
            <a:ext cx="1198066" cy="125949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64436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3</a:t>
            </a:r>
            <a:r>
              <a:rPr lang="en-US" dirty="0" smtClean="0"/>
              <a:t>. </a:t>
            </a:r>
            <a:r>
              <a:rPr lang="en-US" altLang="ja-JP" dirty="0" smtClean="0"/>
              <a:t>Frame Conflicts/Losses (2/3)</a:t>
            </a:r>
            <a:br>
              <a:rPr lang="en-US" altLang="ja-JP" dirty="0" smtClean="0"/>
            </a:br>
            <a:r>
              <a:rPr lang="en-US" altLang="ja-JP" dirty="0" smtClean="0"/>
              <a:t>OBSS management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80920" cy="1440160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Case 2 (multiple APs):</a:t>
            </a:r>
          </a:p>
          <a:p>
            <a:pPr marL="400050" lvl="1" indent="0"/>
            <a:r>
              <a:rPr lang="en-US" sz="2400" dirty="0" smtClean="0"/>
              <a:t>11aa provides measures for managing OBSS environment     by exchanging QLoad Report.</a:t>
            </a:r>
            <a:endParaRPr lang="en-US" sz="24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32" name="円/楕円 31"/>
          <p:cNvSpPr/>
          <p:nvPr/>
        </p:nvSpPr>
        <p:spPr bwMode="auto">
          <a:xfrm>
            <a:off x="467544" y="3501008"/>
            <a:ext cx="2376264" cy="1224136"/>
          </a:xfrm>
          <a:prstGeom prst="ellipse">
            <a:avLst/>
          </a:prstGeom>
          <a:solidFill>
            <a:srgbClr val="FFFFB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6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7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" name="円/楕円 37"/>
          <p:cNvSpPr/>
          <p:nvPr/>
        </p:nvSpPr>
        <p:spPr bwMode="auto">
          <a:xfrm>
            <a:off x="3563888" y="3501008"/>
            <a:ext cx="2376264" cy="1224136"/>
          </a:xfrm>
          <a:prstGeom prst="ellipse">
            <a:avLst/>
          </a:prstGeom>
          <a:solidFill>
            <a:srgbClr val="FFFFB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9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01008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" name="円/楕円 40"/>
          <p:cNvSpPr/>
          <p:nvPr/>
        </p:nvSpPr>
        <p:spPr bwMode="auto">
          <a:xfrm>
            <a:off x="2051720" y="4797152"/>
            <a:ext cx="2376264" cy="1224136"/>
          </a:xfrm>
          <a:prstGeom prst="ellipse">
            <a:avLst/>
          </a:prstGeom>
          <a:solidFill>
            <a:srgbClr val="FFFFB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2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7152"/>
            <a:ext cx="4397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3" name="Picture 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01208"/>
            <a:ext cx="4841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46" name="直線矢印コネクタ 45"/>
          <p:cNvCxnSpPr/>
          <p:nvPr/>
        </p:nvCxnSpPr>
        <p:spPr bwMode="auto">
          <a:xfrm>
            <a:off x="1979712" y="4005064"/>
            <a:ext cx="2520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8" name="直線矢印コネクタ 47"/>
          <p:cNvCxnSpPr>
            <a:endCxn id="42" idx="1"/>
          </p:cNvCxnSpPr>
          <p:nvPr/>
        </p:nvCxnSpPr>
        <p:spPr bwMode="auto">
          <a:xfrm>
            <a:off x="1979712" y="4221088"/>
            <a:ext cx="1080120" cy="935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50" name="直線矢印コネクタ 49"/>
          <p:cNvCxnSpPr>
            <a:stCxn id="42" idx="3"/>
          </p:cNvCxnSpPr>
          <p:nvPr/>
        </p:nvCxnSpPr>
        <p:spPr bwMode="auto">
          <a:xfrm flipV="1">
            <a:off x="3499570" y="4221088"/>
            <a:ext cx="1072430" cy="935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2483768" y="356436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QLoad Report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95936" y="465378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QLoad Report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15616" y="465378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QLoad Report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16016" y="5157192"/>
            <a:ext cx="4283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613" indent="-201613">
              <a:buFont typeface="Arial"/>
              <a:buChar char="•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QLoad Report delivers QoS load information between APs.</a:t>
            </a:r>
          </a:p>
          <a:p>
            <a:pPr marL="201613" indent="-201613">
              <a:buFont typeface="Arial"/>
              <a:buChar char="•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It also enables coordination of scheduled HCCA TXOPs among APs.</a:t>
            </a:r>
          </a:p>
        </p:txBody>
      </p:sp>
    </p:spTree>
    <p:extLst>
      <p:ext uri="{BB962C8B-B14F-4D97-AF65-F5344CB8AC3E}">
        <p14:creationId xmlns:p14="http://schemas.microsoft.com/office/powerpoint/2010/main" val="5712922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3</a:t>
            </a:r>
            <a:r>
              <a:rPr lang="en-US" dirty="0" smtClean="0"/>
              <a:t>. </a:t>
            </a:r>
            <a:r>
              <a:rPr lang="en-US" altLang="ja-JP" dirty="0" smtClean="0"/>
              <a:t>Frame Conflicts/Losses (3/3)</a:t>
            </a:r>
            <a:br>
              <a:rPr lang="en-US" altLang="ja-JP" dirty="0" smtClean="0"/>
            </a:br>
            <a:r>
              <a:rPr lang="en-US" altLang="ja-JP" dirty="0" smtClean="0"/>
              <a:t>Time reuse coordination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1"/>
            <a:ext cx="8352928" cy="1663824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As an analogy of channel reuse concept of cellular, time (T) reuse coordination among APs may provide measures to prevent frame conflicts in OBSS environment.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grpSp>
        <p:nvGrpSpPr>
          <p:cNvPr id="3" name="図形グループ 2"/>
          <p:cNvGrpSpPr/>
          <p:nvPr/>
        </p:nvGrpSpPr>
        <p:grpSpPr>
          <a:xfrm>
            <a:off x="611560" y="3212976"/>
            <a:ext cx="4680520" cy="3168352"/>
            <a:chOff x="1619672" y="2757389"/>
            <a:chExt cx="5184576" cy="3245645"/>
          </a:xfrm>
        </p:grpSpPr>
        <p:sp>
          <p:nvSpPr>
            <p:cNvPr id="2" name="六角形 1"/>
            <p:cNvSpPr/>
            <p:nvPr/>
          </p:nvSpPr>
          <p:spPr bwMode="auto">
            <a:xfrm>
              <a:off x="1619672" y="3212976"/>
              <a:ext cx="1224136" cy="936104"/>
            </a:xfrm>
            <a:prstGeom prst="hexagon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T1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六角形 7"/>
            <p:cNvSpPr/>
            <p:nvPr/>
          </p:nvSpPr>
          <p:spPr bwMode="auto">
            <a:xfrm>
              <a:off x="2606794" y="3685735"/>
              <a:ext cx="1224136" cy="917659"/>
            </a:xfrm>
            <a:prstGeom prst="hexagon">
              <a:avLst/>
            </a:prstGeom>
            <a:solidFill>
              <a:srgbClr val="F78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T3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六角形 8"/>
            <p:cNvSpPr/>
            <p:nvPr/>
          </p:nvSpPr>
          <p:spPr bwMode="auto">
            <a:xfrm>
              <a:off x="1619672" y="4157029"/>
              <a:ext cx="1224136" cy="917659"/>
            </a:xfrm>
            <a:prstGeom prst="hexago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T2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六角形 9"/>
            <p:cNvSpPr/>
            <p:nvPr/>
          </p:nvSpPr>
          <p:spPr bwMode="auto">
            <a:xfrm>
              <a:off x="2617289" y="4612616"/>
              <a:ext cx="1224136" cy="936104"/>
            </a:xfrm>
            <a:prstGeom prst="hexagon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T1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六角形 10"/>
            <p:cNvSpPr/>
            <p:nvPr/>
          </p:nvSpPr>
          <p:spPr bwMode="auto">
            <a:xfrm>
              <a:off x="3604411" y="5085375"/>
              <a:ext cx="1224136" cy="917659"/>
            </a:xfrm>
            <a:prstGeom prst="hexagon">
              <a:avLst/>
            </a:prstGeom>
            <a:solidFill>
              <a:srgbClr val="F78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T3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六角形 11"/>
            <p:cNvSpPr/>
            <p:nvPr/>
          </p:nvSpPr>
          <p:spPr bwMode="auto">
            <a:xfrm>
              <a:off x="2617289" y="2767885"/>
              <a:ext cx="1224136" cy="917659"/>
            </a:xfrm>
            <a:prstGeom prst="hexago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T2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六角形 12"/>
            <p:cNvSpPr/>
            <p:nvPr/>
          </p:nvSpPr>
          <p:spPr bwMode="auto">
            <a:xfrm>
              <a:off x="3605868" y="3212976"/>
              <a:ext cx="1224136" cy="936104"/>
            </a:xfrm>
            <a:prstGeom prst="hexagon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T1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六角形 13"/>
            <p:cNvSpPr/>
            <p:nvPr/>
          </p:nvSpPr>
          <p:spPr bwMode="auto">
            <a:xfrm>
              <a:off x="4592990" y="3685735"/>
              <a:ext cx="1224136" cy="917659"/>
            </a:xfrm>
            <a:prstGeom prst="hexagon">
              <a:avLst/>
            </a:prstGeom>
            <a:solidFill>
              <a:srgbClr val="F78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T3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六角形 14"/>
            <p:cNvSpPr/>
            <p:nvPr/>
          </p:nvSpPr>
          <p:spPr bwMode="auto">
            <a:xfrm>
              <a:off x="3605868" y="4157029"/>
              <a:ext cx="1224136" cy="917659"/>
            </a:xfrm>
            <a:prstGeom prst="hexago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T2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六角形 15"/>
            <p:cNvSpPr/>
            <p:nvPr/>
          </p:nvSpPr>
          <p:spPr bwMode="auto">
            <a:xfrm>
              <a:off x="4592990" y="4612425"/>
              <a:ext cx="1224136" cy="936104"/>
            </a:xfrm>
            <a:prstGeom prst="hexagon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T1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六角形 16"/>
            <p:cNvSpPr/>
            <p:nvPr/>
          </p:nvSpPr>
          <p:spPr bwMode="auto">
            <a:xfrm>
              <a:off x="5580112" y="5085184"/>
              <a:ext cx="1224136" cy="917659"/>
            </a:xfrm>
            <a:prstGeom prst="hexagon">
              <a:avLst/>
            </a:prstGeom>
            <a:solidFill>
              <a:srgbClr val="F78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T3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六角形 17"/>
            <p:cNvSpPr/>
            <p:nvPr/>
          </p:nvSpPr>
          <p:spPr bwMode="auto">
            <a:xfrm>
              <a:off x="4592990" y="2757389"/>
              <a:ext cx="1224136" cy="917659"/>
            </a:xfrm>
            <a:prstGeom prst="hexago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T2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六角形 18"/>
            <p:cNvSpPr/>
            <p:nvPr/>
          </p:nvSpPr>
          <p:spPr bwMode="auto">
            <a:xfrm>
              <a:off x="1619672" y="5085184"/>
              <a:ext cx="1224136" cy="917659"/>
            </a:xfrm>
            <a:prstGeom prst="hexagon">
              <a:avLst/>
            </a:prstGeom>
            <a:solidFill>
              <a:srgbClr val="F78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T3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六角形 19"/>
            <p:cNvSpPr/>
            <p:nvPr/>
          </p:nvSpPr>
          <p:spPr bwMode="auto">
            <a:xfrm>
              <a:off x="5580112" y="3212976"/>
              <a:ext cx="1224136" cy="936104"/>
            </a:xfrm>
            <a:prstGeom prst="hexagon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T1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六角形 20"/>
            <p:cNvSpPr/>
            <p:nvPr/>
          </p:nvSpPr>
          <p:spPr bwMode="auto">
            <a:xfrm>
              <a:off x="5580112" y="4157029"/>
              <a:ext cx="1224136" cy="917659"/>
            </a:xfrm>
            <a:prstGeom prst="hexagon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3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T2</a:t>
              </a:r>
              <a:endParaRPr kumimoji="0" lang="ja-JP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5436096" y="3380800"/>
            <a:ext cx="37079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This scheme may mitigate frame conflicts/losses in this area.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36096" y="4739660"/>
            <a:ext cx="3723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Enhancement of HCCA and OBSS management may be candidate solutions for HEW.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75656" y="4725144"/>
            <a:ext cx="3024336" cy="553998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The real world will be definitely different from this pattern.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364088" y="4725144"/>
            <a:ext cx="3779912" cy="16561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5412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considerations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sz="3200" dirty="0" smtClean="0"/>
              <a:t>Mixed operation with legacy devices,</a:t>
            </a:r>
          </a:p>
          <a:p>
            <a:pPr>
              <a:buFont typeface="Wingdings" charset="2"/>
              <a:buChar char="l"/>
            </a:pPr>
            <a:r>
              <a:rPr kumimoji="1" lang="en-US" altLang="ja-JP" sz="3200" dirty="0" smtClean="0"/>
              <a:t>Usage improvement of 2.4GHz band,</a:t>
            </a:r>
          </a:p>
          <a:p>
            <a:pPr>
              <a:buFont typeface="Wingdings" charset="2"/>
              <a:buChar char="l"/>
            </a:pPr>
            <a:r>
              <a:rPr kumimoji="1" lang="en-US" altLang="ja-JP" sz="3200" dirty="0" smtClean="0"/>
              <a:t>Adaptation to real world,</a:t>
            </a:r>
          </a:p>
          <a:p>
            <a:pPr>
              <a:buFont typeface="Wingdings" charset="2"/>
              <a:buChar char="l"/>
            </a:pPr>
            <a:r>
              <a:rPr kumimoji="1" lang="en-US" altLang="ja-JP" sz="3200" dirty="0" smtClean="0"/>
              <a:t>And more…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17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Congestion</a:t>
            </a:r>
          </a:p>
          <a:p>
            <a:pPr marL="400050" lvl="1" indent="0"/>
            <a:r>
              <a:rPr kumimoji="1" lang="en-US" altLang="ja-JP" sz="2400" dirty="0" smtClean="0"/>
              <a:t>It is more efficient to transmit more Data frames rather than Management/Control frames.</a:t>
            </a:r>
          </a:p>
          <a:p>
            <a:pPr marL="400050" lvl="1" indent="0"/>
            <a:r>
              <a:rPr kumimoji="1" lang="en-US" altLang="ja-JP" sz="2400" dirty="0" smtClean="0"/>
              <a:t>Limiting number of </a:t>
            </a:r>
            <a:r>
              <a:rPr kumimoji="1" lang="en-US" altLang="ja-JP" sz="2400" dirty="0"/>
              <a:t>a</a:t>
            </a:r>
            <a:r>
              <a:rPr kumimoji="1" lang="en-US" altLang="ja-JP" sz="2400" dirty="0" smtClean="0"/>
              <a:t>ssociated STAs delivers better </a:t>
            </a:r>
            <a:r>
              <a:rPr kumimoji="1" lang="en-US" altLang="ja-JP" sz="2400" dirty="0" err="1" smtClean="0"/>
              <a:t>QoE</a:t>
            </a:r>
            <a:r>
              <a:rPr kumimoji="1" lang="en-US" altLang="ja-JP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Interference</a:t>
            </a:r>
          </a:p>
          <a:p>
            <a:pPr marL="400050" lvl="1" indent="0"/>
            <a:r>
              <a:rPr kumimoji="1" lang="en-US" altLang="ja-JP" sz="2400" dirty="0" smtClean="0">
                <a:solidFill>
                  <a:schemeClr val="tx1"/>
                </a:solidFill>
              </a:rPr>
              <a:t>It will be a solution to prevent communication at cell edge for mitigating bad effects from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interference. 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Frame conflicts/losses</a:t>
            </a:r>
          </a:p>
          <a:p>
            <a:pPr marL="400050" lvl="1" indent="0"/>
            <a:r>
              <a:rPr kumimoji="1" lang="en-US" altLang="ja-JP" sz="2400" dirty="0" smtClean="0"/>
              <a:t>It may be a candidate solution to enhance HCCA and OBSS management function.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2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-1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Do you agree that limiting number of associated STAs should be one of the functions of “High Efficiency WLAN” for obtaining minimum QoE in environment </a:t>
            </a:r>
            <a:r>
              <a:rPr kumimoji="1" lang="en-US" altLang="ja-JP" dirty="0"/>
              <a:t>densely deployed </a:t>
            </a:r>
            <a:r>
              <a:rPr kumimoji="1" lang="en-US" altLang="ja-JP" dirty="0" smtClean="0"/>
              <a:t>APs and STAs?</a:t>
            </a:r>
          </a:p>
          <a:p>
            <a:endParaRPr kumimoji="1" lang="en-US" altLang="ja-JP" dirty="0"/>
          </a:p>
          <a:p>
            <a:pPr marL="0" indent="0"/>
            <a:r>
              <a:rPr kumimoji="1" lang="en-US" altLang="ja-JP" dirty="0" smtClean="0"/>
              <a:t>Yes :</a:t>
            </a:r>
          </a:p>
          <a:p>
            <a:pPr marL="0" indent="0"/>
            <a:r>
              <a:rPr kumimoji="1" lang="en-US" altLang="ja-JP" dirty="0" smtClean="0"/>
              <a:t>No :</a:t>
            </a:r>
          </a:p>
          <a:p>
            <a:pPr marL="0" indent="0"/>
            <a:r>
              <a:rPr kumimoji="1" lang="en-US" altLang="ja-JP" dirty="0" smtClean="0"/>
              <a:t>I don’t know / Need more studies 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9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-2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/>
              <a:t>W</a:t>
            </a:r>
            <a:r>
              <a:rPr kumimoji="1" lang="en-US" altLang="ja-JP" dirty="0" smtClean="0"/>
              <a:t>hich one can mitigate bad effects of </a:t>
            </a:r>
            <a:r>
              <a:rPr kumimoji="1" lang="en-US" altLang="ja-JP" u="sng" dirty="0" smtClean="0"/>
              <a:t>congested</a:t>
            </a:r>
            <a:r>
              <a:rPr kumimoji="1" lang="en-US" altLang="ja-JP" dirty="0" smtClean="0"/>
              <a:t> WLAN situation?   </a:t>
            </a:r>
          </a:p>
          <a:p>
            <a:endParaRPr kumimoji="1" lang="en-US" altLang="ja-JP" dirty="0"/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Combination of existing standards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New standards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Both of 1 &amp; 2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I don’t know / Need more studies 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70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-3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/>
              <a:t>W</a:t>
            </a:r>
            <a:r>
              <a:rPr kumimoji="1" lang="en-US" altLang="ja-JP" dirty="0" smtClean="0"/>
              <a:t>hich one will mitigate bad effects of </a:t>
            </a:r>
            <a:r>
              <a:rPr kumimoji="1" lang="en-US" altLang="ja-JP" u="sng" dirty="0" smtClean="0"/>
              <a:t>interference</a:t>
            </a:r>
            <a:r>
              <a:rPr kumimoji="1" lang="en-US" altLang="ja-JP" dirty="0" smtClean="0"/>
              <a:t> in </a:t>
            </a:r>
            <a:r>
              <a:rPr kumimoji="1" lang="en-US" altLang="ja-JP" smtClean="0"/>
              <a:t>WLAN environments</a:t>
            </a:r>
            <a:r>
              <a:rPr kumimoji="1" lang="en-US" altLang="ja-JP" dirty="0" smtClean="0"/>
              <a:t>?   </a:t>
            </a:r>
          </a:p>
          <a:p>
            <a:endParaRPr kumimoji="1" lang="en-US" altLang="ja-JP" dirty="0"/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Combination of existing standards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New standards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Both of 1 &amp; 2 :</a:t>
            </a:r>
          </a:p>
          <a:p>
            <a:pPr marL="457200" indent="-457200">
              <a:buAutoNum type="arabicPeriod"/>
            </a:pPr>
            <a:r>
              <a:rPr kumimoji="1" lang="en-US" altLang="ja-JP" dirty="0" smtClean="0"/>
              <a:t>I don’t know / Need more studies 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98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-4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420888"/>
            <a:ext cx="7770813" cy="3673525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Do you like to study resource coordination among neighboring APs to increase aggregated area throughput and to mitigate frame conflicts as mentioned in Slide 12 &amp; 13 of this document? </a:t>
            </a:r>
          </a:p>
          <a:p>
            <a:pPr marL="0" indent="0"/>
            <a:endParaRPr kumimoji="1" lang="en-US" altLang="ja-JP" dirty="0"/>
          </a:p>
          <a:p>
            <a:r>
              <a:rPr kumimoji="1" lang="en-US" altLang="ja-JP" dirty="0" smtClean="0"/>
              <a:t>Yes :</a:t>
            </a:r>
          </a:p>
          <a:p>
            <a:r>
              <a:rPr kumimoji="1" lang="en-US" altLang="ja-JP" dirty="0" smtClean="0"/>
              <a:t>No :</a:t>
            </a:r>
          </a:p>
          <a:p>
            <a:r>
              <a:rPr kumimoji="1" lang="en-US" altLang="ja-JP" dirty="0" smtClean="0"/>
              <a:t>Need more info/studies 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69151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 smtClean="0">
                <a:solidFill>
                  <a:schemeClr val="tx1"/>
                </a:solidFill>
              </a:rPr>
              <a:t>This poll is just for getting common interests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i="1" dirty="0" smtClean="0">
                <a:solidFill>
                  <a:schemeClr val="tx1"/>
                </a:solidFill>
              </a:rPr>
              <a:t>of the floor. </a:t>
            </a:r>
          </a:p>
          <a:p>
            <a:r>
              <a:rPr kumimoji="1" lang="en-US" altLang="ja-JP" sz="1800" i="1" dirty="0" smtClean="0">
                <a:solidFill>
                  <a:schemeClr val="tx1"/>
                </a:solidFill>
              </a:rPr>
              <a:t>It’s not requiring any commitments.</a:t>
            </a:r>
            <a:endParaRPr kumimoji="1" lang="ja-JP" alt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9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shows ideas for performance improvement in a densely deployed environment of </a:t>
            </a:r>
            <a:r>
              <a:rPr lang="en-GB" altLang="ja-JP" dirty="0"/>
              <a:t>APs </a:t>
            </a:r>
            <a:r>
              <a:rPr lang="en-GB" altLang="ja-JP" dirty="0" smtClean="0"/>
              <a:t>and/or </a:t>
            </a:r>
            <a:r>
              <a:rPr lang="en-GB" altLang="ja-JP" dirty="0"/>
              <a:t>STAs </a:t>
            </a:r>
            <a:r>
              <a:rPr lang="en-GB" dirty="0" smtClean="0"/>
              <a:t>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</a:t>
            </a:r>
            <a:r>
              <a:rPr lang="en-GB" dirty="0" smtClean="0"/>
              <a:t>traw polls about candidate mechanisms for HEW are included at the tail of this submission.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900386"/>
            <a:ext cx="828092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Changing Landscape around WLAN </a:t>
            </a:r>
            <a:r>
              <a:rPr lang="en-US" altLang="ja-JP" dirty="0" smtClean="0"/>
              <a:t>offload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1520" y="2634208"/>
            <a:ext cx="4176464" cy="3603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/>
            <a:r>
              <a:rPr lang="en-US" altLang="ja-JP" smtClean="0"/>
              <a:t>Increasing Cellular </a:t>
            </a:r>
            <a:r>
              <a:rPr lang="en-US" altLang="ja-JP" smtClean="0">
                <a:solidFill>
                  <a:schemeClr val="accent4"/>
                </a:solidFill>
              </a:rPr>
              <a:t>LTE</a:t>
            </a:r>
            <a:r>
              <a:rPr lang="en-US" altLang="ja-JP" smtClean="0"/>
              <a:t> Terminals</a:t>
            </a:r>
          </a:p>
          <a:p>
            <a:pPr marL="0" lvl="1" indent="0"/>
            <a:r>
              <a:rPr lang="en-US" altLang="ja-JP" smtClean="0"/>
              <a:t>Emerging </a:t>
            </a:r>
            <a:r>
              <a:rPr lang="en-US" altLang="ja-JP" smtClean="0">
                <a:solidFill>
                  <a:schemeClr val="accent4"/>
                </a:solidFill>
              </a:rPr>
              <a:t>LTE-Advanced</a:t>
            </a:r>
            <a:r>
              <a:rPr lang="en-US" altLang="ja-JP" smtClean="0"/>
              <a:t> Terminals</a:t>
            </a:r>
          </a:p>
          <a:p>
            <a:pPr marL="0" lvl="1" indent="0"/>
            <a:endParaRPr lang="en-GB" altLang="ja-JP" smtClean="0"/>
          </a:p>
          <a:p>
            <a:pPr marL="0" lvl="1" indent="0"/>
            <a:r>
              <a:rPr lang="en-US" altLang="ja-JP" smtClean="0"/>
              <a:t>Increasing </a:t>
            </a:r>
            <a:r>
              <a:rPr lang="en-US" altLang="ja-JP" smtClean="0">
                <a:solidFill>
                  <a:schemeClr val="accent4"/>
                </a:solidFill>
              </a:rPr>
              <a:t>5GHz</a:t>
            </a:r>
            <a:r>
              <a:rPr lang="en-US" altLang="ja-JP" smtClean="0"/>
              <a:t> Compliant STAs</a:t>
            </a:r>
          </a:p>
          <a:p>
            <a:pPr marL="0" lvl="1" indent="0"/>
            <a:endParaRPr lang="en-US" smtClean="0"/>
          </a:p>
          <a:p>
            <a:pPr marL="0" lvl="1" indent="0"/>
            <a:r>
              <a:rPr lang="en-US" smtClean="0"/>
              <a:t>Increasing </a:t>
            </a:r>
            <a:r>
              <a:rPr lang="en-US" smtClean="0">
                <a:solidFill>
                  <a:schemeClr val="accent4"/>
                </a:solidFill>
              </a:rPr>
              <a:t>Private APs</a:t>
            </a:r>
          </a:p>
          <a:p>
            <a:pPr marL="0" lvl="1" indent="0"/>
            <a:r>
              <a:rPr lang="en-US" smtClean="0"/>
              <a:t>(Mobile Routers, Tethering Terminals)</a:t>
            </a:r>
            <a:endParaRPr lang="en-GB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788024" y="2420888"/>
            <a:ext cx="4176464" cy="36031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/>
            <a:r>
              <a:rPr lang="en-GB" b="1" dirty="0" smtClean="0">
                <a:solidFill>
                  <a:srgbClr val="FF0000"/>
                </a:solidFill>
              </a:rPr>
              <a:t>Users choose </a:t>
            </a:r>
            <a:r>
              <a:rPr lang="en-GB" altLang="ja-JP" b="1" dirty="0" smtClean="0">
                <a:solidFill>
                  <a:srgbClr val="FF0000"/>
                </a:solidFill>
              </a:rPr>
              <a:t>LTE/LTE-A</a:t>
            </a:r>
            <a:r>
              <a:rPr lang="en-GB" altLang="ja-JP" dirty="0" smtClean="0"/>
              <a:t> unless </a:t>
            </a:r>
            <a:r>
              <a:rPr lang="en-GB" dirty="0" smtClean="0"/>
              <a:t>WLAN offers better </a:t>
            </a:r>
            <a:r>
              <a:rPr lang="en-GB" u="sng" dirty="0" smtClean="0"/>
              <a:t>QoE*</a:t>
            </a:r>
            <a:r>
              <a:rPr lang="en-GB" dirty="0" smtClean="0"/>
              <a:t> whenever connected. </a:t>
            </a:r>
            <a:r>
              <a:rPr lang="en-GB" sz="1400" dirty="0" smtClean="0"/>
              <a:t>(*not a theoretical throughput)</a:t>
            </a:r>
          </a:p>
          <a:p>
            <a:pPr marL="0" lvl="1" indent="0"/>
            <a:endParaRPr lang="en-GB" dirty="0"/>
          </a:p>
          <a:p>
            <a:pPr marL="0" lvl="1" indent="0"/>
            <a:r>
              <a:rPr lang="en-GB" dirty="0" smtClean="0"/>
              <a:t>5GHz will </a:t>
            </a:r>
            <a:r>
              <a:rPr lang="en-GB" b="1" dirty="0" smtClean="0">
                <a:solidFill>
                  <a:srgbClr val="FF0000"/>
                </a:solidFill>
              </a:rPr>
              <a:t>no more be a last resort</a:t>
            </a:r>
            <a:r>
              <a:rPr lang="en-GB" dirty="0" smtClean="0"/>
              <a:t>.</a:t>
            </a:r>
          </a:p>
          <a:p>
            <a:pPr marL="0" lvl="1" indent="0"/>
            <a:endParaRPr lang="en-GB" dirty="0"/>
          </a:p>
          <a:p>
            <a:pPr marL="0" lvl="1" indent="0"/>
            <a:r>
              <a:rPr lang="en-GB" b="1" dirty="0" smtClean="0">
                <a:solidFill>
                  <a:srgbClr val="FF0000"/>
                </a:solidFill>
              </a:rPr>
              <a:t>Unmanageable interference</a:t>
            </a:r>
            <a:r>
              <a:rPr lang="en-GB" dirty="0" smtClean="0"/>
              <a:t> will damage QoE noticeably.</a:t>
            </a:r>
          </a:p>
        </p:txBody>
      </p:sp>
      <p:sp>
        <p:nvSpPr>
          <p:cNvPr id="12" name="右矢印 11"/>
          <p:cNvSpPr/>
          <p:nvPr/>
        </p:nvSpPr>
        <p:spPr bwMode="auto">
          <a:xfrm>
            <a:off x="4355976" y="2636912"/>
            <a:ext cx="360040" cy="79208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右矢印 12"/>
          <p:cNvSpPr/>
          <p:nvPr/>
        </p:nvSpPr>
        <p:spPr bwMode="auto">
          <a:xfrm>
            <a:off x="4355976" y="3573016"/>
            <a:ext cx="360040" cy="79208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右矢印 13"/>
          <p:cNvSpPr/>
          <p:nvPr/>
        </p:nvSpPr>
        <p:spPr bwMode="auto">
          <a:xfrm>
            <a:off x="4355976" y="4437112"/>
            <a:ext cx="360040" cy="792088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038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Major Cause of</a:t>
            </a:r>
            <a:br>
              <a:rPr lang="en-US" dirty="0" smtClean="0"/>
            </a:br>
            <a:r>
              <a:rPr lang="en-US" dirty="0" smtClean="0"/>
              <a:t>Performance Degradations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2418184"/>
            <a:ext cx="8064896" cy="3603104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Congestion</a:t>
            </a:r>
          </a:p>
          <a:p>
            <a:pPr marL="400050" lvl="1" indent="0"/>
            <a:r>
              <a:rPr lang="en-US" altLang="ja-JP" sz="2400" dirty="0"/>
              <a:t>C</a:t>
            </a:r>
            <a:r>
              <a:rPr lang="en-US" altLang="ja-JP" sz="2400" dirty="0" smtClean="0"/>
              <a:t>ongestion is caused by inefficient resource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allocation to </a:t>
            </a:r>
            <a:r>
              <a:rPr kumimoji="1" lang="en-US" altLang="ja-JP" sz="2400" dirty="0">
                <a:solidFill>
                  <a:schemeClr val="tx1"/>
                </a:solidFill>
              </a:rPr>
              <a:t>management/control frames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rather</a:t>
            </a:r>
            <a:r>
              <a:rPr lang="en-US" altLang="ja-JP" sz="2400" dirty="0" smtClean="0"/>
              <a:t> than user’s data frames. 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Interference</a:t>
            </a:r>
          </a:p>
          <a:p>
            <a:pPr marL="400050" lvl="1" indent="0"/>
            <a:r>
              <a:rPr lang="en-US" altLang="ja-JP" sz="2400" dirty="0" smtClean="0"/>
              <a:t>Interference affects performance where sufficient SNIR margin is not available.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Frame Conflicts/Losses</a:t>
            </a:r>
          </a:p>
          <a:p>
            <a:pPr marL="400050" lvl="1" indent="0"/>
            <a:r>
              <a:rPr lang="en-US" altLang="ja-JP" sz="2400" dirty="0"/>
              <a:t>Frame </a:t>
            </a:r>
            <a:r>
              <a:rPr lang="en-US" altLang="ja-JP" sz="2400" dirty="0" smtClean="0"/>
              <a:t>Conflicts/Losses are caused by hidden terminal effects, overlapping BSSs, etc.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9543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837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Congestion (1/4)</a:t>
            </a:r>
            <a:br>
              <a:rPr lang="en-US" dirty="0" smtClean="0"/>
            </a:br>
            <a:r>
              <a:rPr lang="en-US" dirty="0" smtClean="0"/>
              <a:t>Recap. from slide 9 of doc. 13/523r2</a:t>
            </a:r>
            <a:endParaRPr lang="en-US" dirty="0"/>
          </a:p>
        </p:txBody>
      </p:sp>
      <p:sp>
        <p:nvSpPr>
          <p:cNvPr id="8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-211886" y="4021066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(Frames)</a:t>
            </a:r>
            <a:endParaRPr kumimoji="1" lang="ja-JP" alt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2621557"/>
            <a:ext cx="3763963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716016" y="3917701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Many management frames were observed on 2.4GHz channel during  5 minutes monitoring.  They occupied almost 65% of all frames.  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16016" y="2921783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0000"/>
                </a:solidFill>
              </a:rPr>
              <a:t>Current time usage on 2.4GHz band is not effective.</a:t>
            </a:r>
            <a:endParaRPr kumimoji="1" lang="ja-JP" altLang="en-US" sz="2000" b="1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8" y="226151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Channel Utilization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91680" y="25298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80~90%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252980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Below 10%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851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1. Congestion (2/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2103239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Here is available airtime: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15616" y="3212976"/>
            <a:ext cx="7200800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28384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755576" y="3212976"/>
            <a:ext cx="7848872" cy="1911117"/>
            <a:chOff x="755576" y="3212976"/>
            <a:chExt cx="7848872" cy="1911117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1115616" y="3212976"/>
              <a:ext cx="6480720" cy="57606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Occupied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55576" y="4293096"/>
              <a:ext cx="78488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If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 90% of 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airtime, 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for example, 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is occupied by frames, Inter-Frame Space and CW…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1547664" y="5157192"/>
            <a:ext cx="6048672" cy="1088832"/>
            <a:chOff x="1547664" y="5157192"/>
            <a:chExt cx="6048672" cy="1088832"/>
          </a:xfrm>
        </p:grpSpPr>
        <p:sp>
          <p:nvSpPr>
            <p:cNvPr id="11" name="下矢印 10"/>
            <p:cNvSpPr/>
            <p:nvPr/>
          </p:nvSpPr>
          <p:spPr bwMode="auto">
            <a:xfrm>
              <a:off x="3635896" y="5157192"/>
              <a:ext cx="1800200" cy="432048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547664" y="5661248"/>
              <a:ext cx="604867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200" dirty="0" smtClean="0">
                  <a:solidFill>
                    <a:srgbClr val="000000"/>
                  </a:solidFill>
                </a:rPr>
                <a:t>It’s surely congested.</a:t>
              </a:r>
              <a:endParaRPr kumimoji="1" lang="ja-JP" altLang="en-US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1. Congestion</a:t>
            </a:r>
            <a:r>
              <a:rPr lang="en-US" dirty="0"/>
              <a:t> </a:t>
            </a:r>
            <a:r>
              <a:rPr lang="en-US" dirty="0" smtClean="0"/>
              <a:t>(3/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84482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chemeClr val="tx1"/>
                </a:solidFill>
              </a:rPr>
              <a:t>When airtime is occupied mainly by data frames,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15616" y="2522513"/>
            <a:ext cx="7200800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115616" y="2522513"/>
            <a:ext cx="6480720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1115616" y="2522513"/>
            <a:ext cx="5688632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317058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0000"/>
                </a:solidFill>
              </a:rPr>
              <a:t>i</a:t>
            </a:r>
            <a:r>
              <a:rPr kumimoji="1" lang="en-US" altLang="ja-JP" dirty="0" smtClean="0">
                <a:solidFill>
                  <a:srgbClr val="000000"/>
                </a:solidFill>
              </a:rPr>
              <a:t>t’s congested but efficient.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5536" y="401783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chemeClr val="tx1"/>
                </a:solidFill>
              </a:rPr>
              <a:t>When airtime is occupied by more management/control frames,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1115616" y="4983559"/>
            <a:ext cx="7200800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1115616" y="4983559"/>
            <a:ext cx="6480720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1115616" y="4983559"/>
            <a:ext cx="3240360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27584" y="5631631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0000"/>
                </a:solidFill>
              </a:rPr>
              <a:t>i</a:t>
            </a:r>
            <a:r>
              <a:rPr kumimoji="1" lang="en-US" altLang="ja-JP" dirty="0" smtClean="0">
                <a:solidFill>
                  <a:srgbClr val="000000"/>
                </a:solidFill>
              </a:rPr>
              <a:t>t’s congested and not efficient.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99992" y="502595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Management/Control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143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1. Congestion</a:t>
            </a:r>
            <a:r>
              <a:rPr lang="en-US" dirty="0"/>
              <a:t> </a:t>
            </a:r>
            <a:r>
              <a:rPr lang="en-US" dirty="0" smtClean="0"/>
              <a:t>(4/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536" y="2492896"/>
            <a:ext cx="83529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chemeClr val="tx1"/>
                </a:solidFill>
              </a:rPr>
              <a:t>When many STAs are associated, allocated time per STA is small.  It is possible to allocate more airtime per STA by limiting number of associated STAs.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115616" y="3789040"/>
            <a:ext cx="7200800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115616" y="3789040"/>
            <a:ext cx="6480720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115616" y="3789040"/>
            <a:ext cx="5688632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115616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331640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547664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763688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979712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195736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411760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627784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2843808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059832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275856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491880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707904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23928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139952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355976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572000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788024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5004048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5220072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436096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5652120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868144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6084168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6300192" y="3789040"/>
            <a:ext cx="216024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1115616" y="4653136"/>
            <a:ext cx="72008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1115616" y="4653136"/>
            <a:ext cx="6480720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1115616" y="4653136"/>
            <a:ext cx="5688632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1115616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1979712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2843808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3707904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4572000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5436096" y="4653136"/>
            <a:ext cx="86409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123728" y="38610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Shared by many STAs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123728" y="472514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191966"/>
                </a:solidFill>
                <a:latin typeface="Tahoma"/>
                <a:cs typeface="Tahoma"/>
              </a:rPr>
              <a:t>Shared by less STAs</a:t>
            </a:r>
            <a:endParaRPr kumimoji="1" lang="ja-JP" altLang="en-US" b="1" dirty="0">
              <a:solidFill>
                <a:srgbClr val="191966"/>
              </a:solidFill>
              <a:latin typeface="Tahoma"/>
              <a:cs typeface="Tahom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07504" y="386104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8000"/>
                </a:solidFill>
              </a:rPr>
              <a:t>Slower</a:t>
            </a:r>
            <a:endParaRPr kumimoji="1"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07504" y="475708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8000"/>
                </a:solidFill>
              </a:rPr>
              <a:t>Faster</a:t>
            </a:r>
            <a:endParaRPr kumimoji="1" lang="ja-JP" altLang="en-US" sz="2000" b="1" dirty="0">
              <a:solidFill>
                <a:srgbClr val="008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5536" y="184482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chemeClr val="tx1"/>
                </a:solidFill>
              </a:rPr>
              <a:t>It is preferred for HEW to use more airtime for data frames. 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95536" y="5550331"/>
            <a:ext cx="8208912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Reducing management/control frames and limiting number of associated STAs are possible improvements for better QoE.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550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2</a:t>
            </a:r>
            <a:r>
              <a:rPr lang="en-US" dirty="0" smtClean="0"/>
              <a:t>. </a:t>
            </a:r>
            <a:r>
              <a:rPr lang="en-US" altLang="ja-JP" dirty="0" smtClean="0"/>
              <a:t>Interference (1/2)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727720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There must be no problem when RSSI satisfies required S/(N+I).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N+I level increases where APs/STAs are densely deployed.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grpSp>
        <p:nvGrpSpPr>
          <p:cNvPr id="61" name="図形グループ 60"/>
          <p:cNvGrpSpPr/>
          <p:nvPr/>
        </p:nvGrpSpPr>
        <p:grpSpPr>
          <a:xfrm>
            <a:off x="251520" y="3491716"/>
            <a:ext cx="4536504" cy="2961620"/>
            <a:chOff x="395536" y="3347700"/>
            <a:chExt cx="4536504" cy="2961620"/>
          </a:xfrm>
        </p:grpSpPr>
        <p:cxnSp>
          <p:nvCxnSpPr>
            <p:cNvPr id="3" name="直線矢印コネクタ 2"/>
            <p:cNvCxnSpPr/>
            <p:nvPr/>
          </p:nvCxnSpPr>
          <p:spPr bwMode="auto">
            <a:xfrm flipV="1">
              <a:off x="1043608" y="3347700"/>
              <a:ext cx="0" cy="280831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>
              <a:off x="827584" y="5867980"/>
              <a:ext cx="410445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395536" y="334770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dBm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987824" y="5939988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Distance from AP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1131999" y="3702563"/>
              <a:ext cx="3713510" cy="1988026"/>
            </a:xfrm>
            <a:custGeom>
              <a:avLst/>
              <a:gdLst>
                <a:gd name="connsiteX0" fmla="*/ 0 w 3713510"/>
                <a:gd name="connsiteY0" fmla="*/ 0 h 1988026"/>
                <a:gd name="connsiteX1" fmla="*/ 524585 w 3713510"/>
                <a:gd name="connsiteY1" fmla="*/ 786927 h 1988026"/>
                <a:gd name="connsiteX2" fmla="*/ 1477121 w 3713510"/>
                <a:gd name="connsiteY2" fmla="*/ 1394379 h 1988026"/>
                <a:gd name="connsiteX3" fmla="*/ 2760974 w 3713510"/>
                <a:gd name="connsiteY3" fmla="*/ 1794746 h 1988026"/>
                <a:gd name="connsiteX4" fmla="*/ 3713510 w 3713510"/>
                <a:gd name="connsiteY4" fmla="*/ 1988026 h 1988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3510" h="1988026">
                  <a:moveTo>
                    <a:pt x="0" y="0"/>
                  </a:moveTo>
                  <a:cubicBezTo>
                    <a:pt x="139199" y="277265"/>
                    <a:pt x="278398" y="554531"/>
                    <a:pt x="524585" y="786927"/>
                  </a:cubicBezTo>
                  <a:cubicBezTo>
                    <a:pt x="770772" y="1019323"/>
                    <a:pt x="1104389" y="1226409"/>
                    <a:pt x="1477121" y="1394379"/>
                  </a:cubicBezTo>
                  <a:cubicBezTo>
                    <a:pt x="1849853" y="1562349"/>
                    <a:pt x="2388243" y="1695805"/>
                    <a:pt x="2760974" y="1794746"/>
                  </a:cubicBezTo>
                  <a:cubicBezTo>
                    <a:pt x="3133705" y="1893687"/>
                    <a:pt x="3713510" y="1988026"/>
                    <a:pt x="3713510" y="1988026"/>
                  </a:cubicBezTo>
                </a:path>
              </a:pathLst>
            </a:custGeom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 bwMode="auto">
            <a:xfrm>
              <a:off x="1187624" y="5435932"/>
              <a:ext cx="3600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コネクタ 19"/>
            <p:cNvCxnSpPr/>
            <p:nvPr/>
          </p:nvCxnSpPr>
          <p:spPr bwMode="auto">
            <a:xfrm flipH="1">
              <a:off x="1259632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21"/>
            <p:cNvCxnSpPr/>
            <p:nvPr/>
          </p:nvCxnSpPr>
          <p:spPr bwMode="auto">
            <a:xfrm flipH="1">
              <a:off x="1475656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コネクタ 24"/>
            <p:cNvCxnSpPr/>
            <p:nvPr/>
          </p:nvCxnSpPr>
          <p:spPr bwMode="auto">
            <a:xfrm flipH="1">
              <a:off x="1358159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線コネクタ 25"/>
            <p:cNvCxnSpPr/>
            <p:nvPr/>
          </p:nvCxnSpPr>
          <p:spPr bwMode="auto">
            <a:xfrm flipH="1">
              <a:off x="1574183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線コネクタ 26"/>
            <p:cNvCxnSpPr/>
            <p:nvPr/>
          </p:nvCxnSpPr>
          <p:spPr bwMode="auto">
            <a:xfrm flipH="1">
              <a:off x="1662979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線コネクタ 27"/>
            <p:cNvCxnSpPr/>
            <p:nvPr/>
          </p:nvCxnSpPr>
          <p:spPr bwMode="auto">
            <a:xfrm flipH="1">
              <a:off x="1879003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線コネクタ 28"/>
            <p:cNvCxnSpPr/>
            <p:nvPr/>
          </p:nvCxnSpPr>
          <p:spPr bwMode="auto">
            <a:xfrm flipH="1">
              <a:off x="1761506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 flipH="1">
              <a:off x="1977530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線コネクタ 30"/>
            <p:cNvCxnSpPr/>
            <p:nvPr/>
          </p:nvCxnSpPr>
          <p:spPr bwMode="auto">
            <a:xfrm flipH="1">
              <a:off x="2095027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 flipH="1">
              <a:off x="2311051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 flipH="1">
              <a:off x="2193554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 flipH="1">
              <a:off x="2409578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 flipH="1">
              <a:off x="2527075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 flipH="1">
              <a:off x="2743099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 flipH="1">
              <a:off x="2625602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 flipH="1">
              <a:off x="2841626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直線コネクタ 38"/>
            <p:cNvCxnSpPr/>
            <p:nvPr/>
          </p:nvCxnSpPr>
          <p:spPr bwMode="auto">
            <a:xfrm flipH="1">
              <a:off x="2959123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直線コネクタ 39"/>
            <p:cNvCxnSpPr/>
            <p:nvPr/>
          </p:nvCxnSpPr>
          <p:spPr bwMode="auto">
            <a:xfrm flipH="1">
              <a:off x="3175147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線コネクタ 40"/>
            <p:cNvCxnSpPr/>
            <p:nvPr/>
          </p:nvCxnSpPr>
          <p:spPr bwMode="auto">
            <a:xfrm flipH="1">
              <a:off x="3057650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線コネクタ 41"/>
            <p:cNvCxnSpPr/>
            <p:nvPr/>
          </p:nvCxnSpPr>
          <p:spPr bwMode="auto">
            <a:xfrm flipH="1">
              <a:off x="3273674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 flipH="1">
              <a:off x="3391171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線コネクタ 43"/>
            <p:cNvCxnSpPr/>
            <p:nvPr/>
          </p:nvCxnSpPr>
          <p:spPr bwMode="auto">
            <a:xfrm flipH="1">
              <a:off x="3607195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 flipH="1">
              <a:off x="3489698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線コネクタ 45"/>
            <p:cNvCxnSpPr/>
            <p:nvPr/>
          </p:nvCxnSpPr>
          <p:spPr bwMode="auto">
            <a:xfrm flipH="1">
              <a:off x="3705722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線コネクタ 46"/>
            <p:cNvCxnSpPr/>
            <p:nvPr/>
          </p:nvCxnSpPr>
          <p:spPr bwMode="auto">
            <a:xfrm flipH="1">
              <a:off x="3823219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線コネクタ 47"/>
            <p:cNvCxnSpPr/>
            <p:nvPr/>
          </p:nvCxnSpPr>
          <p:spPr bwMode="auto">
            <a:xfrm flipH="1">
              <a:off x="4039243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線コネクタ 48"/>
            <p:cNvCxnSpPr/>
            <p:nvPr/>
          </p:nvCxnSpPr>
          <p:spPr bwMode="auto">
            <a:xfrm flipH="1">
              <a:off x="3921746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 flipH="1">
              <a:off x="4137770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直線コネクタ 50"/>
            <p:cNvCxnSpPr/>
            <p:nvPr/>
          </p:nvCxnSpPr>
          <p:spPr bwMode="auto">
            <a:xfrm flipH="1">
              <a:off x="4255267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 flipH="1">
              <a:off x="4471291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直線コネクタ 52"/>
            <p:cNvCxnSpPr/>
            <p:nvPr/>
          </p:nvCxnSpPr>
          <p:spPr bwMode="auto">
            <a:xfrm flipH="1">
              <a:off x="4353794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線コネクタ 53"/>
            <p:cNvCxnSpPr/>
            <p:nvPr/>
          </p:nvCxnSpPr>
          <p:spPr bwMode="auto">
            <a:xfrm flipH="1">
              <a:off x="4569818" y="5435932"/>
              <a:ext cx="7419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線コネクタ 54"/>
            <p:cNvCxnSpPr/>
            <p:nvPr/>
          </p:nvCxnSpPr>
          <p:spPr bwMode="auto">
            <a:xfrm flipH="1">
              <a:off x="4687315" y="5435932"/>
              <a:ext cx="72008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テキスト ボックス 22"/>
            <p:cNvSpPr txBox="1"/>
            <p:nvPr/>
          </p:nvSpPr>
          <p:spPr>
            <a:xfrm>
              <a:off x="1835696" y="3491716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Received Signal Strength</a:t>
              </a:r>
            </a:p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of AP signal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475656" y="5517232"/>
              <a:ext cx="2088232" cy="276999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1800" dirty="0" smtClean="0">
                  <a:solidFill>
                    <a:srgbClr val="000000"/>
                  </a:solidFill>
                </a:rPr>
                <a:t>Noise + Interference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60" name="直線矢印コネクタ 59"/>
            <p:cNvCxnSpPr>
              <a:endCxn id="12" idx="1"/>
            </p:cNvCxnSpPr>
            <p:nvPr/>
          </p:nvCxnSpPr>
          <p:spPr bwMode="auto">
            <a:xfrm flipH="1">
              <a:off x="1656584" y="4067780"/>
              <a:ext cx="467144" cy="42171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2" name="テキスト ボックス 61"/>
          <p:cNvSpPr txBox="1"/>
          <p:nvPr/>
        </p:nvSpPr>
        <p:spPr>
          <a:xfrm>
            <a:off x="4932040" y="335699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n"/>
            </a:pPr>
            <a:r>
              <a:rPr kumimoji="1" lang="en-US" altLang="ja-JP" dirty="0" smtClean="0">
                <a:solidFill>
                  <a:srgbClr val="000000"/>
                </a:solidFill>
              </a:rPr>
              <a:t>Sources of N+I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>
                <a:solidFill>
                  <a:srgbClr val="000000"/>
                </a:solidFill>
              </a:rPr>
              <a:t>Non-WLAN signal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>
                <a:solidFill>
                  <a:srgbClr val="000000"/>
                </a:solidFill>
              </a:rPr>
              <a:t>Very weak WLAN signal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>
                <a:solidFill>
                  <a:srgbClr val="000000"/>
                </a:solidFill>
              </a:rPr>
              <a:t>Internal noise</a:t>
            </a:r>
          </a:p>
        </p:txBody>
      </p:sp>
      <p:cxnSp>
        <p:nvCxnSpPr>
          <p:cNvPr id="10240" name="直線コネクタ 10239"/>
          <p:cNvCxnSpPr/>
          <p:nvPr/>
        </p:nvCxnSpPr>
        <p:spPr bwMode="auto">
          <a:xfrm>
            <a:off x="1115616" y="5373216"/>
            <a:ext cx="34563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43" name="テキスト ボックス 10242"/>
          <p:cNvSpPr txBox="1"/>
          <p:nvPr/>
        </p:nvSpPr>
        <p:spPr>
          <a:xfrm>
            <a:off x="3059832" y="50038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Required SNR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0245" name="直線矢印コネクタ 10244"/>
          <p:cNvCxnSpPr/>
          <p:nvPr/>
        </p:nvCxnSpPr>
        <p:spPr bwMode="auto">
          <a:xfrm>
            <a:off x="3851920" y="5373216"/>
            <a:ext cx="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0249" name="直線コネクタ 10248"/>
          <p:cNvCxnSpPr/>
          <p:nvPr/>
        </p:nvCxnSpPr>
        <p:spPr bwMode="auto">
          <a:xfrm>
            <a:off x="2771800" y="4941168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0" name="テキスト ボックス 10249"/>
          <p:cNvSpPr txBox="1"/>
          <p:nvPr/>
        </p:nvSpPr>
        <p:spPr>
          <a:xfrm>
            <a:off x="1115616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Coverage area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0252" name="直線矢印コネクタ 10251"/>
          <p:cNvCxnSpPr/>
          <p:nvPr/>
        </p:nvCxnSpPr>
        <p:spPr bwMode="auto">
          <a:xfrm>
            <a:off x="899592" y="5085184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253" name="テキスト ボックス 10252"/>
          <p:cNvSpPr txBox="1"/>
          <p:nvPr/>
        </p:nvSpPr>
        <p:spPr>
          <a:xfrm>
            <a:off x="755576" y="6104329"/>
            <a:ext cx="432048" cy="276999"/>
          </a:xfrm>
          <a:prstGeom prst="rect">
            <a:avLst/>
          </a:prstGeom>
          <a:solidFill>
            <a:srgbClr val="FFFFFF"/>
          </a:solidFill>
        </p:spPr>
        <p:txBody>
          <a:bodyPr wrap="square" t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522920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Not-weak WLAN signals should be considered as sources of congestion.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108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5890</TotalTime>
  <Words>1606</Words>
  <Application>Microsoft Macintosh PowerPoint</Application>
  <PresentationFormat>画面に合わせる (4:3)</PresentationFormat>
  <Paragraphs>275</Paragraphs>
  <Slides>20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Office Theme</vt:lpstr>
      <vt:lpstr>文書</vt:lpstr>
      <vt:lpstr>Possible Approaches for HEW</vt:lpstr>
      <vt:lpstr>Abstract</vt:lpstr>
      <vt:lpstr>Changing Landscape around WLAN offload</vt:lpstr>
      <vt:lpstr>Major Cause of Performance Degradations</vt:lpstr>
      <vt:lpstr>Congestion (1/4) Recap. from slide 9 of doc. 13/523r2</vt:lpstr>
      <vt:lpstr>1. Congestion (2/4)</vt:lpstr>
      <vt:lpstr>1. Congestion (3/4)</vt:lpstr>
      <vt:lpstr>1. Congestion (4/4)</vt:lpstr>
      <vt:lpstr>2. Interference (1/2)</vt:lpstr>
      <vt:lpstr>2. Interference (2/2)</vt:lpstr>
      <vt:lpstr>3. Frame Conflicts/Losses (1/3)</vt:lpstr>
      <vt:lpstr>3. Frame Conflicts/Losses (2/3) OBSS management</vt:lpstr>
      <vt:lpstr>3. Frame Conflicts/Losses (3/3) Time reuse coordination</vt:lpstr>
      <vt:lpstr>Other considerations</vt:lpstr>
      <vt:lpstr>Summary</vt:lpstr>
      <vt:lpstr>Straw Poll -1</vt:lpstr>
      <vt:lpstr>Straw Poll -2</vt:lpstr>
      <vt:lpstr>Straw Poll -3</vt:lpstr>
      <vt:lpstr>Straw Poll -4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approaches for HEW</dc:title>
  <dc:subject/>
  <dc:creator>Katsuo Yunoki</dc:creator>
  <cp:keywords/>
  <dc:description/>
  <cp:lastModifiedBy>柚木 克夫</cp:lastModifiedBy>
  <cp:revision>155</cp:revision>
  <cp:lastPrinted>1601-01-01T00:00:00Z</cp:lastPrinted>
  <dcterms:created xsi:type="dcterms:W3CDTF">2010-02-15T12:38:41Z</dcterms:created>
  <dcterms:modified xsi:type="dcterms:W3CDTF">2013-07-12T04:53:58Z</dcterms:modified>
  <cp:category/>
</cp:coreProperties>
</file>