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62" r:id="rId4"/>
    <p:sldId id="283" r:id="rId5"/>
    <p:sldId id="271" r:id="rId6"/>
    <p:sldId id="263" r:id="rId7"/>
    <p:sldId id="269" r:id="rId8"/>
    <p:sldId id="284" r:id="rId9"/>
    <p:sldId id="267" r:id="rId10"/>
    <p:sldId id="272" r:id="rId11"/>
    <p:sldId id="268" r:id="rId12"/>
    <p:sldId id="274" r:id="rId13"/>
    <p:sldId id="275" r:id="rId14"/>
    <p:sldId id="281" r:id="rId15"/>
    <p:sldId id="265" r:id="rId16"/>
    <p:sldId id="280" r:id="rId17"/>
    <p:sldId id="285" r:id="rId18"/>
    <p:sldId id="286" r:id="rId19"/>
    <p:sldId id="282" r:id="rId20"/>
    <p:sldId id="264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F784FF"/>
    <a:srgbClr val="FFFF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913" autoAdjust="0"/>
  </p:normalViewPr>
  <p:slideViewPr>
    <p:cSldViewPr>
      <p:cViewPr varScale="1">
        <p:scale>
          <a:sx n="121" d="100"/>
          <a:sy n="121" d="100"/>
        </p:scale>
        <p:origin x="-1184" y="-10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4" d="100"/>
          <a:sy n="94" d="100"/>
        </p:scale>
        <p:origin x="-3544" y="11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802.11-13/0758r0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Katsuo Yunoki, KDDI R&amp;D Laboratories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9015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802.11-13/0758r0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Katsuo Yunoki, KDDI R&amp;D Laboratories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417823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802.11-13/0758r0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Katsuo Yunoki, KDDI R&amp;D Laboratories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802.11-13/0758r0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Katsuo Yunoki, KDDI R&amp;D Laboratories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7B9ED38-6DD0-4691-9FC3-0BE6EBBA3E57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802.11-13/0758r0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Katsuo Yunoki, KDDI R&amp;D Laboratories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7B9ED38-6DD0-4691-9FC3-0BE6EBBA3E57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802.11-13/0758r0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Katsuo Yunoki, KDDI R&amp;D Laboratories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7B9ED38-6DD0-4691-9FC3-0BE6EBBA3E57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802.11-13/0758r0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Katsuo Yunoki, KDDI R&amp;D Laboratories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7B9ED38-6DD0-4691-9FC3-0BE6EBBA3E57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802.11-13/0758r0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Katsuo Yunoki, KDDI R&amp;D Laboratories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20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802.11-13/0758r0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Katsuo Yunoki, KDDI R&amp;D Laboratories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802.11-13/0758r0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Katsuo Yunoki, KDDI R&amp;D Laboratories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802.11-13/0758r0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Katsuo Yunoki, KDDI R&amp;D Laboratories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802.11-13/0758r0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Katsuo Yunoki, KDDI R&amp;D Laboratories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7B9ED38-6DD0-4691-9FC3-0BE6EBBA3E57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802.11-13/0758r0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Katsuo Yunoki, KDDI R&amp;D Laboratories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7B9ED38-6DD0-4691-9FC3-0BE6EBBA3E57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802.11-13/0758r0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Katsuo Yunoki, KDDI R&amp;D Laboratories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7B9ED38-6DD0-4691-9FC3-0BE6EBBA3E57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802.11-13/0758r0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Katsuo Yunoki, KDDI R&amp;D Laboratories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7B9ED38-6DD0-4691-9FC3-0BE6EBBA3E57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802.11-13/0758r0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Katsuo Yunoki, KDDI R&amp;D Laboratories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7B9ED38-6DD0-4691-9FC3-0BE6EBBA3E57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Katsuo Yunoki, KDDI R&amp;D Laboratories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Katsuo Yunoki, KDDI R&amp;D Laboratories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Katsuo Yunoki, KDDI R&amp;D Laboratories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Katsuo Yunoki, KDDI R&amp;D Laboratories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Katsuo Yunoki, KDDI R&amp;D Laboratories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Katsuo Yunoki, KDDI R&amp;D Laboratories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11-13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/0758r0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__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Katsuo Yunoki, KDDI R&amp;D Laboratories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778024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 smtClean="0"/>
              <a:t>Possible Approaches for HEW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5200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2013-07</a:t>
            </a:r>
            <a:r>
              <a:rPr lang="en-GB" sz="2000" b="0" dirty="0" smtClean="0"/>
              <a:t>-</a:t>
            </a:r>
            <a:r>
              <a:rPr lang="en-GB" sz="2000" b="0" dirty="0" smtClean="0"/>
              <a:t>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4617584"/>
              </p:ext>
            </p:extLst>
          </p:nvPr>
        </p:nvGraphicFramePr>
        <p:xfrm>
          <a:off x="508000" y="3013075"/>
          <a:ext cx="8156575" cy="282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" name="文書" r:id="rId4" imgW="8255000" imgH="2870200" progId="Word.Document.8">
                  <p:embed/>
                </p:oleObj>
              </mc:Choice>
              <mc:Fallback>
                <p:oleObj name="文書" r:id="rId4" imgW="8255000" imgH="28702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3013075"/>
                        <a:ext cx="8156575" cy="2827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53476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2</a:t>
            </a:r>
            <a:r>
              <a:rPr lang="en-US" dirty="0" smtClean="0"/>
              <a:t>. </a:t>
            </a:r>
            <a:r>
              <a:rPr lang="en-US" altLang="ja-JP" dirty="0" smtClean="0"/>
              <a:t>Interference (2/2)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7544" y="1981200"/>
            <a:ext cx="8208912" cy="4208463"/>
          </a:xfrm>
          <a:ln/>
        </p:spPr>
        <p:txBody>
          <a:bodyPr/>
          <a:lstStyle/>
          <a:p>
            <a:pPr>
              <a:buFont typeface="Wingdings" charset="2"/>
              <a:buChar char="l"/>
            </a:pPr>
            <a:r>
              <a:rPr lang="en-US" altLang="ja-JP" dirty="0" smtClean="0"/>
              <a:t>How can we mitigate bad effects of interference?</a:t>
            </a:r>
          </a:p>
          <a:p>
            <a:pPr lvl="1" indent="-342900">
              <a:buFont typeface="Wingdings" charset="0"/>
              <a:buChar char="à"/>
            </a:pPr>
            <a:r>
              <a:rPr lang="en-US" altLang="ja-JP" sz="2400" b="1" dirty="0" smtClean="0">
                <a:sym typeface="Wingdings"/>
              </a:rPr>
              <a:t>STAs have to be connected to an AP only in the area where sufficient S/(N+I) is available, i.e. places that are close enough to an AP.</a:t>
            </a:r>
          </a:p>
          <a:p>
            <a:pPr marL="457200" indent="-457200">
              <a:buFont typeface="Wingdings" charset="2"/>
              <a:buChar char="l"/>
            </a:pPr>
            <a:r>
              <a:rPr lang="en-US" altLang="ja-JP" b="1" dirty="0" smtClean="0">
                <a:sym typeface="Wingdings"/>
              </a:rPr>
              <a:t>It is very important that STAs keep as silent as possible when they are not </a:t>
            </a:r>
            <a:r>
              <a:rPr lang="en-US" altLang="ja-JP" dirty="0" smtClean="0">
                <a:sym typeface="Wingdings"/>
              </a:rPr>
              <a:t>associated with an AP</a:t>
            </a:r>
            <a:r>
              <a:rPr lang="en-US" altLang="ja-JP" dirty="0">
                <a:sym typeface="Wingdings"/>
              </a:rPr>
              <a:t> </a:t>
            </a:r>
            <a:r>
              <a:rPr lang="en-US" altLang="ja-JP" dirty="0" smtClean="0">
                <a:sym typeface="Wingdings"/>
              </a:rPr>
              <a:t>in order to suppress air congestion.</a:t>
            </a:r>
            <a:endParaRPr lang="en-US" altLang="ja-JP" b="1" dirty="0" smtClean="0"/>
          </a:p>
          <a:p>
            <a:pPr>
              <a:buFont typeface="Wingdings" charset="2"/>
              <a:buChar char="l"/>
            </a:pPr>
            <a:endParaRPr lang="en-US" altLang="ja-JP" dirty="0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Katsuo Yunoki, KDDI R&amp;D Laboratories</a:t>
            </a:r>
            <a:endParaRPr lang="en-GB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5536" y="5085184"/>
            <a:ext cx="8352928" cy="1200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rgbClr val="000000"/>
                </a:solidFill>
              </a:rPr>
              <a:t>Candidate solution is to make STAs communicate with an AP only within a distance from the AP which is close enough to overcome interference issues.</a:t>
            </a:r>
          </a:p>
        </p:txBody>
      </p:sp>
    </p:spTree>
    <p:extLst>
      <p:ext uri="{BB962C8B-B14F-4D97-AF65-F5344CB8AC3E}">
        <p14:creationId xmlns:p14="http://schemas.microsoft.com/office/powerpoint/2010/main" val="13687579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円/楕円 1"/>
          <p:cNvSpPr/>
          <p:nvPr/>
        </p:nvSpPr>
        <p:spPr bwMode="auto">
          <a:xfrm>
            <a:off x="683568" y="3284984"/>
            <a:ext cx="4968552" cy="2376264"/>
          </a:xfrm>
          <a:prstGeom prst="ellipse">
            <a:avLst/>
          </a:prstGeom>
          <a:solidFill>
            <a:srgbClr val="FFFFB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3</a:t>
            </a:r>
            <a:r>
              <a:rPr lang="en-US" dirty="0" smtClean="0"/>
              <a:t>. </a:t>
            </a:r>
            <a:r>
              <a:rPr lang="en-US" altLang="ja-JP" dirty="0" smtClean="0"/>
              <a:t>Frame Conflicts/Losses (1/3)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1"/>
            <a:ext cx="7772400" cy="1087760"/>
          </a:xfrm>
          <a:ln/>
        </p:spPr>
        <p:txBody>
          <a:bodyPr/>
          <a:lstStyle/>
          <a:p>
            <a:pPr>
              <a:buFont typeface="Wingdings" charset="2"/>
              <a:buChar char="l"/>
            </a:pPr>
            <a:r>
              <a:rPr lang="en-US" altLang="ja-JP" dirty="0" smtClean="0"/>
              <a:t>Frame conflicts occur by existences of hidden STAs. </a:t>
            </a:r>
          </a:p>
          <a:p>
            <a:pPr>
              <a:buFont typeface="Wingdings" charset="2"/>
              <a:buChar char="l"/>
            </a:pPr>
            <a:r>
              <a:rPr lang="en-US" dirty="0" smtClean="0"/>
              <a:t>Case 1 (single AP):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Katsuo Yunoki, KDDI R&amp;D Laboratories</a:t>
            </a:r>
            <a:endParaRPr lang="en-GB" dirty="0"/>
          </a:p>
        </p:txBody>
      </p:sp>
      <p:pic>
        <p:nvPicPr>
          <p:cNvPr id="8" name="Picture 13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0134" y="3933056"/>
            <a:ext cx="439738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9" name="Picture 25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005064"/>
            <a:ext cx="484187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1" name="Picture 25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005064"/>
            <a:ext cx="484187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cxnSp>
        <p:nvCxnSpPr>
          <p:cNvPr id="10" name="直線矢印コネクタ 9"/>
          <p:cNvCxnSpPr/>
          <p:nvPr/>
        </p:nvCxnSpPr>
        <p:spPr bwMode="auto">
          <a:xfrm flipH="1">
            <a:off x="1331640" y="4221088"/>
            <a:ext cx="1512168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000000"/>
            </a:solidFill>
            <a:prstDash val="sysDash"/>
            <a:round/>
            <a:headEnd type="none" w="med" len="med"/>
            <a:tailEnd type="arrow"/>
          </a:ln>
          <a:effectLst/>
        </p:spPr>
      </p:cxnSp>
      <p:cxnSp>
        <p:nvCxnSpPr>
          <p:cNvPr id="13" name="直線矢印コネクタ 12"/>
          <p:cNvCxnSpPr/>
          <p:nvPr/>
        </p:nvCxnSpPr>
        <p:spPr bwMode="auto">
          <a:xfrm>
            <a:off x="3491880" y="4221088"/>
            <a:ext cx="1440160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000000"/>
            </a:solidFill>
            <a:prstDash val="sysDash"/>
            <a:round/>
            <a:headEnd type="none" w="med" len="med"/>
            <a:tailEnd type="arrow"/>
          </a:ln>
          <a:effectLst/>
        </p:spPr>
      </p:cxnSp>
      <p:cxnSp>
        <p:nvCxnSpPr>
          <p:cNvPr id="16" name="直線矢印コネクタ 15"/>
          <p:cNvCxnSpPr/>
          <p:nvPr/>
        </p:nvCxnSpPr>
        <p:spPr bwMode="auto">
          <a:xfrm>
            <a:off x="1331640" y="4581128"/>
            <a:ext cx="1584176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/>
          </a:ln>
          <a:effectLst/>
        </p:spPr>
      </p:cxnSp>
      <p:cxnSp>
        <p:nvCxnSpPr>
          <p:cNvPr id="18" name="直線矢印コネクタ 17"/>
          <p:cNvCxnSpPr/>
          <p:nvPr/>
        </p:nvCxnSpPr>
        <p:spPr bwMode="auto">
          <a:xfrm flipH="1">
            <a:off x="3491880" y="4581128"/>
            <a:ext cx="1368152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000000"/>
            </a:solidFill>
            <a:prstDash val="sysDash"/>
            <a:round/>
            <a:headEnd type="none" w="med" len="med"/>
            <a:tailEnd type="arrow"/>
          </a:ln>
          <a:effectLst/>
        </p:spPr>
      </p:cxnSp>
      <p:sp>
        <p:nvSpPr>
          <p:cNvPr id="19" name="テキスト ボックス 18"/>
          <p:cNvSpPr txBox="1"/>
          <p:nvPr/>
        </p:nvSpPr>
        <p:spPr>
          <a:xfrm>
            <a:off x="2915816" y="350100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AP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11560" y="357301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STA1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932040" y="357301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STA2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21" name="爆発 2 20"/>
          <p:cNvSpPr/>
          <p:nvPr/>
        </p:nvSpPr>
        <p:spPr bwMode="auto">
          <a:xfrm>
            <a:off x="2555776" y="4653136"/>
            <a:ext cx="1368152" cy="432048"/>
          </a:xfrm>
          <a:prstGeom prst="irregularSeal2">
            <a:avLst/>
          </a:prstGeom>
          <a:solidFill>
            <a:srgbClr val="F784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Conflict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760640" y="3501008"/>
            <a:ext cx="33478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kumimoji="1" lang="en-US" altLang="ja-JP" sz="1800" dirty="0" smtClean="0">
                <a:solidFill>
                  <a:srgbClr val="000000"/>
                </a:solidFill>
              </a:rPr>
              <a:t>STA1 &amp; 2 are visible from AP.</a:t>
            </a:r>
          </a:p>
          <a:p>
            <a:pPr marL="285750" indent="-285750">
              <a:buFont typeface="Arial"/>
              <a:buChar char="•"/>
            </a:pPr>
            <a:r>
              <a:rPr kumimoji="1" lang="en-US" altLang="ja-JP" sz="1800" dirty="0" smtClean="0">
                <a:solidFill>
                  <a:srgbClr val="000000"/>
                </a:solidFill>
              </a:rPr>
              <a:t>STA1 &amp;2 are</a:t>
            </a:r>
            <a:r>
              <a:rPr kumimoji="1" lang="en-US" altLang="ja-JP" sz="1800" dirty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much far.  They are hidden terminals each other.</a:t>
            </a:r>
          </a:p>
          <a:p>
            <a:pPr marL="285750" indent="-285750">
              <a:buFont typeface="Arial"/>
              <a:buChar char="•"/>
            </a:pPr>
            <a:r>
              <a:rPr kumimoji="1" lang="en-US" altLang="ja-JP" sz="1800" dirty="0" smtClean="0">
                <a:solidFill>
                  <a:srgbClr val="000000"/>
                </a:solidFill>
              </a:rPr>
              <a:t>Sometimes frames from STAs will run into in that case.</a:t>
            </a:r>
          </a:p>
          <a:p>
            <a:pPr marL="285750" indent="-285750">
              <a:buFont typeface="Arial"/>
              <a:buChar char="•"/>
            </a:pPr>
            <a:r>
              <a:rPr kumimoji="1" lang="en-US" altLang="ja-JP" sz="1800" dirty="0" smtClean="0">
                <a:solidFill>
                  <a:srgbClr val="000000"/>
                </a:solidFill>
              </a:rPr>
              <a:t>HCCA is known as one of solutions to avoid issues of hidden terminals.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 bwMode="auto">
          <a:xfrm>
            <a:off x="2267744" y="5805264"/>
            <a:ext cx="1800200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Hidden</a:t>
            </a:r>
            <a:r>
              <a:rPr kumimoji="0" lang="en-US" altLang="ja-JP" sz="18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 terminals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6" name="カギ線コネクタ 25"/>
          <p:cNvCxnSpPr>
            <a:stCxn id="24" idx="3"/>
            <a:endCxn id="11" idx="2"/>
          </p:cNvCxnSpPr>
          <p:nvPr/>
        </p:nvCxnSpPr>
        <p:spPr bwMode="auto">
          <a:xfrm flipV="1">
            <a:off x="4067944" y="4725789"/>
            <a:ext cx="1250206" cy="1259495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カギ線コネクタ 27"/>
          <p:cNvCxnSpPr>
            <a:stCxn id="24" idx="1"/>
            <a:endCxn id="9" idx="2"/>
          </p:cNvCxnSpPr>
          <p:nvPr/>
        </p:nvCxnSpPr>
        <p:spPr bwMode="auto">
          <a:xfrm rot="10800000">
            <a:off x="1069678" y="4725790"/>
            <a:ext cx="1198066" cy="1259495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43644365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12</a:t>
            </a:fld>
            <a:endParaRPr lang="en-GB" dirty="0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3</a:t>
            </a:r>
            <a:r>
              <a:rPr lang="en-US" dirty="0" smtClean="0"/>
              <a:t>. </a:t>
            </a:r>
            <a:r>
              <a:rPr lang="en-US" altLang="ja-JP" dirty="0" smtClean="0"/>
              <a:t>Frame Conflicts/Losses (2/3)</a:t>
            </a:r>
            <a:br>
              <a:rPr lang="en-US" altLang="ja-JP" dirty="0" smtClean="0"/>
            </a:br>
            <a:r>
              <a:rPr lang="en-US" altLang="ja-JP" dirty="0" smtClean="0"/>
              <a:t>OBSS management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280920" cy="1440160"/>
          </a:xfrm>
          <a:ln/>
        </p:spPr>
        <p:txBody>
          <a:bodyPr/>
          <a:lstStyle/>
          <a:p>
            <a:pPr>
              <a:buFont typeface="Wingdings" charset="2"/>
              <a:buChar char="l"/>
            </a:pPr>
            <a:r>
              <a:rPr lang="en-US" dirty="0" smtClean="0"/>
              <a:t>Case 2 (multiple APs):</a:t>
            </a:r>
          </a:p>
          <a:p>
            <a:pPr marL="400050" lvl="1" indent="0"/>
            <a:r>
              <a:rPr lang="en-US" sz="2400" dirty="0" smtClean="0"/>
              <a:t>11aa provides measures for managing OBSS environment     by exchanging QLoad Report.</a:t>
            </a:r>
            <a:endParaRPr lang="en-US" sz="240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Katsuo Yunoki, KDDI R&amp;D Laboratories</a:t>
            </a:r>
            <a:endParaRPr lang="en-GB" dirty="0"/>
          </a:p>
        </p:txBody>
      </p:sp>
      <p:sp>
        <p:nvSpPr>
          <p:cNvPr id="32" name="円/楕円 31"/>
          <p:cNvSpPr/>
          <p:nvPr/>
        </p:nvSpPr>
        <p:spPr bwMode="auto">
          <a:xfrm>
            <a:off x="467544" y="3501008"/>
            <a:ext cx="2376264" cy="1224136"/>
          </a:xfrm>
          <a:prstGeom prst="ellipse">
            <a:avLst/>
          </a:prstGeom>
          <a:solidFill>
            <a:srgbClr val="FFFFB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36" name="Picture 13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501008"/>
            <a:ext cx="439738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37" name="Picture 25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429000"/>
            <a:ext cx="484187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38" name="円/楕円 37"/>
          <p:cNvSpPr/>
          <p:nvPr/>
        </p:nvSpPr>
        <p:spPr bwMode="auto">
          <a:xfrm>
            <a:off x="3563888" y="3501008"/>
            <a:ext cx="2376264" cy="1224136"/>
          </a:xfrm>
          <a:prstGeom prst="ellipse">
            <a:avLst/>
          </a:prstGeom>
          <a:solidFill>
            <a:srgbClr val="FFFFB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39" name="Picture 13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501008"/>
            <a:ext cx="439738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40" name="Picture 25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501008"/>
            <a:ext cx="484187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41" name="円/楕円 40"/>
          <p:cNvSpPr/>
          <p:nvPr/>
        </p:nvSpPr>
        <p:spPr bwMode="auto">
          <a:xfrm>
            <a:off x="2051720" y="4797152"/>
            <a:ext cx="2376264" cy="1224136"/>
          </a:xfrm>
          <a:prstGeom prst="ellipse">
            <a:avLst/>
          </a:prstGeom>
          <a:solidFill>
            <a:srgbClr val="FFFFB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42" name="Picture 13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797152"/>
            <a:ext cx="439738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43" name="Picture 25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5301208"/>
            <a:ext cx="484187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cxnSp>
        <p:nvCxnSpPr>
          <p:cNvPr id="46" name="直線矢印コネクタ 45"/>
          <p:cNvCxnSpPr/>
          <p:nvPr/>
        </p:nvCxnSpPr>
        <p:spPr bwMode="auto">
          <a:xfrm>
            <a:off x="1979712" y="4005064"/>
            <a:ext cx="252028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cxnSp>
        <p:nvCxnSpPr>
          <p:cNvPr id="48" name="直線矢印コネクタ 47"/>
          <p:cNvCxnSpPr>
            <a:endCxn id="42" idx="1"/>
          </p:cNvCxnSpPr>
          <p:nvPr/>
        </p:nvCxnSpPr>
        <p:spPr bwMode="auto">
          <a:xfrm>
            <a:off x="1979712" y="4221088"/>
            <a:ext cx="1080120" cy="93563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0000"/>
            </a:solidFill>
            <a:prstDash val="dash"/>
            <a:round/>
            <a:headEnd type="arrow"/>
            <a:tailEnd type="arrow"/>
          </a:ln>
          <a:effectLst/>
        </p:spPr>
      </p:cxnSp>
      <p:cxnSp>
        <p:nvCxnSpPr>
          <p:cNvPr id="50" name="直線矢印コネクタ 49"/>
          <p:cNvCxnSpPr>
            <a:stCxn id="42" idx="3"/>
          </p:cNvCxnSpPr>
          <p:nvPr/>
        </p:nvCxnSpPr>
        <p:spPr bwMode="auto">
          <a:xfrm flipV="1">
            <a:off x="3499570" y="4221088"/>
            <a:ext cx="1072430" cy="93563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sp>
        <p:nvSpPr>
          <p:cNvPr id="51" name="テキスト ボックス 50"/>
          <p:cNvSpPr txBox="1"/>
          <p:nvPr/>
        </p:nvSpPr>
        <p:spPr>
          <a:xfrm>
            <a:off x="2483768" y="3564369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QLoad Report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3995936" y="4653781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QLoad Report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1115616" y="4653781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QLoad Report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4716016" y="5157192"/>
            <a:ext cx="42839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1613" indent="-201613">
              <a:buFont typeface="Arial"/>
              <a:buChar char="•"/>
            </a:pPr>
            <a:r>
              <a:rPr kumimoji="1" lang="en-US" altLang="ja-JP" sz="2000" dirty="0" smtClean="0">
                <a:solidFill>
                  <a:srgbClr val="000000"/>
                </a:solidFill>
              </a:rPr>
              <a:t>QLoad Report delivers QoS load information between APs.</a:t>
            </a:r>
          </a:p>
          <a:p>
            <a:pPr marL="201613" indent="-201613">
              <a:buFont typeface="Arial"/>
              <a:buChar char="•"/>
            </a:pPr>
            <a:r>
              <a:rPr kumimoji="1" lang="en-US" altLang="ja-JP" sz="2000" dirty="0" smtClean="0">
                <a:solidFill>
                  <a:srgbClr val="000000"/>
                </a:solidFill>
              </a:rPr>
              <a:t>It also enables coordination of scheduled HCCA TXOPs among APs.</a:t>
            </a:r>
          </a:p>
        </p:txBody>
      </p:sp>
    </p:spTree>
    <p:extLst>
      <p:ext uri="{BB962C8B-B14F-4D97-AF65-F5344CB8AC3E}">
        <p14:creationId xmlns:p14="http://schemas.microsoft.com/office/powerpoint/2010/main" val="57129229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3</a:t>
            </a:r>
            <a:r>
              <a:rPr lang="en-US" dirty="0" smtClean="0"/>
              <a:t>. </a:t>
            </a:r>
            <a:r>
              <a:rPr lang="en-US" altLang="ja-JP" dirty="0" smtClean="0"/>
              <a:t>Frame Conflicts/Losses (3/3)</a:t>
            </a:r>
            <a:br>
              <a:rPr lang="en-US" altLang="ja-JP" dirty="0" smtClean="0"/>
            </a:br>
            <a:r>
              <a:rPr lang="en-US" altLang="ja-JP" dirty="0" smtClean="0"/>
              <a:t>Time reuse coordination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1981201"/>
            <a:ext cx="8352928" cy="1663824"/>
          </a:xfrm>
          <a:ln/>
        </p:spPr>
        <p:txBody>
          <a:bodyPr/>
          <a:lstStyle/>
          <a:p>
            <a:pPr>
              <a:buFont typeface="Wingdings" charset="2"/>
              <a:buChar char="l"/>
            </a:pPr>
            <a:r>
              <a:rPr lang="en-US" dirty="0" smtClean="0"/>
              <a:t>As an analogy of channel reuse concept of cellular, time (T) reuse coordination among APs may provide measures to prevent frame conflicts in OBSS environment.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Katsuo Yunoki, KDDI R&amp;D Laboratories</a:t>
            </a:r>
            <a:endParaRPr lang="en-GB" dirty="0"/>
          </a:p>
        </p:txBody>
      </p:sp>
      <p:grpSp>
        <p:nvGrpSpPr>
          <p:cNvPr id="3" name="図形グループ 2"/>
          <p:cNvGrpSpPr/>
          <p:nvPr/>
        </p:nvGrpSpPr>
        <p:grpSpPr>
          <a:xfrm>
            <a:off x="611560" y="3212976"/>
            <a:ext cx="4680520" cy="3168352"/>
            <a:chOff x="1619672" y="2757389"/>
            <a:chExt cx="5184576" cy="3245645"/>
          </a:xfrm>
        </p:grpSpPr>
        <p:sp>
          <p:nvSpPr>
            <p:cNvPr id="2" name="六角形 1"/>
            <p:cNvSpPr/>
            <p:nvPr/>
          </p:nvSpPr>
          <p:spPr bwMode="auto">
            <a:xfrm>
              <a:off x="1619672" y="3212976"/>
              <a:ext cx="1224136" cy="936104"/>
            </a:xfrm>
            <a:prstGeom prst="hexagon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3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6" charset="0"/>
                  <a:ea typeface="MS Gothic" charset="-128"/>
                </a:rPr>
                <a:t>T1</a:t>
              </a:r>
              <a:endParaRPr kumimoji="0" lang="ja-JP" alt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" name="六角形 7"/>
            <p:cNvSpPr/>
            <p:nvPr/>
          </p:nvSpPr>
          <p:spPr bwMode="auto">
            <a:xfrm>
              <a:off x="2606794" y="3685735"/>
              <a:ext cx="1224136" cy="917659"/>
            </a:xfrm>
            <a:prstGeom prst="hexagon">
              <a:avLst/>
            </a:prstGeom>
            <a:solidFill>
              <a:srgbClr val="F784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3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6" charset="0"/>
                  <a:ea typeface="MS Gothic" charset="-128"/>
                </a:rPr>
                <a:t>T3</a:t>
              </a:r>
              <a:endParaRPr kumimoji="0" lang="ja-JP" alt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六角形 8"/>
            <p:cNvSpPr/>
            <p:nvPr/>
          </p:nvSpPr>
          <p:spPr bwMode="auto">
            <a:xfrm>
              <a:off x="1619672" y="4157029"/>
              <a:ext cx="1224136" cy="917659"/>
            </a:xfrm>
            <a:prstGeom prst="hexagon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3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6" charset="0"/>
                  <a:ea typeface="MS Gothic" charset="-128"/>
                </a:rPr>
                <a:t>T2</a:t>
              </a:r>
              <a:endParaRPr kumimoji="0" lang="ja-JP" alt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六角形 9"/>
            <p:cNvSpPr/>
            <p:nvPr/>
          </p:nvSpPr>
          <p:spPr bwMode="auto">
            <a:xfrm>
              <a:off x="2617289" y="4612616"/>
              <a:ext cx="1224136" cy="936104"/>
            </a:xfrm>
            <a:prstGeom prst="hexagon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3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6" charset="0"/>
                  <a:ea typeface="MS Gothic" charset="-128"/>
                </a:rPr>
                <a:t>T1</a:t>
              </a:r>
              <a:endParaRPr kumimoji="0" lang="ja-JP" alt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" name="六角形 10"/>
            <p:cNvSpPr/>
            <p:nvPr/>
          </p:nvSpPr>
          <p:spPr bwMode="auto">
            <a:xfrm>
              <a:off x="3604411" y="5085375"/>
              <a:ext cx="1224136" cy="917659"/>
            </a:xfrm>
            <a:prstGeom prst="hexagon">
              <a:avLst/>
            </a:prstGeom>
            <a:solidFill>
              <a:srgbClr val="F784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3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6" charset="0"/>
                  <a:ea typeface="MS Gothic" charset="-128"/>
                </a:rPr>
                <a:t>T3</a:t>
              </a:r>
              <a:endParaRPr kumimoji="0" lang="ja-JP" alt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" name="六角形 11"/>
            <p:cNvSpPr/>
            <p:nvPr/>
          </p:nvSpPr>
          <p:spPr bwMode="auto">
            <a:xfrm>
              <a:off x="2617289" y="2767885"/>
              <a:ext cx="1224136" cy="917659"/>
            </a:xfrm>
            <a:prstGeom prst="hexagon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3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6" charset="0"/>
                  <a:ea typeface="MS Gothic" charset="-128"/>
                </a:rPr>
                <a:t>T2</a:t>
              </a:r>
              <a:endParaRPr kumimoji="0" lang="ja-JP" alt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" name="六角形 12"/>
            <p:cNvSpPr/>
            <p:nvPr/>
          </p:nvSpPr>
          <p:spPr bwMode="auto">
            <a:xfrm>
              <a:off x="3605868" y="3212976"/>
              <a:ext cx="1224136" cy="936104"/>
            </a:xfrm>
            <a:prstGeom prst="hexagon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3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6" charset="0"/>
                  <a:ea typeface="MS Gothic" charset="-128"/>
                </a:rPr>
                <a:t>T1</a:t>
              </a:r>
              <a:endParaRPr kumimoji="0" lang="ja-JP" alt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" name="六角形 13"/>
            <p:cNvSpPr/>
            <p:nvPr/>
          </p:nvSpPr>
          <p:spPr bwMode="auto">
            <a:xfrm>
              <a:off x="4592990" y="3685735"/>
              <a:ext cx="1224136" cy="917659"/>
            </a:xfrm>
            <a:prstGeom prst="hexagon">
              <a:avLst/>
            </a:prstGeom>
            <a:solidFill>
              <a:srgbClr val="F784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3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6" charset="0"/>
                  <a:ea typeface="MS Gothic" charset="-128"/>
                </a:rPr>
                <a:t>T3</a:t>
              </a:r>
              <a:endParaRPr kumimoji="0" lang="ja-JP" alt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5" name="六角形 14"/>
            <p:cNvSpPr/>
            <p:nvPr/>
          </p:nvSpPr>
          <p:spPr bwMode="auto">
            <a:xfrm>
              <a:off x="3605868" y="4157029"/>
              <a:ext cx="1224136" cy="917659"/>
            </a:xfrm>
            <a:prstGeom prst="hexagon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3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6" charset="0"/>
                  <a:ea typeface="MS Gothic" charset="-128"/>
                </a:rPr>
                <a:t>T2</a:t>
              </a:r>
              <a:endParaRPr kumimoji="0" lang="ja-JP" alt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" name="六角形 15"/>
            <p:cNvSpPr/>
            <p:nvPr/>
          </p:nvSpPr>
          <p:spPr bwMode="auto">
            <a:xfrm>
              <a:off x="4592990" y="4612425"/>
              <a:ext cx="1224136" cy="936104"/>
            </a:xfrm>
            <a:prstGeom prst="hexagon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3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6" charset="0"/>
                  <a:ea typeface="MS Gothic" charset="-128"/>
                </a:rPr>
                <a:t>T1</a:t>
              </a:r>
              <a:endParaRPr kumimoji="0" lang="ja-JP" alt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7" name="六角形 16"/>
            <p:cNvSpPr/>
            <p:nvPr/>
          </p:nvSpPr>
          <p:spPr bwMode="auto">
            <a:xfrm>
              <a:off x="5580112" y="5085184"/>
              <a:ext cx="1224136" cy="917659"/>
            </a:xfrm>
            <a:prstGeom prst="hexagon">
              <a:avLst/>
            </a:prstGeom>
            <a:solidFill>
              <a:srgbClr val="F784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3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6" charset="0"/>
                  <a:ea typeface="MS Gothic" charset="-128"/>
                </a:rPr>
                <a:t>T3</a:t>
              </a:r>
              <a:endParaRPr kumimoji="0" lang="ja-JP" alt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六角形 17"/>
            <p:cNvSpPr/>
            <p:nvPr/>
          </p:nvSpPr>
          <p:spPr bwMode="auto">
            <a:xfrm>
              <a:off x="4592990" y="2757389"/>
              <a:ext cx="1224136" cy="917659"/>
            </a:xfrm>
            <a:prstGeom prst="hexagon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3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6" charset="0"/>
                  <a:ea typeface="MS Gothic" charset="-128"/>
                </a:rPr>
                <a:t>T2</a:t>
              </a:r>
              <a:endParaRPr kumimoji="0" lang="ja-JP" alt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9" name="六角形 18"/>
            <p:cNvSpPr/>
            <p:nvPr/>
          </p:nvSpPr>
          <p:spPr bwMode="auto">
            <a:xfrm>
              <a:off x="1619672" y="5085184"/>
              <a:ext cx="1224136" cy="917659"/>
            </a:xfrm>
            <a:prstGeom prst="hexagon">
              <a:avLst/>
            </a:prstGeom>
            <a:solidFill>
              <a:srgbClr val="F784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3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6" charset="0"/>
                  <a:ea typeface="MS Gothic" charset="-128"/>
                </a:rPr>
                <a:t>T3</a:t>
              </a:r>
              <a:endParaRPr kumimoji="0" lang="ja-JP" alt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0" name="六角形 19"/>
            <p:cNvSpPr/>
            <p:nvPr/>
          </p:nvSpPr>
          <p:spPr bwMode="auto">
            <a:xfrm>
              <a:off x="5580112" y="3212976"/>
              <a:ext cx="1224136" cy="936104"/>
            </a:xfrm>
            <a:prstGeom prst="hexagon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3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6" charset="0"/>
                  <a:ea typeface="MS Gothic" charset="-128"/>
                </a:rPr>
                <a:t>T1</a:t>
              </a:r>
              <a:endParaRPr kumimoji="0" lang="ja-JP" alt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1" name="六角形 20"/>
            <p:cNvSpPr/>
            <p:nvPr/>
          </p:nvSpPr>
          <p:spPr bwMode="auto">
            <a:xfrm>
              <a:off x="5580112" y="4157029"/>
              <a:ext cx="1224136" cy="917659"/>
            </a:xfrm>
            <a:prstGeom prst="hexagon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3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6" charset="0"/>
                  <a:ea typeface="MS Gothic" charset="-128"/>
                </a:rPr>
                <a:t>T2</a:t>
              </a:r>
              <a:endParaRPr kumimoji="0" lang="ja-JP" alt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5" name="テキスト ボックス 4"/>
          <p:cNvSpPr txBox="1"/>
          <p:nvPr/>
        </p:nvSpPr>
        <p:spPr>
          <a:xfrm>
            <a:off x="5436096" y="3380800"/>
            <a:ext cx="3707904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tx1"/>
                </a:solidFill>
              </a:rPr>
              <a:t>This scheme may mitigate frame conflicts/losses in this area.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436096" y="4739660"/>
            <a:ext cx="37234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tx1"/>
                </a:solidFill>
              </a:rPr>
              <a:t>Enhancement of HCCA and OBSS management may be candidate solutions for HEW.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475656" y="4725144"/>
            <a:ext cx="3024336" cy="553998"/>
          </a:xfrm>
          <a:prstGeom prst="rect">
            <a:avLst/>
          </a:prstGeom>
          <a:solidFill>
            <a:srgbClr val="FFFFFF">
              <a:alpha val="80000"/>
            </a:srgbClr>
          </a:solidFill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The real world will be definitely different from this pattern. 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 bwMode="auto">
          <a:xfrm>
            <a:off x="5364088" y="4725144"/>
            <a:ext cx="3779912" cy="165618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754123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Other considerations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l"/>
            </a:pPr>
            <a:r>
              <a:rPr kumimoji="1" lang="en-US" altLang="ja-JP" sz="3200" dirty="0" smtClean="0"/>
              <a:t>Mixed operation with legacy devices,</a:t>
            </a:r>
          </a:p>
          <a:p>
            <a:pPr>
              <a:buFont typeface="Wingdings" charset="2"/>
              <a:buChar char="l"/>
            </a:pPr>
            <a:r>
              <a:rPr kumimoji="1" lang="en-US" altLang="ja-JP" sz="3200" dirty="0" smtClean="0"/>
              <a:t>Usage improvement of 2.4GHz band,</a:t>
            </a:r>
          </a:p>
          <a:p>
            <a:pPr>
              <a:buFont typeface="Wingdings" charset="2"/>
              <a:buChar char="l"/>
            </a:pPr>
            <a:r>
              <a:rPr kumimoji="1" lang="en-US" altLang="ja-JP" sz="3200" dirty="0" smtClean="0"/>
              <a:t>Adaptation to real world,</a:t>
            </a:r>
          </a:p>
          <a:p>
            <a:pPr>
              <a:buFont typeface="Wingdings" charset="2"/>
              <a:buChar char="l"/>
            </a:pPr>
            <a:r>
              <a:rPr kumimoji="1" lang="en-US" altLang="ja-JP" sz="3200" dirty="0" smtClean="0"/>
              <a:t>And more…</a:t>
            </a:r>
            <a:endParaRPr kumimoji="1" lang="ja-JP" altLang="en-US" sz="32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Katsuo Yunoki, KDDI R&amp;D Laboratories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6170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kumimoji="1" lang="en-US" altLang="ja-JP" dirty="0" smtClean="0"/>
              <a:t>Congestion</a:t>
            </a:r>
          </a:p>
          <a:p>
            <a:pPr marL="400050" lvl="1" indent="0"/>
            <a:r>
              <a:rPr kumimoji="1" lang="en-US" altLang="ja-JP" sz="2400" dirty="0" smtClean="0"/>
              <a:t>It is more efficient to transmit more Data frames rather than Management/Control frames.</a:t>
            </a:r>
          </a:p>
          <a:p>
            <a:pPr marL="400050" lvl="1" indent="0"/>
            <a:r>
              <a:rPr kumimoji="1" lang="en-US" altLang="ja-JP" sz="2400" dirty="0" smtClean="0"/>
              <a:t>Limiting number of </a:t>
            </a:r>
            <a:r>
              <a:rPr kumimoji="1" lang="en-US" altLang="ja-JP" sz="2400" dirty="0"/>
              <a:t>a</a:t>
            </a:r>
            <a:r>
              <a:rPr kumimoji="1" lang="en-US" altLang="ja-JP" sz="2400" dirty="0" smtClean="0"/>
              <a:t>ssociated STAs delivers better </a:t>
            </a:r>
            <a:r>
              <a:rPr kumimoji="1" lang="en-US" altLang="ja-JP" sz="2400" dirty="0" err="1" smtClean="0"/>
              <a:t>QoE</a:t>
            </a:r>
            <a:r>
              <a:rPr kumimoji="1" lang="en-US" altLang="ja-JP" sz="24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dirty="0" smtClean="0"/>
              <a:t>Interference</a:t>
            </a:r>
          </a:p>
          <a:p>
            <a:pPr marL="400050" lvl="1" indent="0"/>
            <a:r>
              <a:rPr kumimoji="1" lang="en-US" altLang="ja-JP" sz="2400" dirty="0" smtClean="0">
                <a:solidFill>
                  <a:schemeClr val="tx1"/>
                </a:solidFill>
              </a:rPr>
              <a:t>It will be a solution to prevent communication at cell edge for mitigating bad effects from</a:t>
            </a:r>
            <a:r>
              <a:rPr kumimoji="1" lang="en-US" altLang="ja-JP" sz="2400" dirty="0">
                <a:solidFill>
                  <a:schemeClr val="tx1"/>
                </a:solidFill>
              </a:rPr>
              <a:t> 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interference. 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dirty="0" smtClean="0"/>
              <a:t>Frame conflicts/losses</a:t>
            </a:r>
          </a:p>
          <a:p>
            <a:pPr marL="400050" lvl="1" indent="0"/>
            <a:r>
              <a:rPr kumimoji="1" lang="en-US" altLang="ja-JP" sz="2400" dirty="0" smtClean="0"/>
              <a:t>It may be a candidate solution to enhance HCCA and OBSS management function.</a:t>
            </a:r>
            <a:endParaRPr kumimoji="1" lang="ja-JP" altLang="en-US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Katsuo Yunoki, KDDI R&amp;D Laboratories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3324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Straw Poll -1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l"/>
            </a:pPr>
            <a:r>
              <a:rPr kumimoji="1" lang="en-US" altLang="ja-JP" dirty="0" smtClean="0"/>
              <a:t>Do you agree that limiting number of associated STAs should be one of the functions of “High Efficiency WLAN” for obtaining minimum QoE in environment </a:t>
            </a:r>
            <a:r>
              <a:rPr kumimoji="1" lang="en-US" altLang="ja-JP" dirty="0"/>
              <a:t>densely deployed </a:t>
            </a:r>
            <a:r>
              <a:rPr kumimoji="1" lang="en-US" altLang="ja-JP" dirty="0" smtClean="0"/>
              <a:t>APs and STAs?</a:t>
            </a:r>
          </a:p>
          <a:p>
            <a:endParaRPr kumimoji="1" lang="en-US" altLang="ja-JP" dirty="0"/>
          </a:p>
          <a:p>
            <a:pPr marL="0" indent="0"/>
            <a:r>
              <a:rPr kumimoji="1" lang="en-US" altLang="ja-JP" dirty="0" smtClean="0"/>
              <a:t>Yes :</a:t>
            </a:r>
          </a:p>
          <a:p>
            <a:pPr marL="0" indent="0"/>
            <a:r>
              <a:rPr kumimoji="1" lang="en-US" altLang="ja-JP" dirty="0" smtClean="0"/>
              <a:t>No :</a:t>
            </a:r>
          </a:p>
          <a:p>
            <a:pPr marL="0" indent="0"/>
            <a:r>
              <a:rPr kumimoji="1" lang="en-US" altLang="ja-JP" dirty="0" smtClean="0"/>
              <a:t>I don’t know / Need more studies :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Katsuo Yunoki, KDDI R&amp;D Laboratories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69150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Straw Poll -2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l"/>
            </a:pPr>
            <a:r>
              <a:rPr kumimoji="1" lang="en-US" altLang="ja-JP" dirty="0"/>
              <a:t>W</a:t>
            </a:r>
            <a:r>
              <a:rPr kumimoji="1" lang="en-US" altLang="ja-JP" dirty="0" smtClean="0"/>
              <a:t>hich one can mitigate bad effects of </a:t>
            </a:r>
            <a:r>
              <a:rPr kumimoji="1" lang="en-US" altLang="ja-JP" u="sng" dirty="0" smtClean="0"/>
              <a:t>congested</a:t>
            </a:r>
            <a:r>
              <a:rPr kumimoji="1" lang="en-US" altLang="ja-JP" dirty="0" smtClean="0"/>
              <a:t> WLAN situation?   </a:t>
            </a:r>
          </a:p>
          <a:p>
            <a:endParaRPr kumimoji="1" lang="en-US" altLang="ja-JP" dirty="0"/>
          </a:p>
          <a:p>
            <a:pPr marL="457200" indent="-457200">
              <a:buAutoNum type="arabicPeriod"/>
            </a:pPr>
            <a:r>
              <a:rPr kumimoji="1" lang="en-US" altLang="ja-JP" dirty="0" smtClean="0"/>
              <a:t>Combination of existing standards :</a:t>
            </a:r>
          </a:p>
          <a:p>
            <a:pPr marL="457200" indent="-457200">
              <a:buAutoNum type="arabicPeriod"/>
            </a:pPr>
            <a:r>
              <a:rPr kumimoji="1" lang="en-US" altLang="ja-JP" dirty="0" smtClean="0"/>
              <a:t>New standards :</a:t>
            </a:r>
          </a:p>
          <a:p>
            <a:pPr marL="457200" indent="-457200">
              <a:buAutoNum type="arabicPeriod"/>
            </a:pPr>
            <a:r>
              <a:rPr kumimoji="1" lang="en-US" altLang="ja-JP" dirty="0" smtClean="0"/>
              <a:t>Both of 1 &amp; 2 :</a:t>
            </a:r>
          </a:p>
          <a:p>
            <a:pPr marL="457200" indent="-457200">
              <a:buAutoNum type="arabicPeriod"/>
            </a:pPr>
            <a:r>
              <a:rPr kumimoji="1" lang="en-US" altLang="ja-JP" dirty="0" smtClean="0"/>
              <a:t>I don’t know / Need more studies :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Katsuo Yunoki, KDDI R&amp;D Laboratories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2702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Straw Poll -3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l"/>
            </a:pPr>
            <a:r>
              <a:rPr kumimoji="1" lang="en-US" altLang="ja-JP" dirty="0"/>
              <a:t>W</a:t>
            </a:r>
            <a:r>
              <a:rPr kumimoji="1" lang="en-US" altLang="ja-JP" dirty="0" smtClean="0"/>
              <a:t>hich one will mitigate bad effects of </a:t>
            </a:r>
            <a:r>
              <a:rPr kumimoji="1" lang="en-US" altLang="ja-JP" u="sng" dirty="0" smtClean="0"/>
              <a:t>interference</a:t>
            </a:r>
            <a:r>
              <a:rPr kumimoji="1" lang="en-US" altLang="ja-JP" dirty="0" smtClean="0"/>
              <a:t> in </a:t>
            </a:r>
            <a:r>
              <a:rPr kumimoji="1" lang="en-US" altLang="ja-JP" smtClean="0"/>
              <a:t>WLAN environments</a:t>
            </a:r>
            <a:r>
              <a:rPr kumimoji="1" lang="en-US" altLang="ja-JP" dirty="0" smtClean="0"/>
              <a:t>?   </a:t>
            </a:r>
          </a:p>
          <a:p>
            <a:endParaRPr kumimoji="1" lang="en-US" altLang="ja-JP" dirty="0"/>
          </a:p>
          <a:p>
            <a:pPr marL="457200" indent="-457200">
              <a:buAutoNum type="arabicPeriod"/>
            </a:pPr>
            <a:r>
              <a:rPr kumimoji="1" lang="en-US" altLang="ja-JP" dirty="0" smtClean="0"/>
              <a:t>Combination of existing standards :</a:t>
            </a:r>
          </a:p>
          <a:p>
            <a:pPr marL="457200" indent="-457200">
              <a:buAutoNum type="arabicPeriod"/>
            </a:pPr>
            <a:r>
              <a:rPr kumimoji="1" lang="en-US" altLang="ja-JP" dirty="0" smtClean="0"/>
              <a:t>New standards :</a:t>
            </a:r>
          </a:p>
          <a:p>
            <a:pPr marL="457200" indent="-457200">
              <a:buAutoNum type="arabicPeriod"/>
            </a:pPr>
            <a:r>
              <a:rPr kumimoji="1" lang="en-US" altLang="ja-JP" dirty="0" smtClean="0"/>
              <a:t>Both of 1 &amp; 2 :</a:t>
            </a:r>
          </a:p>
          <a:p>
            <a:pPr marL="457200" indent="-457200">
              <a:buAutoNum type="arabicPeriod"/>
            </a:pPr>
            <a:r>
              <a:rPr kumimoji="1" lang="en-US" altLang="ja-JP" dirty="0" smtClean="0"/>
              <a:t>I don’t know / Need more studies :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Katsuo Yunoki, KDDI R&amp;D Laboratories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9984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Straw Poll -4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2420888"/>
            <a:ext cx="7770813" cy="3673525"/>
          </a:xfrm>
        </p:spPr>
        <p:txBody>
          <a:bodyPr/>
          <a:lstStyle/>
          <a:p>
            <a:pPr>
              <a:buFont typeface="Wingdings" charset="2"/>
              <a:buChar char="l"/>
            </a:pPr>
            <a:r>
              <a:rPr kumimoji="1" lang="en-US" altLang="ja-JP" dirty="0" smtClean="0"/>
              <a:t>Do you like to study resource coordination among neighboring APs to increase aggregated area throughput and to mitigate frame conflicts as mentioned in Slide 12 &amp; 13 of this document? </a:t>
            </a:r>
          </a:p>
          <a:p>
            <a:pPr marL="0" indent="0"/>
            <a:endParaRPr kumimoji="1" lang="en-US" altLang="ja-JP" dirty="0"/>
          </a:p>
          <a:p>
            <a:r>
              <a:rPr kumimoji="1" lang="en-US" altLang="ja-JP" dirty="0" smtClean="0"/>
              <a:t>Yes :</a:t>
            </a:r>
          </a:p>
          <a:p>
            <a:r>
              <a:rPr kumimoji="1" lang="en-US" altLang="ja-JP" dirty="0" smtClean="0"/>
              <a:t>No :</a:t>
            </a:r>
          </a:p>
          <a:p>
            <a:r>
              <a:rPr kumimoji="1" lang="en-US" altLang="ja-JP" dirty="0" smtClean="0"/>
              <a:t>Need more info/studies :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Katsuo Yunoki, KDDI R&amp;D Laboratories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5576" y="1691516"/>
            <a:ext cx="619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i="1" dirty="0" smtClean="0">
                <a:solidFill>
                  <a:schemeClr val="tx1"/>
                </a:solidFill>
              </a:rPr>
              <a:t>This poll is just for getting common interests</a:t>
            </a:r>
            <a:r>
              <a:rPr kumimoji="1" lang="en-US" altLang="ja-JP" sz="1800" i="1" dirty="0">
                <a:solidFill>
                  <a:schemeClr val="tx1"/>
                </a:solidFill>
              </a:rPr>
              <a:t> </a:t>
            </a:r>
            <a:r>
              <a:rPr kumimoji="1" lang="en-US" altLang="ja-JP" sz="1800" i="1" dirty="0" smtClean="0">
                <a:solidFill>
                  <a:schemeClr val="tx1"/>
                </a:solidFill>
              </a:rPr>
              <a:t>of the floor. </a:t>
            </a:r>
          </a:p>
          <a:p>
            <a:r>
              <a:rPr kumimoji="1" lang="en-US" altLang="ja-JP" sz="1800" i="1" dirty="0" smtClean="0">
                <a:solidFill>
                  <a:schemeClr val="tx1"/>
                </a:solidFill>
              </a:rPr>
              <a:t>It’s not requiring any commitments.</a:t>
            </a:r>
            <a:endParaRPr kumimoji="1" lang="ja-JP" altLang="en-US" sz="18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0973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7544" y="1981200"/>
            <a:ext cx="8208912" cy="4114800"/>
          </a:xfrm>
          <a:ln/>
        </p:spPr>
        <p:txBody>
          <a:bodyPr/>
          <a:lstStyle/>
          <a:p>
            <a:pPr>
              <a:buFont typeface="Wingdings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submission shows ideas for performance improvement in a densely deployed environment of </a:t>
            </a:r>
            <a:r>
              <a:rPr lang="en-GB" altLang="ja-JP" dirty="0"/>
              <a:t>APs </a:t>
            </a:r>
            <a:r>
              <a:rPr lang="en-GB" altLang="ja-JP" dirty="0" smtClean="0"/>
              <a:t>and/or </a:t>
            </a:r>
            <a:r>
              <a:rPr lang="en-GB" altLang="ja-JP" dirty="0"/>
              <a:t>STAs </a:t>
            </a:r>
            <a:r>
              <a:rPr lang="en-GB" dirty="0" smtClean="0"/>
              <a:t>.</a:t>
            </a:r>
          </a:p>
          <a:p>
            <a:pPr>
              <a:buFont typeface="Wingdings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</a:t>
            </a:r>
            <a:r>
              <a:rPr lang="en-GB" dirty="0" smtClean="0"/>
              <a:t>traw polls about candidate mechanisms for HEW are included at the tail of this submission.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20</a:t>
            </a:fld>
            <a:endParaRPr lang="en-GB" dirty="0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Katsuo Yunoki, KDDI R&amp;D Laboratories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Katsuo Yunoki, KDDI R&amp;D Laboratories</a:t>
            </a:r>
            <a:endParaRPr lang="en-GB" dirty="0"/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/>
          </p:nvPr>
        </p:nvSpPr>
        <p:spPr>
          <a:xfrm>
            <a:off x="395536" y="900386"/>
            <a:ext cx="828092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Changing Landscape around WLAN </a:t>
            </a:r>
            <a:r>
              <a:rPr lang="en-US" altLang="ja-JP" dirty="0" smtClean="0"/>
              <a:t>offload</a:t>
            </a:r>
            <a:endParaRPr lang="en-US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251520" y="2634208"/>
            <a:ext cx="4176464" cy="360310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lvl="1" indent="0"/>
            <a:r>
              <a:rPr lang="en-US" altLang="ja-JP" smtClean="0"/>
              <a:t>Increasing Cellular </a:t>
            </a:r>
            <a:r>
              <a:rPr lang="en-US" altLang="ja-JP" smtClean="0">
                <a:solidFill>
                  <a:schemeClr val="accent4"/>
                </a:solidFill>
              </a:rPr>
              <a:t>LTE</a:t>
            </a:r>
            <a:r>
              <a:rPr lang="en-US" altLang="ja-JP" smtClean="0"/>
              <a:t> Terminals</a:t>
            </a:r>
          </a:p>
          <a:p>
            <a:pPr marL="0" lvl="1" indent="0"/>
            <a:r>
              <a:rPr lang="en-US" altLang="ja-JP" smtClean="0"/>
              <a:t>Emerging </a:t>
            </a:r>
            <a:r>
              <a:rPr lang="en-US" altLang="ja-JP" smtClean="0">
                <a:solidFill>
                  <a:schemeClr val="accent4"/>
                </a:solidFill>
              </a:rPr>
              <a:t>LTE-Advanced</a:t>
            </a:r>
            <a:r>
              <a:rPr lang="en-US" altLang="ja-JP" smtClean="0"/>
              <a:t> Terminals</a:t>
            </a:r>
          </a:p>
          <a:p>
            <a:pPr marL="0" lvl="1" indent="0"/>
            <a:endParaRPr lang="en-GB" altLang="ja-JP" smtClean="0"/>
          </a:p>
          <a:p>
            <a:pPr marL="0" lvl="1" indent="0"/>
            <a:r>
              <a:rPr lang="en-US" altLang="ja-JP" smtClean="0"/>
              <a:t>Increasing </a:t>
            </a:r>
            <a:r>
              <a:rPr lang="en-US" altLang="ja-JP" smtClean="0">
                <a:solidFill>
                  <a:schemeClr val="accent4"/>
                </a:solidFill>
              </a:rPr>
              <a:t>5GHz</a:t>
            </a:r>
            <a:r>
              <a:rPr lang="en-US" altLang="ja-JP" smtClean="0"/>
              <a:t> Compliant STAs</a:t>
            </a:r>
          </a:p>
          <a:p>
            <a:pPr marL="0" lvl="1" indent="0"/>
            <a:endParaRPr lang="en-US" smtClean="0"/>
          </a:p>
          <a:p>
            <a:pPr marL="0" lvl="1" indent="0"/>
            <a:r>
              <a:rPr lang="en-US" smtClean="0"/>
              <a:t>Increasing </a:t>
            </a:r>
            <a:r>
              <a:rPr lang="en-US" smtClean="0">
                <a:solidFill>
                  <a:schemeClr val="accent4"/>
                </a:solidFill>
              </a:rPr>
              <a:t>Private APs</a:t>
            </a:r>
          </a:p>
          <a:p>
            <a:pPr marL="0" lvl="1" indent="0"/>
            <a:r>
              <a:rPr lang="en-US" smtClean="0"/>
              <a:t>(Mobile Routers, Tethering Terminals)</a:t>
            </a:r>
            <a:endParaRPr lang="en-GB" dirty="0" smtClean="0"/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4788024" y="2420888"/>
            <a:ext cx="4176464" cy="360310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lvl="1" indent="0"/>
            <a:r>
              <a:rPr lang="en-GB" b="1" dirty="0" smtClean="0">
                <a:solidFill>
                  <a:srgbClr val="FF0000"/>
                </a:solidFill>
              </a:rPr>
              <a:t>Users choose </a:t>
            </a:r>
            <a:r>
              <a:rPr lang="en-GB" altLang="ja-JP" b="1" dirty="0" smtClean="0">
                <a:solidFill>
                  <a:srgbClr val="FF0000"/>
                </a:solidFill>
              </a:rPr>
              <a:t>LTE/LTE-A</a:t>
            </a:r>
            <a:r>
              <a:rPr lang="en-GB" altLang="ja-JP" dirty="0" smtClean="0"/>
              <a:t> unless </a:t>
            </a:r>
            <a:r>
              <a:rPr lang="en-GB" dirty="0" smtClean="0"/>
              <a:t>WLAN offers better </a:t>
            </a:r>
            <a:r>
              <a:rPr lang="en-GB" u="sng" dirty="0" smtClean="0"/>
              <a:t>QoE*</a:t>
            </a:r>
            <a:r>
              <a:rPr lang="en-GB" dirty="0" smtClean="0"/>
              <a:t> whenever connected. </a:t>
            </a:r>
            <a:r>
              <a:rPr lang="en-GB" sz="1400" dirty="0" smtClean="0"/>
              <a:t>(*not a theoretical throughput)</a:t>
            </a:r>
          </a:p>
          <a:p>
            <a:pPr marL="0" lvl="1" indent="0"/>
            <a:endParaRPr lang="en-GB" dirty="0"/>
          </a:p>
          <a:p>
            <a:pPr marL="0" lvl="1" indent="0"/>
            <a:r>
              <a:rPr lang="en-GB" dirty="0" smtClean="0"/>
              <a:t>5GHz will </a:t>
            </a:r>
            <a:r>
              <a:rPr lang="en-GB" b="1" dirty="0" smtClean="0">
                <a:solidFill>
                  <a:srgbClr val="FF0000"/>
                </a:solidFill>
              </a:rPr>
              <a:t>no more be a last resort</a:t>
            </a:r>
            <a:r>
              <a:rPr lang="en-GB" dirty="0" smtClean="0"/>
              <a:t>.</a:t>
            </a:r>
          </a:p>
          <a:p>
            <a:pPr marL="0" lvl="1" indent="0"/>
            <a:endParaRPr lang="en-GB" dirty="0"/>
          </a:p>
          <a:p>
            <a:pPr marL="0" lvl="1" indent="0"/>
            <a:r>
              <a:rPr lang="en-GB" b="1" dirty="0" smtClean="0">
                <a:solidFill>
                  <a:srgbClr val="FF0000"/>
                </a:solidFill>
              </a:rPr>
              <a:t>Unmanageable interference</a:t>
            </a:r>
            <a:r>
              <a:rPr lang="en-GB" dirty="0" smtClean="0"/>
              <a:t> will damage QoE noticeably.</a:t>
            </a:r>
          </a:p>
        </p:txBody>
      </p:sp>
      <p:sp>
        <p:nvSpPr>
          <p:cNvPr id="12" name="右矢印 11"/>
          <p:cNvSpPr/>
          <p:nvPr/>
        </p:nvSpPr>
        <p:spPr bwMode="auto">
          <a:xfrm>
            <a:off x="4355976" y="2636912"/>
            <a:ext cx="360040" cy="792088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右矢印 12"/>
          <p:cNvSpPr/>
          <p:nvPr/>
        </p:nvSpPr>
        <p:spPr bwMode="auto">
          <a:xfrm>
            <a:off x="4355976" y="3573016"/>
            <a:ext cx="360040" cy="792088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右矢印 13"/>
          <p:cNvSpPr/>
          <p:nvPr/>
        </p:nvSpPr>
        <p:spPr bwMode="auto">
          <a:xfrm>
            <a:off x="4355976" y="4437112"/>
            <a:ext cx="360040" cy="792088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00386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Major Cause of</a:t>
            </a:r>
            <a:br>
              <a:rPr lang="en-US" dirty="0" smtClean="0"/>
            </a:br>
            <a:r>
              <a:rPr lang="en-US" dirty="0" smtClean="0"/>
              <a:t>Performance Degradations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552" y="2418184"/>
            <a:ext cx="8064896" cy="3603104"/>
          </a:xfrm>
          <a:ln/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Congestion</a:t>
            </a:r>
          </a:p>
          <a:p>
            <a:pPr marL="400050" lvl="1" indent="0"/>
            <a:r>
              <a:rPr lang="en-US" altLang="ja-JP" sz="2400" dirty="0"/>
              <a:t>C</a:t>
            </a:r>
            <a:r>
              <a:rPr lang="en-US" altLang="ja-JP" sz="2400" dirty="0" smtClean="0"/>
              <a:t>ongestion is caused by inefficient resource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allocation to </a:t>
            </a:r>
            <a:r>
              <a:rPr kumimoji="1" lang="en-US" altLang="ja-JP" sz="2400" dirty="0">
                <a:solidFill>
                  <a:schemeClr val="tx1"/>
                </a:solidFill>
              </a:rPr>
              <a:t>management/control frames 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rather</a:t>
            </a:r>
            <a:r>
              <a:rPr lang="en-US" altLang="ja-JP" sz="2400" dirty="0" smtClean="0"/>
              <a:t> than user’s data frames. </a:t>
            </a:r>
            <a:endParaRPr lang="en-GB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Interference</a:t>
            </a:r>
          </a:p>
          <a:p>
            <a:pPr marL="400050" lvl="1" indent="0"/>
            <a:r>
              <a:rPr lang="en-US" altLang="ja-JP" sz="2400" dirty="0" smtClean="0"/>
              <a:t>Interference affects performance where sufficient SNIR margin is not available.</a:t>
            </a:r>
            <a:endParaRPr lang="en-GB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Frame Conflicts/Losses</a:t>
            </a:r>
          </a:p>
          <a:p>
            <a:pPr marL="400050" lvl="1" indent="0"/>
            <a:r>
              <a:rPr lang="en-US" altLang="ja-JP" sz="2400" dirty="0"/>
              <a:t>Frame </a:t>
            </a:r>
            <a:r>
              <a:rPr lang="en-US" altLang="ja-JP" sz="2400" dirty="0" smtClean="0"/>
              <a:t>Conflicts/Losses are caused by hidden terminal effects, overlapping BSSs, etc.</a:t>
            </a:r>
            <a:endParaRPr lang="en-GB" sz="2400" dirty="0" smtClean="0"/>
          </a:p>
          <a:p>
            <a:pPr marL="457200" indent="-457200">
              <a:buFont typeface="+mj-lt"/>
              <a:buAutoNum type="arabicPeriod"/>
            </a:pPr>
            <a:endParaRPr lang="en-GB" dirty="0" smtClean="0"/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Katsuo Yunoki, KDDI R&amp;D Laboratories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595437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28378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Congestion (1/4)</a:t>
            </a:r>
            <a:br>
              <a:rPr lang="en-US" dirty="0" smtClean="0"/>
            </a:br>
            <a:r>
              <a:rPr lang="en-US" dirty="0" smtClean="0"/>
              <a:t>Recap. from slide 9 of doc. 13/523r2</a:t>
            </a:r>
            <a:endParaRPr lang="en-US" dirty="0"/>
          </a:p>
        </p:txBody>
      </p:sp>
      <p:sp>
        <p:nvSpPr>
          <p:cNvPr id="84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Katsuo Yunoki, KDDI R&amp;D Laboratories</a:t>
            </a:r>
            <a:endParaRPr lang="en-GB" dirty="0"/>
          </a:p>
        </p:txBody>
      </p:sp>
      <p:sp>
        <p:nvSpPr>
          <p:cNvPr id="13" name="テキスト ボックス 12"/>
          <p:cNvSpPr txBox="1"/>
          <p:nvPr/>
        </p:nvSpPr>
        <p:spPr>
          <a:xfrm rot="16200000">
            <a:off x="-211886" y="4021066"/>
            <a:ext cx="1152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(Frames)</a:t>
            </a:r>
            <a:endParaRPr kumimoji="1" lang="ja-JP" altLang="en-US" sz="18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18" name="Picture 1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39552" y="2621557"/>
            <a:ext cx="3763963" cy="368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テキスト ボックス 8"/>
          <p:cNvSpPr txBox="1"/>
          <p:nvPr/>
        </p:nvSpPr>
        <p:spPr>
          <a:xfrm>
            <a:off x="4716016" y="3917701"/>
            <a:ext cx="41044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0000"/>
                </a:solidFill>
              </a:rPr>
              <a:t>Many management frames were observed on 2.4GHz channel during  5 minutes monitoring.  They occupied almost 65% of all frames.  </a:t>
            </a:r>
            <a:endParaRPr kumimoji="1" lang="ja-JP" altLang="en-US" sz="2000" dirty="0">
              <a:solidFill>
                <a:srgbClr val="00000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716016" y="2921783"/>
            <a:ext cx="40324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>
                <a:solidFill>
                  <a:srgbClr val="000000"/>
                </a:solidFill>
              </a:rPr>
              <a:t>Current time usage on 2.4GHz band is not effective.</a:t>
            </a:r>
            <a:endParaRPr kumimoji="1" lang="ja-JP" altLang="en-US" sz="2000" b="1" dirty="0">
              <a:solidFill>
                <a:srgbClr val="00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763688" y="2261517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Channel Utilization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691680" y="2529804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80~90%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987824" y="2529804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Below 10%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778514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1. Congestion (2/</a:t>
            </a:r>
            <a:r>
              <a:rPr lang="en-US" dirty="0"/>
              <a:t>4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55576" y="2103239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Here is available airtime: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1115616" y="3212976"/>
            <a:ext cx="7200800" cy="57606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971600" y="278092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0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028384" y="278092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100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grpSp>
        <p:nvGrpSpPr>
          <p:cNvPr id="15" name="図形グループ 14"/>
          <p:cNvGrpSpPr/>
          <p:nvPr/>
        </p:nvGrpSpPr>
        <p:grpSpPr>
          <a:xfrm>
            <a:off x="755576" y="3212976"/>
            <a:ext cx="7848872" cy="1911117"/>
            <a:chOff x="755576" y="3212976"/>
            <a:chExt cx="7848872" cy="1911117"/>
          </a:xfrm>
        </p:grpSpPr>
        <p:sp>
          <p:nvSpPr>
            <p:cNvPr id="10" name="正方形/長方形 9"/>
            <p:cNvSpPr/>
            <p:nvPr/>
          </p:nvSpPr>
          <p:spPr bwMode="auto">
            <a:xfrm>
              <a:off x="1115616" y="3212976"/>
              <a:ext cx="6480720" cy="576064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6" charset="0"/>
                  <a:ea typeface="MS Gothic" charset="-128"/>
                </a:rPr>
                <a:t>Occupied</a:t>
              </a:r>
              <a:endParaRPr kumimoji="0" lang="ja-JP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755576" y="4293096"/>
              <a:ext cx="784887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>
                  <a:solidFill>
                    <a:schemeClr val="tx1"/>
                  </a:solidFill>
                </a:rPr>
                <a:t>If</a:t>
              </a:r>
              <a:r>
                <a:rPr kumimoji="1" lang="en-US" altLang="ja-JP" dirty="0">
                  <a:solidFill>
                    <a:schemeClr val="tx1"/>
                  </a:solidFill>
                </a:rPr>
                <a:t> 90% of </a:t>
              </a:r>
              <a:r>
                <a:rPr kumimoji="1" lang="en-US" altLang="ja-JP" dirty="0" smtClean="0">
                  <a:solidFill>
                    <a:schemeClr val="tx1"/>
                  </a:solidFill>
                </a:rPr>
                <a:t>airtime, </a:t>
              </a:r>
              <a:r>
                <a:rPr kumimoji="1" lang="en-US" altLang="ja-JP" dirty="0">
                  <a:solidFill>
                    <a:schemeClr val="tx1"/>
                  </a:solidFill>
                </a:rPr>
                <a:t>for example, </a:t>
              </a:r>
              <a:r>
                <a:rPr kumimoji="1" lang="en-US" altLang="ja-JP" dirty="0" smtClean="0">
                  <a:solidFill>
                    <a:schemeClr val="tx1"/>
                  </a:solidFill>
                </a:rPr>
                <a:t>is occupied by frames, Inter-Frame Space and CW…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図形グループ 15"/>
          <p:cNvGrpSpPr/>
          <p:nvPr/>
        </p:nvGrpSpPr>
        <p:grpSpPr>
          <a:xfrm>
            <a:off x="1547664" y="5157192"/>
            <a:ext cx="6048672" cy="1088832"/>
            <a:chOff x="1547664" y="5157192"/>
            <a:chExt cx="6048672" cy="1088832"/>
          </a:xfrm>
        </p:grpSpPr>
        <p:sp>
          <p:nvSpPr>
            <p:cNvPr id="11" name="下矢印 10"/>
            <p:cNvSpPr/>
            <p:nvPr/>
          </p:nvSpPr>
          <p:spPr bwMode="auto">
            <a:xfrm>
              <a:off x="3635896" y="5157192"/>
              <a:ext cx="1800200" cy="432048"/>
            </a:xfrm>
            <a:prstGeom prst="down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1547664" y="5661248"/>
              <a:ext cx="604867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3200" dirty="0" smtClean="0">
                  <a:solidFill>
                    <a:srgbClr val="000000"/>
                  </a:solidFill>
                </a:rPr>
                <a:t>It’s surely congested.</a:t>
              </a:r>
              <a:endParaRPr kumimoji="1" lang="ja-JP" altLang="en-US" sz="3200" dirty="0">
                <a:solidFill>
                  <a:srgbClr val="000000"/>
                </a:solidFill>
              </a:endParaRPr>
            </a:p>
          </p:txBody>
        </p:sp>
      </p:grpSp>
      <p:sp>
        <p:nvSpPr>
          <p:cNvPr id="19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Katsuo Yunoki, KDDI R&amp;D Laboratories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1. Congestion</a:t>
            </a:r>
            <a:r>
              <a:rPr lang="en-US" dirty="0"/>
              <a:t> </a:t>
            </a:r>
            <a:r>
              <a:rPr lang="en-US" dirty="0" smtClean="0"/>
              <a:t>(3/</a:t>
            </a:r>
            <a:r>
              <a:rPr lang="en-US" dirty="0"/>
              <a:t>4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95536" y="1844824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Char char="l"/>
            </a:pPr>
            <a:r>
              <a:rPr kumimoji="1" lang="en-US" altLang="ja-JP" dirty="0" smtClean="0">
                <a:solidFill>
                  <a:schemeClr val="tx1"/>
                </a:solidFill>
              </a:rPr>
              <a:t>When airtime is occupied mainly by data frames,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1115616" y="2522513"/>
            <a:ext cx="7200800" cy="57606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正方形/長方形 9"/>
          <p:cNvSpPr/>
          <p:nvPr/>
        </p:nvSpPr>
        <p:spPr bwMode="auto">
          <a:xfrm>
            <a:off x="1115616" y="2522513"/>
            <a:ext cx="6480720" cy="57606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正方形/長方形 1"/>
          <p:cNvSpPr/>
          <p:nvPr/>
        </p:nvSpPr>
        <p:spPr bwMode="auto">
          <a:xfrm>
            <a:off x="1115616" y="2522513"/>
            <a:ext cx="5688632" cy="57606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27584" y="3170585"/>
            <a:ext cx="561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rgbClr val="000000"/>
                </a:solidFill>
              </a:rPr>
              <a:t>i</a:t>
            </a:r>
            <a:r>
              <a:rPr kumimoji="1" lang="en-US" altLang="ja-JP" dirty="0" smtClean="0">
                <a:solidFill>
                  <a:srgbClr val="000000"/>
                </a:solidFill>
              </a:rPr>
              <a:t>t’s congested but efficient.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84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Katsuo Yunoki, KDDI R&amp;D Laboratories</a:t>
            </a:r>
            <a:endParaRPr lang="en-GB" dirty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395536" y="4017838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Char char="l"/>
            </a:pPr>
            <a:r>
              <a:rPr kumimoji="1" lang="en-US" altLang="ja-JP" dirty="0" smtClean="0">
                <a:solidFill>
                  <a:schemeClr val="tx1"/>
                </a:solidFill>
              </a:rPr>
              <a:t>When airtime is occupied by more management/control frames,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4" name="正方形/長方形 53"/>
          <p:cNvSpPr/>
          <p:nvPr/>
        </p:nvSpPr>
        <p:spPr bwMode="auto">
          <a:xfrm>
            <a:off x="1115616" y="4983559"/>
            <a:ext cx="7200800" cy="57606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5" name="正方形/長方形 54"/>
          <p:cNvSpPr/>
          <p:nvPr/>
        </p:nvSpPr>
        <p:spPr bwMode="auto">
          <a:xfrm>
            <a:off x="1115616" y="4983559"/>
            <a:ext cx="6480720" cy="57606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正方形/長方形 55"/>
          <p:cNvSpPr/>
          <p:nvPr/>
        </p:nvSpPr>
        <p:spPr bwMode="auto">
          <a:xfrm>
            <a:off x="1115616" y="4983559"/>
            <a:ext cx="3240360" cy="57606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827584" y="5631631"/>
            <a:ext cx="561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rgbClr val="000000"/>
                </a:solidFill>
              </a:rPr>
              <a:t>i</a:t>
            </a:r>
            <a:r>
              <a:rPr kumimoji="1" lang="en-US" altLang="ja-JP" dirty="0" smtClean="0">
                <a:solidFill>
                  <a:srgbClr val="000000"/>
                </a:solidFill>
              </a:rPr>
              <a:t>t’s congested and not efficient.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4499992" y="5025950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rgbClr val="000000"/>
                </a:solidFill>
              </a:rPr>
              <a:t>Management/Control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41430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1. Congestion</a:t>
            </a:r>
            <a:r>
              <a:rPr lang="en-US" dirty="0"/>
              <a:t> </a:t>
            </a:r>
            <a:r>
              <a:rPr lang="en-US" dirty="0" smtClean="0"/>
              <a:t>(4/</a:t>
            </a:r>
            <a:r>
              <a:rPr lang="en-US" dirty="0"/>
              <a:t>4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95536" y="2492896"/>
            <a:ext cx="8352928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Char char="l"/>
            </a:pPr>
            <a:r>
              <a:rPr kumimoji="1" lang="en-US" altLang="ja-JP" dirty="0" smtClean="0">
                <a:solidFill>
                  <a:schemeClr val="tx1"/>
                </a:solidFill>
              </a:rPr>
              <a:t>When many STAs are associated, allocated time per STA is small.  It is possible to allocate more airtime per STA by limiting number of associated STAs.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 bwMode="auto">
          <a:xfrm>
            <a:off x="1115616" y="3789040"/>
            <a:ext cx="7200800" cy="57606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正方形/長方形 21"/>
          <p:cNvSpPr/>
          <p:nvPr/>
        </p:nvSpPr>
        <p:spPr bwMode="auto">
          <a:xfrm>
            <a:off x="1115616" y="3789040"/>
            <a:ext cx="6480720" cy="57606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正方形/長方形 22"/>
          <p:cNvSpPr/>
          <p:nvPr/>
        </p:nvSpPr>
        <p:spPr bwMode="auto">
          <a:xfrm>
            <a:off x="1115616" y="3789040"/>
            <a:ext cx="5688632" cy="57606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1115616" y="3789040"/>
            <a:ext cx="216024" cy="57606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正方形/長方形 24"/>
          <p:cNvSpPr/>
          <p:nvPr/>
        </p:nvSpPr>
        <p:spPr bwMode="auto">
          <a:xfrm>
            <a:off x="1331640" y="3789040"/>
            <a:ext cx="216024" cy="57606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正方形/長方形 25"/>
          <p:cNvSpPr/>
          <p:nvPr/>
        </p:nvSpPr>
        <p:spPr bwMode="auto">
          <a:xfrm>
            <a:off x="1547664" y="3789040"/>
            <a:ext cx="216024" cy="57606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正方形/長方形 26"/>
          <p:cNvSpPr/>
          <p:nvPr/>
        </p:nvSpPr>
        <p:spPr bwMode="auto">
          <a:xfrm>
            <a:off x="1763688" y="3789040"/>
            <a:ext cx="216024" cy="57606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正方形/長方形 27"/>
          <p:cNvSpPr/>
          <p:nvPr/>
        </p:nvSpPr>
        <p:spPr bwMode="auto">
          <a:xfrm>
            <a:off x="1979712" y="3789040"/>
            <a:ext cx="216024" cy="57606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正方形/長方形 28"/>
          <p:cNvSpPr/>
          <p:nvPr/>
        </p:nvSpPr>
        <p:spPr bwMode="auto">
          <a:xfrm>
            <a:off x="2195736" y="3789040"/>
            <a:ext cx="216024" cy="57606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正方形/長方形 29"/>
          <p:cNvSpPr/>
          <p:nvPr/>
        </p:nvSpPr>
        <p:spPr bwMode="auto">
          <a:xfrm>
            <a:off x="2411760" y="3789040"/>
            <a:ext cx="216024" cy="57606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正方形/長方形 30"/>
          <p:cNvSpPr/>
          <p:nvPr/>
        </p:nvSpPr>
        <p:spPr bwMode="auto">
          <a:xfrm>
            <a:off x="2627784" y="3789040"/>
            <a:ext cx="216024" cy="57606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正方形/長方形 31"/>
          <p:cNvSpPr/>
          <p:nvPr/>
        </p:nvSpPr>
        <p:spPr bwMode="auto">
          <a:xfrm>
            <a:off x="2843808" y="3789040"/>
            <a:ext cx="216024" cy="57606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3059832" y="3789040"/>
            <a:ext cx="216024" cy="57606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正方形/長方形 33"/>
          <p:cNvSpPr/>
          <p:nvPr/>
        </p:nvSpPr>
        <p:spPr bwMode="auto">
          <a:xfrm>
            <a:off x="3275856" y="3789040"/>
            <a:ext cx="216024" cy="57606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正方形/長方形 34"/>
          <p:cNvSpPr/>
          <p:nvPr/>
        </p:nvSpPr>
        <p:spPr bwMode="auto">
          <a:xfrm>
            <a:off x="3491880" y="3789040"/>
            <a:ext cx="216024" cy="57606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正方形/長方形 35"/>
          <p:cNvSpPr/>
          <p:nvPr/>
        </p:nvSpPr>
        <p:spPr bwMode="auto">
          <a:xfrm>
            <a:off x="3707904" y="3789040"/>
            <a:ext cx="216024" cy="57606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正方形/長方形 36"/>
          <p:cNvSpPr/>
          <p:nvPr/>
        </p:nvSpPr>
        <p:spPr bwMode="auto">
          <a:xfrm>
            <a:off x="3923928" y="3789040"/>
            <a:ext cx="216024" cy="57606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正方形/長方形 37"/>
          <p:cNvSpPr/>
          <p:nvPr/>
        </p:nvSpPr>
        <p:spPr bwMode="auto">
          <a:xfrm>
            <a:off x="4139952" y="3789040"/>
            <a:ext cx="216024" cy="57606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正方形/長方形 38"/>
          <p:cNvSpPr/>
          <p:nvPr/>
        </p:nvSpPr>
        <p:spPr bwMode="auto">
          <a:xfrm>
            <a:off x="4355976" y="3789040"/>
            <a:ext cx="216024" cy="57606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正方形/長方形 39"/>
          <p:cNvSpPr/>
          <p:nvPr/>
        </p:nvSpPr>
        <p:spPr bwMode="auto">
          <a:xfrm>
            <a:off x="4572000" y="3789040"/>
            <a:ext cx="216024" cy="57606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正方形/長方形 40"/>
          <p:cNvSpPr/>
          <p:nvPr/>
        </p:nvSpPr>
        <p:spPr bwMode="auto">
          <a:xfrm>
            <a:off x="4788024" y="3789040"/>
            <a:ext cx="216024" cy="57606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正方形/長方形 41"/>
          <p:cNvSpPr/>
          <p:nvPr/>
        </p:nvSpPr>
        <p:spPr bwMode="auto">
          <a:xfrm>
            <a:off x="5004048" y="3789040"/>
            <a:ext cx="216024" cy="57606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正方形/長方形 42"/>
          <p:cNvSpPr/>
          <p:nvPr/>
        </p:nvSpPr>
        <p:spPr bwMode="auto">
          <a:xfrm>
            <a:off x="5220072" y="3789040"/>
            <a:ext cx="216024" cy="57606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正方形/長方形 43"/>
          <p:cNvSpPr/>
          <p:nvPr/>
        </p:nvSpPr>
        <p:spPr bwMode="auto">
          <a:xfrm>
            <a:off x="5436096" y="3789040"/>
            <a:ext cx="216024" cy="57606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正方形/長方形 44"/>
          <p:cNvSpPr/>
          <p:nvPr/>
        </p:nvSpPr>
        <p:spPr bwMode="auto">
          <a:xfrm>
            <a:off x="5652120" y="3789040"/>
            <a:ext cx="216024" cy="57606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正方形/長方形 45"/>
          <p:cNvSpPr/>
          <p:nvPr/>
        </p:nvSpPr>
        <p:spPr bwMode="auto">
          <a:xfrm>
            <a:off x="5868144" y="3789040"/>
            <a:ext cx="216024" cy="57606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正方形/長方形 46"/>
          <p:cNvSpPr/>
          <p:nvPr/>
        </p:nvSpPr>
        <p:spPr bwMode="auto">
          <a:xfrm>
            <a:off x="6084168" y="3789040"/>
            <a:ext cx="216024" cy="57606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正方形/長方形 47"/>
          <p:cNvSpPr/>
          <p:nvPr/>
        </p:nvSpPr>
        <p:spPr bwMode="auto">
          <a:xfrm>
            <a:off x="6300192" y="3789040"/>
            <a:ext cx="216024" cy="57606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正方形/長方形 49"/>
          <p:cNvSpPr/>
          <p:nvPr/>
        </p:nvSpPr>
        <p:spPr bwMode="auto">
          <a:xfrm>
            <a:off x="1115616" y="4653136"/>
            <a:ext cx="7200800" cy="57606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正方形/長方形 50"/>
          <p:cNvSpPr/>
          <p:nvPr/>
        </p:nvSpPr>
        <p:spPr bwMode="auto">
          <a:xfrm>
            <a:off x="1115616" y="4653136"/>
            <a:ext cx="6480720" cy="57606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正方形/長方形 51"/>
          <p:cNvSpPr/>
          <p:nvPr/>
        </p:nvSpPr>
        <p:spPr bwMode="auto">
          <a:xfrm>
            <a:off x="1115616" y="4653136"/>
            <a:ext cx="5688632" cy="57606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正方形/長方形 23"/>
          <p:cNvSpPr/>
          <p:nvPr/>
        </p:nvSpPr>
        <p:spPr bwMode="auto">
          <a:xfrm>
            <a:off x="1115616" y="4653136"/>
            <a:ext cx="864096" cy="57606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正方形/長方形 78"/>
          <p:cNvSpPr/>
          <p:nvPr/>
        </p:nvSpPr>
        <p:spPr bwMode="auto">
          <a:xfrm>
            <a:off x="1979712" y="4653136"/>
            <a:ext cx="864096" cy="57606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正方形/長方形 79"/>
          <p:cNvSpPr/>
          <p:nvPr/>
        </p:nvSpPr>
        <p:spPr bwMode="auto">
          <a:xfrm>
            <a:off x="2843808" y="4653136"/>
            <a:ext cx="864096" cy="57606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正方形/長方形 80"/>
          <p:cNvSpPr/>
          <p:nvPr/>
        </p:nvSpPr>
        <p:spPr bwMode="auto">
          <a:xfrm>
            <a:off x="3707904" y="4653136"/>
            <a:ext cx="864096" cy="57606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2" name="正方形/長方形 81"/>
          <p:cNvSpPr/>
          <p:nvPr/>
        </p:nvSpPr>
        <p:spPr bwMode="auto">
          <a:xfrm>
            <a:off x="4572000" y="4653136"/>
            <a:ext cx="864096" cy="57606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3" name="正方形/長方形 82"/>
          <p:cNvSpPr/>
          <p:nvPr/>
        </p:nvSpPr>
        <p:spPr bwMode="auto">
          <a:xfrm>
            <a:off x="5436096" y="4653136"/>
            <a:ext cx="864096" cy="57606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Katsuo Yunoki, KDDI R&amp;D Laboratories</a:t>
            </a:r>
            <a:endParaRPr lang="en-GB" dirty="0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2123728" y="3861048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1" dirty="0" smtClean="0">
                <a:solidFill>
                  <a:schemeClr val="accent2">
                    <a:lumMod val="50000"/>
                  </a:schemeClr>
                </a:solidFill>
                <a:latin typeface="Tahoma"/>
                <a:cs typeface="Tahoma"/>
              </a:rPr>
              <a:t>Shared by many STAs</a:t>
            </a:r>
            <a:endParaRPr kumimoji="1" lang="ja-JP" altLang="en-US" b="1" dirty="0">
              <a:solidFill>
                <a:schemeClr val="accent2">
                  <a:lumMod val="50000"/>
                </a:schemeClr>
              </a:solidFill>
              <a:latin typeface="Tahoma"/>
              <a:cs typeface="Tahoma"/>
            </a:endParaRPr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2123728" y="4725144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1" dirty="0" smtClean="0">
                <a:solidFill>
                  <a:srgbClr val="191966"/>
                </a:solidFill>
                <a:latin typeface="Tahoma"/>
                <a:cs typeface="Tahoma"/>
              </a:rPr>
              <a:t>Shared by less STAs</a:t>
            </a:r>
            <a:endParaRPr kumimoji="1" lang="ja-JP" altLang="en-US" b="1" dirty="0">
              <a:solidFill>
                <a:srgbClr val="191966"/>
              </a:solidFill>
              <a:latin typeface="Tahoma"/>
              <a:cs typeface="Tahoma"/>
            </a:endParaRPr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107504" y="3861048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>
                <a:solidFill>
                  <a:srgbClr val="008000"/>
                </a:solidFill>
              </a:rPr>
              <a:t>Slower</a:t>
            </a:r>
            <a:endParaRPr kumimoji="1" lang="ja-JP" altLang="en-US" sz="2000" b="1" dirty="0">
              <a:solidFill>
                <a:srgbClr val="008000"/>
              </a:solidFill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107504" y="4757082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>
                <a:solidFill>
                  <a:srgbClr val="008000"/>
                </a:solidFill>
              </a:rPr>
              <a:t>Faster</a:t>
            </a:r>
            <a:endParaRPr kumimoji="1" lang="ja-JP" altLang="en-US" sz="2000" b="1" dirty="0">
              <a:solidFill>
                <a:srgbClr val="008000"/>
              </a:solidFill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395536" y="1844824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Char char="l"/>
            </a:pPr>
            <a:r>
              <a:rPr kumimoji="1" lang="en-US" altLang="ja-JP" dirty="0" smtClean="0">
                <a:solidFill>
                  <a:schemeClr val="tx1"/>
                </a:solidFill>
              </a:rPr>
              <a:t>It is preferred for HEW to use more airtime for data frames. </a:t>
            </a: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395536" y="5550331"/>
            <a:ext cx="8208912" cy="83099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Reducing management/control frames and limiting number of associated STAs are possible improvements for better QoE.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95506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2</a:t>
            </a:r>
            <a:r>
              <a:rPr lang="en-US" dirty="0" smtClean="0"/>
              <a:t>. </a:t>
            </a:r>
            <a:r>
              <a:rPr lang="en-US" altLang="ja-JP" dirty="0" smtClean="0"/>
              <a:t>Interference (1/2)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72816"/>
            <a:ext cx="8062664" cy="727720"/>
          </a:xfrm>
          <a:ln/>
        </p:spPr>
        <p:txBody>
          <a:bodyPr/>
          <a:lstStyle/>
          <a:p>
            <a:pPr>
              <a:buFont typeface="Wingdings" charset="2"/>
              <a:buChar char="l"/>
            </a:pPr>
            <a:r>
              <a:rPr lang="en-US" altLang="ja-JP" dirty="0" smtClean="0"/>
              <a:t>There must be no problem when RSSI satisfies required S/(N+I).</a:t>
            </a:r>
          </a:p>
          <a:p>
            <a:pPr>
              <a:buFont typeface="Wingdings" charset="2"/>
              <a:buChar char="l"/>
            </a:pPr>
            <a:r>
              <a:rPr lang="en-US" altLang="ja-JP" dirty="0" smtClean="0"/>
              <a:t>N+I level increases where APs/STAs are densely deployed.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Katsuo Yunoki, KDDI R&amp;D Laboratories</a:t>
            </a:r>
            <a:endParaRPr lang="en-GB" dirty="0"/>
          </a:p>
        </p:txBody>
      </p:sp>
      <p:grpSp>
        <p:nvGrpSpPr>
          <p:cNvPr id="61" name="図形グループ 60"/>
          <p:cNvGrpSpPr/>
          <p:nvPr/>
        </p:nvGrpSpPr>
        <p:grpSpPr>
          <a:xfrm>
            <a:off x="251520" y="3491716"/>
            <a:ext cx="4536504" cy="2961620"/>
            <a:chOff x="395536" y="3347700"/>
            <a:chExt cx="4536504" cy="2961620"/>
          </a:xfrm>
        </p:grpSpPr>
        <p:cxnSp>
          <p:nvCxnSpPr>
            <p:cNvPr id="3" name="直線矢印コネクタ 2"/>
            <p:cNvCxnSpPr/>
            <p:nvPr/>
          </p:nvCxnSpPr>
          <p:spPr bwMode="auto">
            <a:xfrm flipV="1">
              <a:off x="1043608" y="3347700"/>
              <a:ext cx="0" cy="280831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9" name="直線矢印コネクタ 8"/>
            <p:cNvCxnSpPr/>
            <p:nvPr/>
          </p:nvCxnSpPr>
          <p:spPr bwMode="auto">
            <a:xfrm>
              <a:off x="827584" y="5867980"/>
              <a:ext cx="4104456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テキスト ボックス 9"/>
            <p:cNvSpPr txBox="1"/>
            <p:nvPr/>
          </p:nvSpPr>
          <p:spPr>
            <a:xfrm>
              <a:off x="395536" y="3347700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800" dirty="0" smtClean="0">
                  <a:solidFill>
                    <a:srgbClr val="000000"/>
                  </a:solidFill>
                </a:rPr>
                <a:t>dBm</a:t>
              </a:r>
              <a:endParaRPr kumimoji="1" lang="ja-JP" alt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2987824" y="5939988"/>
              <a:ext cx="19442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800" dirty="0" smtClean="0">
                  <a:solidFill>
                    <a:srgbClr val="000000"/>
                  </a:solidFill>
                </a:rPr>
                <a:t>Distance from AP</a:t>
              </a:r>
              <a:endParaRPr kumimoji="1" lang="ja-JP" alt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12" name="フリーフォーム 11"/>
            <p:cNvSpPr/>
            <p:nvPr/>
          </p:nvSpPr>
          <p:spPr>
            <a:xfrm>
              <a:off x="1131999" y="3702563"/>
              <a:ext cx="3713510" cy="1988026"/>
            </a:xfrm>
            <a:custGeom>
              <a:avLst/>
              <a:gdLst>
                <a:gd name="connsiteX0" fmla="*/ 0 w 3713510"/>
                <a:gd name="connsiteY0" fmla="*/ 0 h 1988026"/>
                <a:gd name="connsiteX1" fmla="*/ 524585 w 3713510"/>
                <a:gd name="connsiteY1" fmla="*/ 786927 h 1988026"/>
                <a:gd name="connsiteX2" fmla="*/ 1477121 w 3713510"/>
                <a:gd name="connsiteY2" fmla="*/ 1394379 h 1988026"/>
                <a:gd name="connsiteX3" fmla="*/ 2760974 w 3713510"/>
                <a:gd name="connsiteY3" fmla="*/ 1794746 h 1988026"/>
                <a:gd name="connsiteX4" fmla="*/ 3713510 w 3713510"/>
                <a:gd name="connsiteY4" fmla="*/ 1988026 h 1988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13510" h="1988026">
                  <a:moveTo>
                    <a:pt x="0" y="0"/>
                  </a:moveTo>
                  <a:cubicBezTo>
                    <a:pt x="139199" y="277265"/>
                    <a:pt x="278398" y="554531"/>
                    <a:pt x="524585" y="786927"/>
                  </a:cubicBezTo>
                  <a:cubicBezTo>
                    <a:pt x="770772" y="1019323"/>
                    <a:pt x="1104389" y="1226409"/>
                    <a:pt x="1477121" y="1394379"/>
                  </a:cubicBezTo>
                  <a:cubicBezTo>
                    <a:pt x="1849853" y="1562349"/>
                    <a:pt x="2388243" y="1695805"/>
                    <a:pt x="2760974" y="1794746"/>
                  </a:cubicBezTo>
                  <a:cubicBezTo>
                    <a:pt x="3133705" y="1893687"/>
                    <a:pt x="3713510" y="1988026"/>
                    <a:pt x="3713510" y="1988026"/>
                  </a:cubicBezTo>
                </a:path>
              </a:pathLst>
            </a:custGeom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4" name="直線コネクタ 13"/>
            <p:cNvCxnSpPr/>
            <p:nvPr/>
          </p:nvCxnSpPr>
          <p:spPr bwMode="auto">
            <a:xfrm>
              <a:off x="1187624" y="5435932"/>
              <a:ext cx="36004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直線コネクタ 19"/>
            <p:cNvCxnSpPr/>
            <p:nvPr/>
          </p:nvCxnSpPr>
          <p:spPr bwMode="auto">
            <a:xfrm flipH="1">
              <a:off x="1259632" y="5435932"/>
              <a:ext cx="72008" cy="28803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直線コネクタ 21"/>
            <p:cNvCxnSpPr/>
            <p:nvPr/>
          </p:nvCxnSpPr>
          <p:spPr bwMode="auto">
            <a:xfrm flipH="1">
              <a:off x="1475656" y="5435932"/>
              <a:ext cx="72008" cy="28803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直線コネクタ 24"/>
            <p:cNvCxnSpPr/>
            <p:nvPr/>
          </p:nvCxnSpPr>
          <p:spPr bwMode="auto">
            <a:xfrm flipH="1">
              <a:off x="1358159" y="5435932"/>
              <a:ext cx="74190" cy="28803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直線コネクタ 25"/>
            <p:cNvCxnSpPr/>
            <p:nvPr/>
          </p:nvCxnSpPr>
          <p:spPr bwMode="auto">
            <a:xfrm flipH="1">
              <a:off x="1574183" y="5435932"/>
              <a:ext cx="74190" cy="28803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直線コネクタ 26"/>
            <p:cNvCxnSpPr/>
            <p:nvPr/>
          </p:nvCxnSpPr>
          <p:spPr bwMode="auto">
            <a:xfrm flipH="1">
              <a:off x="1662979" y="5435932"/>
              <a:ext cx="72008" cy="28803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直線コネクタ 27"/>
            <p:cNvCxnSpPr/>
            <p:nvPr/>
          </p:nvCxnSpPr>
          <p:spPr bwMode="auto">
            <a:xfrm flipH="1">
              <a:off x="1879003" y="5435932"/>
              <a:ext cx="72008" cy="28803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直線コネクタ 28"/>
            <p:cNvCxnSpPr/>
            <p:nvPr/>
          </p:nvCxnSpPr>
          <p:spPr bwMode="auto">
            <a:xfrm flipH="1">
              <a:off x="1761506" y="5435932"/>
              <a:ext cx="74190" cy="28803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直線コネクタ 29"/>
            <p:cNvCxnSpPr/>
            <p:nvPr/>
          </p:nvCxnSpPr>
          <p:spPr bwMode="auto">
            <a:xfrm flipH="1">
              <a:off x="1977530" y="5435932"/>
              <a:ext cx="74190" cy="28803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直線コネクタ 30"/>
            <p:cNvCxnSpPr/>
            <p:nvPr/>
          </p:nvCxnSpPr>
          <p:spPr bwMode="auto">
            <a:xfrm flipH="1">
              <a:off x="2095027" y="5435932"/>
              <a:ext cx="72008" cy="28803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直線コネクタ 31"/>
            <p:cNvCxnSpPr/>
            <p:nvPr/>
          </p:nvCxnSpPr>
          <p:spPr bwMode="auto">
            <a:xfrm flipH="1">
              <a:off x="2311051" y="5435932"/>
              <a:ext cx="72008" cy="28803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直線コネクタ 32"/>
            <p:cNvCxnSpPr/>
            <p:nvPr/>
          </p:nvCxnSpPr>
          <p:spPr bwMode="auto">
            <a:xfrm flipH="1">
              <a:off x="2193554" y="5435932"/>
              <a:ext cx="74190" cy="28803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直線コネクタ 33"/>
            <p:cNvCxnSpPr/>
            <p:nvPr/>
          </p:nvCxnSpPr>
          <p:spPr bwMode="auto">
            <a:xfrm flipH="1">
              <a:off x="2409578" y="5435932"/>
              <a:ext cx="74190" cy="28803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直線コネクタ 34"/>
            <p:cNvCxnSpPr/>
            <p:nvPr/>
          </p:nvCxnSpPr>
          <p:spPr bwMode="auto">
            <a:xfrm flipH="1">
              <a:off x="2527075" y="5435932"/>
              <a:ext cx="72008" cy="28803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直線コネクタ 35"/>
            <p:cNvCxnSpPr/>
            <p:nvPr/>
          </p:nvCxnSpPr>
          <p:spPr bwMode="auto">
            <a:xfrm flipH="1">
              <a:off x="2743099" y="5435932"/>
              <a:ext cx="72008" cy="28803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直線コネクタ 36"/>
            <p:cNvCxnSpPr/>
            <p:nvPr/>
          </p:nvCxnSpPr>
          <p:spPr bwMode="auto">
            <a:xfrm flipH="1">
              <a:off x="2625602" y="5435932"/>
              <a:ext cx="74190" cy="28803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直線コネクタ 37"/>
            <p:cNvCxnSpPr/>
            <p:nvPr/>
          </p:nvCxnSpPr>
          <p:spPr bwMode="auto">
            <a:xfrm flipH="1">
              <a:off x="2841626" y="5435932"/>
              <a:ext cx="74190" cy="28803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直線コネクタ 38"/>
            <p:cNvCxnSpPr/>
            <p:nvPr/>
          </p:nvCxnSpPr>
          <p:spPr bwMode="auto">
            <a:xfrm flipH="1">
              <a:off x="2959123" y="5435932"/>
              <a:ext cx="72008" cy="28803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直線コネクタ 39"/>
            <p:cNvCxnSpPr/>
            <p:nvPr/>
          </p:nvCxnSpPr>
          <p:spPr bwMode="auto">
            <a:xfrm flipH="1">
              <a:off x="3175147" y="5435932"/>
              <a:ext cx="72008" cy="28803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直線コネクタ 40"/>
            <p:cNvCxnSpPr/>
            <p:nvPr/>
          </p:nvCxnSpPr>
          <p:spPr bwMode="auto">
            <a:xfrm flipH="1">
              <a:off x="3057650" y="5435932"/>
              <a:ext cx="74190" cy="28803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直線コネクタ 41"/>
            <p:cNvCxnSpPr/>
            <p:nvPr/>
          </p:nvCxnSpPr>
          <p:spPr bwMode="auto">
            <a:xfrm flipH="1">
              <a:off x="3273674" y="5435932"/>
              <a:ext cx="74190" cy="28803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直線コネクタ 42"/>
            <p:cNvCxnSpPr/>
            <p:nvPr/>
          </p:nvCxnSpPr>
          <p:spPr bwMode="auto">
            <a:xfrm flipH="1">
              <a:off x="3391171" y="5435932"/>
              <a:ext cx="72008" cy="28803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直線コネクタ 43"/>
            <p:cNvCxnSpPr/>
            <p:nvPr/>
          </p:nvCxnSpPr>
          <p:spPr bwMode="auto">
            <a:xfrm flipH="1">
              <a:off x="3607195" y="5435932"/>
              <a:ext cx="72008" cy="28803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直線コネクタ 44"/>
            <p:cNvCxnSpPr/>
            <p:nvPr/>
          </p:nvCxnSpPr>
          <p:spPr bwMode="auto">
            <a:xfrm flipH="1">
              <a:off x="3489698" y="5435932"/>
              <a:ext cx="74190" cy="28803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直線コネクタ 45"/>
            <p:cNvCxnSpPr/>
            <p:nvPr/>
          </p:nvCxnSpPr>
          <p:spPr bwMode="auto">
            <a:xfrm flipH="1">
              <a:off x="3705722" y="5435932"/>
              <a:ext cx="74190" cy="28803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直線コネクタ 46"/>
            <p:cNvCxnSpPr/>
            <p:nvPr/>
          </p:nvCxnSpPr>
          <p:spPr bwMode="auto">
            <a:xfrm flipH="1">
              <a:off x="3823219" y="5435932"/>
              <a:ext cx="72008" cy="28803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直線コネクタ 47"/>
            <p:cNvCxnSpPr/>
            <p:nvPr/>
          </p:nvCxnSpPr>
          <p:spPr bwMode="auto">
            <a:xfrm flipH="1">
              <a:off x="4039243" y="5435932"/>
              <a:ext cx="72008" cy="28803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直線コネクタ 48"/>
            <p:cNvCxnSpPr/>
            <p:nvPr/>
          </p:nvCxnSpPr>
          <p:spPr bwMode="auto">
            <a:xfrm flipH="1">
              <a:off x="3921746" y="5435932"/>
              <a:ext cx="74190" cy="28803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直線コネクタ 49"/>
            <p:cNvCxnSpPr/>
            <p:nvPr/>
          </p:nvCxnSpPr>
          <p:spPr bwMode="auto">
            <a:xfrm flipH="1">
              <a:off x="4137770" y="5435932"/>
              <a:ext cx="74190" cy="28803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直線コネクタ 50"/>
            <p:cNvCxnSpPr/>
            <p:nvPr/>
          </p:nvCxnSpPr>
          <p:spPr bwMode="auto">
            <a:xfrm flipH="1">
              <a:off x="4255267" y="5435932"/>
              <a:ext cx="72008" cy="28803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直線コネクタ 51"/>
            <p:cNvCxnSpPr/>
            <p:nvPr/>
          </p:nvCxnSpPr>
          <p:spPr bwMode="auto">
            <a:xfrm flipH="1">
              <a:off x="4471291" y="5435932"/>
              <a:ext cx="72008" cy="28803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直線コネクタ 52"/>
            <p:cNvCxnSpPr/>
            <p:nvPr/>
          </p:nvCxnSpPr>
          <p:spPr bwMode="auto">
            <a:xfrm flipH="1">
              <a:off x="4353794" y="5435932"/>
              <a:ext cx="74190" cy="28803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4" name="直線コネクタ 53"/>
            <p:cNvCxnSpPr/>
            <p:nvPr/>
          </p:nvCxnSpPr>
          <p:spPr bwMode="auto">
            <a:xfrm flipH="1">
              <a:off x="4569818" y="5435932"/>
              <a:ext cx="74190" cy="28803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直線コネクタ 54"/>
            <p:cNvCxnSpPr/>
            <p:nvPr/>
          </p:nvCxnSpPr>
          <p:spPr bwMode="auto">
            <a:xfrm flipH="1">
              <a:off x="4687315" y="5435932"/>
              <a:ext cx="72008" cy="28803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3" name="テキスト ボックス 22"/>
            <p:cNvSpPr txBox="1"/>
            <p:nvPr/>
          </p:nvSpPr>
          <p:spPr>
            <a:xfrm>
              <a:off x="1835696" y="3491716"/>
              <a:ext cx="259228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800" dirty="0" smtClean="0">
                  <a:solidFill>
                    <a:srgbClr val="000000"/>
                  </a:solidFill>
                </a:rPr>
                <a:t>Received Signal Strength</a:t>
              </a:r>
            </a:p>
            <a:p>
              <a:r>
                <a:rPr kumimoji="1" lang="en-US" altLang="ja-JP" sz="1800" dirty="0" smtClean="0">
                  <a:solidFill>
                    <a:srgbClr val="000000"/>
                  </a:solidFill>
                </a:rPr>
                <a:t>of AP signal</a:t>
              </a:r>
              <a:endParaRPr kumimoji="1" lang="ja-JP" alt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1475656" y="5517232"/>
              <a:ext cx="2088232" cy="276999"/>
            </a:xfrm>
            <a:prstGeom prst="rect">
              <a:avLst/>
            </a:prstGeom>
            <a:solidFill>
              <a:srgbClr val="FFFFFF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kumimoji="1" lang="en-US" altLang="ja-JP" sz="1800" dirty="0" smtClean="0">
                  <a:solidFill>
                    <a:srgbClr val="000000"/>
                  </a:solidFill>
                </a:rPr>
                <a:t>Noise + Interference</a:t>
              </a:r>
              <a:endParaRPr kumimoji="1" lang="ja-JP" altLang="en-US" sz="1800" dirty="0">
                <a:solidFill>
                  <a:srgbClr val="000000"/>
                </a:solidFill>
              </a:endParaRPr>
            </a:p>
          </p:txBody>
        </p:sp>
        <p:cxnSp>
          <p:nvCxnSpPr>
            <p:cNvPr id="60" name="直線矢印コネクタ 59"/>
            <p:cNvCxnSpPr>
              <a:endCxn id="12" idx="1"/>
            </p:cNvCxnSpPr>
            <p:nvPr/>
          </p:nvCxnSpPr>
          <p:spPr bwMode="auto">
            <a:xfrm flipH="1">
              <a:off x="1656584" y="4067780"/>
              <a:ext cx="467144" cy="42171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62" name="テキスト ボックス 61"/>
          <p:cNvSpPr txBox="1"/>
          <p:nvPr/>
        </p:nvSpPr>
        <p:spPr>
          <a:xfrm>
            <a:off x="4932040" y="3356992"/>
            <a:ext cx="41044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Char char="n"/>
            </a:pPr>
            <a:r>
              <a:rPr kumimoji="1" lang="en-US" altLang="ja-JP" dirty="0" smtClean="0">
                <a:solidFill>
                  <a:srgbClr val="000000"/>
                </a:solidFill>
              </a:rPr>
              <a:t>Sources of N+I</a:t>
            </a:r>
          </a:p>
          <a:p>
            <a:pPr marL="457200" indent="-457200">
              <a:buAutoNum type="arabicParenBoth"/>
            </a:pPr>
            <a:r>
              <a:rPr kumimoji="1" lang="en-US" altLang="ja-JP" dirty="0" smtClean="0">
                <a:solidFill>
                  <a:srgbClr val="000000"/>
                </a:solidFill>
              </a:rPr>
              <a:t>Non-WLAN signal</a:t>
            </a:r>
          </a:p>
          <a:p>
            <a:pPr marL="457200" indent="-457200">
              <a:buAutoNum type="arabicParenBoth"/>
            </a:pPr>
            <a:r>
              <a:rPr kumimoji="1" lang="en-US" altLang="ja-JP" dirty="0" smtClean="0">
                <a:solidFill>
                  <a:srgbClr val="000000"/>
                </a:solidFill>
              </a:rPr>
              <a:t>Very weak WLAN signal</a:t>
            </a:r>
          </a:p>
          <a:p>
            <a:pPr marL="457200" indent="-457200">
              <a:buAutoNum type="arabicParenBoth"/>
            </a:pPr>
            <a:r>
              <a:rPr kumimoji="1" lang="en-US" altLang="ja-JP" dirty="0" smtClean="0">
                <a:solidFill>
                  <a:srgbClr val="000000"/>
                </a:solidFill>
              </a:rPr>
              <a:t>Internal noise</a:t>
            </a:r>
          </a:p>
        </p:txBody>
      </p:sp>
      <p:cxnSp>
        <p:nvCxnSpPr>
          <p:cNvPr id="10240" name="直線コネクタ 10239"/>
          <p:cNvCxnSpPr/>
          <p:nvPr/>
        </p:nvCxnSpPr>
        <p:spPr bwMode="auto">
          <a:xfrm>
            <a:off x="1115616" y="5373216"/>
            <a:ext cx="345638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0243" name="テキスト ボックス 10242"/>
          <p:cNvSpPr txBox="1"/>
          <p:nvPr/>
        </p:nvSpPr>
        <p:spPr>
          <a:xfrm>
            <a:off x="3059832" y="5003884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Required SNR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cxnSp>
        <p:nvCxnSpPr>
          <p:cNvPr id="10245" name="直線矢印コネクタ 10244"/>
          <p:cNvCxnSpPr/>
          <p:nvPr/>
        </p:nvCxnSpPr>
        <p:spPr bwMode="auto">
          <a:xfrm>
            <a:off x="3851920" y="5373216"/>
            <a:ext cx="0" cy="2160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0249" name="直線コネクタ 10248"/>
          <p:cNvCxnSpPr/>
          <p:nvPr/>
        </p:nvCxnSpPr>
        <p:spPr bwMode="auto">
          <a:xfrm>
            <a:off x="2771800" y="4941168"/>
            <a:ext cx="0" cy="50405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250" name="テキスト ボックス 10249"/>
          <p:cNvSpPr txBox="1"/>
          <p:nvPr/>
        </p:nvSpPr>
        <p:spPr>
          <a:xfrm>
            <a:off x="1115616" y="479715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Coverage area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cxnSp>
        <p:nvCxnSpPr>
          <p:cNvPr id="10252" name="直線矢印コネクタ 10251"/>
          <p:cNvCxnSpPr/>
          <p:nvPr/>
        </p:nvCxnSpPr>
        <p:spPr bwMode="auto">
          <a:xfrm>
            <a:off x="899592" y="5085184"/>
            <a:ext cx="18722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0253" name="テキスト ボックス 10252"/>
          <p:cNvSpPr txBox="1"/>
          <p:nvPr/>
        </p:nvSpPr>
        <p:spPr>
          <a:xfrm>
            <a:off x="755576" y="6104329"/>
            <a:ext cx="432048" cy="276999"/>
          </a:xfrm>
          <a:prstGeom prst="rect">
            <a:avLst/>
          </a:prstGeom>
          <a:solidFill>
            <a:srgbClr val="FFFFFF"/>
          </a:solidFill>
        </p:spPr>
        <p:txBody>
          <a:bodyPr wrap="square" tIns="0" bIns="0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0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148064" y="5229200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Not-weak WLAN signals should be considered as sources of congestion.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81085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5890</TotalTime>
  <Words>1606</Words>
  <Application>Microsoft Macintosh PowerPoint</Application>
  <PresentationFormat>画面に合わせる (4:3)</PresentationFormat>
  <Paragraphs>275</Paragraphs>
  <Slides>20</Slides>
  <Notes>14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2" baseType="lpstr">
      <vt:lpstr>Office Theme</vt:lpstr>
      <vt:lpstr>文書</vt:lpstr>
      <vt:lpstr>Possible Approaches for HEW</vt:lpstr>
      <vt:lpstr>Abstract</vt:lpstr>
      <vt:lpstr>Changing Landscape around WLAN offload</vt:lpstr>
      <vt:lpstr>Major Cause of Performance Degradations</vt:lpstr>
      <vt:lpstr>Congestion (1/4) Recap. from slide 9 of doc. 13/523r2</vt:lpstr>
      <vt:lpstr>1. Congestion (2/4)</vt:lpstr>
      <vt:lpstr>1. Congestion (3/4)</vt:lpstr>
      <vt:lpstr>1. Congestion (4/4)</vt:lpstr>
      <vt:lpstr>2. Interference (1/2)</vt:lpstr>
      <vt:lpstr>2. Interference (2/2)</vt:lpstr>
      <vt:lpstr>3. Frame Conflicts/Losses (1/3)</vt:lpstr>
      <vt:lpstr>3. Frame Conflicts/Losses (2/3) OBSS management</vt:lpstr>
      <vt:lpstr>3. Frame Conflicts/Losses (3/3) Time reuse coordination</vt:lpstr>
      <vt:lpstr>Other considerations</vt:lpstr>
      <vt:lpstr>Summary</vt:lpstr>
      <vt:lpstr>Straw Poll -1</vt:lpstr>
      <vt:lpstr>Straw Poll -2</vt:lpstr>
      <vt:lpstr>Straw Poll -3</vt:lpstr>
      <vt:lpstr>Straw Poll -4</vt:lpstr>
      <vt:lpstr>References</vt:lpstr>
    </vt:vector>
  </TitlesOfParts>
  <Manager/>
  <Company>KDDI R&amp;D Laboratories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Possible approaches for HEW</dc:title>
  <dc:subject/>
  <dc:creator>Katsuo Yunoki</dc:creator>
  <cp:keywords/>
  <dc:description/>
  <cp:lastModifiedBy>柚木 克夫</cp:lastModifiedBy>
  <cp:revision>155</cp:revision>
  <cp:lastPrinted>1601-01-01T00:00:00Z</cp:lastPrinted>
  <dcterms:created xsi:type="dcterms:W3CDTF">2010-02-15T12:38:41Z</dcterms:created>
  <dcterms:modified xsi:type="dcterms:W3CDTF">2013-07-12T04:53:58Z</dcterms:modified>
  <cp:category/>
</cp:coreProperties>
</file>