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69" r:id="rId3"/>
    <p:sldId id="310" r:id="rId4"/>
    <p:sldId id="312" r:id="rId5"/>
    <p:sldId id="322" r:id="rId6"/>
    <p:sldId id="330" r:id="rId7"/>
    <p:sldId id="318" r:id="rId8"/>
    <p:sldId id="326" r:id="rId9"/>
    <p:sldId id="327" r:id="rId10"/>
    <p:sldId id="298" r:id="rId11"/>
    <p:sldId id="306" r:id="rId12"/>
    <p:sldId id="33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10" d="100"/>
          <a:sy n="110" d="100"/>
        </p:scale>
        <p:origin x="-828"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3C1649-240C-4812-96A3-AF09E39974B5}" type="datetimeFigureOut">
              <a:rPr lang="en-US" smtClean="0"/>
              <a:t>7/12/2013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3C1649-240C-4812-96A3-AF09E39974B5}" type="datetimeFigureOut">
              <a:rPr lang="en-US" smtClean="0"/>
              <a:t>7/12/2013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C1649-240C-4812-96A3-AF09E39974B5}" type="datetimeFigureOut">
              <a:rPr lang="en-US" smtClean="0"/>
              <a:t>7/12/2013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C1649-240C-4812-96A3-AF09E39974B5}" type="datetimeFigureOut">
              <a:rPr lang="en-US" smtClean="0"/>
              <a:t>7/12/2013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C1649-240C-4812-96A3-AF09E39974B5}" type="datetimeFigureOut">
              <a:rPr lang="en-US" smtClean="0"/>
              <a:t>7/12/2013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802.11-13/0757r0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3C1649-240C-4812-96A3-AF09E39974B5}" type="datetimeFigureOut">
              <a:rPr lang="en-US" smtClean="0"/>
              <a:t>7/12/2013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Evaluation Methodology and Simulation Scenarios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2013-07-15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362588218"/>
              </p:ext>
            </p:extLst>
          </p:nvPr>
        </p:nvGraphicFramePr>
        <p:xfrm>
          <a:off x="836613" y="2820988"/>
          <a:ext cx="7021512" cy="3260725"/>
        </p:xfrm>
        <a:graphic>
          <a:graphicData uri="http://schemas.openxmlformats.org/presentationml/2006/ole">
            <mc:AlternateContent xmlns:mc="http://schemas.openxmlformats.org/markup-compatibility/2006">
              <mc:Choice xmlns:v="urn:schemas-microsoft-com:vml" Requires="v">
                <p:oleObj spid="_x0000_s1347" name="Document" r:id="rId4" imgW="9042290" imgH="4188289" progId="Word.Document.8">
                  <p:embed/>
                </p:oleObj>
              </mc:Choice>
              <mc:Fallback>
                <p:oleObj name="Document" r:id="rId4" imgW="9042290" imgH="4188289" progId="Word.Document.8">
                  <p:embed/>
                  <p:pic>
                    <p:nvPicPr>
                      <p:cNvPr id="0" name="Object 3"/>
                      <p:cNvPicPr>
                        <a:picLocks noChangeAspect="1" noChangeArrowheads="1"/>
                      </p:cNvPicPr>
                      <p:nvPr/>
                    </p:nvPicPr>
                    <p:blipFill>
                      <a:blip r:embed="rId5"/>
                      <a:srcRect/>
                      <a:stretch>
                        <a:fillRect/>
                      </a:stretch>
                    </p:blipFill>
                    <p:spPr bwMode="auto">
                      <a:xfrm>
                        <a:off x="836613" y="2820988"/>
                        <a:ext cx="7021512" cy="326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lang="en-US" altLang="ja-JP" sz="1600" b="1" dirty="0" smtClean="0"/>
              <a:t>[1] 11-13-0486-01-0hew-metrics-targets</a:t>
            </a:r>
          </a:p>
          <a:p>
            <a:pPr marL="0" lvl="1" indent="0">
              <a:buNone/>
            </a:pPr>
            <a:r>
              <a:rPr kumimoji="1" lang="en-US" altLang="ja-JP" sz="1600" b="1" dirty="0"/>
              <a:t>[2] 11-13-0657-02-0hew-hew-sg-usage-models-and-requirements-liaison-with-wfa</a:t>
            </a:r>
            <a:endParaRPr kumimoji="1" lang="en-US" altLang="ja-JP" sz="14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Appendix </a:t>
            </a:r>
            <a:r>
              <a:rPr lang="en-US" dirty="0" smtClean="0"/>
              <a:t>- PHY </a:t>
            </a:r>
            <a:r>
              <a:rPr lang="en-US" dirty="0" smtClean="0"/>
              <a:t>Abstraction</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High level guidelines:</a:t>
            </a:r>
          </a:p>
          <a:p>
            <a:pPr lvl="1"/>
            <a:r>
              <a:rPr lang="en-US" sz="1400" dirty="0" smtClean="0"/>
              <a:t>Start from an agreed upon AWGN per-MCS SISO performance curves</a:t>
            </a:r>
          </a:p>
          <a:p>
            <a:pPr lvl="1"/>
            <a:r>
              <a:rPr lang="en-US" sz="1400" b="0" dirty="0" smtClean="0"/>
              <a:t>With one receive antenna:</a:t>
            </a:r>
          </a:p>
          <a:p>
            <a:pPr lvl="2">
              <a:buFont typeface="+mj-lt"/>
              <a:buAutoNum type="arabicPeriod"/>
            </a:pPr>
            <a:r>
              <a:rPr lang="en-US" sz="1200" dirty="0" smtClean="0"/>
              <a:t>Compute SINR per tone – the S term is a function of </a:t>
            </a:r>
            <a:r>
              <a:rPr lang="en-US" sz="1200" dirty="0" smtClean="0"/>
              <a:t>the </a:t>
            </a:r>
            <a:r>
              <a:rPr lang="en-US" sz="1200" dirty="0" err="1" smtClean="0"/>
              <a:t>Tx</a:t>
            </a:r>
            <a:r>
              <a:rPr lang="en-US" sz="1200" dirty="0" smtClean="0"/>
              <a:t> </a:t>
            </a:r>
            <a:r>
              <a:rPr lang="en-US" sz="1200" dirty="0" smtClean="0"/>
              <a:t>power and channel. The I term is due to OBSS, intra-BSS interference or MU-MIMO.</a:t>
            </a:r>
          </a:p>
          <a:p>
            <a:pPr lvl="2">
              <a:buFont typeface="+mj-lt"/>
              <a:buAutoNum type="arabicPeriod"/>
            </a:pPr>
            <a:r>
              <a:rPr lang="en-US" sz="1200" b="0" dirty="0" smtClean="0"/>
              <a:t>Calculate the </a:t>
            </a:r>
            <a:r>
              <a:rPr lang="en-US" sz="1200" b="0" dirty="0" smtClean="0"/>
              <a:t>per-tone capacity </a:t>
            </a:r>
            <a:r>
              <a:rPr lang="en-US" sz="1200" b="0" dirty="0" smtClean="0"/>
              <a:t>(log2(1+SINR</a:t>
            </a:r>
            <a:r>
              <a:rPr lang="en-US" sz="1200" b="0" dirty="0" smtClean="0"/>
              <a:t>), could be constrained to </a:t>
            </a:r>
            <a:r>
              <a:rPr lang="en-US" sz="1200" b="0" dirty="0" smtClean="0"/>
              <a:t>256QAM) and average across all tones</a:t>
            </a:r>
          </a:p>
          <a:p>
            <a:pPr lvl="2">
              <a:buFont typeface="+mj-lt"/>
              <a:buAutoNum type="arabicPeriod"/>
            </a:pPr>
            <a:r>
              <a:rPr lang="en-US" sz="1200" dirty="0" smtClean="0"/>
              <a:t>From 2, derive </a:t>
            </a:r>
            <a:r>
              <a:rPr lang="en-US" sz="1200" dirty="0" smtClean="0"/>
              <a:t>the averaged SINR per tone.</a:t>
            </a:r>
          </a:p>
          <a:p>
            <a:pPr lvl="2">
              <a:buFont typeface="+mj-lt"/>
              <a:buAutoNum type="arabicPeriod"/>
            </a:pPr>
            <a:r>
              <a:rPr lang="en-US" sz="1200" b="0" dirty="0" smtClean="0"/>
              <a:t>Transform back to MCS using the MCS table</a:t>
            </a:r>
          </a:p>
          <a:p>
            <a:pPr lvl="1"/>
            <a:r>
              <a:rPr lang="en-US" sz="1400" dirty="0" smtClean="0"/>
              <a:t>With multiple receive antennas:</a:t>
            </a:r>
          </a:p>
          <a:p>
            <a:pPr lvl="2"/>
            <a:r>
              <a:rPr lang="en-US" sz="1200" b="0" dirty="0" smtClean="0"/>
              <a:t>SINR should reflect the receive combining output from all antennas.</a:t>
            </a:r>
          </a:p>
          <a:p>
            <a:pPr lvl="2"/>
            <a:r>
              <a:rPr lang="en-US" sz="1200" dirty="0" smtClean="0"/>
              <a:t>For MIMO simulation, linear per-stream SINR can be computed.</a:t>
            </a:r>
            <a:r>
              <a:rPr lang="en-US" sz="1200" b="0" dirty="0" smtClean="0"/>
              <a:t> </a:t>
            </a:r>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4045737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In [1] we presented a diverse set of topics such as</a:t>
            </a:r>
          </a:p>
          <a:p>
            <a:pPr lvl="1"/>
            <a:r>
              <a:rPr lang="en-US" sz="1400" dirty="0" smtClean="0"/>
              <a:t>Metrics </a:t>
            </a:r>
            <a:r>
              <a:rPr lang="en-US" sz="1400" dirty="0"/>
              <a:t>of interest</a:t>
            </a:r>
          </a:p>
          <a:p>
            <a:pPr lvl="1"/>
            <a:r>
              <a:rPr lang="en-US" sz="1400" dirty="0" smtClean="0"/>
              <a:t>System simulation examples from 11ac</a:t>
            </a:r>
          </a:p>
          <a:p>
            <a:pPr lvl="1"/>
            <a:r>
              <a:rPr lang="en-US" sz="1400" dirty="0" smtClean="0"/>
              <a:t>Target </a:t>
            </a:r>
            <a:r>
              <a:rPr lang="en-US" sz="1400" dirty="0"/>
              <a:t>gains</a:t>
            </a:r>
          </a:p>
          <a:p>
            <a:pPr lvl="1"/>
            <a:r>
              <a:rPr lang="en-US" sz="1400" dirty="0"/>
              <a:t>Simulation scenarios</a:t>
            </a:r>
          </a:p>
          <a:p>
            <a:endParaRPr lang="en-US" sz="1600" b="0" dirty="0" smtClean="0"/>
          </a:p>
          <a:p>
            <a:r>
              <a:rPr lang="en-US" sz="1600" b="0" dirty="0" smtClean="0"/>
              <a:t>In this contribution we focus on providing initial thoughts towards defining a simulation methodology and simulation scenarios documents.</a:t>
            </a:r>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a:t>
            </a:r>
          </a:p>
        </p:txBody>
      </p:sp>
      <p:sp>
        <p:nvSpPr>
          <p:cNvPr id="6149" name="Rectangle 3"/>
          <p:cNvSpPr>
            <a:spLocks noGrp="1" noChangeArrowheads="1"/>
          </p:cNvSpPr>
          <p:nvPr>
            <p:ph type="body" idx="1"/>
          </p:nvPr>
        </p:nvSpPr>
        <p:spPr>
          <a:xfrm>
            <a:off x="685800" y="1676400"/>
            <a:ext cx="7772400" cy="4800600"/>
          </a:xfrm>
        </p:spPr>
        <p:txBody>
          <a:bodyPr/>
          <a:lstStyle/>
          <a:p>
            <a:r>
              <a:rPr lang="en-US" sz="1400" b="0" dirty="0" smtClean="0"/>
              <a:t>As discussed previously, the focus of HEW is on improved aggregate area throughput in scenarios with large number of STA and in dense (indoor and outdoor) environments.</a:t>
            </a:r>
          </a:p>
          <a:p>
            <a:endParaRPr lang="en-US" sz="1400" b="0" dirty="0" smtClean="0"/>
          </a:p>
          <a:p>
            <a:r>
              <a:rPr lang="en-US" sz="1400" b="0" dirty="0" smtClean="0"/>
              <a:t>PHY PER simulations should continue </a:t>
            </a:r>
            <a:r>
              <a:rPr lang="en-US" sz="1400" b="0" dirty="0" smtClean="0"/>
              <a:t>to be </a:t>
            </a:r>
            <a:r>
              <a:rPr lang="en-US" sz="1400" b="0" dirty="0" smtClean="0"/>
              <a:t>used to verify point to point performance or aspects that need this type of simulation, especially new PHY features.</a:t>
            </a:r>
          </a:p>
          <a:p>
            <a:endParaRPr lang="en-US" sz="1400" b="0" dirty="0" smtClean="0"/>
          </a:p>
          <a:p>
            <a:r>
              <a:rPr lang="en-US" sz="1400" b="0" dirty="0" smtClean="0"/>
              <a:t>However, as discussed in [1], of increased importance in HEW is performing system simulations to assess performance of multi-STA and multi-BSS using metrics such as aggregate throughput (across all BSS) and 5% </a:t>
            </a:r>
            <a:r>
              <a:rPr lang="en-US" sz="1400" b="0" dirty="0" smtClean="0"/>
              <a:t>(cell edge) throughput</a:t>
            </a:r>
            <a:r>
              <a:rPr lang="en-US" sz="1400" b="0" dirty="0" smtClean="0"/>
              <a:t>.</a:t>
            </a:r>
          </a:p>
          <a:p>
            <a:endParaRPr lang="en-US" sz="1400" b="0" dirty="0" smtClean="0"/>
          </a:p>
          <a:p>
            <a:r>
              <a:rPr lang="en-US" sz="1400" b="0" dirty="0" smtClean="0"/>
              <a:t>Here we provide a general structure for such simulation. Specific details will depend on the specific scenario and specific MAC/PHY features to be investigated.</a:t>
            </a:r>
          </a:p>
          <a:p>
            <a:endParaRPr lang="en-US" sz="1400" b="0" dirty="0" smtClean="0"/>
          </a:p>
          <a:p>
            <a:r>
              <a:rPr lang="en-US" sz="1400" b="0" dirty="0" smtClean="0"/>
              <a:t>As discussed in [1],  PHY/MAC system simulations may be used separately in order </a:t>
            </a:r>
            <a:r>
              <a:rPr lang="en-US" sz="1400" b="0" dirty="0" smtClean="0"/>
              <a:t>to:</a:t>
            </a:r>
          </a:p>
          <a:p>
            <a:pPr lvl="1"/>
            <a:r>
              <a:rPr lang="en-US" sz="1200" b="0" dirty="0" smtClean="0"/>
              <a:t>Simplify </a:t>
            </a:r>
            <a:r>
              <a:rPr lang="en-US" sz="1200" b="0" dirty="0" smtClean="0"/>
              <a:t>(using abstraction) some of the MAC/PHY details </a:t>
            </a:r>
            <a:r>
              <a:rPr lang="en-US" sz="1200" b="0" dirty="0" smtClean="0"/>
              <a:t>respectively</a:t>
            </a:r>
          </a:p>
          <a:p>
            <a:pPr lvl="1"/>
            <a:r>
              <a:rPr lang="en-US" sz="1200" b="0" dirty="0" smtClean="0"/>
              <a:t>Speed </a:t>
            </a:r>
            <a:r>
              <a:rPr lang="en-US" sz="1200" b="0" dirty="0" smtClean="0"/>
              <a:t>up development (by reducing dependency of PHY on MAC and vice </a:t>
            </a:r>
            <a:r>
              <a:rPr lang="en-US" sz="1200" b="0" dirty="0" smtClean="0"/>
              <a:t>versa)</a:t>
            </a:r>
          </a:p>
          <a:p>
            <a:pPr lvl="1"/>
            <a:r>
              <a:rPr lang="en-US" sz="1200" b="0" dirty="0" smtClean="0"/>
              <a:t>Improve </a:t>
            </a:r>
            <a:r>
              <a:rPr lang="en-US" sz="1200" b="0" dirty="0" smtClean="0"/>
              <a:t>insight as to the specific reason for performance gains/losses (a more difficult thing to assess in multi-STA multi-BSS </a:t>
            </a:r>
            <a:r>
              <a:rPr lang="en-US" sz="1200" b="0" dirty="0" smtClean="0"/>
              <a:t>environments that include all possible PHY and MAC details).</a:t>
            </a:r>
          </a:p>
          <a:p>
            <a:pPr lvl="1"/>
            <a:r>
              <a:rPr lang="en-US" sz="1200" dirty="0" smtClean="0"/>
              <a:t>Some proposed techniques may not require all PHY/MAC details in order to evaluate gains</a:t>
            </a:r>
            <a:r>
              <a:rPr lang="en-US" sz="1200" b="0" dirty="0" smtClean="0"/>
              <a:t> </a:t>
            </a:r>
            <a:endParaRPr lang="en-US" sz="12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System Simulation - General Description</a:t>
            </a:r>
          </a:p>
        </p:txBody>
      </p:sp>
      <p:sp>
        <p:nvSpPr>
          <p:cNvPr id="6149" name="Rectangle 3"/>
          <p:cNvSpPr>
            <a:spLocks noGrp="1" noChangeArrowheads="1"/>
          </p:cNvSpPr>
          <p:nvPr>
            <p:ph type="body" idx="1"/>
          </p:nvPr>
        </p:nvSpPr>
        <p:spPr>
          <a:xfrm>
            <a:off x="685800" y="1600200"/>
            <a:ext cx="7772400" cy="4800600"/>
          </a:xfrm>
        </p:spPr>
        <p:txBody>
          <a:bodyPr/>
          <a:lstStyle/>
          <a:p>
            <a:r>
              <a:rPr lang="en-US" sz="1400" b="0" dirty="0" smtClean="0"/>
              <a:t>A system simulation is comprised of multiple drops and multiple TXOP.  </a:t>
            </a:r>
          </a:p>
          <a:p>
            <a:pPr lvl="1"/>
            <a:r>
              <a:rPr lang="en-US" sz="1100" b="0" dirty="0" smtClean="0"/>
              <a:t>A drop is defined by a known AP and STA locations. Simulating multiple drops </a:t>
            </a:r>
            <a:r>
              <a:rPr lang="en-US" sz="1100" b="0" dirty="0" smtClean="0"/>
              <a:t>is important </a:t>
            </a:r>
            <a:r>
              <a:rPr lang="en-US" sz="1100" b="0" dirty="0" smtClean="0"/>
              <a:t>in order to randomize STA location to better assess issues such as OBSS interference and </a:t>
            </a:r>
            <a:r>
              <a:rPr lang="en-US" sz="1100" b="0" dirty="0" smtClean="0"/>
              <a:t>intra-BSS throughput (as these issues are highly dependent on the relative path loss between AP and STA).</a:t>
            </a:r>
            <a:endParaRPr lang="en-US" sz="1100" b="0" dirty="0" smtClean="0"/>
          </a:p>
          <a:p>
            <a:pPr lvl="1"/>
            <a:r>
              <a:rPr lang="en-US" sz="1100" dirty="0" smtClean="0"/>
              <a:t>In a TXOP a set of transmissions occur.  Multiple TXOP (with typical aggregate duration &gt;1sec) are required to assess performance of a given </a:t>
            </a:r>
            <a:r>
              <a:rPr lang="en-US" sz="1100" dirty="0" smtClean="0"/>
              <a:t>set of APs </a:t>
            </a:r>
            <a:r>
              <a:rPr lang="en-US" sz="1100" dirty="0" smtClean="0"/>
              <a:t>and </a:t>
            </a:r>
            <a:r>
              <a:rPr lang="en-US" sz="1100" dirty="0" smtClean="0"/>
              <a:t>STAs </a:t>
            </a:r>
            <a:r>
              <a:rPr lang="en-US" sz="1100" dirty="0" smtClean="0"/>
              <a:t>configuration. </a:t>
            </a:r>
            <a:r>
              <a:rPr lang="en-US" sz="1100" dirty="0" err="1" smtClean="0"/>
              <a:t>A’warm</a:t>
            </a:r>
            <a:r>
              <a:rPr lang="en-US" sz="1100" dirty="0" smtClean="0"/>
              <a:t>-up’ period may be </a:t>
            </a:r>
            <a:r>
              <a:rPr lang="en-US" sz="1100" dirty="0" smtClean="0"/>
              <a:t>used for some parameters to converge.</a:t>
            </a:r>
            <a:endParaRPr lang="en-US" sz="1100" dirty="0" smtClean="0"/>
          </a:p>
          <a:p>
            <a:r>
              <a:rPr lang="en-US" sz="1400" b="0" dirty="0" smtClean="0"/>
              <a:t>MAC </a:t>
            </a:r>
            <a:r>
              <a:rPr lang="en-US" sz="1400" b="0" dirty="0"/>
              <a:t>parameters </a:t>
            </a:r>
            <a:r>
              <a:rPr lang="en-US" sz="1400" b="0" dirty="0" smtClean="0"/>
              <a:t>that need to be defined (a simplified version </a:t>
            </a:r>
            <a:r>
              <a:rPr lang="en-US" sz="1400" b="0" dirty="0" smtClean="0"/>
              <a:t>may </a:t>
            </a:r>
            <a:r>
              <a:rPr lang="en-US" sz="1400" b="0" dirty="0" smtClean="0"/>
              <a:t>be used for a PHY system simulation):</a:t>
            </a:r>
            <a:endParaRPr lang="en-US" sz="1400" b="0" dirty="0"/>
          </a:p>
          <a:p>
            <a:pPr lvl="1"/>
            <a:r>
              <a:rPr lang="en-US" sz="1100" dirty="0" smtClean="0"/>
              <a:t>Beacon periodicity</a:t>
            </a:r>
          </a:p>
          <a:p>
            <a:pPr lvl="1"/>
            <a:r>
              <a:rPr lang="en-US" sz="1100" dirty="0" smtClean="0"/>
              <a:t>Aggregation policy</a:t>
            </a:r>
            <a:endParaRPr lang="en-US" sz="1100" dirty="0"/>
          </a:p>
          <a:p>
            <a:pPr lvl="1"/>
            <a:r>
              <a:rPr lang="en-US" sz="1100" dirty="0" smtClean="0"/>
              <a:t>Usage of RTS-CTS </a:t>
            </a:r>
            <a:r>
              <a:rPr lang="en-US" sz="1100" dirty="0"/>
              <a:t>or CTS2SELF</a:t>
            </a:r>
          </a:p>
          <a:p>
            <a:pPr lvl="1"/>
            <a:r>
              <a:rPr lang="en-US" sz="1100" dirty="0"/>
              <a:t>EDCA parameters </a:t>
            </a:r>
            <a:r>
              <a:rPr lang="en-US" sz="1100" dirty="0" smtClean="0"/>
              <a:t>(AC, </a:t>
            </a:r>
            <a:r>
              <a:rPr lang="en-US" sz="1100" dirty="0" err="1" smtClean="0"/>
              <a:t>CWmin</a:t>
            </a:r>
            <a:r>
              <a:rPr lang="en-US" sz="1100" dirty="0" smtClean="0"/>
              <a:t>, </a:t>
            </a:r>
            <a:r>
              <a:rPr lang="en-US" sz="1100" dirty="0" err="1" smtClean="0"/>
              <a:t>CWmax</a:t>
            </a:r>
            <a:r>
              <a:rPr lang="en-US" sz="1100" dirty="0" smtClean="0"/>
              <a:t>, AIFSN)</a:t>
            </a:r>
            <a:endParaRPr lang="en-US" sz="1100" dirty="0"/>
          </a:p>
          <a:p>
            <a:pPr lvl="1"/>
            <a:r>
              <a:rPr lang="en-US" sz="1100" dirty="0"/>
              <a:t>Basic rate </a:t>
            </a:r>
            <a:r>
              <a:rPr lang="en-US" sz="1100" dirty="0" smtClean="0"/>
              <a:t>set</a:t>
            </a:r>
          </a:p>
          <a:p>
            <a:pPr lvl="1"/>
            <a:r>
              <a:rPr lang="en-US" sz="1100" dirty="0" smtClean="0"/>
              <a:t>If other MAC schemes are proposed they need to be defined (e.g. RAW as in 11ah)</a:t>
            </a:r>
            <a:endParaRPr lang="en-US" sz="1100" dirty="0"/>
          </a:p>
          <a:p>
            <a:r>
              <a:rPr lang="en-US" sz="1400" b="0" dirty="0" smtClean="0"/>
              <a:t>PHY </a:t>
            </a:r>
            <a:r>
              <a:rPr lang="en-US" sz="1400" b="0" dirty="0"/>
              <a:t>parameters </a:t>
            </a:r>
            <a:r>
              <a:rPr lang="en-US" sz="1400" b="0" dirty="0" smtClean="0"/>
              <a:t>that need to be defined per AP and per STA (a </a:t>
            </a:r>
            <a:r>
              <a:rPr lang="en-US" sz="1400" b="0" dirty="0"/>
              <a:t>simplified version </a:t>
            </a:r>
            <a:r>
              <a:rPr lang="en-US" sz="1400" b="0" dirty="0" smtClean="0"/>
              <a:t>may </a:t>
            </a:r>
            <a:r>
              <a:rPr lang="en-US" sz="1400" b="0" dirty="0"/>
              <a:t>be used for a </a:t>
            </a:r>
            <a:r>
              <a:rPr lang="en-US" sz="1400" b="0" dirty="0" smtClean="0"/>
              <a:t>MAC </a:t>
            </a:r>
            <a:r>
              <a:rPr lang="en-US" sz="1400" b="0" dirty="0"/>
              <a:t>system simulation)</a:t>
            </a:r>
            <a:r>
              <a:rPr lang="en-US" sz="1400" b="0" dirty="0" smtClean="0"/>
              <a:t>:</a:t>
            </a:r>
            <a:endParaRPr lang="en-US" sz="1400" b="0" dirty="0"/>
          </a:p>
          <a:p>
            <a:pPr lvl="1"/>
            <a:r>
              <a:rPr lang="en-US" sz="1100" dirty="0" smtClean="0"/>
              <a:t>Transmission BW (could be different in different BSS)</a:t>
            </a:r>
            <a:endParaRPr lang="en-US" sz="1100" dirty="0"/>
          </a:p>
          <a:p>
            <a:pPr lvl="1"/>
            <a:r>
              <a:rPr lang="en-US" sz="1100" dirty="0"/>
              <a:t>Number of </a:t>
            </a:r>
            <a:r>
              <a:rPr lang="en-US" sz="1100" dirty="0" smtClean="0"/>
              <a:t>antennas  (</a:t>
            </a:r>
            <a:r>
              <a:rPr lang="en-US" sz="1100" dirty="0" smtClean="0"/>
              <a:t>could be different for different STA)</a:t>
            </a:r>
            <a:endParaRPr lang="en-US" sz="1100" dirty="0"/>
          </a:p>
          <a:p>
            <a:pPr lvl="1"/>
            <a:r>
              <a:rPr lang="en-US" sz="1100" dirty="0"/>
              <a:t>Transmission scheme- SU OL, SU BF, </a:t>
            </a:r>
            <a:r>
              <a:rPr lang="en-US" sz="1100" dirty="0" smtClean="0"/>
              <a:t>MU</a:t>
            </a:r>
          </a:p>
          <a:p>
            <a:pPr lvl="1"/>
            <a:r>
              <a:rPr lang="en-US" sz="1100" dirty="0" smtClean="0"/>
              <a:t>Channel model (multipath fading, Doppler, path loss, shadowing etc..)</a:t>
            </a:r>
          </a:p>
          <a:p>
            <a:pPr lvl="1"/>
            <a:r>
              <a:rPr lang="en-US" sz="1100" dirty="0" smtClean="0"/>
              <a:t>PHY abstraction method </a:t>
            </a:r>
            <a:r>
              <a:rPr lang="en-US" sz="1100" dirty="0" smtClean="0"/>
              <a:t>(combining </a:t>
            </a:r>
            <a:r>
              <a:rPr lang="en-US" sz="1100" dirty="0" smtClean="0"/>
              <a:t>PER </a:t>
            </a:r>
            <a:r>
              <a:rPr lang="en-US" sz="1100" dirty="0" err="1" smtClean="0"/>
              <a:t>sims</a:t>
            </a:r>
            <a:r>
              <a:rPr lang="en-US" sz="1100" dirty="0" smtClean="0"/>
              <a:t> with system </a:t>
            </a:r>
            <a:r>
              <a:rPr lang="en-US" sz="1100" dirty="0" err="1" smtClean="0"/>
              <a:t>sims</a:t>
            </a:r>
            <a:r>
              <a:rPr lang="en-US" sz="1100" dirty="0" smtClean="0"/>
              <a:t> is prohibitive) – see Appendix for more details</a:t>
            </a:r>
            <a:endParaRPr lang="en-US" sz="1100" dirty="0"/>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6465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p>
        </p:txBody>
      </p:sp>
      <p:sp>
        <p:nvSpPr>
          <p:cNvPr id="6149" name="Rectangle 3"/>
          <p:cNvSpPr>
            <a:spLocks noGrp="1" noChangeArrowheads="1"/>
          </p:cNvSpPr>
          <p:nvPr>
            <p:ph type="body" idx="1"/>
          </p:nvPr>
        </p:nvSpPr>
        <p:spPr>
          <a:xfrm>
            <a:off x="685800" y="1828800"/>
            <a:ext cx="7772400" cy="4419600"/>
          </a:xfrm>
        </p:spPr>
        <p:txBody>
          <a:bodyPr/>
          <a:lstStyle/>
          <a:p>
            <a:r>
              <a:rPr lang="en-US" sz="1400" b="0" dirty="0"/>
              <a:t>Link adaptation needs to be defined – </a:t>
            </a:r>
            <a:endParaRPr lang="en-US" sz="1400" b="0" dirty="0" smtClean="0"/>
          </a:p>
          <a:p>
            <a:pPr lvl="1"/>
            <a:r>
              <a:rPr lang="en-US" sz="1100" b="0" dirty="0" smtClean="0"/>
              <a:t>MCS </a:t>
            </a:r>
            <a:r>
              <a:rPr lang="en-US" sz="1100" b="0" dirty="0"/>
              <a:t>choice (genie could be used to assess upper performance bound but not realistic performance).  </a:t>
            </a:r>
            <a:endParaRPr lang="en-US" sz="1100" b="0" dirty="0" smtClean="0"/>
          </a:p>
          <a:p>
            <a:pPr lvl="1"/>
            <a:r>
              <a:rPr lang="en-US" sz="1100" b="0" dirty="0" smtClean="0"/>
              <a:t>Transmission mode selection SU </a:t>
            </a:r>
            <a:r>
              <a:rPr lang="en-US" sz="1100" b="0" dirty="0"/>
              <a:t>OL vs. BF vs. MU should be </a:t>
            </a:r>
            <a:r>
              <a:rPr lang="en-US" sz="1100" b="0" dirty="0" smtClean="0"/>
              <a:t>described (transmission mode can be fixed or dynamic).</a:t>
            </a:r>
            <a:endParaRPr lang="en-US" sz="1100" b="0" dirty="0"/>
          </a:p>
          <a:p>
            <a:r>
              <a:rPr lang="en-US" sz="1400" b="0" dirty="0"/>
              <a:t>Traffic model </a:t>
            </a:r>
            <a:r>
              <a:rPr lang="en-US" sz="1400" b="0" dirty="0" smtClean="0"/>
              <a:t>should be </a:t>
            </a:r>
            <a:r>
              <a:rPr lang="en-US" sz="1400" b="0" dirty="0"/>
              <a:t>defined (full buffer vs. Poisson arrival) </a:t>
            </a:r>
            <a:r>
              <a:rPr lang="en-US" sz="1400" b="0" dirty="0" smtClean="0"/>
              <a:t>for all links</a:t>
            </a:r>
            <a:endParaRPr lang="en-US" sz="1400" b="0" dirty="0"/>
          </a:p>
          <a:p>
            <a:r>
              <a:rPr lang="en-US" sz="1400" b="0" dirty="0" smtClean="0"/>
              <a:t>Other system parameters </a:t>
            </a:r>
            <a:r>
              <a:rPr lang="en-US" sz="1400" b="0" dirty="0" smtClean="0"/>
              <a:t>such as frequency reuse should be specified </a:t>
            </a:r>
            <a:r>
              <a:rPr lang="en-US" sz="1400" b="0" dirty="0" smtClean="0"/>
              <a:t>as needed.</a:t>
            </a:r>
          </a:p>
          <a:p>
            <a:endParaRPr lang="en-US" sz="1400" b="0" dirty="0"/>
          </a:p>
          <a:p>
            <a:r>
              <a:rPr lang="en-US" sz="1400" b="0" dirty="0" smtClean="0"/>
              <a:t>General simulation structure:</a:t>
            </a:r>
          </a:p>
          <a:p>
            <a:r>
              <a:rPr lang="en-US" sz="1400" b="0" dirty="0" smtClean="0"/>
              <a:t>For drop=1:N</a:t>
            </a:r>
            <a:r>
              <a:rPr lang="en-US" sz="1400" dirty="0" smtClean="0"/>
              <a:t> </a:t>
            </a:r>
            <a:r>
              <a:rPr lang="en-US" sz="1400" b="0" dirty="0" smtClean="0"/>
              <a:t> {</a:t>
            </a:r>
          </a:p>
          <a:p>
            <a:pPr lvl="1"/>
            <a:r>
              <a:rPr lang="en-US" sz="1200" b="0" dirty="0" smtClean="0"/>
              <a:t>APs </a:t>
            </a:r>
            <a:r>
              <a:rPr lang="en-US" sz="1200" b="0" dirty="0"/>
              <a:t>and </a:t>
            </a:r>
            <a:r>
              <a:rPr lang="en-US" sz="1200" b="0" dirty="0" smtClean="0"/>
              <a:t>STA are </a:t>
            </a:r>
            <a:r>
              <a:rPr lang="en-US" sz="1200" b="0" dirty="0"/>
              <a:t>dropped </a:t>
            </a:r>
            <a:r>
              <a:rPr lang="en-US" sz="1200" b="0" dirty="0" smtClean="0"/>
              <a:t>(randomly or in fixed locations) in a given area following certain placement rules (s</a:t>
            </a:r>
            <a:r>
              <a:rPr lang="en-US" sz="1200" dirty="0" smtClean="0"/>
              <a:t>pecifics depend on the scenario).  </a:t>
            </a:r>
          </a:p>
          <a:p>
            <a:pPr lvl="2"/>
            <a:r>
              <a:rPr lang="en-US" sz="1000" dirty="0" smtClean="0"/>
              <a:t>If simulation time is an issue, multiple drops’ locations can be agreed beforehand in order to minimize </a:t>
            </a:r>
            <a:r>
              <a:rPr lang="en-US" sz="1000" dirty="0" smtClean="0"/>
              <a:t>the number of </a:t>
            </a:r>
            <a:r>
              <a:rPr lang="en-US" sz="1000" dirty="0" smtClean="0"/>
              <a:t>drops and enable multiple </a:t>
            </a:r>
            <a:r>
              <a:rPr lang="en-US" sz="1000" dirty="0" smtClean="0"/>
              <a:t>companies’ </a:t>
            </a:r>
            <a:r>
              <a:rPr lang="en-US" sz="1000" dirty="0" smtClean="0"/>
              <a:t>results comparison. </a:t>
            </a:r>
            <a:endParaRPr lang="en-US" sz="1000" b="0" dirty="0" smtClean="0"/>
          </a:p>
          <a:p>
            <a:pPr lvl="1"/>
            <a:r>
              <a:rPr lang="en-US" sz="1200" b="0" dirty="0" smtClean="0"/>
              <a:t>STAs </a:t>
            </a:r>
            <a:r>
              <a:rPr lang="en-US" sz="1200" b="0" dirty="0"/>
              <a:t>are associated with </a:t>
            </a:r>
            <a:r>
              <a:rPr lang="en-US" sz="1200" b="0" dirty="0" smtClean="0"/>
              <a:t>APs (t</a:t>
            </a:r>
            <a:r>
              <a:rPr lang="en-US" sz="1200" dirty="0" smtClean="0"/>
              <a:t>ypically based on path loss but could use other rules if some AP are not be available (e.g. belonging to a different apartment) in some scenarios.</a:t>
            </a:r>
            <a:endParaRPr lang="en-US" sz="1200" b="0" dirty="0"/>
          </a:p>
          <a:p>
            <a:pPr lvl="1"/>
            <a:r>
              <a:rPr lang="en-US" sz="1200" b="0" dirty="0" smtClean="0"/>
              <a:t>For TXOP=1:M {</a:t>
            </a:r>
          </a:p>
          <a:p>
            <a:pPr lvl="2"/>
            <a:r>
              <a:rPr lang="en-US" sz="1200" dirty="0" smtClean="0"/>
              <a:t>Perform transmissions consistent with all the parameters defined previously and collect metrics</a:t>
            </a:r>
          </a:p>
          <a:p>
            <a:pPr lvl="1"/>
            <a:r>
              <a:rPr lang="en-US" sz="1200" b="0" dirty="0" smtClean="0"/>
              <a:t>}</a:t>
            </a:r>
          </a:p>
          <a:p>
            <a:r>
              <a:rPr lang="en-US" sz="1400" b="0" dirty="0" smtClean="0"/>
              <a:t>}</a:t>
            </a:r>
          </a:p>
          <a:p>
            <a:pPr marL="0" indent="0">
              <a:buNone/>
            </a:pP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967404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838200"/>
          </a:xfrm>
        </p:spPr>
        <p:txBody>
          <a:bodyPr/>
          <a:lstStyle/>
          <a:p>
            <a:r>
              <a:rPr lang="en-US" sz="2400" dirty="0" smtClean="0"/>
              <a:t>Simulation Scenarios</a:t>
            </a:r>
          </a:p>
        </p:txBody>
      </p:sp>
      <p:sp>
        <p:nvSpPr>
          <p:cNvPr id="6149" name="Rectangle 3"/>
          <p:cNvSpPr>
            <a:spLocks noGrp="1" noChangeArrowheads="1"/>
          </p:cNvSpPr>
          <p:nvPr>
            <p:ph type="body" idx="1"/>
          </p:nvPr>
        </p:nvSpPr>
        <p:spPr>
          <a:xfrm>
            <a:off x="685800" y="1600200"/>
            <a:ext cx="7772400" cy="4724400"/>
          </a:xfrm>
        </p:spPr>
        <p:txBody>
          <a:bodyPr/>
          <a:lstStyle/>
          <a:p>
            <a:endParaRPr lang="en-US" sz="1600" b="0" dirty="0" smtClean="0"/>
          </a:p>
          <a:p>
            <a:r>
              <a:rPr lang="en-US" sz="1600" b="0" dirty="0" smtClean="0"/>
              <a:t>Ref. [2] compiles the proposed use cases. </a:t>
            </a:r>
            <a:endParaRPr lang="en-US" sz="1600" b="0" dirty="0"/>
          </a:p>
          <a:p>
            <a:endParaRPr lang="en-US" sz="1600" b="0" dirty="0" smtClean="0"/>
          </a:p>
          <a:p>
            <a:r>
              <a:rPr lang="en-US" sz="1600" b="0" dirty="0" smtClean="0"/>
              <a:t>After reviewing [2] we think that similar to our proposal in [1] two main use cases that are new relative to 11ac require simulations to asses performance:</a:t>
            </a:r>
          </a:p>
          <a:p>
            <a:pPr lvl="1"/>
            <a:r>
              <a:rPr lang="en-US" sz="1400" dirty="0" smtClean="0"/>
              <a:t>Outdoor deployments</a:t>
            </a:r>
            <a:r>
              <a:rPr lang="en-US" sz="1400" b="0" dirty="0" smtClean="0"/>
              <a:t> – generally new scenario. This scenario may also require improved performance for large number of STA since the range of the AP is larger (Pico/Macro).</a:t>
            </a:r>
          </a:p>
          <a:p>
            <a:pPr lvl="1"/>
            <a:r>
              <a:rPr lang="en-US" sz="1400" dirty="0" smtClean="0"/>
              <a:t>Indoor/Outdoor dense deployments such as in dense urban apartments, stadiums, airports and enterprise environments whereby the emphasis is on maximizing the aggregate throughput in all BSS </a:t>
            </a:r>
            <a:r>
              <a:rPr lang="en-US" sz="1400" dirty="0" smtClean="0"/>
              <a:t>as </a:t>
            </a:r>
            <a:r>
              <a:rPr lang="en-US" sz="1400" dirty="0" smtClean="0"/>
              <a:t>opposed to a point to point link improvement</a:t>
            </a:r>
          </a:p>
          <a:p>
            <a:endParaRPr lang="en-US" sz="1600" b="0" dirty="0" smtClean="0"/>
          </a:p>
          <a:p>
            <a:r>
              <a:rPr lang="en-US" sz="1600" b="0" dirty="0" smtClean="0"/>
              <a:t>We propose here a minimal set of two general simulation scenarios that provide good representation of all use cases. </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816026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533400"/>
          </a:xfrm>
        </p:spPr>
        <p:txBody>
          <a:bodyPr/>
          <a:lstStyle/>
          <a:p>
            <a:r>
              <a:rPr lang="en-US" sz="2400" dirty="0" smtClean="0"/>
              <a:t>Scenario 1: Outdoor with/without Indoor</a:t>
            </a:r>
          </a:p>
        </p:txBody>
      </p:sp>
      <p:sp>
        <p:nvSpPr>
          <p:cNvPr id="6149" name="Rectangle 3"/>
          <p:cNvSpPr>
            <a:spLocks noGrp="1" noChangeArrowheads="1"/>
          </p:cNvSpPr>
          <p:nvPr>
            <p:ph type="body" idx="1"/>
          </p:nvPr>
        </p:nvSpPr>
        <p:spPr>
          <a:xfrm>
            <a:off x="685800" y="1219200"/>
            <a:ext cx="7772400" cy="5257800"/>
          </a:xfrm>
        </p:spPr>
        <p:txBody>
          <a:bodyPr/>
          <a:lstStyle/>
          <a:p>
            <a:r>
              <a:rPr lang="en-US" sz="1600" b="0" dirty="0" smtClean="0"/>
              <a:t>1a – Outdoor only  (indoor assumed on different frequency)</a:t>
            </a:r>
          </a:p>
          <a:p>
            <a:pPr lvl="1"/>
            <a:r>
              <a:rPr lang="en-US" sz="1400" b="0" dirty="0" smtClean="0"/>
              <a:t>Operator deployed Hotspot Pico (covering an airport terminal, shopping center, park, neighborhood) with typical inter site distance (ISD) 100-200m </a:t>
            </a:r>
          </a:p>
          <a:p>
            <a:pPr lvl="1"/>
            <a:r>
              <a:rPr lang="en-US" sz="1400" b="0" dirty="0" smtClean="0"/>
              <a:t>AP location on a regular grid with some random perturbation </a:t>
            </a:r>
          </a:p>
          <a:p>
            <a:pPr lvl="2"/>
            <a:r>
              <a:rPr lang="en-US" sz="1200" b="0" dirty="0" smtClean="0"/>
              <a:t>e.g. random location within a circle centered at grid points with radius equaling 20% of ISD</a:t>
            </a:r>
            <a:endParaRPr lang="en-US" sz="1200" b="0" dirty="0"/>
          </a:p>
          <a:p>
            <a:pPr lvl="1"/>
            <a:r>
              <a:rPr lang="en-US" sz="1400" b="0" dirty="0" smtClean="0"/>
              <a:t>AP power up to 30dBm (per regulatory limitations in both 2.4GHz and 5GHz). STA power up to 15dBm (current smartphone </a:t>
            </a:r>
            <a:r>
              <a:rPr lang="en-US" sz="1400" b="0" dirty="0" err="1" smtClean="0"/>
              <a:t>Tx</a:t>
            </a:r>
            <a:r>
              <a:rPr lang="en-US" sz="1400" b="0" dirty="0" smtClean="0"/>
              <a:t> power)</a:t>
            </a:r>
            <a:endParaRPr lang="en-US" sz="1400" b="0" dirty="0"/>
          </a:p>
          <a:p>
            <a:pPr lvl="1"/>
            <a:r>
              <a:rPr lang="en-US" sz="1400" b="0" dirty="0" smtClean="0"/>
              <a:t>Up to 100 </a:t>
            </a:r>
            <a:r>
              <a:rPr lang="en-US" sz="1400" b="0" dirty="0"/>
              <a:t>users </a:t>
            </a:r>
            <a:r>
              <a:rPr lang="en-US" sz="1400" b="0" dirty="0" smtClean="0"/>
              <a:t>in BSS. Number of AP varies depending on the assumed frequency re-use</a:t>
            </a:r>
          </a:p>
          <a:p>
            <a:pPr lvl="1"/>
            <a:r>
              <a:rPr lang="en-US" sz="1400" b="0" dirty="0"/>
              <a:t>All users are </a:t>
            </a:r>
            <a:r>
              <a:rPr lang="en-US" sz="1400" b="0" dirty="0" smtClean="0"/>
              <a:t>assumed outdoors</a:t>
            </a:r>
            <a:endParaRPr lang="en-US" sz="1400" dirty="0"/>
          </a:p>
          <a:p>
            <a:pPr lvl="1"/>
            <a:endParaRPr lang="en-US" sz="1400" b="0" dirty="0"/>
          </a:p>
          <a:p>
            <a:r>
              <a:rPr lang="en-US" sz="1600" b="0" dirty="0" smtClean="0"/>
              <a:t>1b – Outdoor + Indoor</a:t>
            </a:r>
          </a:p>
          <a:p>
            <a:pPr lvl="1"/>
            <a:r>
              <a:rPr lang="en-US" sz="1400" b="0" dirty="0"/>
              <a:t>This scenario </a:t>
            </a:r>
            <a:r>
              <a:rPr lang="en-US" sz="1400" b="0" dirty="0" smtClean="0"/>
              <a:t>has outdoor (large) and indoor (small) cells in order to test cross interference issues when those BSS share the same frequency with overlapping areas (small cells may be completely within large cell range) </a:t>
            </a:r>
            <a:endParaRPr lang="en-US" sz="1400" b="0" dirty="0"/>
          </a:p>
          <a:p>
            <a:pPr lvl="1"/>
            <a:r>
              <a:rPr lang="en-US" sz="1400" b="0" dirty="0"/>
              <a:t>The </a:t>
            </a:r>
            <a:r>
              <a:rPr lang="en-US" sz="1400" b="0" dirty="0" smtClean="0"/>
              <a:t>outdoor </a:t>
            </a:r>
            <a:r>
              <a:rPr lang="en-US" sz="1400" b="0" dirty="0"/>
              <a:t>and </a:t>
            </a:r>
            <a:r>
              <a:rPr lang="en-US" sz="1400" b="0" dirty="0" smtClean="0"/>
              <a:t>indoor </a:t>
            </a:r>
            <a:r>
              <a:rPr lang="en-US" sz="1400" b="0" dirty="0" smtClean="0"/>
              <a:t>APs </a:t>
            </a:r>
            <a:r>
              <a:rPr lang="en-US" sz="1400" b="0" dirty="0" smtClean="0"/>
              <a:t>are  </a:t>
            </a:r>
            <a:r>
              <a:rPr lang="en-US" sz="1400" b="0" dirty="0"/>
              <a:t>each dropped </a:t>
            </a:r>
            <a:r>
              <a:rPr lang="en-US" sz="1400" b="0" dirty="0" smtClean="0"/>
              <a:t>in the same area but with different </a:t>
            </a:r>
            <a:r>
              <a:rPr lang="en-US" sz="1400" b="0" dirty="0" smtClean="0"/>
              <a:t>density</a:t>
            </a:r>
            <a:r>
              <a:rPr lang="en-US" sz="1400" dirty="0"/>
              <a:t> </a:t>
            </a:r>
            <a:r>
              <a:rPr lang="en-US" sz="1400" dirty="0" smtClean="0"/>
              <a:t>and use different channel model (outdoor/indoor).</a:t>
            </a:r>
            <a:endParaRPr lang="en-US" sz="1400" dirty="0"/>
          </a:p>
          <a:p>
            <a:pPr lvl="1"/>
            <a:r>
              <a:rPr lang="en-US" sz="1400" b="0" dirty="0" smtClean="0"/>
              <a:t>Outdoor </a:t>
            </a:r>
            <a:r>
              <a:rPr lang="en-US" sz="1400" b="0" dirty="0"/>
              <a:t>users associate to outdoor AP or indoor AP (if within </a:t>
            </a:r>
            <a:r>
              <a:rPr lang="en-US" sz="1400" b="0" dirty="0" smtClean="0"/>
              <a:t>a defined range</a:t>
            </a:r>
            <a:r>
              <a:rPr lang="en-US" sz="1400" b="0" dirty="0"/>
              <a:t>).  Indoor users associate to indoor </a:t>
            </a:r>
            <a:r>
              <a:rPr lang="en-US" sz="1400" dirty="0" smtClean="0"/>
              <a:t>AP</a:t>
            </a:r>
            <a:r>
              <a:rPr lang="en-US" sz="1400" b="0" dirty="0" smtClean="0"/>
              <a:t>.</a:t>
            </a:r>
            <a:endParaRPr lang="en-US" sz="1400" b="0" dirty="0"/>
          </a:p>
          <a:p>
            <a:pPr lvl="2"/>
            <a:r>
              <a:rPr lang="en-US" sz="1200" dirty="0"/>
              <a:t>X% of users dropped within Y[m] of indoor </a:t>
            </a:r>
            <a:r>
              <a:rPr lang="en-US" sz="1200" dirty="0" smtClean="0"/>
              <a:t>AP, </a:t>
            </a:r>
            <a:r>
              <a:rPr lang="en-US" sz="1200" dirty="0"/>
              <a:t>out of which 80% are indoor and 20% outdoor. All those users associate with indoor </a:t>
            </a:r>
            <a:r>
              <a:rPr lang="en-US" sz="1200" dirty="0" smtClean="0"/>
              <a:t>AP</a:t>
            </a:r>
            <a:endParaRPr lang="en-US" sz="1200" dirty="0"/>
          </a:p>
          <a:p>
            <a:pPr lvl="2"/>
            <a:r>
              <a:rPr lang="en-US" sz="1200" dirty="0"/>
              <a:t>(100-X)% of users dropped randomly throughout the area, assumed to be outdoor and associate with outdoor </a:t>
            </a:r>
            <a:r>
              <a:rPr lang="en-US" sz="1200" dirty="0" smtClean="0"/>
              <a:t>AP.</a:t>
            </a:r>
            <a:endParaRPr lang="en-US" sz="1200" dirty="0"/>
          </a:p>
          <a:p>
            <a:pPr marL="0" indent="0">
              <a:buNone/>
            </a:pPr>
            <a:endParaRPr lang="en-US" sz="1800" b="0" dirty="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4223150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Scenario 2: Dense Deployment</a:t>
            </a:r>
          </a:p>
        </p:txBody>
      </p:sp>
      <p:sp>
        <p:nvSpPr>
          <p:cNvPr id="6149" name="Rectangle 3"/>
          <p:cNvSpPr>
            <a:spLocks noGrp="1" noChangeArrowheads="1"/>
          </p:cNvSpPr>
          <p:nvPr>
            <p:ph type="body" idx="1"/>
          </p:nvPr>
        </p:nvSpPr>
        <p:spPr>
          <a:xfrm>
            <a:off x="685800" y="1371600"/>
            <a:ext cx="7772400" cy="4648200"/>
          </a:xfrm>
        </p:spPr>
        <p:txBody>
          <a:bodyPr/>
          <a:lstStyle/>
          <a:p>
            <a:endParaRPr lang="en-US" sz="1600" b="0" dirty="0" smtClean="0"/>
          </a:p>
          <a:p>
            <a:r>
              <a:rPr lang="en-US" sz="1600" b="0" dirty="0" smtClean="0"/>
              <a:t>2a - Planned deployment (enterprise, stadium, airport terminal, train station):</a:t>
            </a:r>
          </a:p>
          <a:p>
            <a:pPr lvl="1"/>
            <a:r>
              <a:rPr lang="en-US" sz="1400" b="0" dirty="0" smtClean="0"/>
              <a:t>AP density is set higher at ISD=15-30m</a:t>
            </a:r>
          </a:p>
          <a:p>
            <a:pPr lvl="1"/>
            <a:r>
              <a:rPr lang="en-US" sz="1400" b="0" dirty="0"/>
              <a:t>AP location on a regular grid with </a:t>
            </a:r>
            <a:r>
              <a:rPr lang="en-US" sz="1400" dirty="0" smtClean="0"/>
              <a:t>some perturbation</a:t>
            </a:r>
            <a:endParaRPr lang="en-US" sz="1400" b="0" dirty="0"/>
          </a:p>
          <a:p>
            <a:pPr lvl="1"/>
            <a:r>
              <a:rPr lang="en-US" sz="1400" b="0" dirty="0" smtClean="0"/>
              <a:t>AP and STA power variable </a:t>
            </a:r>
          </a:p>
          <a:p>
            <a:pPr lvl="1"/>
            <a:r>
              <a:rPr lang="en-US" sz="1400" b="0" dirty="0" smtClean="0"/>
              <a:t>N STAs per </a:t>
            </a:r>
            <a:r>
              <a:rPr lang="en-US" sz="1400" b="0" dirty="0" smtClean="0"/>
              <a:t>AP and </a:t>
            </a:r>
            <a:r>
              <a:rPr lang="en-US" sz="1400" b="0" dirty="0" smtClean="0"/>
              <a:t>M APs.  </a:t>
            </a:r>
          </a:p>
          <a:p>
            <a:pPr lvl="2"/>
            <a:r>
              <a:rPr lang="en-US" sz="1200" b="0" dirty="0" smtClean="0"/>
              <a:t>Values of N and M TBD.</a:t>
            </a:r>
          </a:p>
          <a:p>
            <a:pPr lvl="2"/>
            <a:r>
              <a:rPr lang="en-US" sz="1200" dirty="0" smtClean="0"/>
              <a:t>The product </a:t>
            </a:r>
            <a:r>
              <a:rPr lang="en-US" sz="1200" dirty="0" err="1" smtClean="0"/>
              <a:t>NxM</a:t>
            </a:r>
            <a:r>
              <a:rPr lang="en-US" sz="1200" dirty="0" smtClean="0"/>
              <a:t> </a:t>
            </a:r>
            <a:r>
              <a:rPr lang="en-US" sz="1200" dirty="0" smtClean="0"/>
              <a:t>may need to be limited to control simulations </a:t>
            </a:r>
            <a:r>
              <a:rPr lang="en-US" sz="1200" dirty="0" smtClean="0"/>
              <a:t>run-time</a:t>
            </a:r>
            <a:r>
              <a:rPr lang="en-US" sz="1200" dirty="0" smtClean="0"/>
              <a:t>.</a:t>
            </a:r>
          </a:p>
          <a:p>
            <a:pPr lvl="2"/>
            <a:r>
              <a:rPr lang="en-US" sz="1200" b="0" dirty="0" smtClean="0"/>
              <a:t>N may also be reduced to about 10 when assuming full buffer traffic (representing much larger number of STA with more realistic traffic).</a:t>
            </a:r>
          </a:p>
          <a:p>
            <a:pPr lvl="1"/>
            <a:r>
              <a:rPr lang="en-US" sz="1400" dirty="0" smtClean="0"/>
              <a:t>All BSS use the same channel model (outdoor or indoor).</a:t>
            </a:r>
            <a:endParaRPr lang="en-US" sz="1400" b="0" dirty="0" smtClean="0"/>
          </a:p>
          <a:p>
            <a:endParaRPr lang="en-US" sz="1600" b="0" dirty="0" smtClean="0"/>
          </a:p>
          <a:p>
            <a:r>
              <a:rPr lang="en-US" sz="1600" b="0" dirty="0" smtClean="0"/>
              <a:t>2b - </a:t>
            </a:r>
            <a:r>
              <a:rPr lang="en-US" sz="1600" b="0" dirty="0"/>
              <a:t>Unplanned deployment (high density </a:t>
            </a:r>
            <a:r>
              <a:rPr lang="en-US" sz="1600" b="0" dirty="0" smtClean="0"/>
              <a:t>apartments)</a:t>
            </a:r>
            <a:endParaRPr lang="en-US" sz="1600" b="0" dirty="0"/>
          </a:p>
          <a:p>
            <a:pPr lvl="1"/>
            <a:r>
              <a:rPr lang="en-US" sz="1400" b="0" dirty="0" smtClean="0"/>
              <a:t>K floors with M apartments per floor. Apartment size 100 </a:t>
            </a:r>
            <a:r>
              <a:rPr lang="en-US" sz="1400" b="0" dirty="0" err="1" smtClean="0"/>
              <a:t>sq.m</a:t>
            </a:r>
            <a:r>
              <a:rPr lang="en-US" sz="1400" b="0" dirty="0" smtClean="0"/>
              <a:t>. </a:t>
            </a:r>
          </a:p>
          <a:p>
            <a:pPr lvl="1"/>
            <a:r>
              <a:rPr lang="en-US" sz="1400" b="0" dirty="0" smtClean="0"/>
              <a:t>One or more AP located randomly </a:t>
            </a:r>
            <a:r>
              <a:rPr lang="en-US" sz="1400" b="0" dirty="0"/>
              <a:t>within each apartment. </a:t>
            </a:r>
            <a:endParaRPr lang="en-US" sz="1400" b="0" dirty="0" smtClean="0"/>
          </a:p>
          <a:p>
            <a:pPr lvl="1"/>
            <a:r>
              <a:rPr lang="en-US" sz="1400" dirty="0" smtClean="0"/>
              <a:t>N STA per AP.</a:t>
            </a:r>
          </a:p>
          <a:p>
            <a:pPr lvl="1"/>
            <a:r>
              <a:rPr lang="en-US" sz="1400" b="0" dirty="0" smtClean="0"/>
              <a:t>Limitations on </a:t>
            </a:r>
            <a:r>
              <a:rPr lang="en-US" sz="1400" b="0" dirty="0" err="1" smtClean="0"/>
              <a:t>KxNxM</a:t>
            </a:r>
            <a:r>
              <a:rPr lang="en-US" sz="1400" b="0" dirty="0" smtClean="0"/>
              <a:t> </a:t>
            </a:r>
            <a:r>
              <a:rPr lang="en-US" sz="1400" b="0" dirty="0" smtClean="0"/>
              <a:t>similar to scenario 2a.</a:t>
            </a:r>
            <a:endParaRPr lang="en-US" sz="1400" b="0" dirty="0"/>
          </a:p>
          <a:p>
            <a:pPr marL="457200" lvl="1" indent="0">
              <a:buNone/>
            </a:pPr>
            <a:endParaRPr lang="en-US" sz="1400" b="0" dirty="0"/>
          </a:p>
          <a:p>
            <a:pPr lvl="1"/>
            <a:endParaRPr lang="en-US" sz="1400" b="0" dirty="0" smtClean="0"/>
          </a:p>
          <a:p>
            <a:endParaRPr lang="en-US" sz="14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70665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Summary</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Proposed initial thoughts on two documents – system simulation methodology and simulation scenarios.</a:t>
            </a:r>
          </a:p>
          <a:p>
            <a:endParaRPr lang="en-US" sz="1600" b="0" dirty="0" smtClean="0"/>
          </a:p>
          <a:p>
            <a:r>
              <a:rPr lang="en-US" sz="1600" b="0" dirty="0" smtClean="0"/>
              <a:t>Propose to start developing those </a:t>
            </a:r>
            <a:r>
              <a:rPr lang="en-US" sz="1600" b="0" dirty="0" smtClean="0"/>
              <a:t>documents.</a:t>
            </a:r>
            <a:endParaRPr lang="en-US" sz="16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July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125242</TotalTime>
  <Words>1646</Words>
  <Application>Microsoft Office PowerPoint</Application>
  <PresentationFormat>On-screen Show (4:3)</PresentationFormat>
  <Paragraphs>206</Paragraphs>
  <Slides>11</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802-11-Submission</vt:lpstr>
      <vt:lpstr>Custom Design</vt:lpstr>
      <vt:lpstr>Document</vt:lpstr>
      <vt:lpstr>Evaluation Methodology and Simulation Scenarios</vt:lpstr>
      <vt:lpstr>Outline</vt:lpstr>
      <vt:lpstr>Simulation Methodology </vt:lpstr>
      <vt:lpstr>System Simulation - General Description</vt:lpstr>
      <vt:lpstr>Cont.</vt:lpstr>
      <vt:lpstr>Simulation Scenarios</vt:lpstr>
      <vt:lpstr>Scenario 1: Outdoor with/without Indoor</vt:lpstr>
      <vt:lpstr>Scenario 2: Dense Deployment</vt:lpstr>
      <vt:lpstr>Summary</vt:lpstr>
      <vt:lpstr>References</vt:lpstr>
      <vt:lpstr>Appendix - PHY Abstraction</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971</cp:revision>
  <cp:lastPrinted>1998-02-10T13:28:06Z</cp:lastPrinted>
  <dcterms:created xsi:type="dcterms:W3CDTF">2007-05-21T21:00:37Z</dcterms:created>
  <dcterms:modified xsi:type="dcterms:W3CDTF">2013-07-12T23:54:14Z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