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1" r:id="rId3"/>
    <p:sldId id="285" r:id="rId4"/>
    <p:sldId id="286" r:id="rId5"/>
    <p:sldId id="289" r:id="rId6"/>
    <p:sldId id="287" r:id="rId7"/>
    <p:sldId id="288" r:id="rId8"/>
    <p:sldId id="290" r:id="rId9"/>
    <p:sldId id="284" r:id="rId10"/>
    <p:sldId id="28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2" clrIdx="0"/>
  <p:cmAuthor id="1" name="23014870" initials="Kare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EFA5D97-FD4F-46F9-AD80-053972085B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ADB2D07-041E-4B5C-91C6-C44066D1742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7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xtHeaderSecClass"/>
          <p:cNvSpPr txBox="1"/>
          <p:nvPr userDrawn="1"/>
        </p:nvSpPr>
        <p:spPr>
          <a:xfrm>
            <a:off x="8255000" y="6638290"/>
            <a:ext cx="889000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sz="750" smtClean="0">
                <a:solidFill>
                  <a:srgbClr val="000000"/>
                </a:solidFill>
                <a:latin typeface="Arial"/>
              </a:rPr>
              <a:t>Confidential</a:t>
            </a:r>
            <a:endParaRPr lang="en-US" sz="75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95635" y="6475413"/>
            <a:ext cx="12482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13" name="txtFooterLeft"/>
          <p:cNvSpPr txBox="1"/>
          <p:nvPr userDrawn="1"/>
        </p:nvSpPr>
        <p:spPr>
          <a:xfrm>
            <a:off x="979169" y="6638290"/>
            <a:ext cx="193319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sz="750" b="0" smtClean="0">
                <a:solidFill>
                  <a:srgbClr val="7F7F7F"/>
                </a:solidFill>
                <a:latin typeface="Arial"/>
              </a:rPr>
              <a:t>PA1</a:t>
            </a:r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4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5" name="txtFooterDate"/>
          <p:cNvSpPr txBox="1"/>
          <p:nvPr userDrawn="1"/>
        </p:nvSpPr>
        <p:spPr>
          <a:xfrm>
            <a:off x="385190" y="6638290"/>
            <a:ext cx="529208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sz="750" b="0" smtClean="0">
                <a:solidFill>
                  <a:srgbClr val="7F7F7F"/>
                </a:solidFill>
                <a:latin typeface="Arial"/>
              </a:rPr>
              <a:t>2013-07-04</a:t>
            </a:r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6" name="txtFooterCVLPage"/>
          <p:cNvSpPr txBox="1"/>
          <p:nvPr userDrawn="1"/>
        </p:nvSpPr>
        <p:spPr>
          <a:xfrm>
            <a:off x="93598" y="6638290"/>
            <a:ext cx="187197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/>
            <a:fld id="{49598D9B-7A68-4ABB-94B6-4BD14FD51903}" type="slidenum">
              <a:rPr lang="en-US" sz="750" b="0" smtClean="0">
                <a:solidFill>
                  <a:srgbClr val="7F7F7F"/>
                </a:solidFill>
                <a:latin typeface="Arial"/>
              </a:rPr>
              <a:pPr algn="r"/>
              <a:t>‹#›</a:t>
            </a:fld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44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26F51B4-0175-4017-8DA0-9C10B13D2A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91624" y="6475413"/>
            <a:ext cx="3252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</a:t>
            </a:r>
            <a:r>
              <a:rPr lang="en-US" sz="1800" b="1" dirty="0" smtClean="0"/>
              <a:t>802.11-13/0728r1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irent.com/~/media/White%20Papers/Mobile/VoLTE_Deployment_and_the_Radio_Access_Network.pdf" TargetMode="External"/><Relationship Id="rId2" Type="http://schemas.openxmlformats.org/officeDocument/2006/relationships/hyperlink" Target="http://www.sersc.org/journals/IJEIC/vol3_Is1/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F3032A1-F3A4-4235-B303-0F80DAC831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Network Optimization for Expected </a:t>
            </a:r>
            <a:br>
              <a:rPr lang="en-US" dirty="0" smtClean="0"/>
            </a:br>
            <a:r>
              <a:rPr lang="en-US" dirty="0" smtClean="0"/>
              <a:t>HEW </a:t>
            </a:r>
            <a:r>
              <a:rPr lang="en-US" dirty="0"/>
              <a:t>T</a:t>
            </a:r>
            <a:r>
              <a:rPr lang="en-US" dirty="0" smtClean="0"/>
              <a:t>raffic </a:t>
            </a:r>
            <a:r>
              <a:rPr lang="en-US" dirty="0"/>
              <a:t>P</a:t>
            </a:r>
            <a:r>
              <a:rPr lang="en-US" dirty="0" smtClean="0"/>
              <a:t>atterns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844294"/>
              </p:ext>
            </p:extLst>
          </p:nvPr>
        </p:nvGraphicFramePr>
        <p:xfrm>
          <a:off x="522288" y="2271713"/>
          <a:ext cx="7646987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" name="Document" r:id="rId4" imgW="8417525" imgH="2769159" progId="Word.Document.8">
                  <p:embed/>
                </p:oleObj>
              </mc:Choice>
              <mc:Fallback>
                <p:oleObj name="Document" r:id="rId4" imgW="8417525" imgH="2769159" progId="Word.Document.8">
                  <p:embed/>
                  <p:pic>
                    <p:nvPicPr>
                      <p:cNvPr id="0" name="Picture 3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1713"/>
                        <a:ext cx="7646987" cy="251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295635" y="6475413"/>
            <a:ext cx="124829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/>
              <a:t>Cisco Visual Networking Index: Global Mobile Data Traffic Forecast Update, 2012–2017 </a:t>
            </a:r>
            <a:r>
              <a:rPr lang="en-US" sz="2000" b="0" dirty="0">
                <a:hlinkClick r:id="rId2"/>
              </a:rPr>
              <a:t>http://www.cisco.com/en/US/solutions/collateral/ns341/ns525/ns537/ns705/ns827/white_paper_c11-520862.pdf</a:t>
            </a:r>
          </a:p>
          <a:p>
            <a:pPr>
              <a:buNone/>
            </a:pPr>
            <a:r>
              <a:rPr lang="en-US" sz="2000" dirty="0" smtClean="0"/>
              <a:t>Anatomy </a:t>
            </a:r>
            <a:r>
              <a:rPr lang="en-US" sz="2000" dirty="0" smtClean="0"/>
              <a:t>of </a:t>
            </a:r>
            <a:r>
              <a:rPr lang="en-US" sz="2000" dirty="0" err="1" smtClean="0"/>
              <a:t>WiFi</a:t>
            </a:r>
            <a:r>
              <a:rPr lang="en-US" sz="2000" dirty="0" smtClean="0"/>
              <a:t> Access Traffic of Smartphones and Implications for Energy Saving Techniques </a:t>
            </a:r>
            <a:r>
              <a:rPr lang="sv-SE" sz="2000" b="0" dirty="0" smtClean="0">
                <a:hlinkClick r:id="rId2"/>
              </a:rPr>
              <a:t>http://www.sersc.org/journals/IJEIC/vol3_Is1/1.pdf</a:t>
            </a:r>
            <a:endParaRPr lang="sv-SE" sz="2000" b="0" dirty="0" smtClean="0"/>
          </a:p>
          <a:p>
            <a:pPr>
              <a:buNone/>
            </a:pPr>
            <a:r>
              <a:rPr lang="sv-SE" sz="2000" dirty="0" smtClean="0"/>
              <a:t>VoLTE_Deployment_and_the_Radio_Access_Network </a:t>
            </a:r>
            <a:r>
              <a:rPr lang="en-US" sz="2000" b="0" dirty="0" smtClean="0">
                <a:hlinkClick r:id="rId3"/>
              </a:rPr>
              <a:t>http://www.spirent.com/~/media/White%20Papers/Mobile/VoLTE_Deployment_and_the_Radio_Access_Network.pdf</a:t>
            </a:r>
            <a:endParaRPr lang="en-US" sz="2000" b="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presentation discusses the need for optimization of HEW networks for both video services and </a:t>
            </a:r>
            <a:r>
              <a:rPr lang="en-US" dirty="0" err="1" smtClean="0"/>
              <a:t>bursty</a:t>
            </a:r>
            <a:r>
              <a:rPr lang="en-US" dirty="0" smtClean="0"/>
              <a:t> data with short packets.</a:t>
            </a:r>
            <a:endParaRPr lang="sv-SE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To account for high </a:t>
            </a:r>
            <a:r>
              <a:rPr lang="en-US" dirty="0" err="1" smtClean="0"/>
              <a:t>QoE</a:t>
            </a:r>
            <a:r>
              <a:rPr lang="en-US" dirty="0" smtClean="0"/>
              <a:t> for these expected traffic types, we suggest two criteria for the evaluation of HEW proposals.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r>
              <a:rPr lang="en-US" smtClean="0"/>
              <a:t>W.Carney, K.Agardh, H.Suzuki (Sony)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Data Traffic </a:t>
            </a:r>
            <a:r>
              <a:rPr lang="en-US" dirty="0"/>
              <a:t>P</a:t>
            </a:r>
            <a:r>
              <a:rPr lang="en-US" dirty="0" smtClean="0"/>
              <a:t>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153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kind of data will flow through </a:t>
            </a:r>
            <a:r>
              <a:rPr lang="en-US" dirty="0" smtClean="0"/>
              <a:t>HEW </a:t>
            </a:r>
            <a:r>
              <a:rPr lang="en-US" dirty="0" smtClean="0"/>
              <a:t>networks?</a:t>
            </a:r>
          </a:p>
          <a:p>
            <a:r>
              <a:rPr lang="en-US" dirty="0" smtClean="0"/>
              <a:t>Video</a:t>
            </a:r>
            <a:endParaRPr lang="en-US" sz="2000" dirty="0" smtClean="0"/>
          </a:p>
          <a:p>
            <a:pPr lvl="1"/>
            <a:r>
              <a:rPr lang="en-US" sz="1800" dirty="0" smtClean="0"/>
              <a:t>Expected to drive the main data volume </a:t>
            </a:r>
          </a:p>
          <a:p>
            <a:pPr lvl="2"/>
            <a:r>
              <a:rPr lang="en-US" sz="1600" dirty="0" smtClean="0"/>
              <a:t>“</a:t>
            </a:r>
            <a:r>
              <a:rPr lang="en-US" sz="1600" dirty="0"/>
              <a:t>Two-thirds of the world’s mobile data traffic will be video by </a:t>
            </a:r>
            <a:r>
              <a:rPr lang="en-US" sz="1600" dirty="0" smtClean="0"/>
              <a:t>2017”</a:t>
            </a:r>
          </a:p>
          <a:p>
            <a:pPr lvl="1"/>
            <a:r>
              <a:rPr lang="en-US" sz="1800" dirty="0" smtClean="0"/>
              <a:t>Support video traffic in both UL and DL </a:t>
            </a: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Social networking, including OTT (e.g. Skype, Facebook) and IMS</a:t>
            </a:r>
          </a:p>
          <a:p>
            <a:pPr lvl="1"/>
            <a:r>
              <a:rPr lang="en-US" sz="1800" dirty="0" smtClean="0"/>
              <a:t>Always active background traffic</a:t>
            </a:r>
          </a:p>
          <a:p>
            <a:pPr lvl="1"/>
            <a:r>
              <a:rPr lang="en-US" sz="1800" dirty="0" smtClean="0"/>
              <a:t>Minor part of total data volume</a:t>
            </a:r>
          </a:p>
          <a:p>
            <a:pPr lvl="1"/>
            <a:r>
              <a:rPr lang="en-US" sz="1800" dirty="0" smtClean="0"/>
              <a:t>Including Voice over IMS (</a:t>
            </a:r>
            <a:r>
              <a:rPr lang="en-US" sz="1800" dirty="0" err="1" smtClean="0"/>
              <a:t>VoLTE</a:t>
            </a:r>
            <a:r>
              <a:rPr lang="en-US" sz="1800" dirty="0" smtClean="0"/>
              <a:t> / </a:t>
            </a:r>
            <a:r>
              <a:rPr lang="en-US" sz="1800" dirty="0" err="1" smtClean="0"/>
              <a:t>VoWiFi</a:t>
            </a:r>
            <a:r>
              <a:rPr lang="en-US" sz="1800" dirty="0" smtClean="0"/>
              <a:t>)</a:t>
            </a:r>
          </a:p>
          <a:p>
            <a:r>
              <a:rPr lang="en-US" dirty="0" smtClean="0"/>
              <a:t>Web</a:t>
            </a:r>
          </a:p>
          <a:p>
            <a:pPr lvl="1"/>
            <a:r>
              <a:rPr lang="en-US" sz="1800" dirty="0" err="1" smtClean="0"/>
              <a:t>Bursty</a:t>
            </a:r>
            <a:r>
              <a:rPr lang="en-US" sz="1800" dirty="0" smtClean="0"/>
              <a:t> data of all sizes</a:t>
            </a:r>
          </a:p>
          <a:p>
            <a:pPr lvl="1"/>
            <a:r>
              <a:rPr lang="en-US" sz="1800" dirty="0" smtClean="0"/>
              <a:t>Real time (E.g. </a:t>
            </a:r>
            <a:r>
              <a:rPr lang="en-US" sz="1800" dirty="0" err="1" smtClean="0"/>
              <a:t>WebRTC</a:t>
            </a:r>
            <a:r>
              <a:rPr lang="en-US" sz="1800" dirty="0" smtClean="0"/>
              <a:t>) and non-real time applications (Browsing)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6186196"/>
            <a:ext cx="605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Ref: </a:t>
            </a:r>
            <a:r>
              <a:rPr lang="en-US" dirty="0"/>
              <a:t>Cisco Visual Networking Index: Global Mobile Data Traffic Forecast Update, 2012–2017 </a:t>
            </a:r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Video Content Characteristics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 resolution increase in all CE devices</a:t>
            </a:r>
          </a:p>
          <a:p>
            <a:pPr lvl="1"/>
            <a:r>
              <a:rPr lang="en-US" dirty="0" smtClean="0"/>
              <a:t>E.g., support for </a:t>
            </a:r>
            <a:r>
              <a:rPr lang="en-US" dirty="0" smtClean="0"/>
              <a:t>4K &amp; 8K/Ultra-HD </a:t>
            </a:r>
            <a:r>
              <a:rPr lang="en-US" dirty="0" smtClean="0"/>
              <a:t>by time of HEW completion</a:t>
            </a:r>
          </a:p>
          <a:p>
            <a:r>
              <a:rPr lang="en-US" dirty="0" smtClean="0"/>
              <a:t>Video typically uses the available bandwidth to increase resolution/fps and decrease compression losses</a:t>
            </a:r>
          </a:p>
          <a:p>
            <a:r>
              <a:rPr lang="en-US" dirty="0" smtClean="0"/>
              <a:t>Active session during a defined time period </a:t>
            </a:r>
          </a:p>
          <a:p>
            <a:r>
              <a:rPr lang="en-US" dirty="0" smtClean="0"/>
              <a:t>Utilizing full Ethernet frames 1500B</a:t>
            </a:r>
          </a:p>
          <a:p>
            <a:r>
              <a:rPr lang="en-US" dirty="0" smtClean="0"/>
              <a:t>Allows long aggregated frames</a:t>
            </a:r>
          </a:p>
          <a:p>
            <a:r>
              <a:rPr lang="en-US" dirty="0" smtClean="0"/>
              <a:t>Allows buffering</a:t>
            </a:r>
          </a:p>
          <a:p>
            <a:r>
              <a:rPr lang="en-US" dirty="0" smtClean="0"/>
              <a:t>Short transport level ACKs in opposite direction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VoIP (OTT and IMS) Characteristics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Voice over 3GPP and 802.11 will be seamless</a:t>
            </a:r>
          </a:p>
          <a:p>
            <a:r>
              <a:rPr lang="en-US" dirty="0" smtClean="0"/>
              <a:t>Packet </a:t>
            </a:r>
            <a:r>
              <a:rPr lang="en-US" dirty="0" smtClean="0"/>
              <a:t>inter </a:t>
            </a:r>
            <a:r>
              <a:rPr lang="en-US" dirty="0" smtClean="0"/>
              <a:t>arrival times typ. 20 - 40 ms</a:t>
            </a:r>
          </a:p>
          <a:p>
            <a:r>
              <a:rPr lang="en-US" dirty="0" smtClean="0"/>
              <a:t>Packet sizes 35-70 Bytes for VoIP</a:t>
            </a:r>
          </a:p>
          <a:p>
            <a:r>
              <a:rPr lang="en-US" dirty="0" smtClean="0"/>
              <a:t>High latency requirements</a:t>
            </a:r>
          </a:p>
          <a:p>
            <a:r>
              <a:rPr lang="en-US" dirty="0" smtClean="0"/>
              <a:t>Frames can not be aggregated</a:t>
            </a:r>
          </a:p>
          <a:p>
            <a:r>
              <a:rPr lang="en-US" dirty="0" smtClean="0"/>
              <a:t>Data can not be buffered</a:t>
            </a:r>
          </a:p>
          <a:p>
            <a:r>
              <a:rPr lang="en-US" dirty="0" smtClean="0"/>
              <a:t>Small raw data volume, but high number of individual packets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3311" y="2286000"/>
            <a:ext cx="5891889" cy="350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Web Traffic </a:t>
            </a:r>
            <a:r>
              <a:rPr lang="en-US" dirty="0"/>
              <a:t>P</a:t>
            </a:r>
            <a:r>
              <a:rPr lang="en-US" dirty="0" smtClean="0"/>
              <a:t>acket </a:t>
            </a:r>
            <a:r>
              <a:rPr lang="en-US" dirty="0"/>
              <a:t>S</a:t>
            </a:r>
            <a:r>
              <a:rPr lang="en-US" dirty="0" smtClean="0"/>
              <a:t>ize </a:t>
            </a:r>
            <a:r>
              <a:rPr lang="en-US" dirty="0"/>
              <a:t>D</a:t>
            </a:r>
            <a:r>
              <a:rPr lang="en-US" dirty="0" smtClean="0"/>
              <a:t>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791200"/>
            <a:ext cx="8229600" cy="7620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Figure shows distribution of UL and DL packet size for random web browsing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6096000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Ref: Anatomy of Wi-Fi Access Traffic of Smartphones and Implications for Energy Saving Techniques, R </a:t>
            </a:r>
            <a:r>
              <a:rPr lang="en-US" dirty="0" err="1" smtClean="0"/>
              <a:t>Palit</a:t>
            </a:r>
            <a:r>
              <a:rPr lang="en-US" dirty="0" smtClean="0"/>
              <a:t> et al.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848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Research and network statistics show that a large part of traffic is &lt;100 Bytes.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example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transport ACKs, web browsing and social networking traffic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Burst Size per Traffic </a:t>
            </a:r>
            <a:r>
              <a:rPr lang="en-US" dirty="0"/>
              <a:t>T</a:t>
            </a:r>
            <a:r>
              <a:rPr lang="en-US" dirty="0" smtClean="0"/>
              <a:t>ype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13314"/>
            <a:ext cx="4191000" cy="25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66800" y="5651714"/>
            <a:ext cx="2743200" cy="3810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Distribution of UL burst size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6096000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Ref: Anatomy of Wi-Fi Access Traffic of Smartphones and Implications for Energy Saving Techniques, R </a:t>
            </a:r>
            <a:r>
              <a:rPr lang="en-US" dirty="0" err="1" smtClean="0"/>
              <a:t>Palit</a:t>
            </a:r>
            <a:r>
              <a:rPr lang="en-US" dirty="0" smtClean="0"/>
              <a:t> et al.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600200"/>
            <a:ext cx="8305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Looking at bursts of packets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For all traffic types, absolute majority of UL bursts are &lt; 1500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Social networking (like voice, Skype, </a:t>
            </a:r>
            <a:r>
              <a:rPr lang="en-US" sz="1800" b="1" kern="0" dirty="0" err="1" smtClean="0">
                <a:latin typeface="+mn-lt"/>
              </a:rPr>
              <a:t>Facebook</a:t>
            </a:r>
            <a:r>
              <a:rPr lang="en-US" sz="1800" b="1" kern="0" dirty="0" smtClean="0">
                <a:latin typeface="+mn-lt"/>
              </a:rPr>
              <a:t>) bursts are &lt; 100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UL video </a:t>
            </a:r>
            <a:r>
              <a:rPr lang="en-US" sz="1800" b="1" kern="0" dirty="0" smtClean="0">
                <a:latin typeface="+mn-lt"/>
              </a:rPr>
              <a:t>expected </a:t>
            </a:r>
            <a:r>
              <a:rPr lang="en-US" sz="1800" b="1" kern="0" dirty="0" smtClean="0">
                <a:latin typeface="+mn-lt"/>
              </a:rPr>
              <a:t>to </a:t>
            </a:r>
            <a:r>
              <a:rPr lang="en-US" sz="1800" b="1" kern="0" dirty="0" smtClean="0">
                <a:latin typeface="+mn-lt"/>
              </a:rPr>
              <a:t>increase, so no </a:t>
            </a:r>
            <a:r>
              <a:rPr lang="en-US" sz="1800" b="1" kern="0" dirty="0" smtClean="0">
                <a:latin typeface="+mn-lt"/>
              </a:rPr>
              <a:t>clear asymmetry between </a:t>
            </a:r>
            <a:r>
              <a:rPr lang="en-US" sz="1800" b="1" kern="0" dirty="0" smtClean="0">
                <a:latin typeface="+mn-lt"/>
              </a:rPr>
              <a:t>STA and </a:t>
            </a:r>
            <a:r>
              <a:rPr lang="en-US" sz="1800" b="1" kern="0" dirty="0" smtClean="0">
                <a:latin typeface="+mn-lt"/>
              </a:rPr>
              <a:t>Infrastructure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1706" y="3200400"/>
            <a:ext cx="4552293" cy="278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38800" y="5867400"/>
            <a:ext cx="2743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Distribution of DL burst size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Data Traffic </a:t>
            </a:r>
            <a:r>
              <a:rPr lang="en-US" dirty="0"/>
              <a:t>P</a:t>
            </a:r>
            <a:r>
              <a:rPr lang="en-US" dirty="0" smtClean="0"/>
              <a:t>atterns -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Data characteristics</a:t>
            </a:r>
          </a:p>
          <a:p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Causes the main data volume in one direction</a:t>
            </a:r>
          </a:p>
          <a:p>
            <a:pPr lvl="1"/>
            <a:r>
              <a:rPr lang="en-US" dirty="0" smtClean="0"/>
              <a:t>Small ACK packets in the other direction</a:t>
            </a:r>
          </a:p>
          <a:p>
            <a:pPr lvl="1"/>
            <a:r>
              <a:rPr lang="en-US" dirty="0" smtClean="0"/>
              <a:t>Similar network requirements, regardless of the data direction</a:t>
            </a:r>
          </a:p>
          <a:p>
            <a:r>
              <a:rPr lang="en-US" dirty="0" smtClean="0"/>
              <a:t>Social networking, including IMS</a:t>
            </a:r>
          </a:p>
          <a:p>
            <a:pPr lvl="1"/>
            <a:r>
              <a:rPr lang="en-US" dirty="0" smtClean="0"/>
              <a:t>Always active background traffic</a:t>
            </a:r>
          </a:p>
          <a:p>
            <a:pPr lvl="1"/>
            <a:r>
              <a:rPr lang="en-US" dirty="0" smtClean="0"/>
              <a:t>Minor part of total data volume, but major amount of data packets</a:t>
            </a:r>
          </a:p>
          <a:p>
            <a:pPr lvl="1"/>
            <a:r>
              <a:rPr lang="en-US" dirty="0" smtClean="0"/>
              <a:t>Streaming real time voice and video disallows buffering and aggregation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r>
              <a:rPr lang="en-US" smtClean="0"/>
              <a:t>W.Carney, K.Agardh, H.Suzuki (Sony)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Evaluation Criteria:</a:t>
            </a:r>
            <a:br>
              <a:rPr lang="en-US" dirty="0" smtClean="0"/>
            </a:br>
            <a:r>
              <a:rPr lang="en-US" dirty="0" smtClean="0"/>
              <a:t>Summary </a:t>
            </a:r>
            <a:r>
              <a:rPr lang="en-US" dirty="0" smtClean="0"/>
              <a:t>and Next </a:t>
            </a:r>
            <a:r>
              <a:rPr lang="en-US" dirty="0"/>
              <a:t>S</a:t>
            </a:r>
            <a:r>
              <a:rPr lang="en-US" dirty="0" smtClean="0"/>
              <a:t>teps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HEW system must prioritize not only maximizing capacity for bulk data and high throughput, but also highest efficiency for short packets &lt;100 Bytes</a:t>
            </a:r>
          </a:p>
          <a:p>
            <a:pPr lvl="1"/>
            <a:r>
              <a:rPr lang="en-US" dirty="0" smtClean="0"/>
              <a:t>Comparison/e</a:t>
            </a:r>
            <a:r>
              <a:rPr lang="en-US" dirty="0" smtClean="0"/>
              <a:t>valuation of header overhead </a:t>
            </a:r>
            <a:r>
              <a:rPr lang="en-US" dirty="0" smtClean="0"/>
              <a:t>and </a:t>
            </a:r>
            <a:r>
              <a:rPr lang="en-US" dirty="0" smtClean="0"/>
              <a:t>efficiency of packet sequencing/prioritization</a:t>
            </a:r>
            <a:endParaRPr lang="en-US" dirty="0" smtClean="0"/>
          </a:p>
          <a:p>
            <a:r>
              <a:rPr lang="en-US" dirty="0" smtClean="0"/>
              <a:t>Capabilities of MAC protocol proposals </a:t>
            </a:r>
            <a:r>
              <a:rPr lang="en-US" dirty="0" smtClean="0"/>
              <a:t>need </a:t>
            </a:r>
            <a:r>
              <a:rPr lang="en-US" dirty="0" smtClean="0"/>
              <a:t>to be demonstrated for a distribution of packet sizes and bursts, not only 1500 Bytes</a:t>
            </a:r>
          </a:p>
          <a:p>
            <a:pPr lvl="1"/>
            <a:r>
              <a:rPr lang="en-US" dirty="0" smtClean="0"/>
              <a:t>An appropriate network traffic model is needed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r>
              <a:rPr lang="en-US" smtClean="0"/>
              <a:t>W.Carney, K.Agardh, H.Suzuki (Sony)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19980</TotalTime>
  <Words>744</Words>
  <Application>Microsoft Office PowerPoint</Application>
  <PresentationFormat>On-screen Show (4:3)</PresentationFormat>
  <Paragraphs>109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Network Optimization for Expected  HEW Traffic Patterns</vt:lpstr>
      <vt:lpstr>Abstract</vt:lpstr>
      <vt:lpstr>Data Traffic Patterns</vt:lpstr>
      <vt:lpstr>Video Content Characteristics</vt:lpstr>
      <vt:lpstr>VoIP (OTT and IMS) Characteristics</vt:lpstr>
      <vt:lpstr>Web Traffic Packet Size Distribution</vt:lpstr>
      <vt:lpstr>Burst Size per Traffic Type</vt:lpstr>
      <vt:lpstr>Data Traffic Patterns - Conclusions</vt:lpstr>
      <vt:lpstr>Evaluation Criteria: Summary and Next Steps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William.Carney@am.sony.com</dc:creator>
  <dc:description>Rev PA1</dc:description>
  <cp:lastModifiedBy>Carney, William</cp:lastModifiedBy>
  <cp:revision>616</cp:revision>
  <cp:lastPrinted>1998-02-10T13:28:06Z</cp:lastPrinted>
  <dcterms:created xsi:type="dcterms:W3CDTF">2007-05-21T21:00:37Z</dcterms:created>
  <dcterms:modified xsi:type="dcterms:W3CDTF">2013-07-16T11:36:53Z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">
    <vt:lpwstr>1</vt:lpwstr>
  </property>
  <property fmtid="{D5CDD505-2E9C-101B-9397-08002B2CF9AE}" pid="3" name="SecurityClass">
    <vt:lpwstr>Confidential</vt:lpwstr>
  </property>
  <property fmtid="{D5CDD505-2E9C-101B-9397-08002B2CF9AE}" pid="4" name="Prepared">
    <vt:lpwstr/>
  </property>
  <property fmtid="{D5CDD505-2E9C-101B-9397-08002B2CF9AE}" pid="5" name="Checked">
    <vt:lpwstr/>
  </property>
  <property fmtid="{D5CDD505-2E9C-101B-9397-08002B2CF9AE}" pid="6" name="Date">
    <vt:lpwstr>2013-07-04</vt:lpwstr>
  </property>
  <property fmtid="{D5CDD505-2E9C-101B-9397-08002B2CF9AE}" pid="7" name="Revision">
    <vt:lpwstr>PA1</vt:lpwstr>
  </property>
  <property fmtid="{D5CDD505-2E9C-101B-9397-08002B2CF9AE}" pid="8" name="Title">
    <vt:lpwstr/>
  </property>
  <property fmtid="{D5CDD505-2E9C-101B-9397-08002B2CF9AE}" pid="9" name="DocName">
    <vt:lpwstr/>
  </property>
  <property fmtid="{D5CDD505-2E9C-101B-9397-08002B2CF9AE}" pid="10" name="DocNo">
    <vt:lpwstr/>
  </property>
  <property fmtid="{D5CDD505-2E9C-101B-9397-08002B2CF9AE}" pid="11" name="ApprovedBy">
    <vt:lpwstr/>
  </property>
  <property fmtid="{D5CDD505-2E9C-101B-9397-08002B2CF9AE}" pid="12" name="Reference">
    <vt:lpwstr/>
  </property>
  <property fmtid="{D5CDD505-2E9C-101B-9397-08002B2CF9AE}" pid="13" name="Keyword">
    <vt:lpwstr/>
  </property>
  <property fmtid="{D5CDD505-2E9C-101B-9397-08002B2CF9AE}" pid="14" name="LeftFooterField">
    <vt:lpwstr>DocNo</vt:lpwstr>
  </property>
  <property fmtid="{D5CDD505-2E9C-101B-9397-08002B2CF9AE}" pid="15" name="RightFooterField">
    <vt:lpwstr>Title</vt:lpwstr>
  </property>
  <property fmtid="{D5CDD505-2E9C-101B-9397-08002B2CF9AE}" pid="16" name="MiddleFooterField">
    <vt:lpwstr>Date</vt:lpwstr>
  </property>
  <property fmtid="{D5CDD505-2E9C-101B-9397-08002B2CF9AE}" pid="17" name="SecClassViewType">
    <vt:lpwstr>False</vt:lpwstr>
  </property>
  <property fmtid="{D5CDD505-2E9C-101B-9397-08002B2CF9AE}" pid="18" name="FooterType">
    <vt:lpwstr>CVL</vt:lpwstr>
  </property>
  <property fmtid="{D5CDD505-2E9C-101B-9397-08002B2CF9AE}" pid="19" name="DocumentType">
    <vt:lpwstr> </vt:lpwstr>
  </property>
  <property fmtid="{D5CDD505-2E9C-101B-9397-08002B2CF9AE}" pid="20" name="TemplateName">
    <vt:lpwstr> </vt:lpwstr>
  </property>
  <property fmtid="{D5CDD505-2E9C-101B-9397-08002B2CF9AE}" pid="21" name="TemplateVersion">
    <vt:lpwstr> </vt:lpwstr>
  </property>
  <property fmtid="{D5CDD505-2E9C-101B-9397-08002B2CF9AE}" pid="22" name="TotalNumb">
    <vt:lpwstr>False</vt:lpwstr>
  </property>
</Properties>
</file>