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commentAuthors.xml" ContentType="application/vnd.openxmlformats-officedocument.presentationml.commentAuthors+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comments/comment1.xml" ContentType="application/vnd.openxmlformats-officedocument.presentationml.comments+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96" r:id="rId4"/>
    <p:sldId id="298" r:id="rId5"/>
    <p:sldId id="272" r:id="rId6"/>
    <p:sldId id="416" r:id="rId7"/>
    <p:sldId id="417" r:id="rId8"/>
    <p:sldId id="418" r:id="rId9"/>
    <p:sldId id="419" r:id="rId10"/>
    <p:sldId id="420" r:id="rId11"/>
    <p:sldId id="434" r:id="rId12"/>
    <p:sldId id="435" r:id="rId13"/>
    <p:sldId id="438" r:id="rId14"/>
    <p:sldId id="43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1568" y="-84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116" d="100"/>
          <a:sy n="116" d="100"/>
        </p:scale>
        <p:origin x="-3232" y="-11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endParaRPr lang="en-US" altLang="ja-JP"/>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endParaRPr lang="en-US" dirty="0"/>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endParaRPr lang="en-US" altLang="ja-JP">
              <a:latin typeface="Times New Roman" pitchFamily="-84" charset="0"/>
              <a:cs typeface="ＭＳ Ｐゴシック" pitchFamily="-84" charset="-128"/>
            </a:endParaRP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endParaRPr lang="en-US" altLang="ja-JP">
              <a:latin typeface="Times New Roman" pitchFamily="-84" charset="0"/>
              <a:cs typeface="ＭＳ Ｐゴシック" pitchFamily="-84" charset="-128"/>
            </a:endParaRP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endParaRPr lang="en-US" altLang="ja-JP" smtClean="0">
              <a:latin typeface="Times New Roman" pitchFamily="-84" charset="0"/>
              <a:cs typeface="ＭＳ Ｐゴシック" pitchFamily="-84" charset="-128"/>
            </a:endParaRPr>
          </a:p>
        </p:txBody>
      </p:sp>
      <p:sp>
        <p:nvSpPr>
          <p:cNvPr id="50181" name="日付プレースホルダ 4"/>
          <p:cNvSpPr>
            <a:spLocks noGrp="1"/>
          </p:cNvSpPr>
          <p:nvPr>
            <p:ph type="dt" sz="quarter" idx="1"/>
          </p:nvPr>
        </p:nvSpPr>
        <p:spPr>
          <a:noFill/>
        </p:spPr>
        <p:txBody>
          <a:bodyPr/>
          <a:lstStyle/>
          <a:p>
            <a:endParaRPr lang="en-US" altLang="ja-JP" smtClean="0">
              <a:latin typeface="Times New Roman" pitchFamily="-84" charset="0"/>
              <a:cs typeface="ＭＳ Ｐゴシック" pitchFamily="-84" charset="-128"/>
            </a:endParaRPr>
          </a:p>
        </p:txBody>
      </p:sp>
      <p:sp>
        <p:nvSpPr>
          <p:cNvPr id="50182" name="フッター プレースホルダ 5"/>
          <p:cNvSpPr>
            <a:spLocks noGrp="1"/>
          </p:cNvSpPr>
          <p:nvPr>
            <p:ph type="ftr" sz="quarter" idx="4"/>
          </p:nvPr>
        </p:nvSpPr>
        <p:spPr>
          <a:noFill/>
        </p:spPr>
        <p:txBody>
          <a:bodyPr/>
          <a:lstStyle/>
          <a:p>
            <a:pPr lvl="4"/>
            <a:endParaRPr lang="en-US" altLang="ja-JP" smtClean="0">
              <a:latin typeface="Times New Roman" pitchFamily="-84" charset="0"/>
              <a:cs typeface="ＭＳ Ｐゴシック" pitchFamily="-84" charset="-128"/>
            </a:endParaRP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endParaRPr lang="en-US" dirty="0"/>
          </a:p>
        </p:txBody>
      </p:sp>
      <p:sp>
        <p:nvSpPr>
          <p:cNvPr id="13316" name="Rectangle 6"/>
          <p:cNvSpPr>
            <a:spLocks noGrp="1" noChangeArrowheads="1"/>
          </p:cNvSpPr>
          <p:nvPr>
            <p:ph type="ftr" sz="quarter" idx="4"/>
          </p:nvPr>
        </p:nvSpPr>
        <p:spPr>
          <a:noFill/>
        </p:spPr>
        <p:txBody>
          <a:bodyPr/>
          <a:lstStyle/>
          <a:p>
            <a:pPr lvl="4"/>
            <a:endParaRPr lang="en-US"/>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‹Nr.›</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‹Nr.›</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‹Nr.›</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‹Nr.›</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‹Nr.›</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‹Nr.›</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‹Nr.›</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‹Nr.›</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‹Nr.›</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‹Nr.›</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‹Nr.›</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de-DE" altLang="ja-JP" smtClean="0"/>
              <a:t>July 2013</a:t>
            </a:r>
            <a:endParaRPr lang="en-US" dirty="0"/>
          </a:p>
        </p:txBody>
      </p:sp>
      <p:sp>
        <p:nvSpPr>
          <p:cNvPr id="1029" name="Rectangle 5"/>
          <p:cNvSpPr>
            <a:spLocks noGrp="1" noChangeArrowheads="1"/>
          </p:cNvSpPr>
          <p:nvPr>
            <p:ph type="ftr" sz="quarter" idx="3"/>
          </p:nvPr>
        </p:nvSpPr>
        <p:spPr bwMode="auto">
          <a:xfrm>
            <a:off x="6748887" y="6475413"/>
            <a:ext cx="17950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de-DE" altLang="ja-JP" smtClean="0"/>
              <a:t>Marc Emmelmann (FOKUS)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‹Nr.›</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0724r1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752-00-00ai-tgai-d0-5-resolution-for-comments-assigned-to-dan-h.xls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2013 Berlin Ad-Hoc Meeting</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5146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2013-07-08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Fraunhofer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Fokus</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+49 30 3463 7268</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8195" name="Footer Placeholder 4"/>
          <p:cNvSpPr>
            <a:spLocks noGrp="1"/>
          </p:cNvSpPr>
          <p:nvPr>
            <p:ph type="ftr" sz="quarter" idx="11"/>
          </p:nvPr>
        </p:nvSpPr>
        <p:spPr>
          <a:noFill/>
        </p:spPr>
        <p:txBody>
          <a:bodyPr/>
          <a:lstStyle/>
          <a:p>
            <a:r>
              <a:rPr lang="de-DE" altLang="ja-JP" smtClean="0"/>
              <a:t>Marc Emmelmann (FOKUS)</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r>
              <a:rPr lang="de-DE" altLang="ja-JP" smtClean="0"/>
              <a:t>July 2013</a:t>
            </a:r>
            <a:endParaRPr lang="en-US" dirty="0"/>
          </a:p>
        </p:txBody>
      </p:sp>
      <p:sp>
        <p:nvSpPr>
          <p:cNvPr id="3" name="Fußzeilenplatzhalter 2"/>
          <p:cNvSpPr>
            <a:spLocks noGrp="1"/>
          </p:cNvSpPr>
          <p:nvPr>
            <p:ph type="ftr" sz="quarter" idx="11"/>
          </p:nvPr>
        </p:nvSpPr>
        <p:spPr/>
        <p:txBody>
          <a:bodyPr/>
          <a:lstStyle/>
          <a:p>
            <a:pPr>
              <a:defRPr/>
            </a:pPr>
            <a:r>
              <a:rPr lang="de-DE" altLang="ja-JP" smtClean="0"/>
              <a:t>Marc Emmelmann (FOKUS)</a:t>
            </a:r>
            <a:endParaRPr lang="en-US"/>
          </a:p>
        </p:txBody>
      </p:sp>
      <p:sp>
        <p:nvSpPr>
          <p:cNvPr id="4" name="Foliennummernplatzhalter 3"/>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11</a:t>
            </a:fld>
            <a:endParaRPr lang="en-US" altLang="ja-JP"/>
          </a:p>
        </p:txBody>
      </p:sp>
      <p:sp>
        <p:nvSpPr>
          <p:cNvPr id="5" name="Title 1"/>
          <p:cNvSpPr txBox="1">
            <a:spLocks/>
          </p:cNvSpPr>
          <p:nvPr/>
        </p:nvSpPr>
        <p:spPr bwMode="auto">
          <a:xfrm>
            <a:off x="304800" y="685800"/>
            <a:ext cx="84582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pitchFamily="-84" charset="-128"/>
                <a:cs typeface="ＭＳ Ｐゴシック" pitchFamily="-84" charset="-128"/>
              </a:rPr>
              <a:t>Agenda</a:t>
            </a:r>
            <a:br>
              <a:rPr kumimoji="0" lang="en-US" altLang="ja-JP" sz="3200" b="1" i="0" u="none" strike="noStrike" kern="0" cap="none" spc="0" normalizeH="0" baseline="0" noProof="0" dirty="0" smtClean="0">
                <a:ln>
                  <a:noFill/>
                </a:ln>
                <a:solidFill>
                  <a:schemeClr val="tx2"/>
                </a:solidFill>
                <a:effectLst/>
                <a:uLnTx/>
                <a:uFillTx/>
                <a:latin typeface="+mj-lt"/>
                <a:ea typeface="ＭＳ Ｐゴシック" pitchFamily="-84" charset="-128"/>
                <a:cs typeface="ＭＳ Ｐゴシック" pitchFamily="-84" charset="-128"/>
              </a:rPr>
            </a:br>
            <a:endParaRPr kumimoji="0" lang="en-US" altLang="ja-JP" sz="3200" b="1" i="0" u="none" strike="noStrike" kern="0" cap="none" spc="0" normalizeH="0" baseline="0" noProof="0" dirty="0" smtClean="0">
              <a:ln>
                <a:noFill/>
              </a:ln>
              <a:solidFill>
                <a:schemeClr val="tx2"/>
              </a:solidFill>
              <a:effectLst/>
              <a:uLnTx/>
              <a:uFillTx/>
              <a:latin typeface="+mj-lt"/>
              <a:ea typeface="ＭＳ Ｐゴシック" pitchFamily="-84" charset="-128"/>
              <a:cs typeface="ＭＳ Ｐゴシック" pitchFamily="-84" charset="-128"/>
            </a:endParaRPr>
          </a:p>
        </p:txBody>
      </p:sp>
      <p:sp>
        <p:nvSpPr>
          <p:cNvPr id="6" name="Content Placeholder 2"/>
          <p:cNvSpPr txBox="1">
            <a:spLocks/>
          </p:cNvSpPr>
          <p:nvPr/>
        </p:nvSpPr>
        <p:spPr bwMode="auto">
          <a:xfrm>
            <a:off x="228600" y="1752600"/>
            <a:ext cx="86106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850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Wednesday:  9.00h – 17.30h</a:t>
            </a:r>
          </a:p>
          <a:p>
            <a:pPr marL="800100" lvl="1" indent="-342900">
              <a:spcBef>
                <a:spcPct val="20000"/>
              </a:spcBef>
              <a:buFontTx/>
              <a:buChar char="•"/>
            </a:pPr>
            <a:r>
              <a:rPr kumimoji="0" lang="en-US" altLang="ja-JP" sz="2400" b="1" i="0" u="none" strike="noStrike" kern="0" cap="none" spc="0" normalizeH="0" baseline="0" noProof="0" dirty="0" err="1" smtClean="0">
                <a:ln>
                  <a:noFill/>
                </a:ln>
                <a:solidFill>
                  <a:schemeClr val="tx1"/>
                </a:solidFill>
                <a:effectLst/>
                <a:uLnTx/>
                <a:uFillTx/>
                <a:latin typeface="+mn-lt"/>
                <a:ea typeface="ＭＳ Ｐゴシック" pitchFamily="-84" charset="-128"/>
                <a:cs typeface="ＭＳ Ｐゴシック" pitchFamily="-84" charset="-128"/>
              </a:rPr>
              <a:t>TGai</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Ad-Hoc MEETING CALLED TO ORDER</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CALL FOR ESSENTIAL PATENTS AND POLICIES &amp; PROCEDURES REMINDER</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Modify and/or Approve Agenda</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Discussion </a:t>
            </a:r>
            <a:r>
              <a:rPr lang="en-US" altLang="ja-JP" sz="2400" b="1" kern="0" dirty="0" smtClean="0">
                <a:latin typeface="+mn-lt"/>
                <a:ea typeface="ＭＳ Ｐゴシック" pitchFamily="-84" charset="-128"/>
                <a:cs typeface="ＭＳ Ｐゴシック" pitchFamily="-84" charset="-128"/>
              </a:rPr>
              <a:t>&amp; Straw Polls on comment resolutions</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Recess</a:t>
            </a:r>
            <a:r>
              <a:rPr kumimoji="0" lang="en-US" altLang="ja-JP" sz="2400" b="1" i="0" u="none" strike="noStrike" kern="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until Thursday</a:t>
            </a:r>
            <a:endParaRPr lang="en-US" altLang="ja-JP" sz="2400" b="1" kern="0" dirty="0" smtClean="0">
              <a:latin typeface="+mn-lt"/>
              <a:ea typeface="ＭＳ Ｐゴシック" pitchFamily="-84" charset="-128"/>
              <a:cs typeface="ＭＳ Ｐゴシック" pitchFamily="-84" charset="-128"/>
            </a:endParaRPr>
          </a:p>
          <a:p>
            <a:pPr marL="342900"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Thursday:</a:t>
            </a:r>
            <a:r>
              <a:rPr kumimoji="0" lang="en-US" altLang="ja-JP" sz="2400" b="1" i="0" u="none" strike="noStrike" kern="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9.00h – 17.30h</a:t>
            </a:r>
          </a:p>
          <a:p>
            <a:pPr marL="800100" lvl="1" indent="-342900">
              <a:spcBef>
                <a:spcPct val="20000"/>
              </a:spcBef>
              <a:buFontTx/>
              <a:buChar char="•"/>
            </a:pPr>
            <a:r>
              <a:rPr lang="en-US" altLang="ja-JP" sz="2400" b="1" kern="0" baseline="0" dirty="0" smtClean="0">
                <a:latin typeface="+mn-lt"/>
                <a:ea typeface="ＭＳ Ｐゴシック" pitchFamily="-84" charset="-128"/>
                <a:cs typeface="ＭＳ Ｐゴシック" pitchFamily="-84" charset="-128"/>
              </a:rPr>
              <a:t>Call</a:t>
            </a:r>
            <a:r>
              <a:rPr lang="en-US" altLang="ja-JP" sz="2400" b="1" kern="0" dirty="0" smtClean="0">
                <a:latin typeface="+mn-lt"/>
                <a:ea typeface="ＭＳ Ｐゴシック" pitchFamily="-84" charset="-128"/>
                <a:cs typeface="ＭＳ Ｐゴシック" pitchFamily="-84" charset="-128"/>
              </a:rPr>
              <a:t> meeting to order</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Continue</a:t>
            </a:r>
            <a:r>
              <a:rPr kumimoji="0" lang="en-US" altLang="ja-JP" sz="2400" b="1" i="0" u="none" strike="noStrike" kern="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discussion &amp; straw polls on comment resolutions</a:t>
            </a:r>
          </a:p>
          <a:p>
            <a:pPr marL="800100" lvl="1" indent="-342900">
              <a:spcBef>
                <a:spcPct val="20000"/>
              </a:spcBef>
              <a:buFontTx/>
              <a:buChar char="•"/>
            </a:pPr>
            <a:r>
              <a:rPr lang="en-US" altLang="ja-JP" sz="2400" b="1" kern="0" baseline="0" dirty="0" smtClean="0">
                <a:latin typeface="+mn-lt"/>
                <a:ea typeface="ＭＳ Ｐゴシック" pitchFamily="-84" charset="-128"/>
                <a:cs typeface="ＭＳ Ｐゴシック" pitchFamily="-84" charset="-128"/>
              </a:rPr>
              <a:t>Recess</a:t>
            </a:r>
            <a:r>
              <a:rPr lang="en-US" altLang="ja-JP" sz="2400" b="1" kern="0" dirty="0" smtClean="0">
                <a:latin typeface="+mn-lt"/>
                <a:ea typeface="ＭＳ Ｐゴシック" pitchFamily="-84" charset="-128"/>
                <a:cs typeface="ＭＳ Ｐゴシック" pitchFamily="-84" charset="-128"/>
              </a:rPr>
              <a:t> until Friday</a:t>
            </a:r>
          </a:p>
          <a:p>
            <a:pPr marL="342900" indent="-342900">
              <a:spcBef>
                <a:spcPct val="20000"/>
              </a:spcBef>
              <a:buFontTx/>
              <a:buChar char="•"/>
            </a:pPr>
            <a:r>
              <a:rPr lang="en-US" altLang="ja-JP" sz="2400" b="1" kern="0" dirty="0" smtClean="0">
                <a:ea typeface="ＭＳ Ｐゴシック" pitchFamily="-84" charset="-128"/>
                <a:cs typeface="ＭＳ Ｐゴシック" pitchFamily="-84" charset="-128"/>
              </a:rPr>
              <a:t>Friday:  9.00h – 17.30h</a:t>
            </a:r>
          </a:p>
          <a:p>
            <a:pPr marL="800100" lvl="1" indent="-342900">
              <a:spcBef>
                <a:spcPct val="20000"/>
              </a:spcBef>
              <a:buFontTx/>
              <a:buChar char="•"/>
            </a:pPr>
            <a:r>
              <a:rPr lang="en-US" altLang="ja-JP" sz="2400" b="1" kern="0" dirty="0" smtClean="0">
                <a:ea typeface="ＭＳ Ｐゴシック" pitchFamily="-84" charset="-128"/>
                <a:cs typeface="ＭＳ Ｐゴシック" pitchFamily="-84" charset="-128"/>
              </a:rPr>
              <a:t>Call meeting to order</a:t>
            </a:r>
          </a:p>
          <a:p>
            <a:pPr marL="800100" lvl="1" indent="-342900">
              <a:spcBef>
                <a:spcPct val="20000"/>
              </a:spcBef>
              <a:buFontTx/>
              <a:buChar char="•"/>
            </a:pPr>
            <a:r>
              <a:rPr lang="en-US" altLang="ja-JP" sz="2400" b="1" kern="0" dirty="0" smtClean="0">
                <a:ea typeface="ＭＳ Ｐゴシック" pitchFamily="-84" charset="-128"/>
                <a:cs typeface="ＭＳ Ｐゴシック" pitchFamily="-84" charset="-128"/>
              </a:rPr>
              <a:t>Continue discussion &amp; straw polls on comment resolutions</a:t>
            </a:r>
          </a:p>
          <a:p>
            <a:pPr marL="800100" lvl="1" indent="-342900">
              <a:spcBef>
                <a:spcPct val="20000"/>
              </a:spcBef>
              <a:buFontTx/>
              <a:buChar char="•"/>
            </a:pPr>
            <a:r>
              <a:rPr lang="en-US" altLang="ja-JP" sz="2400" b="1" kern="0" dirty="0" smtClean="0">
                <a:ea typeface="ＭＳ Ｐゴシック" pitchFamily="-84" charset="-128"/>
                <a:cs typeface="ＭＳ Ｐゴシック" pitchFamily="-84" charset="-128"/>
              </a:rPr>
              <a:t>Adjourn</a:t>
            </a:r>
            <a:endParaRPr lang="en-US" altLang="ja-JP" sz="2400" b="1" kern="0" dirty="0" smtClean="0">
              <a:ea typeface="ＭＳ Ｐゴシック" charset="-128"/>
              <a:cs typeface="ＭＳ Ｐゴシック" charset="-128"/>
            </a:endParaRPr>
          </a:p>
          <a:p>
            <a:pPr marL="342900" indent="-342900">
              <a:spcBef>
                <a:spcPct val="20000"/>
              </a:spcBef>
              <a:buFontTx/>
              <a:buChar char="•"/>
            </a:pP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ja-JP" altLang="en-US"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1" lang="en-US" altLang="ja-JP" sz="2000" b="0"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1" lang="en-US" altLang="ja-JP" sz="2000" b="0"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el 7"/>
          <p:cNvSpPr>
            <a:spLocks noGrp="1"/>
          </p:cNvSpPr>
          <p:nvPr>
            <p:ph type="title"/>
          </p:nvPr>
        </p:nvSpPr>
        <p:spPr>
          <a:xfrm>
            <a:off x="685800" y="457200"/>
            <a:ext cx="7772400" cy="1066800"/>
          </a:xfrm>
        </p:spPr>
        <p:txBody>
          <a:bodyPr/>
          <a:lstStyle/>
          <a:p>
            <a:r>
              <a:rPr lang="en-US" dirty="0" smtClean="0"/>
              <a:t>Submission List</a:t>
            </a:r>
            <a:endParaRPr lang="en-US" dirty="0"/>
          </a:p>
        </p:txBody>
      </p:sp>
      <p:sp>
        <p:nvSpPr>
          <p:cNvPr id="9" name="Inhaltsplatzhalter 8"/>
          <p:cNvSpPr>
            <a:spLocks noGrp="1"/>
          </p:cNvSpPr>
          <p:nvPr>
            <p:ph idx="1"/>
          </p:nvPr>
        </p:nvSpPr>
        <p:spPr>
          <a:xfrm>
            <a:off x="685800" y="1295400"/>
            <a:ext cx="7772400" cy="4114800"/>
          </a:xfrm>
        </p:spPr>
        <p:txBody>
          <a:bodyPr/>
          <a:lstStyle/>
          <a:p>
            <a:r>
              <a:rPr lang="en-US" sz="1600" b="0" dirty="0" smtClean="0"/>
              <a:t>11-13-0733 (Lin </a:t>
            </a:r>
            <a:r>
              <a:rPr lang="en-US" sz="1600" b="0" dirty="0" err="1" smtClean="0"/>
              <a:t>Cai</a:t>
            </a:r>
            <a:r>
              <a:rPr lang="en-US" sz="1600" b="0" dirty="0" smtClean="0"/>
              <a:t>)</a:t>
            </a:r>
          </a:p>
          <a:p>
            <a:r>
              <a:rPr lang="en-US" sz="1600" b="0" dirty="0" smtClean="0"/>
              <a:t>11-13-0732 (Lin </a:t>
            </a:r>
            <a:r>
              <a:rPr lang="en-US" sz="1600" b="0" dirty="0" err="1" smtClean="0"/>
              <a:t>Cai</a:t>
            </a:r>
            <a:r>
              <a:rPr lang="en-US" sz="1600" b="0" dirty="0" smtClean="0"/>
              <a:t>)</a:t>
            </a:r>
          </a:p>
          <a:p>
            <a:r>
              <a:rPr lang="en-US" sz="1600" b="0" dirty="0" smtClean="0"/>
              <a:t>11-13-725 (George </a:t>
            </a:r>
            <a:r>
              <a:rPr lang="en-US" sz="1600" b="0" dirty="0" err="1" smtClean="0"/>
              <a:t>Calcev</a:t>
            </a:r>
            <a:r>
              <a:rPr lang="en-US" sz="1600" b="0" dirty="0" smtClean="0"/>
              <a:t>)</a:t>
            </a:r>
          </a:p>
          <a:p>
            <a:r>
              <a:rPr lang="en-US" sz="1600" b="0" dirty="0" smtClean="0"/>
              <a:t>11-13-0714-00 (Hitoshi Morioka)  &amp; 11-13/735 </a:t>
            </a:r>
          </a:p>
          <a:p>
            <a:r>
              <a:rPr lang="en-US" sz="1600" b="0" dirty="0" smtClean="0"/>
              <a:t>11-13-0698-00 (Lei Wang)</a:t>
            </a:r>
          </a:p>
          <a:p>
            <a:r>
              <a:rPr lang="en-US" sz="1600" b="0" dirty="0" smtClean="0"/>
              <a:t>11-13-0699-00 (Lei Wang)</a:t>
            </a:r>
          </a:p>
          <a:p>
            <a:r>
              <a:rPr lang="en-US" sz="1600" b="0" dirty="0" smtClean="0"/>
              <a:t>11-13-721r0  (&amp; 13-573r2)  (</a:t>
            </a:r>
            <a:r>
              <a:rPr lang="en-US" sz="1600" b="0" dirty="0" err="1" smtClean="0"/>
              <a:t>Jarkko</a:t>
            </a:r>
            <a:r>
              <a:rPr lang="en-US" sz="1600" b="0" dirty="0" smtClean="0"/>
              <a:t> </a:t>
            </a:r>
            <a:r>
              <a:rPr lang="en-US" sz="1600" b="0" dirty="0" err="1" smtClean="0"/>
              <a:t>Kneckt</a:t>
            </a:r>
            <a:r>
              <a:rPr lang="en-US" sz="1600" b="0" dirty="0" smtClean="0"/>
              <a:t>)</a:t>
            </a:r>
          </a:p>
          <a:p>
            <a:r>
              <a:rPr lang="en-US" sz="1600" b="0" dirty="0" smtClean="0"/>
              <a:t>11-13-565r2 (&amp; 13-572r2)  (</a:t>
            </a:r>
            <a:r>
              <a:rPr lang="en-US" sz="1600" b="0" dirty="0" err="1" smtClean="0"/>
              <a:t>Jarkko</a:t>
            </a:r>
            <a:r>
              <a:rPr lang="en-US" sz="1600" b="0" dirty="0" smtClean="0"/>
              <a:t> </a:t>
            </a:r>
            <a:r>
              <a:rPr lang="en-US" sz="1600" b="0" dirty="0" err="1" smtClean="0"/>
              <a:t>Kneckt</a:t>
            </a:r>
            <a:r>
              <a:rPr lang="en-US" sz="1600" b="0" dirty="0" smtClean="0"/>
              <a:t>)</a:t>
            </a:r>
          </a:p>
          <a:p>
            <a:r>
              <a:rPr lang="en-US" sz="1600" b="0" dirty="0" smtClean="0"/>
              <a:t>11-13-718r0 (</a:t>
            </a:r>
            <a:r>
              <a:rPr lang="en-US" sz="1600" b="0" dirty="0" err="1" smtClean="0"/>
              <a:t>Jarkko</a:t>
            </a:r>
            <a:r>
              <a:rPr lang="en-US" sz="1600" b="0" dirty="0" smtClean="0"/>
              <a:t> </a:t>
            </a:r>
            <a:r>
              <a:rPr lang="en-US" sz="1600" b="0" dirty="0" err="1" smtClean="0"/>
              <a:t>Kneckt</a:t>
            </a:r>
            <a:r>
              <a:rPr lang="en-US" sz="1600" b="0" dirty="0" smtClean="0"/>
              <a:t>)</a:t>
            </a:r>
          </a:p>
          <a:p>
            <a:r>
              <a:rPr lang="en-US" sz="1600" b="0" dirty="0" smtClean="0"/>
              <a:t>11-13-708 (</a:t>
            </a:r>
            <a:r>
              <a:rPr lang="en-US" sz="1600" b="0" dirty="0" err="1" smtClean="0"/>
              <a:t>Jeong</a:t>
            </a:r>
            <a:r>
              <a:rPr lang="en-US" sz="1600" b="0" dirty="0" smtClean="0"/>
              <a:t> </a:t>
            </a:r>
            <a:r>
              <a:rPr lang="en-US" sz="1600" b="0" dirty="0" err="1" smtClean="0"/>
              <a:t>Ki</a:t>
            </a:r>
            <a:r>
              <a:rPr lang="en-US" sz="1600" b="0" dirty="0" smtClean="0"/>
              <a:t>) (&amp; 11-13/736)</a:t>
            </a:r>
          </a:p>
          <a:p>
            <a:r>
              <a:rPr lang="en-US" sz="1600" b="0" dirty="0" smtClean="0"/>
              <a:t>Mail from Dan Harkins (suggestion how to address security comments assigned to him) – Discussion lead by </a:t>
            </a:r>
            <a:r>
              <a:rPr lang="en-US" sz="1600" b="0" dirty="0" smtClean="0"/>
              <a:t>Chair</a:t>
            </a:r>
            <a:r>
              <a:rPr lang="de-DE" sz="1600" b="0" dirty="0" smtClean="0">
                <a:hlinkClick r:id="rId2"/>
              </a:rPr>
              <a:t>11</a:t>
            </a:r>
            <a:r>
              <a:rPr lang="de-DE" sz="1600" b="0" dirty="0" smtClean="0">
                <a:hlinkClick r:id="rId2"/>
              </a:rPr>
              <a:t>-13-0752-00-00ai-tgai-d0-5-resolution-for-comments-assigned-to-dan-</a:t>
            </a:r>
            <a:r>
              <a:rPr lang="de-DE" sz="1600" b="0" dirty="0" smtClean="0">
                <a:hlinkClick r:id="rId2"/>
              </a:rPr>
              <a:t>h.xlsx</a:t>
            </a:r>
            <a:endParaRPr lang="de-DE" sz="1600" b="0" dirty="0" smtClean="0"/>
          </a:p>
          <a:p>
            <a:r>
              <a:rPr lang="de-DE" sz="1600" b="0" dirty="0" smtClean="0"/>
              <a:t>11</a:t>
            </a:r>
            <a:r>
              <a:rPr lang="de-DE" sz="1600" b="0" dirty="0" smtClean="0"/>
              <a:t>-13-</a:t>
            </a:r>
            <a:r>
              <a:rPr lang="de-DE" sz="1600" b="0" dirty="0" smtClean="0"/>
              <a:t>742 (Rob Sun)</a:t>
            </a:r>
          </a:p>
          <a:p>
            <a:endParaRPr lang="de-DE" sz="1600" b="0" dirty="0" smtClean="0"/>
          </a:p>
          <a:p>
            <a:r>
              <a:rPr lang="de-DE" sz="1600" b="0" dirty="0" smtClean="0"/>
              <a:t>Note: </a:t>
            </a:r>
            <a:r>
              <a:rPr lang="de-DE" sz="1600" b="0" dirty="0" err="1" smtClean="0"/>
              <a:t>revisions</a:t>
            </a:r>
            <a:r>
              <a:rPr lang="de-DE" sz="1600" b="0" dirty="0" smtClean="0"/>
              <a:t> </a:t>
            </a:r>
            <a:r>
              <a:rPr lang="de-DE" sz="1600" b="0" dirty="0" err="1" smtClean="0"/>
              <a:t>were</a:t>
            </a:r>
            <a:r>
              <a:rPr lang="de-DE" sz="1600" b="0" dirty="0" smtClean="0"/>
              <a:t> </a:t>
            </a:r>
            <a:r>
              <a:rPr lang="de-DE" sz="1600" b="0" dirty="0" err="1" smtClean="0"/>
              <a:t>made</a:t>
            </a:r>
            <a:r>
              <a:rPr lang="de-DE" sz="1600" b="0" dirty="0" smtClean="0"/>
              <a:t> to </a:t>
            </a:r>
            <a:r>
              <a:rPr lang="de-DE" sz="1600" b="0" dirty="0" err="1" smtClean="0"/>
              <a:t>the</a:t>
            </a:r>
            <a:r>
              <a:rPr lang="de-DE" sz="1600" b="0" dirty="0" smtClean="0"/>
              <a:t> </a:t>
            </a:r>
            <a:r>
              <a:rPr lang="de-DE" sz="1600" b="0" dirty="0" err="1" smtClean="0"/>
              <a:t>submission</a:t>
            </a:r>
            <a:r>
              <a:rPr lang="de-DE" sz="1600" b="0" dirty="0" smtClean="0"/>
              <a:t> </a:t>
            </a:r>
            <a:r>
              <a:rPr lang="de-DE" sz="1600" b="0" dirty="0" err="1" smtClean="0"/>
              <a:t>based</a:t>
            </a:r>
            <a:r>
              <a:rPr lang="de-DE" sz="1600" b="0" dirty="0" smtClean="0"/>
              <a:t> on </a:t>
            </a:r>
            <a:r>
              <a:rPr lang="de-DE" sz="1600" b="0" dirty="0" err="1" smtClean="0"/>
              <a:t>the</a:t>
            </a:r>
            <a:r>
              <a:rPr lang="de-DE" sz="1600" b="0" dirty="0" smtClean="0"/>
              <a:t> </a:t>
            </a:r>
            <a:r>
              <a:rPr lang="de-DE" sz="1600" b="0" dirty="0" err="1" smtClean="0"/>
              <a:t>ad-hoc</a:t>
            </a:r>
            <a:r>
              <a:rPr lang="de-DE" sz="1600" b="0" dirty="0" smtClean="0"/>
              <a:t> </a:t>
            </a:r>
            <a:r>
              <a:rPr lang="de-DE" sz="1600" b="0" dirty="0" err="1" smtClean="0"/>
              <a:t>discussion</a:t>
            </a:r>
            <a:r>
              <a:rPr lang="de-DE" sz="1600" b="0" dirty="0" smtClean="0"/>
              <a:t> </a:t>
            </a:r>
            <a:r>
              <a:rPr lang="de-DE" sz="1600" b="0" dirty="0" err="1" smtClean="0"/>
              <a:t>before</a:t>
            </a:r>
            <a:r>
              <a:rPr lang="de-DE" sz="1600" b="0" dirty="0" smtClean="0"/>
              <a:t> </a:t>
            </a:r>
            <a:r>
              <a:rPr lang="de-DE" sz="1600" b="0" dirty="0" err="1" smtClean="0"/>
              <a:t>taking</a:t>
            </a:r>
            <a:r>
              <a:rPr lang="de-DE" sz="1600" b="0" dirty="0" smtClean="0"/>
              <a:t> </a:t>
            </a:r>
            <a:r>
              <a:rPr lang="de-DE" sz="1600" b="0" dirty="0" err="1" smtClean="0"/>
              <a:t>them</a:t>
            </a:r>
            <a:r>
              <a:rPr lang="de-DE" sz="1600" b="0" dirty="0" smtClean="0"/>
              <a:t> as a </a:t>
            </a:r>
            <a:r>
              <a:rPr lang="de-DE" sz="1600" b="0" dirty="0" err="1" smtClean="0"/>
              <a:t>baseline</a:t>
            </a:r>
            <a:r>
              <a:rPr lang="de-DE" sz="1600" b="0" dirty="0" smtClean="0"/>
              <a:t> </a:t>
            </a:r>
            <a:r>
              <a:rPr lang="de-DE" sz="1600" b="0" dirty="0" err="1" smtClean="0"/>
              <a:t>for</a:t>
            </a:r>
            <a:r>
              <a:rPr lang="de-DE" sz="1600" b="0" dirty="0" smtClean="0"/>
              <a:t> </a:t>
            </a:r>
            <a:r>
              <a:rPr lang="de-DE" sz="1600" b="0" dirty="0" err="1" smtClean="0"/>
              <a:t>comment</a:t>
            </a:r>
            <a:r>
              <a:rPr lang="de-DE" sz="1600" b="0" dirty="0" smtClean="0"/>
              <a:t> </a:t>
            </a:r>
            <a:r>
              <a:rPr lang="de-DE" sz="1600" b="0" dirty="0" err="1" smtClean="0"/>
              <a:t>resolution</a:t>
            </a:r>
            <a:r>
              <a:rPr lang="de-DE" sz="1600" b="0" dirty="0" smtClean="0"/>
              <a:t>.</a:t>
            </a:r>
            <a:endParaRPr lang="en-US" sz="1600" b="0" dirty="0" smtClean="0"/>
          </a:p>
          <a:p>
            <a:endParaRPr lang="en-US" sz="1600" b="0" dirty="0"/>
          </a:p>
        </p:txBody>
      </p:sp>
      <p:sp>
        <p:nvSpPr>
          <p:cNvPr id="2" name="Datumsplatzhalter 1"/>
          <p:cNvSpPr>
            <a:spLocks noGrp="1"/>
          </p:cNvSpPr>
          <p:nvPr>
            <p:ph type="dt" sz="half" idx="10"/>
          </p:nvPr>
        </p:nvSpPr>
        <p:spPr/>
        <p:txBody>
          <a:bodyPr/>
          <a:lstStyle/>
          <a:p>
            <a:pPr>
              <a:defRPr/>
            </a:pPr>
            <a:r>
              <a:rPr lang="de-DE" altLang="ja-JP" smtClean="0"/>
              <a:t>July 2013</a:t>
            </a:r>
            <a:endParaRPr lang="en-US" dirty="0"/>
          </a:p>
        </p:txBody>
      </p:sp>
      <p:sp>
        <p:nvSpPr>
          <p:cNvPr id="3" name="Fußzeilenplatzhalter 2"/>
          <p:cNvSpPr>
            <a:spLocks noGrp="1"/>
          </p:cNvSpPr>
          <p:nvPr>
            <p:ph type="ftr" sz="quarter" idx="11"/>
          </p:nvPr>
        </p:nvSpPr>
        <p:spPr/>
        <p:txBody>
          <a:bodyPr/>
          <a:lstStyle/>
          <a:p>
            <a:pPr>
              <a:defRPr/>
            </a:pPr>
            <a:r>
              <a:rPr lang="de-DE" altLang="ja-JP" smtClean="0"/>
              <a:t>Marc Emmelmann (FOKUS)</a:t>
            </a:r>
            <a:endParaRPr lang="en-US"/>
          </a:p>
        </p:txBody>
      </p:sp>
      <p:sp>
        <p:nvSpPr>
          <p:cNvPr id="4" name="Foliennummernplatzhalter 3"/>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approving the comment resolutions as contained in the “2013-07-AdHoc” Tab contained in 11-13/495r12 ?</a:t>
            </a:r>
          </a:p>
          <a:p>
            <a:pPr lvl="1"/>
            <a:r>
              <a:rPr lang="en-US" dirty="0" smtClean="0"/>
              <a:t>Yes:  10</a:t>
            </a:r>
          </a:p>
          <a:p>
            <a:pPr lvl="1"/>
            <a:r>
              <a:rPr lang="en-US" dirty="0" smtClean="0"/>
              <a:t>No: 0</a:t>
            </a:r>
          </a:p>
          <a:p>
            <a:pPr lvl="1"/>
            <a:r>
              <a:rPr lang="en-US" dirty="0" smtClean="0"/>
              <a:t>Abstain: 0</a:t>
            </a:r>
          </a:p>
          <a:p>
            <a:endParaRPr lang="en-US" dirty="0" smtClean="0"/>
          </a:p>
          <a:p>
            <a:endParaRPr lang="en-US" dirty="0" smtClean="0"/>
          </a:p>
          <a:p>
            <a:r>
              <a:rPr lang="en-US" dirty="0" smtClean="0"/>
              <a:t>Note: The tab contains the resolution of 185 comments as agreed on during the </a:t>
            </a:r>
            <a:r>
              <a:rPr lang="en-US" dirty="0" err="1" smtClean="0"/>
              <a:t>AdHoc</a:t>
            </a:r>
            <a:r>
              <a:rPr lang="en-US" dirty="0" smtClean="0"/>
              <a:t>.</a:t>
            </a:r>
          </a:p>
          <a:p>
            <a:endParaRPr lang="en-US" dirty="0"/>
          </a:p>
        </p:txBody>
      </p:sp>
      <p:sp>
        <p:nvSpPr>
          <p:cNvPr id="4" name="Datumsplatzhalter 3"/>
          <p:cNvSpPr>
            <a:spLocks noGrp="1"/>
          </p:cNvSpPr>
          <p:nvPr>
            <p:ph type="dt" sz="half" idx="10"/>
          </p:nvPr>
        </p:nvSpPr>
        <p:spPr/>
        <p:txBody>
          <a:bodyPr/>
          <a:lstStyle/>
          <a:p>
            <a:pPr>
              <a:defRPr/>
            </a:pPr>
            <a:r>
              <a:rPr lang="de-DE" altLang="ja-JP" smtClean="0"/>
              <a:t>July 2013</a:t>
            </a:r>
            <a:endParaRPr lang="en-US" dirty="0"/>
          </a:p>
        </p:txBody>
      </p:sp>
      <p:sp>
        <p:nvSpPr>
          <p:cNvPr id="5" name="Fußzeilenplatzhalter 4"/>
          <p:cNvSpPr>
            <a:spLocks noGrp="1"/>
          </p:cNvSpPr>
          <p:nvPr>
            <p:ph type="ftr" sz="quarter" idx="11"/>
          </p:nvPr>
        </p:nvSpPr>
        <p:spPr/>
        <p:txBody>
          <a:bodyPr/>
          <a:lstStyle/>
          <a:p>
            <a:pPr>
              <a:defRPr/>
            </a:pPr>
            <a:r>
              <a:rPr lang="de-DE" altLang="ja-JP" smtClean="0"/>
              <a:t>Marc Emmelmann (FOKUS)</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Open Items for Geneva</a:t>
            </a:r>
            <a:endParaRPr lang="en-US" dirty="0"/>
          </a:p>
        </p:txBody>
      </p:sp>
      <p:sp>
        <p:nvSpPr>
          <p:cNvPr id="3" name="Inhaltsplatzhalter 2"/>
          <p:cNvSpPr>
            <a:spLocks noGrp="1"/>
          </p:cNvSpPr>
          <p:nvPr>
            <p:ph idx="1"/>
          </p:nvPr>
        </p:nvSpPr>
        <p:spPr/>
        <p:txBody>
          <a:bodyPr/>
          <a:lstStyle/>
          <a:p>
            <a:r>
              <a:rPr lang="en-US" dirty="0" smtClean="0"/>
              <a:t>Discussion of CID 1334 (Dan H. &amp; Rene S.)</a:t>
            </a:r>
          </a:p>
          <a:p>
            <a:endParaRPr lang="en-US" dirty="0" smtClean="0"/>
          </a:p>
          <a:p>
            <a:r>
              <a:rPr lang="en-US" dirty="0" smtClean="0"/>
              <a:t>Approx 36 comments with a “</a:t>
            </a:r>
            <a:r>
              <a:rPr lang="en-US" dirty="0" err="1" smtClean="0"/>
              <a:t>blanc</a:t>
            </a:r>
            <a:r>
              <a:rPr lang="en-US" dirty="0" smtClean="0"/>
              <a:t>” resolution status.</a:t>
            </a:r>
          </a:p>
          <a:p>
            <a:endParaRPr lang="en-US" dirty="0" smtClean="0"/>
          </a:p>
          <a:p>
            <a:endParaRPr lang="en-US" dirty="0"/>
          </a:p>
        </p:txBody>
      </p:sp>
      <p:sp>
        <p:nvSpPr>
          <p:cNvPr id="4" name="Datumsplatzhalter 3"/>
          <p:cNvSpPr>
            <a:spLocks noGrp="1"/>
          </p:cNvSpPr>
          <p:nvPr>
            <p:ph type="dt" sz="half" idx="10"/>
          </p:nvPr>
        </p:nvSpPr>
        <p:spPr/>
        <p:txBody>
          <a:bodyPr/>
          <a:lstStyle/>
          <a:p>
            <a:pPr>
              <a:defRPr/>
            </a:pPr>
            <a:r>
              <a:rPr lang="de-DE" altLang="ja-JP" smtClean="0"/>
              <a:t>July 2013</a:t>
            </a:r>
            <a:endParaRPr lang="en-US" dirty="0"/>
          </a:p>
        </p:txBody>
      </p:sp>
      <p:sp>
        <p:nvSpPr>
          <p:cNvPr id="5" name="Fußzeilenplatzhalter 4"/>
          <p:cNvSpPr>
            <a:spLocks noGrp="1"/>
          </p:cNvSpPr>
          <p:nvPr>
            <p:ph type="ftr" sz="quarter" idx="11"/>
          </p:nvPr>
        </p:nvSpPr>
        <p:spPr/>
        <p:txBody>
          <a:bodyPr/>
          <a:lstStyle/>
          <a:p>
            <a:pPr>
              <a:defRPr/>
            </a:pPr>
            <a:r>
              <a:rPr lang="de-DE" altLang="ja-JP" smtClean="0"/>
              <a:t>Marc Emmelmann (FOKUS)</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2013,  Berlin Ad-Hoc Meeting</a:t>
            </a:r>
          </a:p>
          <a:p>
            <a:pPr algn="ctr">
              <a:buFontTx/>
              <a:buNone/>
            </a:pPr>
            <a:endParaRPr lang="en-US" altLang="ja-JP" dirty="0" smtClean="0">
              <a:ea typeface="ＭＳ Ｐゴシック" pitchFamily="-84" charset="-128"/>
              <a:cs typeface="ＭＳ Ｐゴシック" pitchFamily="-84" charset="-128"/>
            </a:endParaRPr>
          </a:p>
          <a:p>
            <a:pPr algn="ctr">
              <a:buFontTx/>
              <a:buNone/>
            </a:pPr>
            <a:r>
              <a:rPr lang="en-US" altLang="ja-JP" dirty="0" smtClean="0">
                <a:ea typeface="ＭＳ Ｐゴシック" pitchFamily="-84" charset="-128"/>
                <a:cs typeface="ＭＳ Ｐゴシック" pitchFamily="-84" charset="-128"/>
              </a:rPr>
              <a:t>Meeting / Venue information contained in 11-13/641.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4</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4</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smtClean="0">
                <a:ea typeface="ＭＳ Ｐゴシック" pitchFamily="-84" charset="-128"/>
                <a:cs typeface="ＭＳ Ｐゴシック" pitchFamily="-84" charset="-128"/>
              </a:rPr>
              <a:t>Voting </a:t>
            </a:r>
            <a:r>
              <a:rPr lang="en-US" altLang="ja-JP" dirty="0">
                <a:ea typeface="ＭＳ Ｐゴシック" pitchFamily="-84" charset="-128"/>
                <a:cs typeface="ＭＳ Ｐゴシック" pitchFamily="-84" charset="-128"/>
              </a:rPr>
              <a:t>&amp;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smtClean="0">
                <a:ea typeface="ＭＳ Ｐゴシック" pitchFamily="-84" charset="-128"/>
                <a:cs typeface="ＭＳ Ｐゴシック" pitchFamily="-84" charset="-128"/>
              </a:rPr>
              <a:t>We may not make any motions.  But we may have straw polls for approving comment resolutions which will then have to be confirmed by a formal motion during the Geneva meeting.</a:t>
            </a:r>
          </a:p>
          <a:p>
            <a:endParaRPr lang="en-US" altLang="ja-JP" dirty="0" smtClean="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t>
            </a:r>
            <a:r>
              <a:rPr lang="en-US" altLang="ja-JP" dirty="0" smtClean="0">
                <a:ea typeface="ＭＳ Ｐゴシック" pitchFamily="-84" charset="-128"/>
                <a:cs typeface="ＭＳ Ｐゴシック" pitchFamily="-84" charset="-128"/>
              </a:rPr>
              <a:t>advertising.  Submissions / comment resolutions have to be on the server before we have a straw poll on them.</a:t>
            </a:r>
          </a:p>
          <a:p>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There is no attendance credit for the ad-hoc. No need to sign in at mentor </a:t>
            </a:r>
            <a:r>
              <a:rPr lang="de-DE" altLang="ja-JP" dirty="0" smtClean="0">
                <a:ea typeface="ＭＳ Ｐゴシック" pitchFamily="-84" charset="-128"/>
                <a:cs typeface="ＭＳ Ｐゴシック" pitchFamily="-84" charset="-128"/>
                <a:sym typeface="Wingdings"/>
              </a:rPr>
              <a:t></a:t>
            </a:r>
          </a:p>
          <a:p>
            <a:endParaRPr lang="en-US" altLang="ja-JP" dirty="0" smtClean="0">
              <a:ea typeface="ＭＳ Ｐゴシック" pitchFamily="-84" charset="-128"/>
              <a:cs typeface="ＭＳ Ｐゴシック" pitchFamily="-84" charset="-128"/>
            </a:endParaRPr>
          </a:p>
          <a:p>
            <a:pPr lvl="1"/>
            <a:endParaRPr lang="ja-JP" altLang="en-US" dirty="0">
              <a:ea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a:t>
            </a:r>
            <a:r>
              <a:rPr kumimoji="0" lang="en-US" altLang="ja-JP" sz="1100" dirty="0" smtClean="0"/>
              <a:t>), Ping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4099" name="Footer Placeholder 2"/>
          <p:cNvSpPr>
            <a:spLocks noGrp="1"/>
          </p:cNvSpPr>
          <p:nvPr>
            <p:ph type="ftr" sz="quarter" idx="11"/>
          </p:nvPr>
        </p:nvSpPr>
        <p:spPr>
          <a:noFill/>
        </p:spPr>
        <p:txBody>
          <a:bodyPr/>
          <a:lstStyle/>
          <a:p>
            <a:r>
              <a:rPr lang="de-DE" altLang="ja-JP" smtClean="0"/>
              <a:t>Marc Emmelmann (FOKUS)</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5123" name="Footer Placeholder 2"/>
          <p:cNvSpPr>
            <a:spLocks noGrp="1"/>
          </p:cNvSpPr>
          <p:nvPr>
            <p:ph type="ftr" sz="quarter" idx="11"/>
          </p:nvPr>
        </p:nvSpPr>
        <p:spPr>
          <a:noFill/>
        </p:spPr>
        <p:txBody>
          <a:bodyPr/>
          <a:lstStyle/>
          <a:p>
            <a:r>
              <a:rPr lang="de-DE" altLang="ja-JP" smtClean="0"/>
              <a:t>Marc Emmelmann (FOKUS)</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6147" name="Footer Placeholder 2"/>
          <p:cNvSpPr>
            <a:spLocks noGrp="1"/>
          </p:cNvSpPr>
          <p:nvPr>
            <p:ph type="ftr" sz="quarter" idx="11"/>
          </p:nvPr>
        </p:nvSpPr>
        <p:spPr>
          <a:noFill/>
        </p:spPr>
        <p:txBody>
          <a:bodyPr/>
          <a:lstStyle/>
          <a:p>
            <a:r>
              <a:rPr lang="de-DE" altLang="ja-JP" smtClean="0"/>
              <a:t>Marc Emmelmann (FOKUS)</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7171" name="Footer Placeholder 2"/>
          <p:cNvSpPr>
            <a:spLocks noGrp="1"/>
          </p:cNvSpPr>
          <p:nvPr>
            <p:ph type="ftr" sz="quarter" idx="11"/>
          </p:nvPr>
        </p:nvSpPr>
        <p:spPr>
          <a:noFill/>
        </p:spPr>
        <p:txBody>
          <a:bodyPr/>
          <a:lstStyle/>
          <a:p>
            <a:r>
              <a:rPr lang="de-DE" altLang="ja-JP" smtClean="0"/>
              <a:t>Marc Emmelmann (FOKUS)</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1774</Words>
  <Application>Microsoft Macintosh PowerPoint</Application>
  <PresentationFormat>Bildschirmpräsentation (4:3)</PresentationFormat>
  <Paragraphs>188</Paragraphs>
  <Slides>14</Slides>
  <Notes>4</Notes>
  <HiddenSlides>0</HiddenSlides>
  <MMClips>0</MMClips>
  <ScaleCrop>false</ScaleCrop>
  <HeadingPairs>
    <vt:vector size="4" baseType="variant">
      <vt:variant>
        <vt:lpstr>Entwurfsvorlage</vt:lpstr>
      </vt:variant>
      <vt:variant>
        <vt:i4>1</vt:i4>
      </vt:variant>
      <vt:variant>
        <vt:lpstr>Folientitel</vt:lpstr>
      </vt:variant>
      <vt:variant>
        <vt:i4>14</vt:i4>
      </vt:variant>
    </vt:vector>
  </HeadingPairs>
  <TitlesOfParts>
    <vt:vector size="15" baseType="lpstr">
      <vt:lpstr>802-11-Submission</vt:lpstr>
      <vt:lpstr>IEEE 802.11ai Fast Initial Link Setup  Agenda for July 2013 Berlin Ad-Hoc Meeting</vt:lpstr>
      <vt:lpstr>Abstract</vt:lpstr>
      <vt:lpstr>Meeting Protocol</vt:lpstr>
      <vt:lpstr>Voting &amp; Document Status</vt:lpstr>
      <vt:lpstr>Administrative Items</vt:lpstr>
      <vt:lpstr>Participants, Patents, and Duty to Inform</vt:lpstr>
      <vt:lpstr>Patent Related Links</vt:lpstr>
      <vt:lpstr>Call for Potentially Essential Patents</vt:lpstr>
      <vt:lpstr>Other Guidelines for IEEE WG Meetings</vt:lpstr>
      <vt:lpstr>Current Procedures </vt:lpstr>
      <vt:lpstr>Folie 11</vt:lpstr>
      <vt:lpstr>Submission List</vt:lpstr>
      <vt:lpstr>Straw Poll</vt:lpstr>
      <vt:lpstr>Open Items for Geneva</vt:lpstr>
    </vt:vector>
  </TitlesOfParts>
  <Manager/>
  <Company>FOKUS</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Agenda Berlin Ad-Hoc July 2013</dc:title>
  <dc:subject/>
  <dc:creator>Marc Emmelmann</dc:creator>
  <cp:keywords/>
  <dc:description/>
  <cp:lastModifiedBy>Marc Emmelmann</cp:lastModifiedBy>
  <cp:revision>493</cp:revision>
  <cp:lastPrinted>1998-02-10T13:28:06Z</cp:lastPrinted>
  <dcterms:created xsi:type="dcterms:W3CDTF">2013-07-11T07:36:03Z</dcterms:created>
  <dcterms:modified xsi:type="dcterms:W3CDTF">2013-07-12T11:38:03Z</dcterms:modified>
  <cp:category/>
</cp:coreProperties>
</file>