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802.11-13/0723r0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2079296.2079321" TargetMode="External"/><Relationship Id="rId2" Type="http://schemas.openxmlformats.org/officeDocument/2006/relationships/hyperlink" Target="http://www.ist-winner.org/WINNER2-Deliverables/D1.1.2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HEW SG Evaluation Methodology Overview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766142"/>
              </p:ext>
            </p:extLst>
          </p:nvPr>
        </p:nvGraphicFramePr>
        <p:xfrm>
          <a:off x="523875" y="2263775"/>
          <a:ext cx="7675563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" name="Document" r:id="rId4" imgW="8417893" imgH="3170367" progId="Word.Document.8">
                  <p:embed/>
                </p:oleObj>
              </mc:Choice>
              <mc:Fallback>
                <p:oleObj name="Document" r:id="rId4" imgW="8417893" imgH="31703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63775"/>
                        <a:ext cx="7675563" cy="287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1600" dirty="0" smtClean="0"/>
              <a:t>[1] </a:t>
            </a:r>
            <a:r>
              <a:rPr lang="it-IT" sz="1600" dirty="0"/>
              <a:t>11-03-0940-04-000n-tgn-channel-models</a:t>
            </a:r>
            <a:endParaRPr lang="en-US" sz="1600" dirty="0"/>
          </a:p>
          <a:p>
            <a:pPr marL="0" lvl="0" indent="0">
              <a:buNone/>
            </a:pPr>
            <a:r>
              <a:rPr lang="it-IT" sz="1600" dirty="0" smtClean="0"/>
              <a:t>[2] 11-09-0308-12-00ac-tgac-channel-model-addendum-document</a:t>
            </a:r>
            <a:endParaRPr lang="en-US" sz="1600" dirty="0" smtClean="0"/>
          </a:p>
          <a:p>
            <a:pPr marL="0" lvl="0" indent="0">
              <a:buNone/>
            </a:pPr>
            <a:r>
              <a:rPr lang="en-US" sz="1600" dirty="0" smtClean="0"/>
              <a:t>[3] WINNER </a:t>
            </a:r>
            <a:r>
              <a:rPr lang="en-US" sz="1600" dirty="0"/>
              <a:t>II Channel Models, Part I Channel Models</a:t>
            </a:r>
            <a:r>
              <a:rPr lang="en-US" sz="1600" dirty="0" smtClean="0"/>
              <a:t>, Deliverable </a:t>
            </a:r>
            <a:r>
              <a:rPr lang="en-US" sz="1600" dirty="0"/>
              <a:t>D1.1.2, v 1.1, </a:t>
            </a:r>
            <a:r>
              <a:rPr lang="en-US" sz="1600" dirty="0" smtClean="0"/>
              <a:t>2007 (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www.ist-winner.org/WINNER2-Deliverables/D1.1.2.zip</a:t>
            </a:r>
            <a:r>
              <a:rPr lang="en-US" sz="1600" dirty="0" smtClean="0"/>
              <a:t>)</a:t>
            </a:r>
          </a:p>
          <a:p>
            <a:pPr marL="0" lvl="0" indent="0">
              <a:buNone/>
            </a:pPr>
            <a:r>
              <a:rPr lang="en-US" sz="1600" dirty="0" smtClean="0"/>
              <a:t>[4</a:t>
            </a:r>
            <a:r>
              <a:rPr lang="en-US" sz="1600" dirty="0"/>
              <a:t>] </a:t>
            </a:r>
            <a:r>
              <a:rPr lang="en-US" sz="1600" dirty="0" smtClean="0"/>
              <a:t>11-09-0451-16-00ac-tgac-functional-requirements-and-evaluation-methodology</a:t>
            </a:r>
          </a:p>
          <a:p>
            <a:pPr marL="0" indent="0">
              <a:buNone/>
            </a:pPr>
            <a:r>
              <a:rPr lang="en-US" sz="1600" dirty="0" smtClean="0"/>
              <a:t>[5] </a:t>
            </a:r>
            <a:r>
              <a:rPr lang="it-IT" sz="1600" dirty="0" smtClean="0"/>
              <a:t>11-09-0296-16-00ad-evaluation-methodology.doc</a:t>
            </a:r>
          </a:p>
          <a:p>
            <a:pPr marL="0" lvl="0" indent="0">
              <a:buNone/>
            </a:pPr>
            <a:r>
              <a:rPr lang="it-IT" sz="1600" dirty="0" smtClean="0"/>
              <a:t>[6] </a:t>
            </a:r>
            <a:r>
              <a:rPr lang="it-IT" sz="1600" dirty="0"/>
              <a:t>Ashwin Rao, </a:t>
            </a:r>
            <a:r>
              <a:rPr lang="it-IT" sz="1600" dirty="0" smtClean="0"/>
              <a:t>et. al. 2011. Network </a:t>
            </a:r>
            <a:r>
              <a:rPr lang="it-IT" sz="1600" dirty="0"/>
              <a:t>characteristics of video streaming traffic. In Proceedings of the Seventh COnference on emerging Networking EXperiments and Technologies (CoNEXT '11). ACM, New York, NY, USA, , Article 25 , 12 pages. DOI=10.1145/2079296.2079321 </a:t>
            </a:r>
            <a:r>
              <a:rPr lang="it-IT" sz="1600" dirty="0">
                <a:hlinkClick r:id="rId3"/>
              </a:rPr>
              <a:t>http://</a:t>
            </a:r>
            <a:r>
              <a:rPr lang="it-IT" sz="1600" dirty="0" smtClean="0">
                <a:hlinkClick r:id="rId3"/>
              </a:rPr>
              <a:t>doi.acm.org/10.1145/2079296.2079321</a:t>
            </a:r>
            <a:endParaRPr lang="it-IT" sz="1600" dirty="0" smtClean="0"/>
          </a:p>
          <a:p>
            <a:pPr marL="0" lvl="0" indent="0">
              <a:buNone/>
            </a:pPr>
            <a:r>
              <a:rPr lang="it-IT" sz="1600" dirty="0" smtClean="0"/>
              <a:t>[7] 11-13-0722-00-0hew-hew-evaluation-methodology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lvl="0" indent="0"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</a:t>
            </a:r>
            <a:r>
              <a:rPr lang="en-GB" dirty="0" smtClean="0"/>
              <a:t>presentation gives an overview of a draft HEW SG evaluation </a:t>
            </a:r>
            <a:r>
              <a:rPr lang="en-GB" dirty="0"/>
              <a:t>methodology </a:t>
            </a:r>
            <a:r>
              <a:rPr lang="en-GB" dirty="0" smtClean="0"/>
              <a:t>document [11-13/0722r0]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7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PHY channel models</a:t>
            </a:r>
          </a:p>
          <a:p>
            <a:pPr lvl="1"/>
            <a:r>
              <a:rPr lang="en-US" dirty="0" err="1" smtClean="0"/>
              <a:t>TGn</a:t>
            </a:r>
            <a:r>
              <a:rPr lang="en-US" dirty="0" smtClean="0"/>
              <a:t> channel model with some modifications as in </a:t>
            </a:r>
            <a:r>
              <a:rPr lang="en-US" dirty="0" err="1" smtClean="0"/>
              <a:t>TGac</a:t>
            </a:r>
            <a:r>
              <a:rPr lang="en-US" dirty="0" smtClean="0"/>
              <a:t> [1-2]</a:t>
            </a:r>
          </a:p>
          <a:p>
            <a:pPr lvl="2"/>
            <a:r>
              <a:rPr lang="en-US" dirty="0" err="1" smtClean="0"/>
              <a:t>TGn</a:t>
            </a:r>
            <a:r>
              <a:rPr lang="en-US" dirty="0" smtClean="0"/>
              <a:t> Channel Model B, D, E, F</a:t>
            </a:r>
          </a:p>
          <a:p>
            <a:pPr lvl="1"/>
            <a:r>
              <a:rPr lang="en-US" dirty="0"/>
              <a:t>For outdoor, outdoor-to-indoor, indoor-to-outdoor usage scenarios, </a:t>
            </a:r>
            <a:r>
              <a:rPr lang="en-US" dirty="0" smtClean="0"/>
              <a:t>WINNER II channel </a:t>
            </a:r>
            <a:r>
              <a:rPr lang="en-US" dirty="0"/>
              <a:t>models defined in </a:t>
            </a:r>
            <a:r>
              <a:rPr lang="en-US" dirty="0" smtClean="0"/>
              <a:t>[3] </a:t>
            </a:r>
            <a:r>
              <a:rPr lang="en-US" dirty="0"/>
              <a:t>shall be used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WINNER B1</a:t>
            </a:r>
            <a:endParaRPr lang="en-US" dirty="0"/>
          </a:p>
          <a:p>
            <a:r>
              <a:rPr lang="en-US" dirty="0" smtClean="0"/>
              <a:t>PHY impairments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TGac</a:t>
            </a:r>
            <a:r>
              <a:rPr lang="en-US" dirty="0" smtClean="0"/>
              <a:t> evaluation methodology [4]</a:t>
            </a:r>
          </a:p>
          <a:p>
            <a:pPr lvl="1"/>
            <a:r>
              <a:rPr lang="en-US" dirty="0" smtClean="0"/>
              <a:t>Some of the impairments may need to be review</a:t>
            </a:r>
            <a:endParaRPr lang="en-US" dirty="0"/>
          </a:p>
          <a:p>
            <a:r>
              <a:rPr lang="en-US" dirty="0" smtClean="0"/>
              <a:t>PHY link level </a:t>
            </a:r>
            <a:r>
              <a:rPr lang="en-US" dirty="0" smtClean="0"/>
              <a:t>simulation (placeholder)</a:t>
            </a:r>
          </a:p>
          <a:p>
            <a:r>
              <a:rPr lang="en-US" dirty="0" smtClean="0"/>
              <a:t>Comparison criteria (placeholder)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4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Reuse the traffic models developed in </a:t>
            </a:r>
            <a:r>
              <a:rPr lang="en-US" sz="2000" dirty="0" err="1" smtClean="0"/>
              <a:t>TGad</a:t>
            </a:r>
            <a:r>
              <a:rPr lang="en-US" sz="2000" dirty="0" smtClean="0"/>
              <a:t> [5]</a:t>
            </a:r>
          </a:p>
          <a:p>
            <a:pPr lvl="1"/>
            <a:r>
              <a:rPr lang="en-US" sz="1800" dirty="0" smtClean="0"/>
              <a:t>Lightly compressed video</a:t>
            </a:r>
          </a:p>
          <a:p>
            <a:pPr lvl="1"/>
            <a:r>
              <a:rPr lang="en-US" sz="1800" dirty="0" smtClean="0"/>
              <a:t>Local file transfer</a:t>
            </a:r>
          </a:p>
          <a:p>
            <a:pPr lvl="1"/>
            <a:r>
              <a:rPr lang="en-US" sz="1800" dirty="0" smtClean="0"/>
              <a:t>Web browsing</a:t>
            </a:r>
          </a:p>
          <a:p>
            <a:pPr lvl="1"/>
            <a:r>
              <a:rPr lang="en-US" sz="1800" dirty="0" smtClean="0"/>
              <a:t>Hard disk file transfer</a:t>
            </a:r>
          </a:p>
          <a:p>
            <a:r>
              <a:rPr lang="en-US" sz="2000" dirty="0" smtClean="0"/>
              <a:t>Add</a:t>
            </a:r>
          </a:p>
          <a:p>
            <a:pPr lvl="1"/>
            <a:r>
              <a:rPr lang="en-US" sz="1800" dirty="0" smtClean="0"/>
              <a:t>Internet streaming video/audio (e.g. YouTube) [6]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975305"/>
              </p:ext>
            </p:extLst>
          </p:nvPr>
        </p:nvGraphicFramePr>
        <p:xfrm>
          <a:off x="1981200" y="3886200"/>
          <a:ext cx="4806099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9" name="Visio" r:id="rId3" imgW="4600634" imgH="2771843" progId="Visio.Drawing.11">
                  <p:embed/>
                </p:oleObj>
              </mc:Choice>
              <mc:Fallback>
                <p:oleObj name="Visio" r:id="rId3" imgW="4600634" imgH="277184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4806099" cy="289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10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 smtClean="0"/>
              <a:t>Scenarios</a:t>
            </a:r>
          </a:p>
          <a:p>
            <a:pPr lvl="1"/>
            <a:r>
              <a:rPr lang="en-US" sz="1800" dirty="0" smtClean="0"/>
              <a:t>Wireless office</a:t>
            </a:r>
          </a:p>
          <a:p>
            <a:pPr lvl="1"/>
            <a:r>
              <a:rPr lang="en-US" sz="1800" dirty="0" smtClean="0"/>
              <a:t>Residential/apartment building</a:t>
            </a:r>
          </a:p>
          <a:p>
            <a:pPr lvl="1"/>
            <a:r>
              <a:rPr lang="en-US" sz="1800" dirty="0" smtClean="0"/>
              <a:t>Hotspot (indoor/outdoor)</a:t>
            </a:r>
          </a:p>
          <a:p>
            <a:pPr lvl="1"/>
            <a:r>
              <a:rPr lang="en-US" sz="1800" dirty="0" smtClean="0"/>
              <a:t>Stadium (indoor/outdoor)</a:t>
            </a:r>
          </a:p>
          <a:p>
            <a:pPr lvl="1"/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 smtClean="0">
                <a:ea typeface="MS Mincho"/>
              </a:rPr>
              <a:t>AP/non-AP STA configuration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ea typeface="MS Mincho"/>
              </a:rPr>
              <a:t>AP </a:t>
            </a:r>
            <a:r>
              <a:rPr lang="en-GB" sz="1600" dirty="0">
                <a:ea typeface="MS Mincho"/>
              </a:rPr>
              <a:t>STA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Number of antennas: 2-4 (TBR) 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Indoor </a:t>
            </a:r>
            <a:r>
              <a:rPr lang="en-GB" sz="1600" dirty="0" err="1">
                <a:ea typeface="MS Mincho"/>
              </a:rPr>
              <a:t>Tx</a:t>
            </a:r>
            <a:r>
              <a:rPr lang="en-GB" sz="1600" dirty="0">
                <a:ea typeface="MS Mincho"/>
              </a:rPr>
              <a:t> power: </a:t>
            </a:r>
            <a:r>
              <a:rPr lang="en-GB" sz="1600" dirty="0" smtClean="0">
                <a:ea typeface="MS Mincho"/>
              </a:rPr>
              <a:t>max 17dBm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Outdoor </a:t>
            </a:r>
            <a:r>
              <a:rPr lang="en-GB" sz="1600" dirty="0" err="1">
                <a:ea typeface="MS Mincho"/>
              </a:rPr>
              <a:t>Tx</a:t>
            </a:r>
            <a:r>
              <a:rPr lang="en-GB" sz="1600" dirty="0">
                <a:ea typeface="MS Mincho"/>
              </a:rPr>
              <a:t> power: </a:t>
            </a:r>
            <a:r>
              <a:rPr lang="en-GB" sz="1600" dirty="0" smtClean="0">
                <a:ea typeface="MS Mincho"/>
              </a:rPr>
              <a:t>max 30 </a:t>
            </a:r>
            <a:r>
              <a:rPr lang="en-GB" sz="1600" dirty="0" err="1" smtClean="0">
                <a:ea typeface="MS Mincho"/>
              </a:rPr>
              <a:t>dBm</a:t>
            </a:r>
            <a:endParaRPr lang="en-US" sz="1600" dirty="0">
              <a:ea typeface="MS Mincho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Non-AP STA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Small form factor STAs (i.e. smartphone or tablet)</a:t>
            </a:r>
            <a:endParaRPr lang="en-US" sz="1600" dirty="0">
              <a:ea typeface="MS Mincho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a typeface="MS Mincho"/>
              </a:rPr>
              <a:t>Number of antennas: 1-2 (TBR)</a:t>
            </a:r>
            <a:endParaRPr lang="en-US" sz="14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Larger form factor STAs (i.e. laptop or display or HDD)</a:t>
            </a:r>
            <a:endParaRPr lang="en-US" sz="1600" dirty="0">
              <a:ea typeface="MS Mincho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a typeface="MS Mincho"/>
              </a:rPr>
              <a:t>Number of antennas: 2-4 (TBR)</a:t>
            </a:r>
            <a:endParaRPr lang="en-US" sz="14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 err="1">
                <a:ea typeface="MS Mincho"/>
              </a:rPr>
              <a:t>Tx</a:t>
            </a:r>
            <a:r>
              <a:rPr lang="en-GB" sz="1600" dirty="0">
                <a:ea typeface="MS Mincho"/>
              </a:rPr>
              <a:t> power: </a:t>
            </a:r>
            <a:r>
              <a:rPr lang="en-GB" sz="1600" dirty="0" smtClean="0">
                <a:ea typeface="MS Mincho"/>
              </a:rPr>
              <a:t>max 17dBm</a:t>
            </a:r>
            <a:endParaRPr lang="en-US" sz="1600" dirty="0">
              <a:ea typeface="MS Mincho"/>
            </a:endParaRP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Office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3943350" cy="220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287824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1447800"/>
            <a:ext cx="2171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 bwMode="auto">
          <a:xfrm>
            <a:off x="4953000" y="2438400"/>
            <a:ext cx="1066800" cy="190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362200" y="4886008"/>
            <a:ext cx="2725843" cy="3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828800" y="1768475"/>
            <a:ext cx="838200" cy="6699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316230" y="2743200"/>
            <a:ext cx="2045970" cy="569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2352040" y="2438400"/>
            <a:ext cx="304800" cy="304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81600" y="4343400"/>
            <a:ext cx="838200" cy="87506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099846"/>
            <a:ext cx="21686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64 cubicle offices / BSS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84311" y="3390900"/>
            <a:ext cx="401956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 STAs / cubicle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Lightly compressed video (STA1</a:t>
            </a:r>
            <a:r>
              <a:rPr lang="en-US" sz="1600" dirty="0" smtClean="0">
                <a:sym typeface="Wingdings" pitchFamily="2" charset="2"/>
              </a:rPr>
              <a:t>STA2)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Web browsing (STA1--</a:t>
            </a:r>
            <a:r>
              <a:rPr lang="en-US" sz="1600" dirty="0" smtClean="0">
                <a:sym typeface="Wingdings" pitchFamily="2" charset="2"/>
              </a:rPr>
              <a:t>AP, STA3--AP)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(STA1</a:t>
            </a:r>
            <a:r>
              <a:rPr lang="en-US" sz="1600" dirty="0" smtClean="0">
                <a:sym typeface="Wingdings" pitchFamily="2" charset="2"/>
              </a:rPr>
              <a:t>--AP</a:t>
            </a:r>
            <a:r>
              <a:rPr lang="en-US" sz="1600" dirty="0">
                <a:sym typeface="Wingdings" pitchFamily="2" charset="2"/>
              </a:rPr>
              <a:t>, </a:t>
            </a:r>
            <a:r>
              <a:rPr lang="en-US" sz="1600" dirty="0" smtClean="0">
                <a:sym typeface="Wingdings" pitchFamily="2" charset="2"/>
              </a:rPr>
              <a:t>STA3--AP</a:t>
            </a:r>
            <a:r>
              <a:rPr lang="en-US" sz="1600" dirty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HDD file transfer (STA1</a:t>
            </a:r>
            <a:r>
              <a:rPr lang="en-US" sz="1600" dirty="0" smtClean="0">
                <a:sym typeface="Wingdings" pitchFamily="2" charset="2"/>
              </a:rPr>
              <a:t>--STA4)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D</a:t>
            </a:r>
            <a:endParaRPr lang="en-US" sz="16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6248400" y="3945523"/>
            <a:ext cx="18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 BSSs / office floor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146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Residential/Apartment Building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1938754"/>
            <a:ext cx="4263299" cy="288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" y="1720630"/>
            <a:ext cx="3027799" cy="266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 bwMode="auto">
          <a:xfrm>
            <a:off x="3098800" y="2142588"/>
            <a:ext cx="137160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041400" y="3971388"/>
            <a:ext cx="342900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809989" y="1735552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Apartment building (nxmx2 apartments)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997245" y="1600200"/>
            <a:ext cx="2225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Apartment configuration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4114800"/>
            <a:ext cx="5353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 STAs + 1 AP / apartment</a:t>
            </a:r>
          </a:p>
          <a:p>
            <a:endParaRPr lang="en-US" sz="1600" dirty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Lightly compressed video (STA1</a:t>
            </a:r>
            <a:r>
              <a:rPr lang="en-US" sz="1600" dirty="0" smtClean="0">
                <a:sym typeface="Wingdings" pitchFamily="2" charset="2"/>
              </a:rPr>
              <a:t>STA5)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Web browsing (STA2</a:t>
            </a:r>
            <a:r>
              <a:rPr lang="en-US" sz="1600" dirty="0" smtClean="0">
                <a:sym typeface="Wingdings" pitchFamily="2" charset="2"/>
              </a:rPr>
              <a:t>--AP, STA4--AP)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(STA2--</a:t>
            </a:r>
            <a:r>
              <a:rPr lang="en-US" sz="1600" dirty="0" smtClean="0">
                <a:sym typeface="Wingdings" pitchFamily="2" charset="2"/>
              </a:rPr>
              <a:t>P</a:t>
            </a:r>
            <a:r>
              <a:rPr lang="en-US" sz="1600" dirty="0">
                <a:sym typeface="Wingdings" pitchFamily="2" charset="2"/>
              </a:rPr>
              <a:t>, </a:t>
            </a:r>
            <a:r>
              <a:rPr lang="en-US" sz="1600" dirty="0" smtClean="0">
                <a:sym typeface="Wingdings" pitchFamily="2" charset="2"/>
              </a:rPr>
              <a:t>STA4--P</a:t>
            </a:r>
            <a:r>
              <a:rPr lang="en-US" sz="1600" dirty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Internet streaming video/audio (A</a:t>
            </a:r>
            <a:r>
              <a:rPr lang="en-US" sz="1600" dirty="0" smtClean="0">
                <a:sym typeface="Wingdings" pitchFamily="2" charset="2"/>
              </a:rPr>
              <a:t>P -- STA3)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B, floor attenuation TBD</a:t>
            </a:r>
            <a:endParaRPr lang="en-US" sz="1600" dirty="0" smtClean="0"/>
          </a:p>
        </p:txBody>
      </p:sp>
      <p:sp>
        <p:nvSpPr>
          <p:cNvPr id="20" name="Rectangle 19"/>
          <p:cNvSpPr/>
          <p:nvPr/>
        </p:nvSpPr>
        <p:spPr bwMode="auto">
          <a:xfrm>
            <a:off x="4505188" y="4009488"/>
            <a:ext cx="676411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8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Hotspot Scenario (Indoor/Outdoor)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26574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560" y="1295400"/>
            <a:ext cx="3752850" cy="3974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3200400" y="2057400"/>
            <a:ext cx="243840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200400" y="3581400"/>
            <a:ext cx="24384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28600" y="4419600"/>
            <a:ext cx="61788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30 STAs + 1 AP / cell</a:t>
            </a:r>
          </a:p>
          <a:p>
            <a:endParaRPr lang="en-US" sz="1600" dirty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transfer, Web browsing (X% of STAs-AP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Internet streaming video/</a:t>
            </a:r>
            <a:r>
              <a:rPr lang="en-US" sz="1600" dirty="0" err="1" smtClean="0"/>
              <a:t>audro</a:t>
            </a:r>
            <a:r>
              <a:rPr lang="en-US" sz="1600" dirty="0" smtClean="0"/>
              <a:t> (Y% of STAs-AP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(Z% of STAs-STAs</a:t>
            </a:r>
            <a:r>
              <a:rPr lang="en-US" sz="1600" dirty="0" smtClean="0">
                <a:sym typeface="Wingdings" pitchFamily="2" charset="2"/>
              </a:rPr>
              <a:t>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WINNER B1 (outdoor),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E (indoor)</a:t>
            </a:r>
            <a:endParaRPr lang="en-US" sz="16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876800" y="5029200"/>
            <a:ext cx="415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Typical hotspot deployment: 100-200 meters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Dense hotspot deployment: 15-30 meters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426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Stadium Scenario (Indoor/Outdoor)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56582"/>
            <a:ext cx="4343400" cy="4782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" y="925646"/>
            <a:ext cx="37623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3324860" y="1418891"/>
            <a:ext cx="1399540" cy="7528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324860" y="2866691"/>
            <a:ext cx="143129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724400" y="2181860"/>
            <a:ext cx="676411" cy="69499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4419600"/>
            <a:ext cx="616765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100 STAs / block of seats</a:t>
            </a:r>
          </a:p>
          <a:p>
            <a:endParaRPr lang="en-US" sz="1600" dirty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transfer, Web browsing (X% of STAs - 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Internet streaming video/</a:t>
            </a:r>
            <a:r>
              <a:rPr lang="en-US" sz="1600" dirty="0" err="1" smtClean="0"/>
              <a:t>audro</a:t>
            </a:r>
            <a:r>
              <a:rPr lang="en-US" sz="1600" dirty="0" smtClean="0"/>
              <a:t> (Y% of STAs - 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(Z% of STAs - STAs</a:t>
            </a:r>
            <a:r>
              <a:rPr lang="en-US" sz="1600" dirty="0" smtClean="0">
                <a:sym typeface="Wingdings" pitchFamily="2" charset="2"/>
              </a:rPr>
              <a:t>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WINNER B1 (outdoor),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F (indoor)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304538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18304</TotalTime>
  <Words>682</Words>
  <Application>Microsoft Office PowerPoint</Application>
  <PresentationFormat>On-screen Show (4:3)</PresentationFormat>
  <Paragraphs>132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Microsoft Word 97 - 2003 Document</vt:lpstr>
      <vt:lpstr>Visio</vt:lpstr>
      <vt:lpstr>HEW SG Evaluation Methodology Overview</vt:lpstr>
      <vt:lpstr>Abstract</vt:lpstr>
      <vt:lpstr>PHY Performance</vt:lpstr>
      <vt:lpstr>Traffic Models</vt:lpstr>
      <vt:lpstr>Simulation Scenarios</vt:lpstr>
      <vt:lpstr>Wireless Office Scenario</vt:lpstr>
      <vt:lpstr>Residential/Apartment Building Scenario</vt:lpstr>
      <vt:lpstr>Hotspot Scenario (Indoor/Outdoor)</vt:lpstr>
      <vt:lpstr>Stadium Scenario (Indoor/Outdoor) 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mpark1</cp:lastModifiedBy>
  <cp:revision>597</cp:revision>
  <cp:lastPrinted>1998-02-10T13:28:06Z</cp:lastPrinted>
  <dcterms:created xsi:type="dcterms:W3CDTF">2007-05-21T21:00:37Z</dcterms:created>
  <dcterms:modified xsi:type="dcterms:W3CDTF">2013-07-15T07:29:19Z</dcterms:modified>
</cp:coreProperties>
</file>