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Default Extension="vml" ContentType="application/vnd.openxmlformats-officedocument.vmlDrawing"/>
  <Default Extension="doc" ContentType="application/msword"/>
  <Override PartName="/ppt/notesSlides/notesSlide6.xml" ContentType="application/vnd.openxmlformats-officedocument.presentationml.notesSlide+xml"/>
  <Override PartName="/ppt/slides/slide7.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9"/>
  </p:notesMasterIdLst>
  <p:handoutMasterIdLst>
    <p:handoutMasterId r:id="rId10"/>
  </p:handoutMasterIdLst>
  <p:sldIdLst>
    <p:sldId id="256" r:id="rId2"/>
    <p:sldId id="275" r:id="rId3"/>
    <p:sldId id="257" r:id="rId4"/>
    <p:sldId id="265" r:id="rId5"/>
    <p:sldId id="276" r:id="rId6"/>
    <p:sldId id="274" r:id="rId7"/>
    <p:sldId id="269" r:id="rId8"/>
  </p:sldIdLst>
  <p:sldSz cx="9144000" cy="6858000" type="screen4x3"/>
  <p:notesSz cx="6934200" cy="9280525"/>
  <p:defaultTextStyle>
    <a:defPPr>
      <a:defRPr lang="en-GB"/>
    </a:defPPr>
    <a:lvl1pPr algn="l" defTabSz="449263" rtl="0" fontAlgn="base">
      <a:spcBef>
        <a:spcPct val="0"/>
      </a:spcBef>
      <a:spcAft>
        <a:spcPct val="0"/>
      </a:spcAft>
      <a:defRPr sz="2400" kern="1200">
        <a:solidFill>
          <a:schemeClr val="bg1"/>
        </a:solidFill>
        <a:latin typeface="Times New Roman" pitchFamily="18" charset="0"/>
        <a:ea typeface="MS Gothic"/>
        <a:cs typeface="MS Gothic"/>
      </a:defRPr>
    </a:lvl1pPr>
    <a:lvl2pPr marL="742950" indent="-285750" algn="l" defTabSz="449263" rtl="0" fontAlgn="base">
      <a:spcBef>
        <a:spcPct val="0"/>
      </a:spcBef>
      <a:spcAft>
        <a:spcPct val="0"/>
      </a:spcAft>
      <a:defRPr sz="2400" kern="1200">
        <a:solidFill>
          <a:schemeClr val="bg1"/>
        </a:solidFill>
        <a:latin typeface="Times New Roman" pitchFamily="18" charset="0"/>
        <a:ea typeface="MS Gothic"/>
        <a:cs typeface="MS Gothic"/>
      </a:defRPr>
    </a:lvl2pPr>
    <a:lvl3pPr marL="11430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3pPr>
    <a:lvl4pPr marL="16002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4pPr>
    <a:lvl5pPr marL="20574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5pPr>
    <a:lvl6pPr marL="2286000" algn="l" defTabSz="914400" rtl="0" eaLnBrk="1" latinLnBrk="0" hangingPunct="1">
      <a:defRPr sz="2400" kern="1200">
        <a:solidFill>
          <a:schemeClr val="bg1"/>
        </a:solidFill>
        <a:latin typeface="Times New Roman" pitchFamily="18" charset="0"/>
        <a:ea typeface="MS Gothic"/>
        <a:cs typeface="MS Gothic"/>
      </a:defRPr>
    </a:lvl6pPr>
    <a:lvl7pPr marL="2743200" algn="l" defTabSz="914400" rtl="0" eaLnBrk="1" latinLnBrk="0" hangingPunct="1">
      <a:defRPr sz="2400" kern="1200">
        <a:solidFill>
          <a:schemeClr val="bg1"/>
        </a:solidFill>
        <a:latin typeface="Times New Roman" pitchFamily="18" charset="0"/>
        <a:ea typeface="MS Gothic"/>
        <a:cs typeface="MS Gothic"/>
      </a:defRPr>
    </a:lvl7pPr>
    <a:lvl8pPr marL="3200400" algn="l" defTabSz="914400" rtl="0" eaLnBrk="1" latinLnBrk="0" hangingPunct="1">
      <a:defRPr sz="2400" kern="1200">
        <a:solidFill>
          <a:schemeClr val="bg1"/>
        </a:solidFill>
        <a:latin typeface="Times New Roman" pitchFamily="18" charset="0"/>
        <a:ea typeface="MS Gothic"/>
        <a:cs typeface="MS Gothic"/>
      </a:defRPr>
    </a:lvl8pPr>
    <a:lvl9pPr marL="3657600" algn="l" defTabSz="914400" rtl="0" eaLnBrk="1" latinLnBrk="0" hangingPunct="1">
      <a:defRPr sz="2400" kern="1200">
        <a:solidFill>
          <a:schemeClr val="bg1"/>
        </a:solidFill>
        <a:latin typeface="Times New Roman" pitchFamily="18" charset="0"/>
        <a:ea typeface="MS Gothic"/>
        <a:cs typeface="MS Gothic"/>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4" autoAdjust="0"/>
    <p:restoredTop sz="87566" autoAdjust="0"/>
  </p:normalViewPr>
  <p:slideViewPr>
    <p:cSldViewPr>
      <p:cViewPr varScale="1">
        <p:scale>
          <a:sx n="73" d="100"/>
          <a:sy n="73" d="100"/>
        </p:scale>
        <p:origin x="-678" y="-96"/>
      </p:cViewPr>
      <p:guideLst>
        <p:guide orient="horz" pos="2160"/>
        <p:guide pos="2880"/>
      </p:guideLst>
    </p:cSldViewPr>
  </p:slideViewPr>
  <p:outlineViewPr>
    <p:cViewPr varScale="1">
      <p:scale>
        <a:sx n="170" d="200"/>
        <a:sy n="170" d="200"/>
      </p:scale>
      <p:origin x="-780" y="-84"/>
    </p:cViewPr>
  </p:outlineViewPr>
  <p:notesTextViewPr>
    <p:cViewPr>
      <p:scale>
        <a:sx n="75" d="100"/>
        <a:sy n="75" d="100"/>
      </p:scale>
      <p:origin x="0" y="0"/>
    </p:cViewPr>
  </p:notesTextViewPr>
  <p:notesViewPr>
    <p:cSldViewPr>
      <p:cViewPr varScale="1">
        <p:scale>
          <a:sx n="65" d="100"/>
          <a:sy n="65" d="100"/>
        </p:scale>
        <p:origin x="2141" y="62"/>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eaLnBrk="0" hangingPunct="0">
              <a:buClr>
                <a:srgbClr val="000000"/>
              </a:buClr>
              <a:buSzPct val="100000"/>
              <a:buFont typeface="Times New Roman" pitchFamily="16" charset="0"/>
              <a:buNone/>
              <a:defRPr sz="1200">
                <a:latin typeface="Times New Roman" pitchFamily="16" charset="0"/>
                <a:ea typeface="MS Gothic" charset="-128"/>
                <a:cs typeface="+mn-cs"/>
              </a:defRPr>
            </a:lvl1pPr>
          </a:lstStyle>
          <a:p>
            <a:pPr>
              <a:defRPr/>
            </a:pPr>
            <a:r>
              <a:rPr lang="en-US" smtClean="0"/>
              <a:t>doc.: IEEE 802.11-13-0695-00-0000</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eaLnBrk="0" hangingPunct="0">
              <a:buClr>
                <a:srgbClr val="000000"/>
              </a:buClr>
              <a:buSzPct val="100000"/>
              <a:buFont typeface="Times New Roman" pitchFamily="16" charset="0"/>
              <a:buNone/>
              <a:defRPr sz="1200">
                <a:latin typeface="Times New Roman" pitchFamily="16" charset="0"/>
                <a:ea typeface="MS Gothic" charset="-128"/>
                <a:cs typeface="+mn-cs"/>
              </a:defRPr>
            </a:lvl1pPr>
          </a:lstStyle>
          <a:p>
            <a:pPr>
              <a:defRPr/>
            </a:pPr>
            <a:r>
              <a:rPr lang="en-US" dirty="0" smtClean="0"/>
              <a:t>July 2013</a:t>
            </a:r>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eaLnBrk="0" hangingPunct="0">
              <a:buClr>
                <a:srgbClr val="000000"/>
              </a:buClr>
              <a:buSzPct val="100000"/>
              <a:buFont typeface="Times New Roman" pitchFamily="16" charset="0"/>
              <a:buNone/>
              <a:defRPr sz="1200">
                <a:latin typeface="Times New Roman" pitchFamily="16" charset="0"/>
                <a:ea typeface="MS Gothic" charset="-128"/>
                <a:cs typeface="+mn-cs"/>
              </a:defRPr>
            </a:lvl1pPr>
          </a:lstStyle>
          <a:p>
            <a:pPr>
              <a:defRPr/>
            </a:pPr>
            <a:r>
              <a:rPr lang="en-US"/>
              <a:t>Jon Rosdahl, CSR</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eaLnBrk="0" hangingPunct="0">
              <a:buClr>
                <a:srgbClr val="000000"/>
              </a:buClr>
              <a:buSzPct val="100000"/>
              <a:buFont typeface="Times New Roman" pitchFamily="16" charset="0"/>
              <a:buNone/>
              <a:defRPr sz="1200">
                <a:latin typeface="Times New Roman" pitchFamily="16" charset="0"/>
                <a:ea typeface="MS Gothic" charset="-128"/>
                <a:cs typeface="+mn-cs"/>
              </a:defRPr>
            </a:lvl1pPr>
          </a:lstStyle>
          <a:p>
            <a:pPr>
              <a:defRPr/>
            </a:pPr>
            <a:fld id="{52A79202-D6FC-4004-9EAC-173BEA3031E0}" type="slidenum">
              <a:rPr lang="en-US"/>
              <a:pPr>
                <a:defRPr/>
              </a:pPr>
              <a:t>‹#›</a:t>
            </a:fld>
            <a:endParaRPr lang="en-US"/>
          </a:p>
        </p:txBody>
      </p:sp>
    </p:spTree>
    <p:extLst>
      <p:ext uri="{BB962C8B-B14F-4D97-AF65-F5344CB8AC3E}">
        <p14:creationId xmlns:p14="http://schemas.microsoft.com/office/powerpoint/2010/main" xmlns="" val="315417284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cs typeface="+mn-cs"/>
            </a:endParaRPr>
          </a:p>
        </p:txBody>
      </p:sp>
      <p:sp>
        <p:nvSpPr>
          <p:cNvPr id="2050" name="Rectangle 2"/>
          <p:cNvSpPr>
            <a:spLocks noGrp="1" noChangeArrowheads="1"/>
          </p:cNvSpPr>
          <p:nvPr>
            <p:ph type="hdr"/>
          </p:nvPr>
        </p:nvSpPr>
        <p:spPr bwMode="auto">
          <a:xfrm>
            <a:off x="3924300" y="96838"/>
            <a:ext cx="2355850" cy="200025"/>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latin typeface="Times New Roman" pitchFamily="16" charset="0"/>
                <a:ea typeface="MS Gothic" charset="-128"/>
                <a:cs typeface="Arial Unicode MS" charset="0"/>
              </a:defRPr>
            </a:lvl1pPr>
          </a:lstStyle>
          <a:p>
            <a:pPr>
              <a:defRPr/>
            </a:pPr>
            <a:r>
              <a:rPr lang="en-US" smtClean="0"/>
              <a:t>doc.: IEEE 802.11-13-0695-00-0000</a:t>
            </a:r>
            <a:endParaRPr lang="en-US" dirty="0"/>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latin typeface="Times New Roman" pitchFamily="16" charset="0"/>
                <a:ea typeface="MS Gothic" charset="-128"/>
                <a:cs typeface="Arial Unicode MS" charset="0"/>
              </a:defRPr>
            </a:lvl1pPr>
          </a:lstStyle>
          <a:p>
            <a:pPr>
              <a:defRPr/>
            </a:pPr>
            <a:r>
              <a:rPr lang="en-US" dirty="0" smtClean="0"/>
              <a:t>July 2013</a:t>
            </a:r>
            <a:endParaRPr lang="en-US" dirty="0"/>
          </a:p>
        </p:txBody>
      </p:sp>
      <p:sp>
        <p:nvSpPr>
          <p:cNvPr id="9221"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noProof="0"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6" charset="0"/>
              <a:buNone/>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latin typeface="Times New Roman" pitchFamily="16" charset="0"/>
                <a:ea typeface="MS Gothic" charset="-128"/>
                <a:cs typeface="Arial Unicode MS" charset="0"/>
              </a:defRPr>
            </a:lvl1pPr>
          </a:lstStyle>
          <a:p>
            <a:pPr>
              <a:defRPr/>
            </a:pPr>
            <a:r>
              <a:rPr lang="en-US"/>
              <a:t>Jon Rosdahl, CSR</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ea typeface="MS Gothic" charset="-128"/>
                <a:cs typeface="Arial Unicode MS" charset="0"/>
              </a:defRPr>
            </a:lvl1pPr>
          </a:lstStyle>
          <a:p>
            <a:pPr>
              <a:defRPr/>
            </a:pPr>
            <a:r>
              <a:rPr lang="en-US"/>
              <a:t>Page </a:t>
            </a:r>
            <a:fld id="{7A478400-C302-40FF-A836-EC3AD3B263C9}" type="slidenum">
              <a:rPr lang="en-US"/>
              <a:pPr>
                <a:defRPr/>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US" sz="1200">
                <a:solidFill>
                  <a:srgbClr val="000000"/>
                </a:solidFill>
                <a:latin typeface="Times New Roman" pitchFamily="16" charset="0"/>
                <a:ea typeface="MS Gothic" charset="-128"/>
                <a:cs typeface="+mn-cs"/>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cs typeface="+mn-cs"/>
            </a:endParaRPr>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cs typeface="+mn-cs"/>
            </a:endParaRPr>
          </a:p>
        </p:txBody>
      </p:sp>
    </p:spTree>
    <p:extLst>
      <p:ext uri="{BB962C8B-B14F-4D97-AF65-F5344CB8AC3E}">
        <p14:creationId xmlns:p14="http://schemas.microsoft.com/office/powerpoint/2010/main" xmlns="" val="2203629662"/>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42" name="Rectangle 2"/>
          <p:cNvSpPr>
            <a:spLocks noGrp="1" noChangeArrowheads="1"/>
          </p:cNvSpPr>
          <p:nvPr>
            <p:ph type="hdr"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doc.: IEEE 802.11-13-0695-00-0000</a:t>
            </a:r>
            <a:endParaRPr lang="en-US" smtClean="0">
              <a:latin typeface="Times New Roman" pitchFamily="18" charset="0"/>
              <a:ea typeface="Arial Unicode MS" pitchFamily="34" charset="-128"/>
              <a:cs typeface="Arial Unicode MS" pitchFamily="34" charset="-128"/>
            </a:endParaRPr>
          </a:p>
        </p:txBody>
      </p:sp>
      <p:sp>
        <p:nvSpPr>
          <p:cNvPr id="10243" name="Rectangle 3"/>
          <p:cNvSpPr>
            <a:spLocks noGrp="1" noChangeArrowheads="1"/>
          </p:cNvSpPr>
          <p:nvPr>
            <p:ph type="dt" sz="quarter"/>
          </p:nvPr>
        </p:nvSpPr>
        <p:spPr>
          <a:noFill/>
        </p:spPr>
        <p:txBody>
          <a:bodyPr/>
          <a:lstStyle/>
          <a:p>
            <a:pPr>
              <a:buFont typeface="Times New Roman" pitchFamily="18" charset="0"/>
              <a:buNone/>
            </a:pPr>
            <a:r>
              <a:rPr lang="en-US" dirty="0" smtClean="0">
                <a:latin typeface="Times New Roman" pitchFamily="18" charset="0"/>
                <a:ea typeface="Arial Unicode MS" pitchFamily="34" charset="-128"/>
                <a:cs typeface="Arial Unicode MS" pitchFamily="34" charset="-128"/>
              </a:rPr>
              <a:t>July 2013</a:t>
            </a:r>
          </a:p>
        </p:txBody>
      </p:sp>
      <p:sp>
        <p:nvSpPr>
          <p:cNvPr id="10244" name="Rectangle 6"/>
          <p:cNvSpPr>
            <a:spLocks noGrp="1" noChangeArrowheads="1"/>
          </p:cNvSpPr>
          <p:nvPr>
            <p:ph type="ftr"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Jon Rosdahl, CSR</a:t>
            </a:r>
          </a:p>
        </p:txBody>
      </p:sp>
      <p:sp>
        <p:nvSpPr>
          <p:cNvPr id="10245" name="Rectangle 7"/>
          <p:cNvSpPr>
            <a:spLocks noGrp="1" noChangeArrowheads="1"/>
          </p:cNvSpPr>
          <p:nvPr>
            <p:ph type="sldNum"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Page </a:t>
            </a:r>
            <a:fld id="{FBC82004-48DB-4335-A6FA-CC0E0A6D2627}" type="slidenum">
              <a:rPr lang="en-US" smtClean="0">
                <a:latin typeface="Times New Roman" pitchFamily="18" charset="0"/>
                <a:ea typeface="Arial Unicode MS" pitchFamily="34" charset="-128"/>
                <a:cs typeface="Arial Unicode MS" pitchFamily="34" charset="-128"/>
              </a:rPr>
              <a:pPr>
                <a:buFont typeface="Times New Roman" pitchFamily="18" charset="0"/>
                <a:buNone/>
              </a:pPr>
              <a:t>1</a:t>
            </a:fld>
            <a:endParaRPr lang="en-US" smtClean="0">
              <a:latin typeface="Times New Roman" pitchFamily="18" charset="0"/>
              <a:ea typeface="Arial Unicode MS" pitchFamily="34" charset="-128"/>
              <a:cs typeface="Arial Unicode MS" pitchFamily="34" charset="-128"/>
            </a:endParaRPr>
          </a:p>
        </p:txBody>
      </p:sp>
      <p:sp>
        <p:nvSpPr>
          <p:cNvPr id="10246"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p:spPr>
        <p:txBody>
          <a:bodyPr wrap="none" anchor="ctr"/>
          <a:lstStyle/>
          <a:p>
            <a:pPr eaLnBrk="0" hangingPunct="0">
              <a:buClr>
                <a:srgbClr val="000000"/>
              </a:buClr>
              <a:buSzPct val="100000"/>
              <a:buFont typeface="Times New Roman" pitchFamily="18" charset="0"/>
              <a:buNone/>
            </a:pPr>
            <a:endParaRPr lang="en-US"/>
          </a:p>
        </p:txBody>
      </p:sp>
      <p:sp>
        <p:nvSpPr>
          <p:cNvPr id="10247" name="Rectangle 2"/>
          <p:cNvSpPr>
            <a:spLocks noGrp="1" noChangeArrowheads="1"/>
          </p:cNvSpPr>
          <p:nvPr>
            <p:ph type="body"/>
          </p:nvPr>
        </p:nvSpPr>
        <p:spPr>
          <a:xfrm>
            <a:off x="923925" y="4408488"/>
            <a:ext cx="5086350" cy="4270375"/>
          </a:xfrm>
          <a:noFill/>
          <a:ln/>
        </p:spPr>
        <p:txBody>
          <a:bodyPr wrap="none" anchor="ctr"/>
          <a:lstStyle/>
          <a:p>
            <a:endParaRPr lang="en-US" smtClean="0">
              <a:latin typeface="Times New Roman" pitchFamily="18" charset="0"/>
            </a:endParaRPr>
          </a:p>
        </p:txBody>
      </p:sp>
    </p:spTree>
    <p:extLst>
      <p:ext uri="{BB962C8B-B14F-4D97-AF65-F5344CB8AC3E}">
        <p14:creationId xmlns:p14="http://schemas.microsoft.com/office/powerpoint/2010/main" xmlns="" val="304358831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doc.: IEEE 802.11-13-0695-00-0000</a:t>
            </a:r>
            <a:endParaRPr lang="en-US" smtClean="0">
              <a:latin typeface="Times New Roman" pitchFamily="18" charset="0"/>
              <a:ea typeface="Arial Unicode MS" pitchFamily="34" charset="-128"/>
              <a:cs typeface="Arial Unicode MS" pitchFamily="34" charset="-128"/>
            </a:endParaRPr>
          </a:p>
        </p:txBody>
      </p:sp>
      <p:sp>
        <p:nvSpPr>
          <p:cNvPr id="11267" name="Rectangle 3"/>
          <p:cNvSpPr>
            <a:spLocks noGrp="1" noChangeArrowheads="1"/>
          </p:cNvSpPr>
          <p:nvPr>
            <p:ph type="dt" sz="quarter"/>
          </p:nvPr>
        </p:nvSpPr>
        <p:spPr>
          <a:noFill/>
        </p:spPr>
        <p:txBody>
          <a:bodyPr/>
          <a:lstStyle/>
          <a:p>
            <a:r>
              <a:rPr lang="en-US" dirty="0">
                <a:latin typeface="Times New Roman" pitchFamily="18" charset="0"/>
                <a:ea typeface="Arial Unicode MS" pitchFamily="34" charset="-128"/>
                <a:cs typeface="Arial Unicode MS" pitchFamily="34" charset="-128"/>
              </a:rPr>
              <a:t>July 2013</a:t>
            </a:r>
            <a:endParaRPr lang="en-US" dirty="0" smtClean="0">
              <a:latin typeface="Times New Roman" pitchFamily="18" charset="0"/>
              <a:ea typeface="Arial Unicode MS" pitchFamily="34" charset="-128"/>
              <a:cs typeface="Arial Unicode MS" pitchFamily="34" charset="-128"/>
            </a:endParaRPr>
          </a:p>
        </p:txBody>
      </p:sp>
      <p:sp>
        <p:nvSpPr>
          <p:cNvPr id="11268" name="Rectangle 6"/>
          <p:cNvSpPr>
            <a:spLocks noGrp="1" noChangeArrowheads="1"/>
          </p:cNvSpPr>
          <p:nvPr>
            <p:ph type="ftr"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Jon Rosdahl, CSR</a:t>
            </a:r>
          </a:p>
        </p:txBody>
      </p:sp>
      <p:sp>
        <p:nvSpPr>
          <p:cNvPr id="11269" name="Rectangle 7"/>
          <p:cNvSpPr>
            <a:spLocks noGrp="1" noChangeArrowheads="1"/>
          </p:cNvSpPr>
          <p:nvPr>
            <p:ph type="sldNum"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Page </a:t>
            </a:r>
            <a:fld id="{7623955C-B8EB-4273-9F21-97EF06D4D154}" type="slidenum">
              <a:rPr lang="en-US" smtClean="0">
                <a:latin typeface="Times New Roman" pitchFamily="18" charset="0"/>
                <a:ea typeface="Arial Unicode MS" pitchFamily="34" charset="-128"/>
                <a:cs typeface="Arial Unicode MS" pitchFamily="34" charset="-128"/>
              </a:rPr>
              <a:pPr>
                <a:buFont typeface="Times New Roman" pitchFamily="18" charset="0"/>
                <a:buNone/>
              </a:pPr>
              <a:t>3</a:t>
            </a:fld>
            <a:endParaRPr lang="en-US" smtClean="0">
              <a:latin typeface="Times New Roman" pitchFamily="18" charset="0"/>
              <a:ea typeface="Arial Unicode MS" pitchFamily="34" charset="-128"/>
              <a:cs typeface="Arial Unicode MS" pitchFamily="34" charset="-128"/>
            </a:endParaRPr>
          </a:p>
        </p:txBody>
      </p:sp>
      <p:sp>
        <p:nvSpPr>
          <p:cNvPr id="11270"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p:spPr>
        <p:txBody>
          <a:bodyPr wrap="none" anchor="ctr"/>
          <a:lstStyle/>
          <a:p>
            <a:pPr eaLnBrk="0" hangingPunct="0">
              <a:buClr>
                <a:srgbClr val="000000"/>
              </a:buClr>
              <a:buSzPct val="100000"/>
              <a:buFont typeface="Times New Roman" pitchFamily="18" charset="0"/>
              <a:buNone/>
            </a:pPr>
            <a:endParaRPr lang="en-US"/>
          </a:p>
        </p:txBody>
      </p:sp>
      <p:sp>
        <p:nvSpPr>
          <p:cNvPr id="11271" name="Rectangle 2"/>
          <p:cNvSpPr>
            <a:spLocks noGrp="1" noChangeArrowheads="1"/>
          </p:cNvSpPr>
          <p:nvPr>
            <p:ph type="body"/>
          </p:nvPr>
        </p:nvSpPr>
        <p:spPr>
          <a:xfrm>
            <a:off x="923925" y="4408488"/>
            <a:ext cx="5086350" cy="4270375"/>
          </a:xfrm>
          <a:noFill/>
          <a:ln/>
        </p:spPr>
        <p:txBody>
          <a:bodyPr wrap="none" anchor="ctr"/>
          <a:lstStyle/>
          <a:p>
            <a:endParaRPr lang="en-US" smtClean="0">
              <a:latin typeface="Times New Roman" pitchFamily="18" charset="0"/>
            </a:endParaRPr>
          </a:p>
        </p:txBody>
      </p:sp>
    </p:spTree>
    <p:extLst>
      <p:ext uri="{BB962C8B-B14F-4D97-AF65-F5344CB8AC3E}">
        <p14:creationId xmlns:p14="http://schemas.microsoft.com/office/powerpoint/2010/main" xmlns="" val="423688106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txBox="1">
            <a:spLocks noGrp="1" noChangeArrowheads="1"/>
          </p:cNvSpPr>
          <p:nvPr/>
        </p:nvSpPr>
        <p:spPr bwMode="auto">
          <a:xfrm>
            <a:off x="3467100" y="96838"/>
            <a:ext cx="2814638" cy="214312"/>
          </a:xfrm>
          <a:prstGeom prst="rect">
            <a:avLst/>
          </a:prstGeom>
          <a:noFill/>
          <a:ln w="9525">
            <a:noFill/>
            <a:miter lim="800000"/>
            <a:headEnd/>
            <a:tailEnd/>
          </a:ln>
        </p:spPr>
        <p:txBody>
          <a:bodyPr lIns="0" tIns="0" rIns="0" bIns="0" anchor="b">
            <a:spAutoFit/>
          </a:bodyPr>
          <a:lstStyle/>
          <a:p>
            <a:pPr algn="r" defTabSz="933450" eaLnBrk="0" hangingPunct="0"/>
            <a:r>
              <a:rPr lang="en-US" sz="1400" b="1">
                <a:solidFill>
                  <a:schemeClr val="tx1"/>
                </a:solidFill>
                <a:ea typeface="MS PGothic" pitchFamily="34" charset="-128"/>
              </a:rPr>
              <a:t>doc.: IEEE 802.15-11/0204r0</a:t>
            </a:r>
          </a:p>
        </p:txBody>
      </p:sp>
      <p:sp>
        <p:nvSpPr>
          <p:cNvPr id="12291" name="Rectangle 3"/>
          <p:cNvSpPr txBox="1">
            <a:spLocks noGrp="1" noChangeArrowheads="1"/>
          </p:cNvSpPr>
          <p:nvPr/>
        </p:nvSpPr>
        <p:spPr bwMode="auto">
          <a:xfrm>
            <a:off x="654050" y="96838"/>
            <a:ext cx="2736850" cy="214312"/>
          </a:xfrm>
          <a:prstGeom prst="rect">
            <a:avLst/>
          </a:prstGeom>
          <a:noFill/>
          <a:ln w="9525">
            <a:noFill/>
            <a:miter lim="800000"/>
            <a:headEnd/>
            <a:tailEnd/>
          </a:ln>
        </p:spPr>
        <p:txBody>
          <a:bodyPr lIns="0" tIns="0" rIns="0" bIns="0" anchor="b">
            <a:spAutoFit/>
          </a:bodyPr>
          <a:lstStyle/>
          <a:p>
            <a:pPr defTabSz="933450" eaLnBrk="0" hangingPunct="0"/>
            <a:r>
              <a:rPr lang="en-US" sz="1400" b="1">
                <a:solidFill>
                  <a:schemeClr val="tx1"/>
                </a:solidFill>
                <a:ea typeface="MS PGothic" pitchFamily="34" charset="-128"/>
              </a:rPr>
              <a:t>March 2011</a:t>
            </a:r>
          </a:p>
        </p:txBody>
      </p:sp>
      <p:sp>
        <p:nvSpPr>
          <p:cNvPr id="12292" name="Rectangle 2"/>
          <p:cNvSpPr>
            <a:spLocks noGrp="1" noRot="1" noChangeAspect="1" noChangeArrowheads="1" noTextEdit="1"/>
          </p:cNvSpPr>
          <p:nvPr>
            <p:ph type="sldImg"/>
          </p:nvPr>
        </p:nvSpPr>
        <p:spPr>
          <a:xfrm>
            <a:off x="1155700" y="701675"/>
            <a:ext cx="4624388" cy="3468688"/>
          </a:xfrm>
          <a:ln/>
        </p:spPr>
      </p:sp>
      <p:sp>
        <p:nvSpPr>
          <p:cNvPr id="12293" name="Rectangle 3"/>
          <p:cNvSpPr>
            <a:spLocks noGrp="1" noChangeArrowheads="1"/>
          </p:cNvSpPr>
          <p:nvPr>
            <p:ph type="body" idx="1"/>
          </p:nvPr>
        </p:nvSpPr>
        <p:spPr>
          <a:xfrm>
            <a:off x="923925" y="4408488"/>
            <a:ext cx="5086350" cy="4176712"/>
          </a:xfrm>
          <a:noFill/>
          <a:ln/>
        </p:spPr>
        <p:txBody>
          <a:bodyPr lIns="93648" tIns="46031" rIns="93648" bIns="46031"/>
          <a:lstStyle/>
          <a:p>
            <a:pPr defTabSz="933450"/>
            <a:endParaRPr lang="en-US" dirty="0" smtClean="0">
              <a:latin typeface="Times New Roman" pitchFamily="18" charset="0"/>
            </a:endParaRPr>
          </a:p>
        </p:txBody>
      </p:sp>
    </p:spTree>
    <p:extLst>
      <p:ext uri="{BB962C8B-B14F-4D97-AF65-F5344CB8AC3E}">
        <p14:creationId xmlns:p14="http://schemas.microsoft.com/office/powerpoint/2010/main" xmlns="" val="14102237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txBox="1">
            <a:spLocks noGrp="1" noChangeArrowheads="1"/>
          </p:cNvSpPr>
          <p:nvPr/>
        </p:nvSpPr>
        <p:spPr bwMode="auto">
          <a:xfrm>
            <a:off x="3467100" y="96838"/>
            <a:ext cx="2814638" cy="217487"/>
          </a:xfrm>
          <a:prstGeom prst="rect">
            <a:avLst/>
          </a:prstGeom>
          <a:noFill/>
          <a:ln w="9525">
            <a:noFill/>
            <a:miter lim="800000"/>
            <a:headEnd/>
            <a:tailEnd/>
          </a:ln>
        </p:spPr>
        <p:txBody>
          <a:bodyPr lIns="0" tIns="0" rIns="0" bIns="0" anchor="b">
            <a:spAutoFit/>
          </a:bodyPr>
          <a:lstStyle/>
          <a:p>
            <a:pPr algn="r" defTabSz="933450" eaLnBrk="0" hangingPunct="0"/>
            <a:r>
              <a:rPr lang="en-US" sz="1400" b="1">
                <a:solidFill>
                  <a:schemeClr val="tx1"/>
                </a:solidFill>
                <a:ea typeface="MS PGothic" pitchFamily="34" charset="-128"/>
              </a:rPr>
              <a:t>doc.: IEEE 802.15-11/0204r0</a:t>
            </a:r>
          </a:p>
        </p:txBody>
      </p:sp>
      <p:sp>
        <p:nvSpPr>
          <p:cNvPr id="14339" name="Rectangle 3"/>
          <p:cNvSpPr txBox="1">
            <a:spLocks noGrp="1" noChangeArrowheads="1"/>
          </p:cNvSpPr>
          <p:nvPr/>
        </p:nvSpPr>
        <p:spPr bwMode="auto">
          <a:xfrm>
            <a:off x="654050" y="96838"/>
            <a:ext cx="2736850" cy="217487"/>
          </a:xfrm>
          <a:prstGeom prst="rect">
            <a:avLst/>
          </a:prstGeom>
          <a:noFill/>
          <a:ln w="9525">
            <a:noFill/>
            <a:miter lim="800000"/>
            <a:headEnd/>
            <a:tailEnd/>
          </a:ln>
        </p:spPr>
        <p:txBody>
          <a:bodyPr lIns="0" tIns="0" rIns="0" bIns="0" anchor="b">
            <a:spAutoFit/>
          </a:bodyPr>
          <a:lstStyle/>
          <a:p>
            <a:pPr defTabSz="933450" eaLnBrk="0" hangingPunct="0"/>
            <a:r>
              <a:rPr lang="en-US" sz="1400" b="1">
                <a:solidFill>
                  <a:schemeClr val="tx1"/>
                </a:solidFill>
                <a:ea typeface="MS PGothic" pitchFamily="34" charset="-128"/>
              </a:rPr>
              <a:t>March 2011</a:t>
            </a:r>
          </a:p>
        </p:txBody>
      </p:sp>
      <p:sp>
        <p:nvSpPr>
          <p:cNvPr id="14340" name="Rectangle 6"/>
          <p:cNvSpPr txBox="1">
            <a:spLocks noGrp="1" noChangeArrowheads="1"/>
          </p:cNvSpPr>
          <p:nvPr/>
        </p:nvSpPr>
        <p:spPr bwMode="auto">
          <a:xfrm>
            <a:off x="3771900" y="8985250"/>
            <a:ext cx="2509838" cy="185738"/>
          </a:xfrm>
          <a:prstGeom prst="rect">
            <a:avLst/>
          </a:prstGeom>
          <a:noFill/>
          <a:ln w="9525">
            <a:noFill/>
            <a:miter lim="800000"/>
            <a:headEnd/>
            <a:tailEnd/>
          </a:ln>
        </p:spPr>
        <p:txBody>
          <a:bodyPr lIns="0" tIns="0" rIns="0" bIns="0">
            <a:spAutoFit/>
          </a:bodyPr>
          <a:lstStyle/>
          <a:p>
            <a:pPr marL="457200" lvl="4" indent="0" algn="r" defTabSz="933450" eaLnBrk="0" hangingPunct="0"/>
            <a:r>
              <a:rPr lang="en-US" sz="1200">
                <a:solidFill>
                  <a:schemeClr val="tx1"/>
                </a:solidFill>
                <a:ea typeface="MS PGothic" pitchFamily="34" charset="-128"/>
              </a:rPr>
              <a:t>Jon Rosdahl, CSR</a:t>
            </a:r>
          </a:p>
        </p:txBody>
      </p:sp>
      <p:sp>
        <p:nvSpPr>
          <p:cNvPr id="14341" name="Rectangle 7"/>
          <p:cNvSpPr txBox="1">
            <a:spLocks noGrp="1" noChangeArrowheads="1"/>
          </p:cNvSpPr>
          <p:nvPr/>
        </p:nvSpPr>
        <p:spPr bwMode="auto">
          <a:xfrm>
            <a:off x="2933700" y="8985250"/>
            <a:ext cx="801688" cy="185738"/>
          </a:xfrm>
          <a:prstGeom prst="rect">
            <a:avLst/>
          </a:prstGeom>
          <a:noFill/>
          <a:ln w="9525">
            <a:noFill/>
            <a:miter lim="800000"/>
            <a:headEnd/>
            <a:tailEnd/>
          </a:ln>
        </p:spPr>
        <p:txBody>
          <a:bodyPr lIns="0" tIns="0" rIns="0" bIns="0">
            <a:spAutoFit/>
          </a:bodyPr>
          <a:lstStyle/>
          <a:p>
            <a:pPr algn="r" defTabSz="933450" eaLnBrk="0" hangingPunct="0"/>
            <a:r>
              <a:rPr lang="en-US" sz="1200">
                <a:solidFill>
                  <a:schemeClr val="tx1"/>
                </a:solidFill>
                <a:ea typeface="MS PGothic" pitchFamily="34" charset="-128"/>
              </a:rPr>
              <a:t>Page </a:t>
            </a:r>
            <a:fld id="{D044EE3D-4CCA-41B3-959A-D59068301CFA}" type="slidenum">
              <a:rPr lang="en-US" sz="1200">
                <a:solidFill>
                  <a:schemeClr val="tx1"/>
                </a:solidFill>
                <a:ea typeface="MS PGothic" pitchFamily="34" charset="-128"/>
              </a:rPr>
              <a:pPr algn="r" defTabSz="933450" eaLnBrk="0" hangingPunct="0"/>
              <a:t>5</a:t>
            </a:fld>
            <a:endParaRPr lang="en-US" sz="1200">
              <a:solidFill>
                <a:schemeClr val="tx1"/>
              </a:solidFill>
              <a:ea typeface="MS PGothic" pitchFamily="34" charset="-128"/>
            </a:endParaRPr>
          </a:p>
        </p:txBody>
      </p:sp>
      <p:sp>
        <p:nvSpPr>
          <p:cNvPr id="14342" name="Rectangle 2"/>
          <p:cNvSpPr txBox="1">
            <a:spLocks noGrp="1" noChangeArrowheads="1"/>
          </p:cNvSpPr>
          <p:nvPr/>
        </p:nvSpPr>
        <p:spPr bwMode="auto">
          <a:xfrm>
            <a:off x="3467100" y="96838"/>
            <a:ext cx="2814638" cy="215900"/>
          </a:xfrm>
          <a:prstGeom prst="rect">
            <a:avLst/>
          </a:prstGeom>
          <a:noFill/>
          <a:ln w="9525">
            <a:noFill/>
            <a:miter lim="800000"/>
            <a:headEnd/>
            <a:tailEnd/>
          </a:ln>
        </p:spPr>
        <p:txBody>
          <a:bodyPr lIns="0" tIns="0" rIns="0" bIns="0" anchor="b">
            <a:spAutoFit/>
          </a:bodyPr>
          <a:lstStyle/>
          <a:p>
            <a:pPr algn="r" defTabSz="931863" eaLnBrk="0" hangingPunct="0"/>
            <a:r>
              <a:rPr lang="en-US" sz="1400" b="1">
                <a:solidFill>
                  <a:schemeClr val="tx1"/>
                </a:solidFill>
                <a:ea typeface="MS PGothic" pitchFamily="34" charset="-128"/>
              </a:rPr>
              <a:t>doc.: IEEE 802.15-10/0171r0</a:t>
            </a:r>
          </a:p>
        </p:txBody>
      </p:sp>
      <p:sp>
        <p:nvSpPr>
          <p:cNvPr id="14343" name="Rectangle 3"/>
          <p:cNvSpPr txBox="1">
            <a:spLocks noGrp="1" noChangeArrowheads="1"/>
          </p:cNvSpPr>
          <p:nvPr/>
        </p:nvSpPr>
        <p:spPr bwMode="auto">
          <a:xfrm>
            <a:off x="654050" y="96838"/>
            <a:ext cx="2736850" cy="215900"/>
          </a:xfrm>
          <a:prstGeom prst="rect">
            <a:avLst/>
          </a:prstGeom>
          <a:noFill/>
          <a:ln w="9525">
            <a:noFill/>
            <a:miter lim="800000"/>
            <a:headEnd/>
            <a:tailEnd/>
          </a:ln>
        </p:spPr>
        <p:txBody>
          <a:bodyPr lIns="0" tIns="0" rIns="0" bIns="0" anchor="b">
            <a:spAutoFit/>
          </a:bodyPr>
          <a:lstStyle/>
          <a:p>
            <a:pPr defTabSz="931863" eaLnBrk="0" hangingPunct="0"/>
            <a:r>
              <a:rPr lang="en-US" sz="1400" b="1">
                <a:solidFill>
                  <a:schemeClr val="tx1"/>
                </a:solidFill>
                <a:ea typeface="MS PGothic" pitchFamily="34" charset="-128"/>
              </a:rPr>
              <a:t>March 2010</a:t>
            </a:r>
          </a:p>
        </p:txBody>
      </p:sp>
      <p:sp>
        <p:nvSpPr>
          <p:cNvPr id="14344" name="Rectangle 2"/>
          <p:cNvSpPr>
            <a:spLocks noGrp="1" noRot="1" noChangeAspect="1" noChangeArrowheads="1" noTextEdit="1"/>
          </p:cNvSpPr>
          <p:nvPr>
            <p:ph type="sldImg"/>
          </p:nvPr>
        </p:nvSpPr>
        <p:spPr>
          <a:xfrm>
            <a:off x="1155700" y="701675"/>
            <a:ext cx="4624388" cy="3468688"/>
          </a:xfrm>
          <a:ln/>
        </p:spPr>
      </p:sp>
      <p:sp>
        <p:nvSpPr>
          <p:cNvPr id="14345" name="Rectangle 3"/>
          <p:cNvSpPr>
            <a:spLocks noGrp="1" noChangeArrowheads="1"/>
          </p:cNvSpPr>
          <p:nvPr>
            <p:ph type="body" idx="1"/>
          </p:nvPr>
        </p:nvSpPr>
        <p:spPr>
          <a:xfrm>
            <a:off x="923925" y="4408488"/>
            <a:ext cx="5086350" cy="4176712"/>
          </a:xfrm>
          <a:noFill/>
          <a:ln/>
        </p:spPr>
        <p:txBody>
          <a:bodyPr lIns="93634" tIns="46024" rIns="93634" bIns="46024"/>
          <a:lstStyle/>
          <a:p>
            <a:pPr defTabSz="933450"/>
            <a:endParaRPr lang="en-US" smtClean="0">
              <a:latin typeface="Times New Roman" pitchFamily="18" charset="0"/>
            </a:endParaRPr>
          </a:p>
        </p:txBody>
      </p:sp>
    </p:spTree>
    <p:extLst>
      <p:ext uri="{BB962C8B-B14F-4D97-AF65-F5344CB8AC3E}">
        <p14:creationId xmlns:p14="http://schemas.microsoft.com/office/powerpoint/2010/main" xmlns="" val="349002756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txBox="1">
            <a:spLocks noGrp="1" noChangeArrowheads="1"/>
          </p:cNvSpPr>
          <p:nvPr/>
        </p:nvSpPr>
        <p:spPr bwMode="auto">
          <a:xfrm>
            <a:off x="3467100" y="96838"/>
            <a:ext cx="2814638" cy="217487"/>
          </a:xfrm>
          <a:prstGeom prst="rect">
            <a:avLst/>
          </a:prstGeom>
          <a:noFill/>
          <a:ln w="9525">
            <a:noFill/>
            <a:miter lim="800000"/>
            <a:headEnd/>
            <a:tailEnd/>
          </a:ln>
        </p:spPr>
        <p:txBody>
          <a:bodyPr lIns="0" tIns="0" rIns="0" bIns="0" anchor="b">
            <a:spAutoFit/>
          </a:bodyPr>
          <a:lstStyle/>
          <a:p>
            <a:pPr algn="r" defTabSz="933450" eaLnBrk="0" hangingPunct="0"/>
            <a:r>
              <a:rPr lang="en-US" sz="1400" b="1">
                <a:solidFill>
                  <a:schemeClr val="tx1"/>
                </a:solidFill>
                <a:ea typeface="MS PGothic" pitchFamily="34" charset="-128"/>
              </a:rPr>
              <a:t>doc.: IEEE 802.15-11/0204r0</a:t>
            </a:r>
          </a:p>
        </p:txBody>
      </p:sp>
      <p:sp>
        <p:nvSpPr>
          <p:cNvPr id="14339" name="Rectangle 3"/>
          <p:cNvSpPr txBox="1">
            <a:spLocks noGrp="1" noChangeArrowheads="1"/>
          </p:cNvSpPr>
          <p:nvPr/>
        </p:nvSpPr>
        <p:spPr bwMode="auto">
          <a:xfrm>
            <a:off x="654050" y="96838"/>
            <a:ext cx="2736850" cy="217487"/>
          </a:xfrm>
          <a:prstGeom prst="rect">
            <a:avLst/>
          </a:prstGeom>
          <a:noFill/>
          <a:ln w="9525">
            <a:noFill/>
            <a:miter lim="800000"/>
            <a:headEnd/>
            <a:tailEnd/>
          </a:ln>
        </p:spPr>
        <p:txBody>
          <a:bodyPr lIns="0" tIns="0" rIns="0" bIns="0" anchor="b">
            <a:spAutoFit/>
          </a:bodyPr>
          <a:lstStyle/>
          <a:p>
            <a:pPr defTabSz="933450" eaLnBrk="0" hangingPunct="0"/>
            <a:r>
              <a:rPr lang="en-US" sz="1400" b="1">
                <a:solidFill>
                  <a:schemeClr val="tx1"/>
                </a:solidFill>
                <a:ea typeface="MS PGothic" pitchFamily="34" charset="-128"/>
              </a:rPr>
              <a:t>March 2011</a:t>
            </a:r>
          </a:p>
        </p:txBody>
      </p:sp>
      <p:sp>
        <p:nvSpPr>
          <p:cNvPr id="14340" name="Rectangle 6"/>
          <p:cNvSpPr txBox="1">
            <a:spLocks noGrp="1" noChangeArrowheads="1"/>
          </p:cNvSpPr>
          <p:nvPr/>
        </p:nvSpPr>
        <p:spPr bwMode="auto">
          <a:xfrm>
            <a:off x="3771900" y="8985250"/>
            <a:ext cx="2509838" cy="185738"/>
          </a:xfrm>
          <a:prstGeom prst="rect">
            <a:avLst/>
          </a:prstGeom>
          <a:noFill/>
          <a:ln w="9525">
            <a:noFill/>
            <a:miter lim="800000"/>
            <a:headEnd/>
            <a:tailEnd/>
          </a:ln>
        </p:spPr>
        <p:txBody>
          <a:bodyPr lIns="0" tIns="0" rIns="0" bIns="0">
            <a:spAutoFit/>
          </a:bodyPr>
          <a:lstStyle/>
          <a:p>
            <a:pPr marL="457200" lvl="4" indent="0" algn="r" defTabSz="933450" eaLnBrk="0" hangingPunct="0"/>
            <a:r>
              <a:rPr lang="en-US" sz="1200">
                <a:solidFill>
                  <a:schemeClr val="tx1"/>
                </a:solidFill>
                <a:ea typeface="MS PGothic" pitchFamily="34" charset="-128"/>
              </a:rPr>
              <a:t>Jon Rosdahl, CSR</a:t>
            </a:r>
          </a:p>
        </p:txBody>
      </p:sp>
      <p:sp>
        <p:nvSpPr>
          <p:cNvPr id="14341" name="Rectangle 7"/>
          <p:cNvSpPr txBox="1">
            <a:spLocks noGrp="1" noChangeArrowheads="1"/>
          </p:cNvSpPr>
          <p:nvPr/>
        </p:nvSpPr>
        <p:spPr bwMode="auto">
          <a:xfrm>
            <a:off x="2933700" y="8985250"/>
            <a:ext cx="801688" cy="185738"/>
          </a:xfrm>
          <a:prstGeom prst="rect">
            <a:avLst/>
          </a:prstGeom>
          <a:noFill/>
          <a:ln w="9525">
            <a:noFill/>
            <a:miter lim="800000"/>
            <a:headEnd/>
            <a:tailEnd/>
          </a:ln>
        </p:spPr>
        <p:txBody>
          <a:bodyPr lIns="0" tIns="0" rIns="0" bIns="0">
            <a:spAutoFit/>
          </a:bodyPr>
          <a:lstStyle/>
          <a:p>
            <a:pPr algn="r" defTabSz="933450" eaLnBrk="0" hangingPunct="0"/>
            <a:r>
              <a:rPr lang="en-US" sz="1200">
                <a:solidFill>
                  <a:schemeClr val="tx1"/>
                </a:solidFill>
                <a:ea typeface="MS PGothic" pitchFamily="34" charset="-128"/>
              </a:rPr>
              <a:t>Page </a:t>
            </a:r>
            <a:fld id="{D044EE3D-4CCA-41B3-959A-D59068301CFA}" type="slidenum">
              <a:rPr lang="en-US" sz="1200">
                <a:solidFill>
                  <a:schemeClr val="tx1"/>
                </a:solidFill>
                <a:ea typeface="MS PGothic" pitchFamily="34" charset="-128"/>
              </a:rPr>
              <a:pPr algn="r" defTabSz="933450" eaLnBrk="0" hangingPunct="0"/>
              <a:t>6</a:t>
            </a:fld>
            <a:endParaRPr lang="en-US" sz="1200">
              <a:solidFill>
                <a:schemeClr val="tx1"/>
              </a:solidFill>
              <a:ea typeface="MS PGothic" pitchFamily="34" charset="-128"/>
            </a:endParaRPr>
          </a:p>
        </p:txBody>
      </p:sp>
      <p:sp>
        <p:nvSpPr>
          <p:cNvPr id="14342" name="Rectangle 2"/>
          <p:cNvSpPr txBox="1">
            <a:spLocks noGrp="1" noChangeArrowheads="1"/>
          </p:cNvSpPr>
          <p:nvPr/>
        </p:nvSpPr>
        <p:spPr bwMode="auto">
          <a:xfrm>
            <a:off x="3467100" y="96838"/>
            <a:ext cx="2814638" cy="215900"/>
          </a:xfrm>
          <a:prstGeom prst="rect">
            <a:avLst/>
          </a:prstGeom>
          <a:noFill/>
          <a:ln w="9525">
            <a:noFill/>
            <a:miter lim="800000"/>
            <a:headEnd/>
            <a:tailEnd/>
          </a:ln>
        </p:spPr>
        <p:txBody>
          <a:bodyPr lIns="0" tIns="0" rIns="0" bIns="0" anchor="b">
            <a:spAutoFit/>
          </a:bodyPr>
          <a:lstStyle/>
          <a:p>
            <a:pPr algn="r" defTabSz="931863" eaLnBrk="0" hangingPunct="0"/>
            <a:r>
              <a:rPr lang="en-US" sz="1400" b="1">
                <a:solidFill>
                  <a:schemeClr val="tx1"/>
                </a:solidFill>
                <a:ea typeface="MS PGothic" pitchFamily="34" charset="-128"/>
              </a:rPr>
              <a:t>doc.: IEEE 802.15-10/0171r0</a:t>
            </a:r>
          </a:p>
        </p:txBody>
      </p:sp>
      <p:sp>
        <p:nvSpPr>
          <p:cNvPr id="14343" name="Rectangle 3"/>
          <p:cNvSpPr txBox="1">
            <a:spLocks noGrp="1" noChangeArrowheads="1"/>
          </p:cNvSpPr>
          <p:nvPr/>
        </p:nvSpPr>
        <p:spPr bwMode="auto">
          <a:xfrm>
            <a:off x="654050" y="96838"/>
            <a:ext cx="2736850" cy="215900"/>
          </a:xfrm>
          <a:prstGeom prst="rect">
            <a:avLst/>
          </a:prstGeom>
          <a:noFill/>
          <a:ln w="9525">
            <a:noFill/>
            <a:miter lim="800000"/>
            <a:headEnd/>
            <a:tailEnd/>
          </a:ln>
        </p:spPr>
        <p:txBody>
          <a:bodyPr lIns="0" tIns="0" rIns="0" bIns="0" anchor="b">
            <a:spAutoFit/>
          </a:bodyPr>
          <a:lstStyle/>
          <a:p>
            <a:pPr defTabSz="931863" eaLnBrk="0" hangingPunct="0"/>
            <a:r>
              <a:rPr lang="en-US" sz="1400" b="1">
                <a:solidFill>
                  <a:schemeClr val="tx1"/>
                </a:solidFill>
                <a:ea typeface="MS PGothic" pitchFamily="34" charset="-128"/>
              </a:rPr>
              <a:t>March 2010</a:t>
            </a:r>
          </a:p>
        </p:txBody>
      </p:sp>
      <p:sp>
        <p:nvSpPr>
          <p:cNvPr id="14344" name="Rectangle 2"/>
          <p:cNvSpPr>
            <a:spLocks noGrp="1" noRot="1" noChangeAspect="1" noChangeArrowheads="1" noTextEdit="1"/>
          </p:cNvSpPr>
          <p:nvPr>
            <p:ph type="sldImg"/>
          </p:nvPr>
        </p:nvSpPr>
        <p:spPr>
          <a:xfrm>
            <a:off x="1155700" y="701675"/>
            <a:ext cx="4624388" cy="3468688"/>
          </a:xfrm>
          <a:ln/>
        </p:spPr>
      </p:sp>
      <p:sp>
        <p:nvSpPr>
          <p:cNvPr id="14345" name="Rectangle 3"/>
          <p:cNvSpPr>
            <a:spLocks noGrp="1" noChangeArrowheads="1"/>
          </p:cNvSpPr>
          <p:nvPr>
            <p:ph type="body" idx="1"/>
          </p:nvPr>
        </p:nvSpPr>
        <p:spPr>
          <a:xfrm>
            <a:off x="923925" y="4408488"/>
            <a:ext cx="5086350" cy="4176712"/>
          </a:xfrm>
          <a:noFill/>
          <a:ln/>
        </p:spPr>
        <p:txBody>
          <a:bodyPr lIns="93634" tIns="46024" rIns="93634" bIns="46024"/>
          <a:lstStyle/>
          <a:p>
            <a:pPr defTabSz="933450"/>
            <a:endParaRPr lang="en-US" smtClean="0">
              <a:latin typeface="Times New Roman" pitchFamily="18" charset="0"/>
            </a:endParaRPr>
          </a:p>
        </p:txBody>
      </p:sp>
    </p:spTree>
    <p:extLst>
      <p:ext uri="{BB962C8B-B14F-4D97-AF65-F5344CB8AC3E}">
        <p14:creationId xmlns:p14="http://schemas.microsoft.com/office/powerpoint/2010/main" xmlns="" val="262950878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txBox="1">
            <a:spLocks noGrp="1" noChangeArrowheads="1"/>
          </p:cNvSpPr>
          <p:nvPr/>
        </p:nvSpPr>
        <p:spPr bwMode="auto">
          <a:xfrm>
            <a:off x="3467100" y="96838"/>
            <a:ext cx="2814638" cy="214312"/>
          </a:xfrm>
          <a:prstGeom prst="rect">
            <a:avLst/>
          </a:prstGeom>
          <a:noFill/>
          <a:ln w="9525">
            <a:noFill/>
            <a:miter lim="800000"/>
            <a:headEnd/>
            <a:tailEnd/>
          </a:ln>
        </p:spPr>
        <p:txBody>
          <a:bodyPr lIns="0" tIns="0" rIns="0" bIns="0" anchor="b">
            <a:spAutoFit/>
          </a:bodyPr>
          <a:lstStyle/>
          <a:p>
            <a:pPr algn="r" defTabSz="933450" eaLnBrk="0" hangingPunct="0"/>
            <a:r>
              <a:rPr lang="en-US" sz="1400" b="1">
                <a:solidFill>
                  <a:schemeClr val="tx1"/>
                </a:solidFill>
                <a:ea typeface="MS PGothic" pitchFamily="34" charset="-128"/>
              </a:rPr>
              <a:t>doc.: IEEE 802.15-11/0204r0</a:t>
            </a:r>
          </a:p>
        </p:txBody>
      </p:sp>
      <p:sp>
        <p:nvSpPr>
          <p:cNvPr id="15363" name="Rectangle 3"/>
          <p:cNvSpPr txBox="1">
            <a:spLocks noGrp="1" noChangeArrowheads="1"/>
          </p:cNvSpPr>
          <p:nvPr/>
        </p:nvSpPr>
        <p:spPr bwMode="auto">
          <a:xfrm>
            <a:off x="654050" y="96838"/>
            <a:ext cx="2736850" cy="214312"/>
          </a:xfrm>
          <a:prstGeom prst="rect">
            <a:avLst/>
          </a:prstGeom>
          <a:noFill/>
          <a:ln w="9525">
            <a:noFill/>
            <a:miter lim="800000"/>
            <a:headEnd/>
            <a:tailEnd/>
          </a:ln>
        </p:spPr>
        <p:txBody>
          <a:bodyPr lIns="0" tIns="0" rIns="0" bIns="0" anchor="b">
            <a:spAutoFit/>
          </a:bodyPr>
          <a:lstStyle/>
          <a:p>
            <a:pPr defTabSz="933450" eaLnBrk="0" hangingPunct="0"/>
            <a:r>
              <a:rPr lang="en-US" sz="1400" b="1">
                <a:solidFill>
                  <a:schemeClr val="tx1"/>
                </a:solidFill>
                <a:ea typeface="MS PGothic" pitchFamily="34" charset="-128"/>
              </a:rPr>
              <a:t>March 2011</a:t>
            </a:r>
          </a:p>
        </p:txBody>
      </p:sp>
      <p:sp>
        <p:nvSpPr>
          <p:cNvPr id="15364" name="Rectangle 2"/>
          <p:cNvSpPr>
            <a:spLocks noGrp="1" noRot="1" noChangeAspect="1" noChangeArrowheads="1" noTextEdit="1"/>
          </p:cNvSpPr>
          <p:nvPr>
            <p:ph type="sldImg"/>
          </p:nvPr>
        </p:nvSpPr>
        <p:spPr>
          <a:xfrm>
            <a:off x="1155700" y="701675"/>
            <a:ext cx="4624388" cy="3468688"/>
          </a:xfrm>
          <a:ln/>
        </p:spPr>
      </p:sp>
      <p:sp>
        <p:nvSpPr>
          <p:cNvPr id="15365" name="Rectangle 3"/>
          <p:cNvSpPr>
            <a:spLocks noGrp="1" noChangeArrowheads="1"/>
          </p:cNvSpPr>
          <p:nvPr>
            <p:ph type="body" idx="1"/>
          </p:nvPr>
        </p:nvSpPr>
        <p:spPr>
          <a:xfrm>
            <a:off x="923925" y="4408488"/>
            <a:ext cx="5086350" cy="4176712"/>
          </a:xfrm>
          <a:noFill/>
          <a:ln/>
        </p:spPr>
        <p:txBody>
          <a:bodyPr lIns="93648" tIns="46031" rIns="93648" bIns="46031"/>
          <a:lstStyle/>
          <a:p>
            <a:pPr defTabSz="933450"/>
            <a:r>
              <a:rPr lang="en-US" dirty="0" smtClean="0">
                <a:latin typeface="Times New Roman" pitchFamily="18" charset="0"/>
              </a:rPr>
              <a:t>Historical Attendance: </a:t>
            </a:r>
          </a:p>
          <a:p>
            <a:pPr defTabSz="933450"/>
            <a:r>
              <a:rPr lang="en-US" dirty="0" smtClean="0">
                <a:latin typeface="Times New Roman" pitchFamily="18" charset="0"/>
              </a:rPr>
              <a:t>Number attending the meeting (budgeted prior to meeting, final budget )</a:t>
            </a:r>
          </a:p>
          <a:p>
            <a:pPr defTabSz="933450"/>
            <a:r>
              <a:rPr lang="en-US" dirty="0" smtClean="0">
                <a:latin typeface="Times New Roman" pitchFamily="18" charset="0"/>
              </a:rPr>
              <a:t>The numbers in red are a negative (loss), and the black are a positive</a:t>
            </a:r>
          </a:p>
          <a:p>
            <a:pPr defTabSz="933450"/>
            <a:r>
              <a:rPr lang="en-US" dirty="0" smtClean="0">
                <a:latin typeface="Times New Roman" pitchFamily="18" charset="0"/>
              </a:rPr>
              <a:t>The Beijing and Okinawa meetings had a sponsor, and so were run on a net zero basis.</a:t>
            </a:r>
          </a:p>
          <a:p>
            <a:pPr defTabSz="933450"/>
            <a:r>
              <a:rPr lang="en-US" dirty="0" smtClean="0">
                <a:latin typeface="Times New Roman" pitchFamily="18" charset="0"/>
              </a:rPr>
              <a:t>Nanjing – low estimate 200 attendees estimate </a:t>
            </a:r>
            <a:r>
              <a:rPr lang="en-US" dirty="0" smtClean="0">
                <a:solidFill>
                  <a:srgbClr val="FF0000"/>
                </a:solidFill>
                <a:latin typeface="Times New Roman" pitchFamily="18" charset="0"/>
              </a:rPr>
              <a:t>-$40,768</a:t>
            </a:r>
            <a:r>
              <a:rPr lang="en-US" baseline="0" dirty="0" smtClean="0">
                <a:solidFill>
                  <a:srgbClr val="FF0000"/>
                </a:solidFill>
                <a:latin typeface="Times New Roman" pitchFamily="18" charset="0"/>
              </a:rPr>
              <a:t> </a:t>
            </a:r>
            <a:r>
              <a:rPr lang="en-US" baseline="0" dirty="0" smtClean="0">
                <a:solidFill>
                  <a:srgbClr val="000000"/>
                </a:solidFill>
                <a:latin typeface="Times New Roman" pitchFamily="18" charset="0"/>
              </a:rPr>
              <a:t>(loss)</a:t>
            </a:r>
            <a:endParaRPr lang="en-US" dirty="0" smtClean="0">
              <a:latin typeface="Times New Roman" pitchFamily="18" charset="0"/>
            </a:endParaRPr>
          </a:p>
        </p:txBody>
      </p:sp>
    </p:spTree>
    <p:extLst>
      <p:ext uri="{BB962C8B-B14F-4D97-AF65-F5344CB8AC3E}">
        <p14:creationId xmlns:p14="http://schemas.microsoft.com/office/powerpoint/2010/main" xmlns="" val="6013144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Rectangle 3"/>
          <p:cNvSpPr>
            <a:spLocks noGrp="1" noChangeArrowheads="1"/>
          </p:cNvSpPr>
          <p:nvPr>
            <p:ph type="dt" idx="10"/>
          </p:nvPr>
        </p:nvSpPr>
        <p:spPr>
          <a:ln/>
        </p:spPr>
        <p:txBody>
          <a:bodyPr/>
          <a:lstStyle>
            <a:lvl1pPr>
              <a:defRPr/>
            </a:lvl1pPr>
          </a:lstStyle>
          <a:p>
            <a:pPr>
              <a:defRPr/>
            </a:pPr>
            <a:r>
              <a:rPr lang="en-US" dirty="0" smtClean="0">
                <a:latin typeface="Times New Roman" pitchFamily="18" charset="0"/>
                <a:ea typeface="Arial Unicode MS" pitchFamily="34" charset="-128"/>
                <a:cs typeface="Arial Unicode MS" pitchFamily="34" charset="-128"/>
              </a:rPr>
              <a:t>July </a:t>
            </a:r>
            <a:r>
              <a:rPr lang="en-US" dirty="0" smtClean="0"/>
              <a:t>2013</a:t>
            </a:r>
            <a:endParaRPr lang="en-GB" dirty="0"/>
          </a:p>
        </p:txBody>
      </p:sp>
      <p:sp>
        <p:nvSpPr>
          <p:cNvPr id="5" name="Rectangle 4"/>
          <p:cNvSpPr>
            <a:spLocks noGrp="1" noChangeArrowheads="1"/>
          </p:cNvSpPr>
          <p:nvPr>
            <p:ph type="ftr" idx="11"/>
          </p:nvPr>
        </p:nvSpPr>
        <p:spPr>
          <a:ln/>
        </p:spPr>
        <p:txBody>
          <a:bodyPr/>
          <a:lstStyle>
            <a:lvl1pPr>
              <a:defRPr/>
            </a:lvl1pPr>
          </a:lstStyle>
          <a:p>
            <a:pPr>
              <a:defRPr/>
            </a:pPr>
            <a:r>
              <a:rPr lang="en-GB" dirty="0" smtClean="0"/>
              <a:t>B. Rolfe (BCA), Jon </a:t>
            </a:r>
            <a:r>
              <a:rPr lang="en-GB" dirty="0" err="1" smtClean="0"/>
              <a:t>Rosdahl</a:t>
            </a:r>
            <a:r>
              <a:rPr lang="en-GB" dirty="0" smtClean="0"/>
              <a:t> (CSR)</a:t>
            </a:r>
            <a:endParaRPr lang="en-GB" dirty="0"/>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7B89D2F3-3A0B-4B22-AD26-703531DFDA8E}" type="slidenum">
              <a:rPr lang="en-GB"/>
              <a:pPr>
                <a:defRPr/>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3"/>
          <p:cNvSpPr>
            <a:spLocks noGrp="1" noChangeArrowheads="1"/>
          </p:cNvSpPr>
          <p:nvPr>
            <p:ph type="dt" idx="10"/>
          </p:nvPr>
        </p:nvSpPr>
        <p:spPr>
          <a:ln/>
        </p:spPr>
        <p:txBody>
          <a:bodyPr/>
          <a:lstStyle>
            <a:lvl1pPr>
              <a:defRPr/>
            </a:lvl1pPr>
          </a:lstStyle>
          <a:p>
            <a:pPr>
              <a:defRPr/>
            </a:pPr>
            <a:r>
              <a:rPr lang="en-US" dirty="0" smtClean="0">
                <a:latin typeface="Times New Roman" pitchFamily="18" charset="0"/>
                <a:ea typeface="Arial Unicode MS" pitchFamily="34" charset="-128"/>
                <a:cs typeface="Arial Unicode MS" pitchFamily="34" charset="-128"/>
              </a:rPr>
              <a:t>July </a:t>
            </a:r>
            <a:r>
              <a:rPr lang="en-US" dirty="0" smtClean="0"/>
              <a:t>2013</a:t>
            </a:r>
            <a:endParaRPr lang="en-GB" dirty="0"/>
          </a:p>
        </p:txBody>
      </p:sp>
      <p:sp>
        <p:nvSpPr>
          <p:cNvPr id="5" name="Rectangle 4"/>
          <p:cNvSpPr>
            <a:spLocks noGrp="1" noChangeArrowheads="1"/>
          </p:cNvSpPr>
          <p:nvPr>
            <p:ph type="ftr" idx="11"/>
          </p:nvPr>
        </p:nvSpPr>
        <p:spPr>
          <a:ln/>
        </p:spPr>
        <p:txBody>
          <a:bodyPr/>
          <a:lstStyle>
            <a:lvl1pPr>
              <a:defRPr/>
            </a:lvl1pPr>
          </a:lstStyle>
          <a:p>
            <a:pPr>
              <a:defRPr/>
            </a:pPr>
            <a:r>
              <a:rPr lang="en-GB" dirty="0" smtClean="0"/>
              <a:t>B. Rolfe (BCA), Jon </a:t>
            </a:r>
            <a:r>
              <a:rPr lang="en-GB" dirty="0" err="1" smtClean="0"/>
              <a:t>Rosdahl</a:t>
            </a:r>
            <a:r>
              <a:rPr lang="en-GB" dirty="0" smtClean="0"/>
              <a:t> (CSR)</a:t>
            </a:r>
            <a:endParaRPr lang="en-GB" dirty="0"/>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E6969283-78ED-4F71-B854-48055E18A2DC}" type="slidenum">
              <a:rPr lang="en-GB"/>
              <a:pPr>
                <a:defRPr/>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3"/>
          <p:cNvSpPr>
            <a:spLocks noGrp="1" noChangeArrowheads="1"/>
          </p:cNvSpPr>
          <p:nvPr>
            <p:ph type="dt" idx="10"/>
          </p:nvPr>
        </p:nvSpPr>
        <p:spPr>
          <a:ln/>
        </p:spPr>
        <p:txBody>
          <a:bodyPr/>
          <a:lstStyle>
            <a:lvl1pPr>
              <a:defRPr/>
            </a:lvl1pPr>
          </a:lstStyle>
          <a:p>
            <a:pPr>
              <a:defRPr/>
            </a:pPr>
            <a:r>
              <a:rPr lang="en-US" dirty="0" smtClean="0">
                <a:latin typeface="Times New Roman" pitchFamily="18" charset="0"/>
                <a:ea typeface="Arial Unicode MS" pitchFamily="34" charset="-128"/>
                <a:cs typeface="Arial Unicode MS" pitchFamily="34" charset="-128"/>
              </a:rPr>
              <a:t>July </a:t>
            </a:r>
            <a:r>
              <a:rPr lang="en-US" dirty="0" smtClean="0"/>
              <a:t>2013</a:t>
            </a:r>
            <a:endParaRPr lang="en-GB" dirty="0"/>
          </a:p>
        </p:txBody>
      </p:sp>
      <p:sp>
        <p:nvSpPr>
          <p:cNvPr id="5" name="Rectangle 4"/>
          <p:cNvSpPr>
            <a:spLocks noGrp="1" noChangeArrowheads="1"/>
          </p:cNvSpPr>
          <p:nvPr>
            <p:ph type="ftr" idx="11"/>
          </p:nvPr>
        </p:nvSpPr>
        <p:spPr>
          <a:ln/>
        </p:spPr>
        <p:txBody>
          <a:bodyPr/>
          <a:lstStyle>
            <a:lvl1pPr>
              <a:defRPr/>
            </a:lvl1pPr>
          </a:lstStyle>
          <a:p>
            <a:pPr>
              <a:defRPr/>
            </a:pPr>
            <a:r>
              <a:rPr lang="en-GB" dirty="0" smtClean="0"/>
              <a:t>B. Rolfe (BCA), Jon </a:t>
            </a:r>
            <a:r>
              <a:rPr lang="en-GB" dirty="0" err="1" smtClean="0"/>
              <a:t>Rosdahl</a:t>
            </a:r>
            <a:r>
              <a:rPr lang="en-GB" dirty="0" smtClean="0"/>
              <a:t> (CSR)</a:t>
            </a:r>
            <a:endParaRPr lang="en-GB" dirty="0"/>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2FC89608-6A20-477C-A981-705C17D7D065}" type="slidenum">
              <a:rPr lang="en-GB"/>
              <a:pPr>
                <a:defRPr/>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3"/>
          <p:cNvSpPr>
            <a:spLocks noGrp="1" noChangeArrowheads="1"/>
          </p:cNvSpPr>
          <p:nvPr>
            <p:ph type="dt" idx="10"/>
          </p:nvPr>
        </p:nvSpPr>
        <p:spPr>
          <a:ln/>
        </p:spPr>
        <p:txBody>
          <a:bodyPr/>
          <a:lstStyle>
            <a:lvl1pPr>
              <a:defRPr/>
            </a:lvl1pPr>
          </a:lstStyle>
          <a:p>
            <a:pPr>
              <a:defRPr/>
            </a:pPr>
            <a:r>
              <a:rPr lang="en-US" dirty="0" smtClean="0">
                <a:latin typeface="Times New Roman" pitchFamily="18" charset="0"/>
                <a:ea typeface="Arial Unicode MS" pitchFamily="34" charset="-128"/>
                <a:cs typeface="Arial Unicode MS" pitchFamily="34" charset="-128"/>
              </a:rPr>
              <a:t>July </a:t>
            </a:r>
            <a:r>
              <a:rPr lang="en-US" dirty="0" smtClean="0"/>
              <a:t>2013</a:t>
            </a:r>
            <a:endParaRPr lang="en-GB" dirty="0"/>
          </a:p>
        </p:txBody>
      </p:sp>
      <p:sp>
        <p:nvSpPr>
          <p:cNvPr id="6" name="Rectangle 4"/>
          <p:cNvSpPr>
            <a:spLocks noGrp="1" noChangeArrowheads="1"/>
          </p:cNvSpPr>
          <p:nvPr>
            <p:ph type="ftr" idx="11"/>
          </p:nvPr>
        </p:nvSpPr>
        <p:spPr>
          <a:ln/>
        </p:spPr>
        <p:txBody>
          <a:bodyPr/>
          <a:lstStyle>
            <a:lvl1pPr>
              <a:defRPr/>
            </a:lvl1pPr>
          </a:lstStyle>
          <a:p>
            <a:pPr>
              <a:defRPr/>
            </a:pPr>
            <a:r>
              <a:rPr lang="en-GB" dirty="0" smtClean="0"/>
              <a:t>B. Rolfe (BCA), Jon </a:t>
            </a:r>
            <a:r>
              <a:rPr lang="en-GB" dirty="0" err="1" smtClean="0"/>
              <a:t>Rosdahl</a:t>
            </a:r>
            <a:r>
              <a:rPr lang="en-GB" dirty="0" smtClean="0"/>
              <a:t> (CSR)</a:t>
            </a:r>
            <a:endParaRPr lang="en-GB" dirty="0"/>
          </a:p>
        </p:txBody>
      </p:sp>
      <p:sp>
        <p:nvSpPr>
          <p:cNvPr id="7" name="Rectangle 5"/>
          <p:cNvSpPr>
            <a:spLocks noGrp="1" noChangeArrowheads="1"/>
          </p:cNvSpPr>
          <p:nvPr>
            <p:ph type="sldNum" idx="12"/>
          </p:nvPr>
        </p:nvSpPr>
        <p:spPr>
          <a:ln/>
        </p:spPr>
        <p:txBody>
          <a:bodyPr/>
          <a:lstStyle>
            <a:lvl1pPr>
              <a:defRPr/>
            </a:lvl1pPr>
          </a:lstStyle>
          <a:p>
            <a:pPr>
              <a:defRPr/>
            </a:pPr>
            <a:r>
              <a:rPr lang="en-GB"/>
              <a:t>Slide </a:t>
            </a:r>
            <a:fld id="{596D0F4C-4EDF-4701-BCA4-6112044C65B5}" type="slidenum">
              <a:rPr lang="en-GB"/>
              <a:pPr>
                <a:defRPr/>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808038"/>
          </a:xfrm>
        </p:spPr>
        <p:txBody>
          <a:bodyPr/>
          <a:lstStyle>
            <a:lvl1pPr>
              <a:defRPr/>
            </a:lvl1pPr>
          </a:lstStyle>
          <a:p>
            <a:r>
              <a:rPr lang="en-US" dirty="0" smtClean="0"/>
              <a:t>Click to edit Master title style</a:t>
            </a:r>
            <a:endParaRPr lang="en-GB" dirty="0"/>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buFont typeface="Times New Roman" pitchFamily="18" charset="0"/>
              <a:buNone/>
              <a:tabLst/>
              <a:defRPr>
                <a:latin typeface="Times New Roman" pitchFamily="18" charset="0"/>
                <a:ea typeface="Arial Unicode MS" pitchFamily="34" charset="-128"/>
                <a:cs typeface="Arial Unicode MS" pitchFamily="34" charset="-128"/>
              </a:defRPr>
            </a:lvl1pPr>
          </a:lstStyle>
          <a:p>
            <a:pPr>
              <a:defRPr/>
            </a:pPr>
            <a:r>
              <a:rPr lang="en-US" dirty="0" smtClean="0"/>
              <a:t>July 2013</a:t>
            </a:r>
            <a:endParaRPr lang="en-GB" dirty="0"/>
          </a:p>
        </p:txBody>
      </p:sp>
      <p:sp>
        <p:nvSpPr>
          <p:cNvPr id="8" name="Footer Placeholder 7"/>
          <p:cNvSpPr>
            <a:spLocks noGrp="1"/>
          </p:cNvSpPr>
          <p:nvPr>
            <p:ph type="ftr" idx="11"/>
          </p:nvPr>
        </p:nvSpPr>
        <p:spPr>
          <a:xfrm>
            <a:off x="5643563" y="6475413"/>
            <a:ext cx="2898775" cy="180975"/>
          </a:xfrm>
        </p:spPr>
        <p:txBody>
          <a:bodyPr/>
          <a:lstStyle>
            <a:lvl1pPr>
              <a:defRPr/>
            </a:lvl1pPr>
          </a:lstStyle>
          <a:p>
            <a:pPr>
              <a:defRPr/>
            </a:pPr>
            <a:r>
              <a:rPr lang="en-GB" dirty="0" smtClean="0"/>
              <a:t>B. Rolfe (BCA), Jon </a:t>
            </a:r>
            <a:r>
              <a:rPr lang="en-GB" dirty="0" err="1" smtClean="0"/>
              <a:t>Rosdahl</a:t>
            </a:r>
            <a:r>
              <a:rPr lang="en-GB" dirty="0" smtClean="0"/>
              <a:t> (CSR)</a:t>
            </a:r>
            <a:endParaRPr lang="en-GB" dirty="0"/>
          </a:p>
        </p:txBody>
      </p:sp>
      <p:sp>
        <p:nvSpPr>
          <p:cNvPr id="9" name="Slide Number Placeholder 8"/>
          <p:cNvSpPr>
            <a:spLocks noGrp="1"/>
          </p:cNvSpPr>
          <p:nvPr>
            <p:ph type="sldNum" idx="12"/>
          </p:nvPr>
        </p:nvSpPr>
        <p:spPr/>
        <p:txBody>
          <a:bodyPr/>
          <a:lstStyle>
            <a:lvl1pPr>
              <a:defRPr/>
            </a:lvl1pPr>
          </a:lstStyle>
          <a:p>
            <a:pPr>
              <a:defRPr/>
            </a:pPr>
            <a:r>
              <a:rPr lang="en-GB"/>
              <a:t>Slide </a:t>
            </a:r>
            <a:fld id="{6B5ED4C8-2B62-4991-947A-61F0AFF81ACB}" type="slidenum">
              <a:rPr lang="en-GB"/>
              <a:pPr>
                <a:defRPr/>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3"/>
          <p:cNvSpPr>
            <a:spLocks noGrp="1" noChangeArrowheads="1"/>
          </p:cNvSpPr>
          <p:nvPr>
            <p:ph type="dt" idx="10"/>
          </p:nvPr>
        </p:nvSpPr>
        <p:spPr>
          <a:ln/>
        </p:spPr>
        <p:txBody>
          <a:bodyPr/>
          <a:lstStyle>
            <a:lvl1pPr>
              <a:defRPr/>
            </a:lvl1pPr>
          </a:lstStyle>
          <a:p>
            <a:pPr>
              <a:defRPr/>
            </a:pPr>
            <a:r>
              <a:rPr lang="en-US" dirty="0" smtClean="0"/>
              <a:t>July 2013</a:t>
            </a:r>
            <a:endParaRPr lang="en-GB" dirty="0"/>
          </a:p>
        </p:txBody>
      </p:sp>
      <p:sp>
        <p:nvSpPr>
          <p:cNvPr id="4" name="Rectangle 4"/>
          <p:cNvSpPr>
            <a:spLocks noGrp="1" noChangeArrowheads="1"/>
          </p:cNvSpPr>
          <p:nvPr>
            <p:ph type="ftr" idx="11"/>
          </p:nvPr>
        </p:nvSpPr>
        <p:spPr>
          <a:ln/>
        </p:spPr>
        <p:txBody>
          <a:bodyPr/>
          <a:lstStyle>
            <a:lvl1pPr>
              <a:defRPr/>
            </a:lvl1pPr>
          </a:lstStyle>
          <a:p>
            <a:pPr>
              <a:defRPr/>
            </a:pPr>
            <a:r>
              <a:rPr lang="en-GB" dirty="0" smtClean="0"/>
              <a:t>B. Rolfe (BCA), Jon </a:t>
            </a:r>
            <a:r>
              <a:rPr lang="en-GB" dirty="0" err="1" smtClean="0"/>
              <a:t>Rosdahl</a:t>
            </a:r>
            <a:r>
              <a:rPr lang="en-GB" dirty="0" smtClean="0"/>
              <a:t> (CSR)</a:t>
            </a:r>
            <a:endParaRPr lang="en-GB" dirty="0"/>
          </a:p>
        </p:txBody>
      </p:sp>
      <p:sp>
        <p:nvSpPr>
          <p:cNvPr id="5" name="Rectangle 5"/>
          <p:cNvSpPr>
            <a:spLocks noGrp="1" noChangeArrowheads="1"/>
          </p:cNvSpPr>
          <p:nvPr>
            <p:ph type="sldNum" idx="12"/>
          </p:nvPr>
        </p:nvSpPr>
        <p:spPr>
          <a:ln/>
        </p:spPr>
        <p:txBody>
          <a:bodyPr/>
          <a:lstStyle>
            <a:lvl1pPr>
              <a:defRPr/>
            </a:lvl1pPr>
          </a:lstStyle>
          <a:p>
            <a:pPr>
              <a:defRPr/>
            </a:pPr>
            <a:r>
              <a:rPr lang="en-GB"/>
              <a:t>Slide </a:t>
            </a:r>
            <a:fld id="{A6C5482A-260B-4E4B-AC84-D73403BB5CB9}" type="slidenum">
              <a:rPr lang="en-GB"/>
              <a:pPr>
                <a:defRPr/>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3"/>
          <p:cNvSpPr>
            <a:spLocks noGrp="1" noChangeArrowheads="1"/>
          </p:cNvSpPr>
          <p:nvPr>
            <p:ph type="dt" idx="10"/>
          </p:nvPr>
        </p:nvSpPr>
        <p:spPr>
          <a:ln/>
        </p:spPr>
        <p:txBody>
          <a:bodyPr/>
          <a:lstStyle>
            <a:lvl1pPr>
              <a:defRPr/>
            </a:lvl1pPr>
          </a:lstStyle>
          <a:p>
            <a:pPr>
              <a:defRPr/>
            </a:pPr>
            <a:r>
              <a:rPr lang="en-US" dirty="0" smtClean="0"/>
              <a:t>July 2013</a:t>
            </a:r>
            <a:endParaRPr lang="en-GB" dirty="0"/>
          </a:p>
        </p:txBody>
      </p:sp>
      <p:sp>
        <p:nvSpPr>
          <p:cNvPr id="3" name="Rectangle 4"/>
          <p:cNvSpPr>
            <a:spLocks noGrp="1" noChangeArrowheads="1"/>
          </p:cNvSpPr>
          <p:nvPr>
            <p:ph type="ftr" idx="11"/>
          </p:nvPr>
        </p:nvSpPr>
        <p:spPr>
          <a:ln/>
        </p:spPr>
        <p:txBody>
          <a:bodyPr/>
          <a:lstStyle>
            <a:lvl1pPr>
              <a:defRPr/>
            </a:lvl1pPr>
          </a:lstStyle>
          <a:p>
            <a:pPr>
              <a:defRPr/>
            </a:pPr>
            <a:r>
              <a:rPr lang="en-GB" dirty="0" smtClean="0"/>
              <a:t>B. Rolfe (BCA), Jon </a:t>
            </a:r>
            <a:r>
              <a:rPr lang="en-GB" dirty="0" err="1" smtClean="0"/>
              <a:t>Rosdahl</a:t>
            </a:r>
            <a:r>
              <a:rPr lang="en-GB" dirty="0" smtClean="0"/>
              <a:t> (CSR)</a:t>
            </a:r>
            <a:endParaRPr lang="en-GB" dirty="0"/>
          </a:p>
        </p:txBody>
      </p:sp>
      <p:sp>
        <p:nvSpPr>
          <p:cNvPr id="4" name="Rectangle 5"/>
          <p:cNvSpPr>
            <a:spLocks noGrp="1" noChangeArrowheads="1"/>
          </p:cNvSpPr>
          <p:nvPr>
            <p:ph type="sldNum" idx="12"/>
          </p:nvPr>
        </p:nvSpPr>
        <p:spPr>
          <a:ln/>
        </p:spPr>
        <p:txBody>
          <a:bodyPr/>
          <a:lstStyle>
            <a:lvl1pPr>
              <a:defRPr/>
            </a:lvl1pPr>
          </a:lstStyle>
          <a:p>
            <a:pPr>
              <a:defRPr/>
            </a:pPr>
            <a:r>
              <a:rPr lang="en-GB"/>
              <a:t>Slide </a:t>
            </a:r>
            <a:fld id="{189D7BFD-E160-402F-BBC8-B5B701941DD4}" type="slidenum">
              <a:rPr lang="en-GB"/>
              <a:pPr>
                <a:defRPr/>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3"/>
          <p:cNvSpPr>
            <a:spLocks noGrp="1" noChangeArrowheads="1"/>
          </p:cNvSpPr>
          <p:nvPr>
            <p:ph type="dt" idx="10"/>
          </p:nvPr>
        </p:nvSpPr>
        <p:spPr>
          <a:ln/>
        </p:spPr>
        <p:txBody>
          <a:bodyPr/>
          <a:lstStyle>
            <a:lvl1pPr>
              <a:defRPr/>
            </a:lvl1pPr>
          </a:lstStyle>
          <a:p>
            <a:pPr>
              <a:defRPr/>
            </a:pPr>
            <a:r>
              <a:rPr lang="en-US" dirty="0" smtClean="0"/>
              <a:t>July 2013</a:t>
            </a:r>
            <a:endParaRPr lang="en-GB" dirty="0"/>
          </a:p>
        </p:txBody>
      </p:sp>
      <p:sp>
        <p:nvSpPr>
          <p:cNvPr id="5" name="Rectangle 4"/>
          <p:cNvSpPr>
            <a:spLocks noGrp="1" noChangeArrowheads="1"/>
          </p:cNvSpPr>
          <p:nvPr>
            <p:ph type="ftr" idx="11"/>
          </p:nvPr>
        </p:nvSpPr>
        <p:spPr>
          <a:ln/>
        </p:spPr>
        <p:txBody>
          <a:bodyPr/>
          <a:lstStyle>
            <a:lvl1pPr>
              <a:defRPr/>
            </a:lvl1pPr>
          </a:lstStyle>
          <a:p>
            <a:pPr>
              <a:defRPr/>
            </a:pPr>
            <a:r>
              <a:rPr lang="en-GB" dirty="0" smtClean="0"/>
              <a:t>B. Rolfe (BCA), Jon </a:t>
            </a:r>
            <a:r>
              <a:rPr lang="en-GB" dirty="0" err="1" smtClean="0"/>
              <a:t>Rosdahl</a:t>
            </a:r>
            <a:r>
              <a:rPr lang="en-GB" dirty="0" smtClean="0"/>
              <a:t> (CSR)</a:t>
            </a:r>
            <a:endParaRPr lang="en-GB" dirty="0"/>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06AC922A-D50D-4784-BDB0-95BF1D680974}" type="slidenum">
              <a:rPr lang="en-GB"/>
              <a:pPr>
                <a:defRPr/>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3"/>
          <p:cNvSpPr>
            <a:spLocks noGrp="1" noChangeArrowheads="1"/>
          </p:cNvSpPr>
          <p:nvPr>
            <p:ph type="dt" idx="10"/>
          </p:nvPr>
        </p:nvSpPr>
        <p:spPr>
          <a:ln/>
        </p:spPr>
        <p:txBody>
          <a:bodyPr/>
          <a:lstStyle>
            <a:lvl1pPr>
              <a:defRPr/>
            </a:lvl1pPr>
          </a:lstStyle>
          <a:p>
            <a:pPr>
              <a:defRPr/>
            </a:pPr>
            <a:r>
              <a:rPr lang="en-US" dirty="0" smtClean="0"/>
              <a:t>July 2013</a:t>
            </a:r>
            <a:endParaRPr lang="en-GB" dirty="0"/>
          </a:p>
        </p:txBody>
      </p:sp>
      <p:sp>
        <p:nvSpPr>
          <p:cNvPr id="5" name="Rectangle 4"/>
          <p:cNvSpPr>
            <a:spLocks noGrp="1" noChangeArrowheads="1"/>
          </p:cNvSpPr>
          <p:nvPr>
            <p:ph type="ftr" idx="11"/>
          </p:nvPr>
        </p:nvSpPr>
        <p:spPr>
          <a:ln/>
        </p:spPr>
        <p:txBody>
          <a:bodyPr/>
          <a:lstStyle>
            <a:lvl1pPr>
              <a:defRPr/>
            </a:lvl1pPr>
          </a:lstStyle>
          <a:p>
            <a:pPr>
              <a:defRPr/>
            </a:pPr>
            <a:r>
              <a:rPr lang="en-GB" dirty="0" smtClean="0"/>
              <a:t>B. Rolfe (BCA), Jon </a:t>
            </a:r>
            <a:r>
              <a:rPr lang="en-GB" dirty="0" err="1" smtClean="0"/>
              <a:t>Rosdahl</a:t>
            </a:r>
            <a:r>
              <a:rPr lang="en-GB" dirty="0" smtClean="0"/>
              <a:t> (CSR)</a:t>
            </a:r>
            <a:endParaRPr lang="en-GB" dirty="0"/>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F2CCFC3D-D547-4F7B-B83F-14FDE279E972}" type="slidenum">
              <a:rPr lang="en-GB"/>
              <a:pPr>
                <a:defRPr/>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50" name="Rectangle 1"/>
          <p:cNvSpPr>
            <a:spLocks noGrp="1" noChangeArrowheads="1"/>
          </p:cNvSpPr>
          <p:nvPr>
            <p:ph type="title"/>
          </p:nvPr>
        </p:nvSpPr>
        <p:spPr bwMode="auto">
          <a:xfrm>
            <a:off x="685800" y="685800"/>
            <a:ext cx="7770813" cy="1065213"/>
          </a:xfrm>
          <a:prstGeom prst="rect">
            <a:avLst/>
          </a:prstGeom>
          <a:noFill/>
          <a:ln w="9525">
            <a:noFill/>
            <a:round/>
            <a:headEnd/>
            <a:tailEnd/>
          </a:ln>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2051" name="Rectangle 2"/>
          <p:cNvSpPr>
            <a:spLocks noGrp="1" noChangeArrowheads="1"/>
          </p:cNvSpPr>
          <p:nvPr>
            <p:ph type="body" idx="1"/>
          </p:nvPr>
        </p:nvSpPr>
        <p:spPr bwMode="auto">
          <a:xfrm>
            <a:off x="685800" y="1981200"/>
            <a:ext cx="7770813" cy="4113213"/>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3" y="333375"/>
            <a:ext cx="1874837"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latin typeface="Times New Roman" pitchFamily="16" charset="0"/>
                <a:ea typeface="MS Gothic" charset="-128"/>
                <a:cs typeface="Arial Unicode MS" charset="0"/>
              </a:defRPr>
            </a:lvl1pPr>
          </a:lstStyle>
          <a:p>
            <a:pPr>
              <a:defRPr/>
            </a:pPr>
            <a:r>
              <a:rPr lang="en-US" dirty="0" smtClean="0"/>
              <a:t>July 2013</a:t>
            </a:r>
            <a:endParaRPr lang="en-GB" dirty="0"/>
          </a:p>
        </p:txBody>
      </p:sp>
      <p:sp>
        <p:nvSpPr>
          <p:cNvPr id="1028" name="Rectangle 4"/>
          <p:cNvSpPr>
            <a:spLocks noGrp="1" noChangeArrowheads="1"/>
          </p:cNvSpPr>
          <p:nvPr>
            <p:ph type="ftr"/>
          </p:nvPr>
        </p:nvSpPr>
        <p:spPr bwMode="auto">
          <a:xfrm>
            <a:off x="5357813" y="6475413"/>
            <a:ext cx="3184525"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8" charset="0"/>
              <a:buNone/>
              <a:defRPr sz="1200">
                <a:solidFill>
                  <a:srgbClr val="000000"/>
                </a:solidFill>
                <a:ea typeface="Arial Unicode MS" pitchFamily="34" charset="-128"/>
                <a:cs typeface="Arial Unicode MS" pitchFamily="34" charset="-128"/>
              </a:defRPr>
            </a:lvl1pPr>
          </a:lstStyle>
          <a:p>
            <a:pPr>
              <a:defRPr/>
            </a:pPr>
            <a:r>
              <a:rPr lang="en-GB" dirty="0" smtClean="0"/>
              <a:t>B. Rolfe (BCA), Jon </a:t>
            </a:r>
            <a:r>
              <a:rPr lang="en-GB" dirty="0" err="1" smtClean="0"/>
              <a:t>Rosdahl</a:t>
            </a:r>
            <a:r>
              <a:rPr lang="en-GB" dirty="0" smtClean="0"/>
              <a:t> (CSR)</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ea typeface="MS Gothic" charset="-128"/>
                <a:cs typeface="Arial Unicode MS" charset="0"/>
              </a:defRPr>
            </a:lvl1pPr>
          </a:lstStyle>
          <a:p>
            <a:pPr>
              <a:defRPr/>
            </a:pPr>
            <a:r>
              <a:rPr lang="en-GB"/>
              <a:t>Slide </a:t>
            </a:r>
            <a:fld id="{53EBAA78-AC7B-4AAE-80E5-F5D910A6B4BE}" type="slidenum">
              <a:rPr lang="en-GB"/>
              <a:pPr>
                <a:defRPr/>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cs typeface="+mn-cs"/>
            </a:endParaRPr>
          </a:p>
        </p:txBody>
      </p:sp>
      <p:sp>
        <p:nvSpPr>
          <p:cNvPr id="1031" name="Rectangle 7"/>
          <p:cNvSpPr>
            <a:spLocks noChangeArrowheads="1"/>
          </p:cNvSpPr>
          <p:nvPr/>
        </p:nvSpPr>
        <p:spPr bwMode="auto">
          <a:xfrm>
            <a:off x="684213" y="6475413"/>
            <a:ext cx="420687" cy="184150"/>
          </a:xfrm>
          <a:prstGeom prst="rect">
            <a:avLst/>
          </a:prstGeom>
          <a:noFill/>
          <a:ln w="9525">
            <a:noFill/>
            <a:round/>
            <a:headEnd/>
            <a:tailEnd/>
          </a:ln>
          <a:effectLst/>
        </p:spPr>
        <p:txBody>
          <a:bodyPr wrap="none" lIns="0" tIns="0" rIns="0" bIns="0">
            <a:spAutoFit/>
          </a:bodyPr>
          <a:lstStyle/>
          <a:p>
            <a: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1200" dirty="0">
                <a:solidFill>
                  <a:srgbClr val="000000"/>
                </a:solidFill>
                <a:latin typeface="Times New Roman" pitchFamily="16" charset="0"/>
                <a:ea typeface="MS Gothic" charset="-128"/>
                <a:cs typeface="+mn-cs"/>
              </a:rPr>
              <a:t>Report</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cs typeface="+mn-cs"/>
            </a:endParaRPr>
          </a:p>
        </p:txBody>
      </p:sp>
      <p:sp>
        <p:nvSpPr>
          <p:cNvPr id="10" name="Date Placeholder 3"/>
          <p:cNvSpPr txBox="1">
            <a:spLocks/>
          </p:cNvSpPr>
          <p:nvPr/>
        </p:nvSpPr>
        <p:spPr bwMode="auto">
          <a:xfrm>
            <a:off x="4953000" y="357188"/>
            <a:ext cx="3500438" cy="273050"/>
          </a:xfrm>
          <a:prstGeom prst="rect">
            <a:avLst/>
          </a:prstGeom>
          <a:noFill/>
          <a:ln w="9525">
            <a:noFill/>
            <a:round/>
            <a:headEnd/>
            <a:tailEnd/>
          </a:ln>
          <a:effectLst/>
        </p:spPr>
        <p:txBody>
          <a:bodyPr lIns="0" tIns="0" rIns="0" bIns="0" anchor="b"/>
          <a:lstStyle>
            <a:lvl1pPr>
              <a:defRPr/>
            </a:lvl1pPr>
          </a:lstStyle>
          <a:p>
            <a:pPr algn="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1800" b="1" dirty="0" smtClean="0">
                <a:solidFill>
                  <a:schemeClr val="tx1"/>
                </a:solidFill>
                <a:latin typeface="Times New Roman" pitchFamily="16" charset="0"/>
                <a:ea typeface="MS Gothic" charset="-128"/>
                <a:cs typeface="Arial Unicode MS" charset="0"/>
              </a:rPr>
              <a:t>doc.: IEEE </a:t>
            </a:r>
            <a:r>
              <a:rPr lang="en-US" sz="1800" b="1" dirty="0" smtClean="0">
                <a:solidFill>
                  <a:schemeClr val="tx1"/>
                </a:solidFill>
                <a:effectLst/>
              </a:rPr>
              <a:t>11-13/0695r01</a:t>
            </a:r>
            <a:endParaRPr lang="en-GB" sz="1800" b="1" dirty="0" smtClean="0">
              <a:solidFill>
                <a:schemeClr val="tx1"/>
              </a:solidFill>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701" r:id="rId1"/>
    <p:sldLayoutId id="2147483702" r:id="rId2"/>
    <p:sldLayoutId id="2147483703" r:id="rId3"/>
    <p:sldLayoutId id="2147483704" r:id="rId4"/>
    <p:sldLayoutId id="2147483709" r:id="rId5"/>
    <p:sldLayoutId id="2147483705" r:id="rId6"/>
    <p:sldLayoutId id="2147483706" r:id="rId7"/>
    <p:sldLayoutId id="2147483707" r:id="rId8"/>
    <p:sldLayoutId id="2147483708" r:id="rId9"/>
  </p:sldLayoutIdLst>
  <p:hf hdr="0"/>
  <p:txStyles>
    <p:titleStyle>
      <a:lvl1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mj-lt"/>
          <a:ea typeface="+mj-ea"/>
          <a:cs typeface="MS Gothic"/>
        </a:defRPr>
      </a:lvl1pPr>
      <a:lvl2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2pPr>
      <a:lvl3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3pPr>
      <a:lvl4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4pPr>
      <a:lvl5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0" fontAlgn="base" hangingPunct="0">
        <a:spcBef>
          <a:spcPts val="600"/>
        </a:spcBef>
        <a:spcAft>
          <a:spcPct val="0"/>
        </a:spcAft>
        <a:buClr>
          <a:srgbClr val="000000"/>
        </a:buClr>
        <a:buSzPct val="100000"/>
        <a:buFont typeface="Times New Roman" pitchFamily="18" charset="0"/>
        <a:defRPr sz="2400" b="1">
          <a:solidFill>
            <a:srgbClr val="000000"/>
          </a:solidFill>
          <a:latin typeface="+mn-lt"/>
          <a:ea typeface="+mn-ea"/>
          <a:cs typeface="MS Gothic"/>
        </a:defRPr>
      </a:lvl1pPr>
      <a:lvl2pPr marL="742950" indent="-285750" algn="l" defTabSz="449263" rtl="0" eaLnBrk="0" fontAlgn="base" hangingPunct="0">
        <a:spcBef>
          <a:spcPts val="500"/>
        </a:spcBef>
        <a:spcAft>
          <a:spcPct val="0"/>
        </a:spcAft>
        <a:buClr>
          <a:srgbClr val="000000"/>
        </a:buClr>
        <a:buSzPct val="100000"/>
        <a:buFont typeface="Times New Roman" pitchFamily="18" charset="0"/>
        <a:defRPr sz="2000">
          <a:solidFill>
            <a:srgbClr val="000000"/>
          </a:solidFill>
          <a:latin typeface="+mn-lt"/>
          <a:ea typeface="+mn-ea"/>
          <a:cs typeface="MS Gothic"/>
        </a:defRPr>
      </a:lvl2pPr>
      <a:lvl3pPr marL="1143000" indent="-228600" algn="l" defTabSz="449263" rtl="0" eaLnBrk="0" fontAlgn="base" hangingPunct="0">
        <a:spcBef>
          <a:spcPts val="450"/>
        </a:spcBef>
        <a:spcAft>
          <a:spcPct val="0"/>
        </a:spcAft>
        <a:buClr>
          <a:srgbClr val="000000"/>
        </a:buClr>
        <a:buSzPct val="100000"/>
        <a:buFont typeface="Times New Roman" pitchFamily="18" charset="0"/>
        <a:defRPr>
          <a:solidFill>
            <a:srgbClr val="000000"/>
          </a:solidFill>
          <a:latin typeface="+mn-lt"/>
          <a:ea typeface="+mn-ea"/>
          <a:cs typeface="MS Gothic"/>
        </a:defRPr>
      </a:lvl3pPr>
      <a:lvl4pPr marL="1600200" indent="-228600" algn="l" defTabSz="449263" rtl="0" eaLnBrk="0" fontAlgn="base" hangingPunct="0">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4pPr>
      <a:lvl5pPr marL="2057400" indent="-228600" algn="l" defTabSz="449263" rtl="0" eaLnBrk="0" fontAlgn="base" hangingPunct="0">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Microsoft_Office_Word_97_-_2003_Document1.doc"/></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Rectangle 3"/>
          <p:cNvSpPr>
            <a:spLocks noGrp="1" noChangeArrowheads="1"/>
          </p:cNvSpPr>
          <p:nvPr>
            <p:ph type="dt" sz="quarter" idx="10"/>
          </p:nvPr>
        </p:nvSpPr>
        <p:spPr>
          <a:noFill/>
        </p:spPr>
        <p:txBody>
          <a:bodyPr/>
          <a:lstStyle/>
          <a:p>
            <a:pPr>
              <a:buFont typeface="Times New Roman" pitchFamily="18" charset="0"/>
              <a:buNone/>
            </a:pPr>
            <a:r>
              <a:rPr lang="en-US" dirty="0" smtClean="0">
                <a:latin typeface="Times New Roman" pitchFamily="18" charset="0"/>
                <a:ea typeface="Arial Unicode MS" pitchFamily="34" charset="-128"/>
                <a:cs typeface="Arial Unicode MS" pitchFamily="34" charset="-128"/>
              </a:rPr>
              <a:t>July 2013</a:t>
            </a:r>
            <a:endParaRPr lang="en-GB" dirty="0" smtClean="0">
              <a:latin typeface="Times New Roman" pitchFamily="18" charset="0"/>
              <a:ea typeface="Arial Unicode MS" pitchFamily="34" charset="-128"/>
              <a:cs typeface="Arial Unicode MS" pitchFamily="34" charset="-128"/>
            </a:endParaRPr>
          </a:p>
        </p:txBody>
      </p:sp>
      <p:sp>
        <p:nvSpPr>
          <p:cNvPr id="1028" name="Rectangle 4"/>
          <p:cNvSpPr>
            <a:spLocks noGrp="1" noChangeArrowheads="1"/>
          </p:cNvSpPr>
          <p:nvPr>
            <p:ph type="ftr" sz="quarter" idx="11"/>
          </p:nvPr>
        </p:nvSpPr>
        <p:spPr>
          <a:noFill/>
        </p:spPr>
        <p:txBody>
          <a:bodyPr/>
          <a:lstStyle/>
          <a:p>
            <a:r>
              <a:rPr lang="en-GB" smtClean="0"/>
              <a:t>Jon Rosdahl, CSR</a:t>
            </a:r>
          </a:p>
        </p:txBody>
      </p:sp>
      <p:sp>
        <p:nvSpPr>
          <p:cNvPr id="1029" name="Rectangle 5"/>
          <p:cNvSpPr>
            <a:spLocks noGrp="1" noChangeArrowheads="1"/>
          </p:cNvSpPr>
          <p:nvPr>
            <p:ph type="sldNum" sz="quarter" idx="12"/>
          </p:nvPr>
        </p:nvSpPr>
        <p:spPr>
          <a:noFill/>
        </p:spPr>
        <p:txBody>
          <a:bodyPr/>
          <a:lstStyle/>
          <a:p>
            <a:pPr>
              <a:buFont typeface="Times New Roman" pitchFamily="18" charset="0"/>
              <a:buNone/>
            </a:pPr>
            <a:r>
              <a:rPr lang="en-GB" smtClean="0">
                <a:latin typeface="Times New Roman" pitchFamily="18" charset="0"/>
                <a:ea typeface="Arial Unicode MS" pitchFamily="34" charset="-128"/>
                <a:cs typeface="Arial Unicode MS" pitchFamily="34" charset="-128"/>
              </a:rPr>
              <a:t>Slide </a:t>
            </a:r>
            <a:fld id="{DA834F39-FECA-4254-A927-AA26D4F544F5}" type="slidenum">
              <a:rPr lang="en-GB" smtClean="0">
                <a:latin typeface="Times New Roman" pitchFamily="18" charset="0"/>
                <a:ea typeface="Arial Unicode MS" pitchFamily="34" charset="-128"/>
                <a:cs typeface="Arial Unicode MS" pitchFamily="34" charset="-128"/>
              </a:rPr>
              <a:pPr>
                <a:buFont typeface="Times New Roman" pitchFamily="18" charset="0"/>
                <a:buNone/>
              </a:pPr>
              <a:t>1</a:t>
            </a:fld>
            <a:endParaRPr lang="en-GB" smtClean="0">
              <a:latin typeface="Times New Roman" pitchFamily="18" charset="0"/>
              <a:ea typeface="Arial Unicode MS" pitchFamily="34" charset="-128"/>
              <a:cs typeface="Arial Unicode MS" pitchFamily="34" charset="-128"/>
            </a:endParaRPr>
          </a:p>
        </p:txBody>
      </p:sp>
      <p:sp>
        <p:nvSpPr>
          <p:cNvPr id="1030" name="Footer Placeholder 4"/>
          <p:cNvSpPr txBox="1">
            <a:spLocks noGrp="1"/>
          </p:cNvSpPr>
          <p:nvPr/>
        </p:nvSpPr>
        <p:spPr bwMode="auto">
          <a:xfrm>
            <a:off x="5500688" y="6475413"/>
            <a:ext cx="3041650" cy="180975"/>
          </a:xfrm>
          <a:prstGeom prst="rect">
            <a:avLst/>
          </a:prstGeom>
          <a:noFill/>
          <a:ln w="9525">
            <a:noFill/>
            <a:round/>
            <a:headEnd/>
            <a:tailEnd/>
          </a:ln>
        </p:spPr>
        <p:txBody>
          <a:bodyPr lIns="0" tIns="0" rIns="0" bIns="0"/>
          <a:lstStyle/>
          <a:p>
            <a:pPr algn="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a:solidFill>
                  <a:srgbClr val="000000"/>
                </a:solidFill>
                <a:ea typeface="Arial Unicode MS" pitchFamily="34" charset="-128"/>
                <a:cs typeface="Arial Unicode MS" pitchFamily="34" charset="-128"/>
              </a:rPr>
              <a:t>Jon Rosdahl, CSR</a:t>
            </a:r>
          </a:p>
        </p:txBody>
      </p:sp>
      <p:sp>
        <p:nvSpPr>
          <p:cNvPr id="1031" name="Slide Number Placeholder 5"/>
          <p:cNvSpPr txBox="1">
            <a:spLocks noGrp="1"/>
          </p:cNvSpPr>
          <p:nvPr/>
        </p:nvSpPr>
        <p:spPr bwMode="auto">
          <a:xfrm>
            <a:off x="4344988" y="6475413"/>
            <a:ext cx="528637" cy="363537"/>
          </a:xfrm>
          <a:prstGeom prst="rect">
            <a:avLst/>
          </a:prstGeom>
          <a:noFill/>
          <a:ln w="9525">
            <a:noFill/>
            <a:round/>
            <a:headEnd/>
            <a:tailEnd/>
          </a:ln>
        </p:spPr>
        <p:txBody>
          <a:bodyPr lIns="0" tIns="0" rIns="0" bIns="0"/>
          <a:lstStyle/>
          <a:p>
            <a:pPr algn="ct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a:solidFill>
                  <a:srgbClr val="000000"/>
                </a:solidFill>
                <a:ea typeface="Arial Unicode MS" pitchFamily="34" charset="-128"/>
                <a:cs typeface="Arial Unicode MS" pitchFamily="34" charset="-128"/>
              </a:rPr>
              <a:t>Slide </a:t>
            </a:r>
            <a:fld id="{F2ACD4E4-215F-4F98-8233-1E85A981F83D}" type="slidenum">
              <a:rPr lang="en-GB" sz="1200">
                <a:solidFill>
                  <a:srgbClr val="000000"/>
                </a:solidFill>
                <a:ea typeface="Arial Unicode MS" pitchFamily="34" charset="-128"/>
                <a:cs typeface="Arial Unicode MS" pitchFamily="34" charset="-128"/>
              </a:rPr>
              <a:pPr algn="ct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t>1</a:t>
            </a:fld>
            <a:endParaRPr lang="en-GB" sz="1200">
              <a:solidFill>
                <a:srgbClr val="000000"/>
              </a:solidFill>
              <a:ea typeface="Arial Unicode MS" pitchFamily="34" charset="-128"/>
              <a:cs typeface="Arial Unicode MS" pitchFamily="34" charset="-128"/>
            </a:endParaRPr>
          </a:p>
        </p:txBody>
      </p:sp>
      <p:sp>
        <p:nvSpPr>
          <p:cNvPr id="1032" name="Rectangle 1"/>
          <p:cNvSpPr>
            <a:spLocks noGrp="1" noChangeArrowheads="1"/>
          </p:cNvSpPr>
          <p:nvPr>
            <p:ph type="title"/>
          </p:nvPr>
        </p:nvSpPr>
        <p:spPr>
          <a:xfrm>
            <a:off x="685800" y="685800"/>
            <a:ext cx="7772400" cy="1066800"/>
          </a:xfrm>
        </p:spPr>
        <p:txBody>
          <a:bodyPr/>
          <a:lstStyle/>
          <a:p>
            <a:pPr eaLnBrk="1" hangingPunct="1">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smtClean="0"/>
              <a:t>Treasurer Report July 2013</a:t>
            </a:r>
            <a:endParaRPr lang="en-GB" dirty="0" smtClean="0"/>
          </a:p>
        </p:txBody>
      </p:sp>
      <p:sp>
        <p:nvSpPr>
          <p:cNvPr id="1033" name="Rectangle 2"/>
          <p:cNvSpPr>
            <a:spLocks noGrp="1" noChangeArrowheads="1"/>
          </p:cNvSpPr>
          <p:nvPr>
            <p:ph type="body" idx="1"/>
          </p:nvPr>
        </p:nvSpPr>
        <p:spPr>
          <a:xfrm>
            <a:off x="685800" y="1524000"/>
            <a:ext cx="7772400" cy="396875"/>
          </a:xfrm>
        </p:spPr>
        <p:txBody>
          <a:bodyPr/>
          <a:lstStyle/>
          <a:p>
            <a:pPr algn="ctr" eaLnBrk="1" hangingPunct="1">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smtClean="0"/>
              <a:t>Date:</a:t>
            </a:r>
            <a:r>
              <a:rPr lang="en-GB" sz="2000" b="0" dirty="0" smtClean="0"/>
              <a:t> 2013-7-14</a:t>
            </a:r>
          </a:p>
        </p:txBody>
      </p:sp>
      <p:graphicFrame>
        <p:nvGraphicFramePr>
          <p:cNvPr id="1026" name="Object 3"/>
          <p:cNvGraphicFramePr>
            <a:graphicFrameLocks noChangeAspect="1"/>
          </p:cNvGraphicFramePr>
          <p:nvPr/>
        </p:nvGraphicFramePr>
        <p:xfrm>
          <a:off x="525463" y="2286000"/>
          <a:ext cx="7704137" cy="2743200"/>
        </p:xfrm>
        <a:graphic>
          <a:graphicData uri="http://schemas.openxmlformats.org/presentationml/2006/ole">
            <p:oleObj spid="_x0000_s1048" name="Document" r:id="rId4" imgW="8257888" imgH="2948721" progId="Word.Document.8">
              <p:embed/>
            </p:oleObj>
          </a:graphicData>
        </a:graphic>
      </p:graphicFrame>
      <p:sp>
        <p:nvSpPr>
          <p:cNvPr id="1034" name="Rectangle 4"/>
          <p:cNvSpPr>
            <a:spLocks noChangeArrowheads="1"/>
          </p:cNvSpPr>
          <p:nvPr/>
        </p:nvSpPr>
        <p:spPr bwMode="auto">
          <a:xfrm>
            <a:off x="533400" y="1939925"/>
            <a:ext cx="1447800" cy="381000"/>
          </a:xfrm>
          <a:prstGeom prst="rect">
            <a:avLst/>
          </a:prstGeom>
          <a:noFill/>
          <a:ln w="9525">
            <a:noFill/>
            <a:round/>
            <a:headEnd/>
            <a:tailEnd/>
          </a:ln>
        </p:spPr>
        <p:txBody>
          <a:bodyPr lIns="92160" tIns="46080" rIns="92160" bIns="46080"/>
          <a:lstStyle/>
          <a:p>
            <a:pPr eaLnBrk="0" hangingPunct="0">
              <a:spcBef>
                <a:spcPts val="500"/>
              </a:spcBef>
              <a:buClr>
                <a:srgbClr val="000000"/>
              </a:buClr>
              <a:buSzPct val="100000"/>
              <a:buFont typeface="Times New Roman" pitchFamily="18" charset="0"/>
              <a:buNone/>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
        <p:nvSpPr>
          <p:cNvPr id="1035" name="Footer Placeholder 1"/>
          <p:cNvSpPr txBox="1">
            <a:spLocks noGrp="1"/>
          </p:cNvSpPr>
          <p:nvPr/>
        </p:nvSpPr>
        <p:spPr bwMode="auto">
          <a:xfrm>
            <a:off x="7391400" y="6248400"/>
            <a:ext cx="1143000" cy="184150"/>
          </a:xfrm>
          <a:prstGeom prst="rect">
            <a:avLst/>
          </a:prstGeom>
          <a:noFill/>
          <a:ln w="9525">
            <a:noFill/>
            <a:miter lim="800000"/>
            <a:headEnd/>
            <a:tailEnd/>
          </a:ln>
        </p:spPr>
        <p:txBody>
          <a:bodyPr lIns="0" tIns="0" rIns="0" bIns="0">
            <a:spAutoFit/>
          </a:bodyPr>
          <a:lstStyle/>
          <a:p>
            <a:pPr algn="r" defTabSz="914400" eaLnBrk="0" hangingPunct="0"/>
            <a:r>
              <a:rPr lang="en-US" sz="1200" dirty="0">
                <a:solidFill>
                  <a:srgbClr val="000000"/>
                </a:solidFill>
                <a:ea typeface="MS PGothic" pitchFamily="34" charset="-128"/>
              </a:rPr>
              <a:t>Ben Rolfe </a:t>
            </a:r>
            <a:r>
              <a:rPr lang="en-US" sz="1200" dirty="0" smtClean="0">
                <a:solidFill>
                  <a:srgbClr val="000000"/>
                </a:solidFill>
                <a:ea typeface="MS PGothic" pitchFamily="34" charset="-128"/>
              </a:rPr>
              <a:t>, BCA</a:t>
            </a:r>
            <a:endParaRPr lang="en-US" sz="1200" dirty="0">
              <a:solidFill>
                <a:schemeClr val="tx2"/>
              </a:solidFill>
              <a:ea typeface="MS PGothic" pitchFamily="34" charset="-128"/>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0"/>
          </p:nvPr>
        </p:nvSpPr>
        <p:spPr/>
        <p:txBody>
          <a:bodyPr/>
          <a:lstStyle/>
          <a:p>
            <a:pPr>
              <a:defRPr/>
            </a:pPr>
            <a:r>
              <a:rPr lang="en-US" dirty="0" smtClean="0"/>
              <a:t>July 2013</a:t>
            </a:r>
          </a:p>
        </p:txBody>
      </p:sp>
      <p:sp>
        <p:nvSpPr>
          <p:cNvPr id="5" name="Footer Placeholder 4"/>
          <p:cNvSpPr>
            <a:spLocks noGrp="1"/>
          </p:cNvSpPr>
          <p:nvPr>
            <p:ph type="ftr" idx="11"/>
          </p:nvPr>
        </p:nvSpPr>
        <p:spPr/>
        <p:txBody>
          <a:bodyPr/>
          <a:lstStyle/>
          <a:p>
            <a:pPr>
              <a:defRPr/>
            </a:pPr>
            <a:r>
              <a:rPr lang="en-GB" dirty="0" smtClean="0"/>
              <a:t>Ben Rolfe (BCA), Jon </a:t>
            </a:r>
            <a:r>
              <a:rPr lang="en-GB" dirty="0" err="1" smtClean="0"/>
              <a:t>Rosdahl</a:t>
            </a:r>
            <a:r>
              <a:rPr lang="en-GB" dirty="0" smtClean="0"/>
              <a:t> (CSR)</a:t>
            </a:r>
          </a:p>
        </p:txBody>
      </p:sp>
      <p:sp>
        <p:nvSpPr>
          <p:cNvPr id="6" name="Slide Number Placeholder 5"/>
          <p:cNvSpPr>
            <a:spLocks noGrp="1"/>
          </p:cNvSpPr>
          <p:nvPr>
            <p:ph type="sldNum" idx="12"/>
          </p:nvPr>
        </p:nvSpPr>
        <p:spPr/>
        <p:txBody>
          <a:bodyPr/>
          <a:lstStyle/>
          <a:p>
            <a:pPr>
              <a:defRPr/>
            </a:pPr>
            <a:r>
              <a:rPr lang="en-GB" smtClean="0"/>
              <a:t>Slide </a:t>
            </a:r>
            <a:fld id="{7B89D2F3-3A0B-4B22-AD26-703531DFDA8E}" type="slidenum">
              <a:rPr lang="en-GB" smtClean="0"/>
              <a:pPr>
                <a:defRPr/>
              </a:pPr>
              <a:t>2</a:t>
            </a:fld>
            <a:endParaRPr lang="en-GB"/>
          </a:p>
        </p:txBody>
      </p:sp>
      <p:sp>
        <p:nvSpPr>
          <p:cNvPr id="9" name="Rectangle 3"/>
          <p:cNvSpPr>
            <a:spLocks noChangeArrowheads="1"/>
          </p:cNvSpPr>
          <p:nvPr/>
        </p:nvSpPr>
        <p:spPr bwMode="auto">
          <a:xfrm>
            <a:off x="609601" y="1020762"/>
            <a:ext cx="8077200" cy="5293757"/>
          </a:xfrm>
          <a:prstGeom prst="rect">
            <a:avLst/>
          </a:prstGeom>
          <a:noFill/>
          <a:ln w="12700">
            <a:noFill/>
            <a:miter lim="800000"/>
            <a:headEnd type="none" w="sm" len="sm"/>
            <a:tailEnd type="none" w="sm" len="sm"/>
          </a:ln>
          <a:effectLst/>
        </p:spPr>
        <p:txBody>
          <a:bodyPr wrap="square">
            <a:spAutoFit/>
          </a:bodyPr>
          <a:lstStyle/>
          <a:p>
            <a:pPr algn="ctr"/>
            <a:r>
              <a:rPr lang="en-US" altLang="ko-KR" sz="1800" b="1" u="sng" dirty="0">
                <a:solidFill>
                  <a:schemeClr val="tx1"/>
                </a:solidFill>
                <a:effectLst>
                  <a:outerShdw blurRad="38100" dist="38100" dir="2700000" algn="tl">
                    <a:srgbClr val="C0C0C0"/>
                  </a:outerShdw>
                </a:effectLst>
                <a:ea typeface="굴림" pitchFamily="50" charset="-127"/>
              </a:rPr>
              <a:t>Project: IEEE P802.15 Working Group for Wireless Personal Area Networks (WPANs)</a:t>
            </a:r>
            <a:endParaRPr lang="en-US" altLang="ko-KR" sz="1600" b="1" dirty="0">
              <a:solidFill>
                <a:schemeClr val="tx1"/>
              </a:solidFill>
              <a:ea typeface="굴림" pitchFamily="50" charset="-127"/>
            </a:endParaRPr>
          </a:p>
          <a:p>
            <a:endParaRPr lang="en-US" altLang="ko-KR" sz="1600" dirty="0">
              <a:solidFill>
                <a:schemeClr val="tx1"/>
              </a:solidFill>
              <a:ea typeface="굴림" pitchFamily="50" charset="-127"/>
            </a:endParaRPr>
          </a:p>
          <a:p>
            <a:r>
              <a:rPr lang="en-US" altLang="ko-KR" sz="1600" b="1" dirty="0">
                <a:solidFill>
                  <a:schemeClr val="tx1"/>
                </a:solidFill>
                <a:ea typeface="굴림" pitchFamily="50" charset="-127"/>
              </a:rPr>
              <a:t>Submission Title:</a:t>
            </a:r>
            <a:r>
              <a:rPr lang="en-US" altLang="ko-KR" sz="1600" dirty="0">
                <a:solidFill>
                  <a:schemeClr val="tx1"/>
                </a:solidFill>
                <a:ea typeface="굴림" pitchFamily="50" charset="-127"/>
              </a:rPr>
              <a:t> </a:t>
            </a:r>
            <a:r>
              <a:rPr lang="en-US" altLang="ko-KR" sz="1600" dirty="0" smtClean="0">
                <a:solidFill>
                  <a:schemeClr val="tx1"/>
                </a:solidFill>
                <a:ea typeface="굴림" pitchFamily="50" charset="-127"/>
              </a:rPr>
              <a:t>Treasurer Report July 2013</a:t>
            </a:r>
            <a:r>
              <a:rPr lang="en-US" altLang="ko-KR" sz="1600" dirty="0">
                <a:solidFill>
                  <a:schemeClr val="tx1"/>
                </a:solidFill>
                <a:ea typeface="굴림" pitchFamily="50" charset="-127"/>
              </a:rPr>
              <a:t>	</a:t>
            </a:r>
          </a:p>
          <a:p>
            <a:r>
              <a:rPr lang="en-US" altLang="ko-KR" sz="1600" b="1" dirty="0">
                <a:solidFill>
                  <a:schemeClr val="tx1"/>
                </a:solidFill>
                <a:ea typeface="굴림" pitchFamily="50" charset="-127"/>
              </a:rPr>
              <a:t>Date Submitted: </a:t>
            </a:r>
            <a:r>
              <a:rPr lang="en-US" altLang="ko-KR" sz="1600" dirty="0" smtClean="0">
                <a:solidFill>
                  <a:schemeClr val="tx1"/>
                </a:solidFill>
                <a:ea typeface="굴림" pitchFamily="50" charset="-127"/>
              </a:rPr>
              <a:t>14 July 2013</a:t>
            </a:r>
            <a:endParaRPr lang="en-US" altLang="ko-KR" sz="1600" dirty="0">
              <a:solidFill>
                <a:schemeClr val="tx1"/>
              </a:solidFill>
              <a:ea typeface="굴림" pitchFamily="50" charset="-127"/>
            </a:endParaRPr>
          </a:p>
          <a:p>
            <a:r>
              <a:rPr lang="en-US" altLang="ko-KR" sz="1600" b="1" dirty="0">
                <a:solidFill>
                  <a:schemeClr val="tx1"/>
                </a:solidFill>
                <a:ea typeface="굴림" pitchFamily="50" charset="-127"/>
              </a:rPr>
              <a:t>Source:</a:t>
            </a:r>
            <a:r>
              <a:rPr lang="en-US" altLang="ko-KR" sz="1600" dirty="0">
                <a:solidFill>
                  <a:schemeClr val="tx1"/>
                </a:solidFill>
                <a:ea typeface="굴림" pitchFamily="50" charset="-127"/>
              </a:rPr>
              <a:t>  </a:t>
            </a:r>
            <a:r>
              <a:rPr lang="en-US" altLang="ko-KR" sz="1600" dirty="0" smtClean="0">
                <a:solidFill>
                  <a:schemeClr val="tx1"/>
                </a:solidFill>
                <a:ea typeface="굴림" pitchFamily="50" charset="-127"/>
              </a:rPr>
              <a:t>Benjamin A. Rolfe (BCA), Jon </a:t>
            </a:r>
            <a:r>
              <a:rPr lang="en-US" altLang="ko-KR" sz="1600" dirty="0" err="1" smtClean="0">
                <a:solidFill>
                  <a:schemeClr val="tx1"/>
                </a:solidFill>
                <a:ea typeface="굴림" pitchFamily="50" charset="-127"/>
              </a:rPr>
              <a:t>Rosdahl</a:t>
            </a:r>
            <a:r>
              <a:rPr lang="en-US" altLang="ko-KR" sz="1600" dirty="0" smtClean="0">
                <a:solidFill>
                  <a:schemeClr val="tx1"/>
                </a:solidFill>
                <a:ea typeface="굴림" pitchFamily="50" charset="-127"/>
              </a:rPr>
              <a:t> (CSR)</a:t>
            </a:r>
            <a:endParaRPr lang="en-US" altLang="ko-KR" sz="1600" dirty="0">
              <a:solidFill>
                <a:schemeClr val="tx1"/>
              </a:solidFill>
              <a:ea typeface="굴림" pitchFamily="50" charset="-127"/>
            </a:endParaRPr>
          </a:p>
          <a:p>
            <a:r>
              <a:rPr lang="en-US" altLang="ko-KR" sz="1600" dirty="0">
                <a:solidFill>
                  <a:schemeClr val="tx1"/>
                </a:solidFill>
                <a:ea typeface="굴림" pitchFamily="50" charset="-127"/>
              </a:rPr>
              <a:t>Company: </a:t>
            </a:r>
            <a:r>
              <a:rPr lang="en-US" altLang="ko-KR" sz="1600" dirty="0" smtClean="0">
                <a:solidFill>
                  <a:schemeClr val="tx1"/>
                </a:solidFill>
                <a:ea typeface="굴림" pitchFamily="50" charset="-127"/>
              </a:rPr>
              <a:t>Blind Creek Associates, CSR</a:t>
            </a:r>
            <a:endParaRPr lang="en-US" altLang="ko-KR" sz="1600" dirty="0">
              <a:solidFill>
                <a:schemeClr val="tx1"/>
              </a:solidFill>
              <a:ea typeface="굴림" pitchFamily="50" charset="-127"/>
            </a:endParaRPr>
          </a:p>
          <a:p>
            <a:r>
              <a:rPr lang="en-US" altLang="ko-KR" sz="1600" dirty="0">
                <a:solidFill>
                  <a:schemeClr val="tx1"/>
                </a:solidFill>
                <a:ea typeface="굴림" pitchFamily="50" charset="-127"/>
              </a:rPr>
              <a:t>Address: </a:t>
            </a:r>
            <a:r>
              <a:rPr lang="en-US" altLang="ko-KR" sz="1600" dirty="0" smtClean="0">
                <a:solidFill>
                  <a:schemeClr val="tx1"/>
                </a:solidFill>
                <a:ea typeface="굴림" pitchFamily="50" charset="-127"/>
              </a:rPr>
              <a:t>PO Box 798 Los Gatos CA 95031</a:t>
            </a:r>
            <a:endParaRPr lang="en-US" altLang="ko-KR" sz="1600" dirty="0">
              <a:solidFill>
                <a:schemeClr val="tx1"/>
              </a:solidFill>
              <a:ea typeface="굴림" pitchFamily="50" charset="-127"/>
            </a:endParaRPr>
          </a:p>
          <a:p>
            <a:r>
              <a:rPr lang="en-US" altLang="ko-KR" sz="1600" dirty="0">
                <a:solidFill>
                  <a:schemeClr val="tx1"/>
                </a:solidFill>
                <a:ea typeface="굴림" pitchFamily="50" charset="-127"/>
              </a:rPr>
              <a:t>Voice: </a:t>
            </a:r>
            <a:r>
              <a:rPr lang="en-US" altLang="ko-KR" sz="1600" dirty="0" smtClean="0">
                <a:solidFill>
                  <a:schemeClr val="tx1"/>
                </a:solidFill>
                <a:ea typeface="굴림" pitchFamily="50" charset="-127"/>
              </a:rPr>
              <a:t>+1 408 332 0725, </a:t>
            </a:r>
            <a:r>
              <a:rPr lang="en-US" altLang="ko-KR" sz="1600" dirty="0">
                <a:solidFill>
                  <a:schemeClr val="tx1"/>
                </a:solidFill>
                <a:ea typeface="굴림" pitchFamily="50" charset="-127"/>
              </a:rPr>
              <a:t>E-Mail: </a:t>
            </a:r>
            <a:r>
              <a:rPr lang="en-US" altLang="ko-KR" sz="1600" dirty="0" err="1" smtClean="0">
                <a:solidFill>
                  <a:schemeClr val="tx1"/>
                </a:solidFill>
                <a:ea typeface="굴림" pitchFamily="50" charset="-127"/>
              </a:rPr>
              <a:t>ben</a:t>
            </a:r>
            <a:r>
              <a:rPr lang="en-US" altLang="ko-KR" sz="1600" dirty="0" smtClean="0">
                <a:solidFill>
                  <a:schemeClr val="tx1"/>
                </a:solidFill>
                <a:ea typeface="굴림" pitchFamily="50" charset="-127"/>
              </a:rPr>
              <a:t> @ blindcreek.com</a:t>
            </a:r>
            <a:r>
              <a:rPr lang="en-US" altLang="ko-KR" sz="1600" dirty="0">
                <a:solidFill>
                  <a:schemeClr val="tx1"/>
                </a:solidFill>
                <a:ea typeface="굴림" pitchFamily="50" charset="-127"/>
              </a:rPr>
              <a:t>	</a:t>
            </a:r>
          </a:p>
          <a:p>
            <a:pPr>
              <a:spcBef>
                <a:spcPts val="600"/>
              </a:spcBef>
              <a:spcAft>
                <a:spcPts val="600"/>
              </a:spcAft>
            </a:pPr>
            <a:r>
              <a:rPr lang="en-US" altLang="ko-KR" sz="1600" b="1" dirty="0">
                <a:solidFill>
                  <a:schemeClr val="tx1"/>
                </a:solidFill>
                <a:ea typeface="굴림" pitchFamily="50" charset="-127"/>
              </a:rPr>
              <a:t>Re:</a:t>
            </a:r>
            <a:r>
              <a:rPr lang="en-US" altLang="ko-KR" sz="1600" dirty="0">
                <a:solidFill>
                  <a:schemeClr val="tx1"/>
                </a:solidFill>
                <a:ea typeface="굴림" pitchFamily="50" charset="-127"/>
              </a:rPr>
              <a:t> </a:t>
            </a:r>
            <a:r>
              <a:rPr lang="en-US" altLang="ko-KR" sz="1600" dirty="0" smtClean="0">
                <a:solidFill>
                  <a:schemeClr val="tx1"/>
                </a:solidFill>
                <a:ea typeface="굴림" pitchFamily="50" charset="-127"/>
              </a:rPr>
              <a:t>Joint 802.15/802.11 Treasury </a:t>
            </a:r>
            <a:endParaRPr lang="en-US" altLang="ko-KR" dirty="0">
              <a:solidFill>
                <a:schemeClr val="tx1"/>
              </a:solidFill>
              <a:ea typeface="굴림" pitchFamily="50" charset="-127"/>
            </a:endParaRPr>
          </a:p>
          <a:p>
            <a:pPr>
              <a:spcBef>
                <a:spcPts val="600"/>
              </a:spcBef>
              <a:spcAft>
                <a:spcPts val="600"/>
              </a:spcAft>
            </a:pPr>
            <a:r>
              <a:rPr lang="en-US" altLang="ko-KR" sz="1600" b="1" dirty="0" smtClean="0">
                <a:solidFill>
                  <a:schemeClr val="tx1"/>
                </a:solidFill>
                <a:ea typeface="굴림" pitchFamily="50" charset="-127"/>
              </a:rPr>
              <a:t>Abstract:</a:t>
            </a:r>
            <a:r>
              <a:rPr lang="en-US" altLang="ko-KR" sz="1600" dirty="0" smtClean="0">
                <a:solidFill>
                  <a:schemeClr val="tx1"/>
                </a:solidFill>
                <a:ea typeface="굴림" pitchFamily="50" charset="-127"/>
              </a:rPr>
              <a:t>	Treasurer report for July 2013 for the Joint 802.11/.15 Wireless funds.  </a:t>
            </a:r>
            <a:r>
              <a:rPr lang="en-US" sz="1600" dirty="0" smtClean="0">
                <a:solidFill>
                  <a:schemeClr val="tx1"/>
                </a:solidFill>
              </a:rPr>
              <a:t>See Also document # </a:t>
            </a:r>
            <a:r>
              <a:rPr lang="en-GB" sz="1600">
                <a:solidFill>
                  <a:srgbClr val="000000"/>
                </a:solidFill>
                <a:latin typeface="Times New Roman" pitchFamily="16" charset="0"/>
                <a:ea typeface="MS Gothic" charset="-128"/>
                <a:cs typeface="Arial Unicode MS" charset="0"/>
              </a:rPr>
              <a:t>11-13/0695r0</a:t>
            </a:r>
            <a:r>
              <a:rPr lang="en-GB" sz="1600" b="1" dirty="0" smtClean="0">
                <a:solidFill>
                  <a:srgbClr val="000000"/>
                </a:solidFill>
                <a:latin typeface="Times New Roman" pitchFamily="16" charset="0"/>
                <a:ea typeface="MS Gothic" charset="-128"/>
                <a:cs typeface="Arial Unicode MS" charset="0"/>
              </a:rPr>
              <a:t>.</a:t>
            </a:r>
            <a:endParaRPr lang="en-US" altLang="ko-KR" sz="1600" dirty="0" smtClean="0">
              <a:solidFill>
                <a:schemeClr val="tx1"/>
              </a:solidFill>
              <a:ea typeface="굴림" pitchFamily="50" charset="-127"/>
            </a:endParaRPr>
          </a:p>
          <a:p>
            <a:pPr>
              <a:spcBef>
                <a:spcPts val="600"/>
              </a:spcBef>
              <a:spcAft>
                <a:spcPts val="600"/>
              </a:spcAft>
            </a:pPr>
            <a:r>
              <a:rPr lang="en-US" altLang="ko-KR" sz="1600" b="1" dirty="0" smtClean="0">
                <a:solidFill>
                  <a:schemeClr val="tx1"/>
                </a:solidFill>
                <a:ea typeface="굴림" pitchFamily="50" charset="-127"/>
              </a:rPr>
              <a:t>Purpose</a:t>
            </a:r>
            <a:r>
              <a:rPr lang="en-US" altLang="ko-KR" sz="1600" b="1" dirty="0">
                <a:solidFill>
                  <a:schemeClr val="tx1"/>
                </a:solidFill>
                <a:ea typeface="굴림" pitchFamily="50" charset="-127"/>
              </a:rPr>
              <a:t>:</a:t>
            </a:r>
            <a:r>
              <a:rPr lang="en-US" altLang="ko-KR" sz="1600" dirty="0">
                <a:solidFill>
                  <a:schemeClr val="tx1"/>
                </a:solidFill>
                <a:ea typeface="굴림" pitchFamily="50" charset="-127"/>
              </a:rPr>
              <a:t>	</a:t>
            </a:r>
            <a:r>
              <a:rPr lang="en-US" altLang="ko-KR" sz="1600" dirty="0" smtClean="0">
                <a:solidFill>
                  <a:schemeClr val="tx1"/>
                </a:solidFill>
                <a:ea typeface="굴림" pitchFamily="50" charset="-127"/>
              </a:rPr>
              <a:t>Report to the WG</a:t>
            </a:r>
            <a:endParaRPr lang="en-US" altLang="ko-KR" sz="1600" dirty="0">
              <a:solidFill>
                <a:schemeClr val="tx1"/>
              </a:solidFill>
              <a:ea typeface="굴림" pitchFamily="50" charset="-127"/>
            </a:endParaRPr>
          </a:p>
          <a:p>
            <a:r>
              <a:rPr lang="en-US" altLang="ko-KR" sz="1600" b="1" dirty="0">
                <a:solidFill>
                  <a:schemeClr val="tx1"/>
                </a:solidFill>
                <a:ea typeface="굴림" pitchFamily="50" charset="-127"/>
              </a:rPr>
              <a:t>Notice:</a:t>
            </a:r>
            <a:r>
              <a:rPr lang="en-US" altLang="ko-KR" sz="1600" dirty="0">
                <a:solidFill>
                  <a:schemeClr val="tx1"/>
                </a:solidFill>
                <a:ea typeface="굴림" pitchFamily="50" charset="-127"/>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ko-KR" sz="1600" b="1" dirty="0">
                <a:solidFill>
                  <a:schemeClr val="tx1"/>
                </a:solidFill>
                <a:ea typeface="굴림" pitchFamily="50" charset="-127"/>
              </a:rPr>
              <a:t>Release:</a:t>
            </a:r>
            <a:r>
              <a:rPr lang="en-US" altLang="ko-KR" sz="1600" dirty="0">
                <a:solidFill>
                  <a:schemeClr val="tx1"/>
                </a:solidFill>
                <a:ea typeface="굴림" pitchFamily="50" charset="-127"/>
              </a:rPr>
              <a:t>	The contributor acknowledges and accepts that this contribution becomes the property of IEEE and may be made publicly available by P802.15.	</a:t>
            </a:r>
          </a:p>
        </p:txBody>
      </p:sp>
    </p:spTree>
    <p:extLst>
      <p:ext uri="{BB962C8B-B14F-4D97-AF65-F5344CB8AC3E}">
        <p14:creationId xmlns:p14="http://schemas.microsoft.com/office/powerpoint/2010/main" xmlns="" val="39502306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3"/>
          <p:cNvSpPr>
            <a:spLocks noGrp="1" noChangeArrowheads="1"/>
          </p:cNvSpPr>
          <p:nvPr>
            <p:ph type="dt" sz="quarter" idx="10"/>
          </p:nvPr>
        </p:nvSpPr>
        <p:spPr>
          <a:noFill/>
        </p:spPr>
        <p:txBody>
          <a:bodyPr/>
          <a:lstStyle/>
          <a:p>
            <a:r>
              <a:rPr lang="en-US" dirty="0">
                <a:latin typeface="Times New Roman" pitchFamily="18" charset="0"/>
                <a:ea typeface="Arial Unicode MS" pitchFamily="34" charset="-128"/>
                <a:cs typeface="Arial Unicode MS" pitchFamily="34" charset="-128"/>
              </a:rPr>
              <a:t>July 2013</a:t>
            </a:r>
            <a:endParaRPr lang="en-GB" dirty="0" smtClean="0">
              <a:latin typeface="Times New Roman" pitchFamily="18" charset="0"/>
              <a:ea typeface="Arial Unicode MS" pitchFamily="34" charset="-128"/>
              <a:cs typeface="Arial Unicode MS" pitchFamily="34" charset="-128"/>
            </a:endParaRPr>
          </a:p>
        </p:txBody>
      </p:sp>
      <p:sp>
        <p:nvSpPr>
          <p:cNvPr id="4099" name="Rectangle 4"/>
          <p:cNvSpPr>
            <a:spLocks noGrp="1" noChangeArrowheads="1"/>
          </p:cNvSpPr>
          <p:nvPr>
            <p:ph type="ftr" sz="quarter" idx="11"/>
          </p:nvPr>
        </p:nvSpPr>
        <p:spPr>
          <a:noFill/>
        </p:spPr>
        <p:txBody>
          <a:bodyPr/>
          <a:lstStyle/>
          <a:p>
            <a:r>
              <a:rPr lang="en-GB" smtClean="0"/>
              <a:t>Jon Rosdahl, CSR</a:t>
            </a:r>
          </a:p>
        </p:txBody>
      </p:sp>
      <p:sp>
        <p:nvSpPr>
          <p:cNvPr id="4100" name="Rectangle 5"/>
          <p:cNvSpPr>
            <a:spLocks noGrp="1" noChangeArrowheads="1"/>
          </p:cNvSpPr>
          <p:nvPr>
            <p:ph type="sldNum" sz="quarter" idx="12"/>
          </p:nvPr>
        </p:nvSpPr>
        <p:spPr>
          <a:noFill/>
        </p:spPr>
        <p:txBody>
          <a:bodyPr/>
          <a:lstStyle/>
          <a:p>
            <a:pPr>
              <a:buFont typeface="Times New Roman" pitchFamily="18" charset="0"/>
              <a:buNone/>
            </a:pPr>
            <a:r>
              <a:rPr lang="en-GB" smtClean="0">
                <a:latin typeface="Times New Roman" pitchFamily="18" charset="0"/>
                <a:ea typeface="Arial Unicode MS" pitchFamily="34" charset="-128"/>
                <a:cs typeface="Arial Unicode MS" pitchFamily="34" charset="-128"/>
              </a:rPr>
              <a:t>Slide </a:t>
            </a:r>
            <a:fld id="{182CB204-8F88-4025-B305-BD26943A6CBF}" type="slidenum">
              <a:rPr lang="en-GB" smtClean="0">
                <a:latin typeface="Times New Roman" pitchFamily="18" charset="0"/>
                <a:ea typeface="Arial Unicode MS" pitchFamily="34" charset="-128"/>
                <a:cs typeface="Arial Unicode MS" pitchFamily="34" charset="-128"/>
              </a:rPr>
              <a:pPr>
                <a:buFont typeface="Times New Roman" pitchFamily="18" charset="0"/>
                <a:buNone/>
              </a:pPr>
              <a:t>3</a:t>
            </a:fld>
            <a:endParaRPr lang="en-GB" smtClean="0">
              <a:latin typeface="Times New Roman" pitchFamily="18" charset="0"/>
              <a:ea typeface="Arial Unicode MS" pitchFamily="34" charset="-128"/>
              <a:cs typeface="Arial Unicode MS" pitchFamily="34" charset="-128"/>
            </a:endParaRPr>
          </a:p>
        </p:txBody>
      </p:sp>
      <p:sp>
        <p:nvSpPr>
          <p:cNvPr id="4102" name="Footer Placeholder 4"/>
          <p:cNvSpPr txBox="1">
            <a:spLocks noGrp="1"/>
          </p:cNvSpPr>
          <p:nvPr/>
        </p:nvSpPr>
        <p:spPr bwMode="auto">
          <a:xfrm>
            <a:off x="5500688" y="6475413"/>
            <a:ext cx="3041650" cy="180975"/>
          </a:xfrm>
          <a:prstGeom prst="rect">
            <a:avLst/>
          </a:prstGeom>
          <a:noFill/>
          <a:ln w="9525">
            <a:noFill/>
            <a:round/>
            <a:headEnd/>
            <a:tailEnd/>
          </a:ln>
        </p:spPr>
        <p:txBody>
          <a:bodyPr lIns="0" tIns="0" rIns="0" bIns="0"/>
          <a:lstStyle/>
          <a:p>
            <a:pPr algn="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a:solidFill>
                  <a:srgbClr val="000000"/>
                </a:solidFill>
                <a:ea typeface="Arial Unicode MS" pitchFamily="34" charset="-128"/>
                <a:cs typeface="Arial Unicode MS" pitchFamily="34" charset="-128"/>
              </a:rPr>
              <a:t>Jon Rosdahl, CSR</a:t>
            </a:r>
          </a:p>
        </p:txBody>
      </p:sp>
      <p:sp>
        <p:nvSpPr>
          <p:cNvPr id="4103" name="Slide Number Placeholder 5"/>
          <p:cNvSpPr txBox="1">
            <a:spLocks noGrp="1"/>
          </p:cNvSpPr>
          <p:nvPr/>
        </p:nvSpPr>
        <p:spPr bwMode="auto">
          <a:xfrm>
            <a:off x="4344988" y="6475413"/>
            <a:ext cx="528637" cy="363537"/>
          </a:xfrm>
          <a:prstGeom prst="rect">
            <a:avLst/>
          </a:prstGeom>
          <a:noFill/>
          <a:ln w="9525">
            <a:noFill/>
            <a:round/>
            <a:headEnd/>
            <a:tailEnd/>
          </a:ln>
        </p:spPr>
        <p:txBody>
          <a:bodyPr lIns="0" tIns="0" rIns="0" bIns="0"/>
          <a:lstStyle/>
          <a:p>
            <a:pPr algn="ct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a:solidFill>
                  <a:srgbClr val="000000"/>
                </a:solidFill>
                <a:ea typeface="Arial Unicode MS" pitchFamily="34" charset="-128"/>
                <a:cs typeface="Arial Unicode MS" pitchFamily="34" charset="-128"/>
              </a:rPr>
              <a:t>Slide </a:t>
            </a:r>
            <a:fld id="{96A3BDA0-F89D-4392-A8A5-DD14A7AEC5DC}" type="slidenum">
              <a:rPr lang="en-GB" sz="1200">
                <a:solidFill>
                  <a:srgbClr val="000000"/>
                </a:solidFill>
                <a:ea typeface="Arial Unicode MS" pitchFamily="34" charset="-128"/>
                <a:cs typeface="Arial Unicode MS" pitchFamily="34" charset="-128"/>
              </a:rPr>
              <a:pPr algn="ct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t>3</a:t>
            </a:fld>
            <a:endParaRPr lang="en-GB" sz="1200">
              <a:solidFill>
                <a:srgbClr val="000000"/>
              </a:solidFill>
              <a:ea typeface="Arial Unicode MS" pitchFamily="34" charset="-128"/>
              <a:cs typeface="Arial Unicode MS" pitchFamily="34" charset="-128"/>
            </a:endParaRPr>
          </a:p>
        </p:txBody>
      </p:sp>
      <p:sp>
        <p:nvSpPr>
          <p:cNvPr id="4104" name="Rectangle 1"/>
          <p:cNvSpPr>
            <a:spLocks noGrp="1" noChangeArrowheads="1"/>
          </p:cNvSpPr>
          <p:nvPr>
            <p:ph type="title"/>
          </p:nvPr>
        </p:nvSpPr>
        <p:spPr>
          <a:xfrm>
            <a:off x="685800" y="685800"/>
            <a:ext cx="7772400" cy="1066800"/>
          </a:xfrm>
        </p:spPr>
        <p:txBody>
          <a:bodyPr/>
          <a:lstStyle/>
          <a:p>
            <a:pPr eaLnBrk="1" hangingPunct="1">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mtClean="0"/>
              <a:t>Abstract</a:t>
            </a:r>
          </a:p>
        </p:txBody>
      </p:sp>
      <p:sp>
        <p:nvSpPr>
          <p:cNvPr id="4105" name="Rectangle 2"/>
          <p:cNvSpPr>
            <a:spLocks noGrp="1" noChangeArrowheads="1"/>
          </p:cNvSpPr>
          <p:nvPr>
            <p:ph type="body" idx="1"/>
          </p:nvPr>
        </p:nvSpPr>
        <p:spPr>
          <a:xfrm>
            <a:off x="685800" y="1981200"/>
            <a:ext cx="7772400" cy="4114800"/>
          </a:xfrm>
        </p:spPr>
        <p:txBody>
          <a:bodyPr/>
          <a:lstStyle/>
          <a:p>
            <a:pPr eaLnBrk="1" hangingPunct="1">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smtClean="0"/>
              <a:t>Treasurer report for </a:t>
            </a:r>
            <a:r>
              <a:rPr lang="en-US" dirty="0">
                <a:latin typeface="Times New Roman" pitchFamily="18" charset="0"/>
                <a:ea typeface="Arial Unicode MS" pitchFamily="34" charset="-128"/>
                <a:cs typeface="Arial Unicode MS" pitchFamily="34" charset="-128"/>
              </a:rPr>
              <a:t>July </a:t>
            </a:r>
            <a:r>
              <a:rPr lang="en-GB" dirty="0" smtClean="0"/>
              <a:t>2013 for the Joint 802.11/.15 Wireless funds</a:t>
            </a:r>
          </a:p>
          <a:p>
            <a:pPr eaLnBrk="1" hangingPunct="1">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smtClean="0"/>
          </a:p>
          <a:p>
            <a:pPr eaLnBrk="1" hangingPunct="1">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smtClean="0"/>
              <a:t>Also reported in </a:t>
            </a:r>
            <a:r>
              <a:rPr lang="en-GB" dirty="0" smtClean="0"/>
              <a:t>802.15 </a:t>
            </a:r>
            <a:r>
              <a:rPr lang="en-GB" dirty="0" smtClean="0"/>
              <a:t>doc: </a:t>
            </a:r>
            <a:r>
              <a:rPr lang="en-GB" dirty="0" smtClean="0"/>
              <a:t>11-15-0408-00-0000</a:t>
            </a:r>
            <a:r>
              <a:rPr lang="en-GB" dirty="0" smtClean="0"/>
              <a:t>.</a:t>
            </a:r>
          </a:p>
          <a:p>
            <a:pPr eaLnBrk="1" hangingPunct="1">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smtClean="0"/>
          </a:p>
        </p:txBody>
      </p:sp>
      <p:sp>
        <p:nvSpPr>
          <p:cNvPr id="4106" name="Footer Placeholder 1"/>
          <p:cNvSpPr txBox="1">
            <a:spLocks noGrp="1"/>
          </p:cNvSpPr>
          <p:nvPr/>
        </p:nvSpPr>
        <p:spPr bwMode="auto">
          <a:xfrm>
            <a:off x="7391400" y="6248400"/>
            <a:ext cx="1143000" cy="184150"/>
          </a:xfrm>
          <a:prstGeom prst="rect">
            <a:avLst/>
          </a:prstGeom>
          <a:noFill/>
          <a:ln w="9525">
            <a:noFill/>
            <a:miter lim="800000"/>
            <a:headEnd/>
            <a:tailEnd/>
          </a:ln>
        </p:spPr>
        <p:txBody>
          <a:bodyPr lIns="0" tIns="0" rIns="0" bIns="0">
            <a:spAutoFit/>
          </a:bodyPr>
          <a:lstStyle/>
          <a:p>
            <a:pPr algn="r" defTabSz="914400" eaLnBrk="0" hangingPunct="0"/>
            <a:r>
              <a:rPr lang="en-US" sz="1200" dirty="0">
                <a:solidFill>
                  <a:srgbClr val="000000"/>
                </a:solidFill>
                <a:ea typeface="MS PGothic" pitchFamily="34" charset="-128"/>
              </a:rPr>
              <a:t>Ben Rolfe </a:t>
            </a:r>
            <a:r>
              <a:rPr lang="en-US" sz="1200" dirty="0" smtClean="0">
                <a:solidFill>
                  <a:srgbClr val="000000"/>
                </a:solidFill>
                <a:ea typeface="MS PGothic" pitchFamily="34" charset="-128"/>
              </a:rPr>
              <a:t>, BCA</a:t>
            </a:r>
            <a:endParaRPr lang="en-US" sz="1200" dirty="0">
              <a:solidFill>
                <a:schemeClr val="tx2"/>
              </a:solidFill>
              <a:ea typeface="MS PGothic" pitchFamily="34" charset="-128"/>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3"/>
          <p:cNvSpPr>
            <a:spLocks noGrp="1" noChangeArrowheads="1"/>
          </p:cNvSpPr>
          <p:nvPr>
            <p:ph type="dt" sz="quarter" idx="10"/>
          </p:nvPr>
        </p:nvSpPr>
        <p:spPr>
          <a:noFill/>
        </p:spPr>
        <p:txBody>
          <a:bodyPr/>
          <a:lstStyle/>
          <a:p>
            <a:r>
              <a:rPr lang="en-US" dirty="0">
                <a:latin typeface="Times New Roman" pitchFamily="18" charset="0"/>
                <a:ea typeface="Arial Unicode MS" pitchFamily="34" charset="-128"/>
                <a:cs typeface="Arial Unicode MS" pitchFamily="34" charset="-128"/>
              </a:rPr>
              <a:t>July 2013</a:t>
            </a:r>
            <a:endParaRPr lang="en-GB" dirty="0" smtClean="0">
              <a:latin typeface="Times New Roman" pitchFamily="18" charset="0"/>
              <a:ea typeface="Arial Unicode MS" pitchFamily="34" charset="-128"/>
              <a:cs typeface="Arial Unicode MS" pitchFamily="34" charset="-128"/>
            </a:endParaRPr>
          </a:p>
        </p:txBody>
      </p:sp>
      <p:sp>
        <p:nvSpPr>
          <p:cNvPr id="5123" name="Rectangle 4"/>
          <p:cNvSpPr>
            <a:spLocks noGrp="1" noChangeArrowheads="1"/>
          </p:cNvSpPr>
          <p:nvPr>
            <p:ph type="ftr" sz="quarter" idx="11"/>
          </p:nvPr>
        </p:nvSpPr>
        <p:spPr>
          <a:noFill/>
        </p:spPr>
        <p:txBody>
          <a:bodyPr/>
          <a:lstStyle/>
          <a:p>
            <a:r>
              <a:rPr lang="en-GB" smtClean="0"/>
              <a:t>Jon Rosdahl, CSR</a:t>
            </a:r>
          </a:p>
        </p:txBody>
      </p:sp>
      <p:sp>
        <p:nvSpPr>
          <p:cNvPr id="5124" name="Rectangle 5"/>
          <p:cNvSpPr>
            <a:spLocks noGrp="1" noChangeArrowheads="1"/>
          </p:cNvSpPr>
          <p:nvPr>
            <p:ph type="sldNum" sz="quarter" idx="12"/>
          </p:nvPr>
        </p:nvSpPr>
        <p:spPr>
          <a:noFill/>
        </p:spPr>
        <p:txBody>
          <a:bodyPr/>
          <a:lstStyle/>
          <a:p>
            <a:pPr>
              <a:buFont typeface="Times New Roman" pitchFamily="18" charset="0"/>
              <a:buNone/>
            </a:pPr>
            <a:r>
              <a:rPr lang="en-GB" smtClean="0">
                <a:latin typeface="Times New Roman" pitchFamily="18" charset="0"/>
                <a:ea typeface="Arial Unicode MS" pitchFamily="34" charset="-128"/>
                <a:cs typeface="Arial Unicode MS" pitchFamily="34" charset="-128"/>
              </a:rPr>
              <a:t>Slide </a:t>
            </a:r>
            <a:fld id="{C80AD8FF-38CB-406D-A99A-4F9EC981484E}" type="slidenum">
              <a:rPr lang="en-GB" smtClean="0">
                <a:latin typeface="Times New Roman" pitchFamily="18" charset="0"/>
                <a:ea typeface="Arial Unicode MS" pitchFamily="34" charset="-128"/>
                <a:cs typeface="Arial Unicode MS" pitchFamily="34" charset="-128"/>
              </a:rPr>
              <a:pPr>
                <a:buFont typeface="Times New Roman" pitchFamily="18" charset="0"/>
                <a:buNone/>
              </a:pPr>
              <a:t>4</a:t>
            </a:fld>
            <a:endParaRPr lang="en-GB" smtClean="0">
              <a:latin typeface="Times New Roman" pitchFamily="18" charset="0"/>
              <a:ea typeface="Arial Unicode MS" pitchFamily="34" charset="-128"/>
              <a:cs typeface="Arial Unicode MS" pitchFamily="34" charset="-128"/>
            </a:endParaRPr>
          </a:p>
        </p:txBody>
      </p:sp>
      <p:sp>
        <p:nvSpPr>
          <p:cNvPr id="5125" name="Slide Number Placeholder 4"/>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spAutoFit/>
          </a:bodyPr>
          <a:lstStyle/>
          <a:p>
            <a:pPr algn="ctr" defTabSz="914400" eaLnBrk="0" hangingPunct="0"/>
            <a:r>
              <a:rPr lang="en-US" sz="1200">
                <a:solidFill>
                  <a:schemeClr val="tx1"/>
                </a:solidFill>
                <a:ea typeface="MS PGothic" pitchFamily="34" charset="-128"/>
              </a:rPr>
              <a:t>Slide </a:t>
            </a:r>
            <a:fld id="{6379F3D5-80A1-4B4E-B2FC-F255381E2ACB}" type="slidenum">
              <a:rPr lang="en-US" sz="1200">
                <a:solidFill>
                  <a:schemeClr val="tx1"/>
                </a:solidFill>
                <a:ea typeface="MS PGothic" pitchFamily="34" charset="-128"/>
              </a:rPr>
              <a:pPr algn="ctr" defTabSz="914400" eaLnBrk="0" hangingPunct="0"/>
              <a:t>4</a:t>
            </a:fld>
            <a:endParaRPr lang="en-US" sz="1200">
              <a:solidFill>
                <a:schemeClr val="tx1"/>
              </a:solidFill>
              <a:ea typeface="MS PGothic" pitchFamily="34" charset="-128"/>
            </a:endParaRPr>
          </a:p>
        </p:txBody>
      </p:sp>
      <p:sp>
        <p:nvSpPr>
          <p:cNvPr id="5126" name="Rectangle 2"/>
          <p:cNvSpPr>
            <a:spLocks noGrp="1" noChangeArrowheads="1"/>
          </p:cNvSpPr>
          <p:nvPr>
            <p:ph type="title" idx="4294967295"/>
          </p:nvPr>
        </p:nvSpPr>
        <p:spPr>
          <a:xfrm>
            <a:off x="685800" y="685800"/>
            <a:ext cx="7770813" cy="608013"/>
          </a:xfrm>
        </p:spPr>
        <p:txBody>
          <a:bodyPr lIns="92075" tIns="46038" rIns="92075" bIns="46038"/>
          <a:lstStyle/>
          <a:p>
            <a:pPr eaLnBrk="1" hangingPunct="1"/>
            <a:r>
              <a:rPr lang="en-US" sz="2800" smtClean="0"/>
              <a:t>Treasury Net Worth</a:t>
            </a:r>
            <a:br>
              <a:rPr lang="en-US" sz="2800" smtClean="0"/>
            </a:br>
            <a:r>
              <a:rPr lang="en-US" sz="2400" smtClean="0"/>
              <a:t>(Unaudited)</a:t>
            </a:r>
          </a:p>
        </p:txBody>
      </p:sp>
      <p:sp>
        <p:nvSpPr>
          <p:cNvPr id="5127" name="Rectangle 3"/>
          <p:cNvSpPr>
            <a:spLocks noGrp="1" noChangeArrowheads="1"/>
          </p:cNvSpPr>
          <p:nvPr>
            <p:ph type="body" idx="4294967295"/>
          </p:nvPr>
        </p:nvSpPr>
        <p:spPr>
          <a:xfrm>
            <a:off x="533400" y="1447800"/>
            <a:ext cx="8001000" cy="4648200"/>
          </a:xfrm>
        </p:spPr>
        <p:txBody>
          <a:bodyPr lIns="92075" tIns="46038" rIns="92075" bIns="46038"/>
          <a:lstStyle/>
          <a:p>
            <a:pPr lvl="1" defTabSz="914400" eaLnBrk="1" hangingPunct="1">
              <a:lnSpc>
                <a:spcPct val="90000"/>
              </a:lnSpc>
              <a:tabLst>
                <a:tab pos="7372350" algn="r"/>
              </a:tabLst>
            </a:pPr>
            <a:endParaRPr lang="en-US" sz="1600" dirty="0" smtClean="0"/>
          </a:p>
          <a:p>
            <a:pPr lvl="1" defTabSz="914400" eaLnBrk="1" hangingPunct="1">
              <a:lnSpc>
                <a:spcPct val="90000"/>
              </a:lnSpc>
              <a:tabLst>
                <a:tab pos="7372350" algn="r"/>
              </a:tabLst>
            </a:pPr>
            <a:endParaRPr lang="en-US" sz="1600" dirty="0" smtClean="0"/>
          </a:p>
          <a:p>
            <a:pPr lvl="1" defTabSz="914400" eaLnBrk="1" hangingPunct="1">
              <a:lnSpc>
                <a:spcPct val="90000"/>
              </a:lnSpc>
              <a:tabLst>
                <a:tab pos="7372350" algn="r"/>
              </a:tabLst>
            </a:pPr>
            <a:endParaRPr lang="en-US" sz="1600" dirty="0" smtClean="0"/>
          </a:p>
          <a:p>
            <a:pPr defTabSz="914400" eaLnBrk="1" hangingPunct="1">
              <a:lnSpc>
                <a:spcPct val="90000"/>
              </a:lnSpc>
              <a:tabLst>
                <a:tab pos="7372350" algn="r"/>
              </a:tabLst>
            </a:pPr>
            <a:r>
              <a:rPr lang="en-US" dirty="0" smtClean="0"/>
              <a:t>May 1, 2013 - $569,314.79</a:t>
            </a:r>
          </a:p>
          <a:p>
            <a:pPr lvl="1" defTabSz="914400" eaLnBrk="1" hangingPunct="1">
              <a:lnSpc>
                <a:spcPct val="90000"/>
              </a:lnSpc>
              <a:tabLst>
                <a:tab pos="7372350" algn="r"/>
              </a:tabLst>
            </a:pPr>
            <a:r>
              <a:rPr lang="en-US" sz="1600" dirty="0" smtClean="0"/>
              <a:t>IEEE account: $385,728.64 +76.93+88.47 +82.47 = $385,976.51</a:t>
            </a:r>
          </a:p>
          <a:p>
            <a:pPr lvl="1" defTabSz="914400" eaLnBrk="1" hangingPunct="1">
              <a:lnSpc>
                <a:spcPct val="90000"/>
              </a:lnSpc>
              <a:tabLst>
                <a:tab pos="7372350" algn="r"/>
              </a:tabLst>
            </a:pPr>
            <a:r>
              <a:rPr lang="en-US" sz="1600" dirty="0" smtClean="0"/>
              <a:t>Face-to-Face:  $64,848.90 – 14,223.07+57150-25,537.56+101,100 = $183,338.28</a:t>
            </a:r>
          </a:p>
          <a:p>
            <a:pPr lvl="1" defTabSz="914400" eaLnBrk="1" hangingPunct="1">
              <a:lnSpc>
                <a:spcPct val="90000"/>
              </a:lnSpc>
              <a:tabLst>
                <a:tab pos="7372350" algn="r"/>
              </a:tabLst>
            </a:pPr>
            <a:endParaRPr lang="en-US" sz="1600" dirty="0"/>
          </a:p>
          <a:p>
            <a:pPr defTabSz="914400" eaLnBrk="1" hangingPunct="1">
              <a:lnSpc>
                <a:spcPct val="90000"/>
              </a:lnSpc>
              <a:tabLst>
                <a:tab pos="7372350" algn="r"/>
              </a:tabLst>
            </a:pPr>
            <a:r>
              <a:rPr lang="en-US" dirty="0" smtClean="0"/>
              <a:t>June 30, </a:t>
            </a:r>
            <a:r>
              <a:rPr lang="en-US" dirty="0"/>
              <a:t>2013 – </a:t>
            </a:r>
            <a:r>
              <a:rPr lang="en-US" dirty="0" smtClean="0"/>
              <a:t>$</a:t>
            </a:r>
            <a:r>
              <a:rPr lang="en-US" dirty="0"/>
              <a:t> 386,061.74</a:t>
            </a:r>
          </a:p>
          <a:p>
            <a:pPr lvl="1" defTabSz="914400" eaLnBrk="1" hangingPunct="1">
              <a:lnSpc>
                <a:spcPct val="90000"/>
              </a:lnSpc>
              <a:tabLst>
                <a:tab pos="7372350" algn="r"/>
              </a:tabLst>
            </a:pPr>
            <a:r>
              <a:rPr lang="en-US" sz="1600" dirty="0"/>
              <a:t>IEEE account: </a:t>
            </a:r>
            <a:r>
              <a:rPr lang="en-US" sz="1600" dirty="0" smtClean="0"/>
              <a:t> </a:t>
            </a:r>
            <a:r>
              <a:rPr lang="en-US" sz="1600" dirty="0"/>
              <a:t>$385,976.51 + 85.23 </a:t>
            </a:r>
            <a:r>
              <a:rPr lang="en-US" sz="1600" dirty="0" smtClean="0"/>
              <a:t>= $386,061.74 </a:t>
            </a:r>
          </a:p>
          <a:p>
            <a:pPr lvl="1" defTabSz="914400" eaLnBrk="1" hangingPunct="1">
              <a:lnSpc>
                <a:spcPct val="90000"/>
              </a:lnSpc>
              <a:tabLst>
                <a:tab pos="7372350" algn="r"/>
              </a:tabLst>
            </a:pPr>
            <a:r>
              <a:rPr lang="en-US" sz="1600" dirty="0"/>
              <a:t>Face-to-Face:  $183,338.28 + $71,400.00 - $61,737.97  = $193,000.31 </a:t>
            </a:r>
            <a:r>
              <a:rPr lang="en-US" sz="1600" dirty="0" smtClean="0"/>
              <a:t>(as of May 29)</a:t>
            </a:r>
            <a:endParaRPr lang="en-US" sz="1600" dirty="0"/>
          </a:p>
          <a:p>
            <a:pPr lvl="1" defTabSz="914400" eaLnBrk="1" hangingPunct="1">
              <a:lnSpc>
                <a:spcPct val="90000"/>
              </a:lnSpc>
              <a:tabLst>
                <a:tab pos="7372350" algn="r"/>
              </a:tabLst>
            </a:pPr>
            <a:endParaRPr lang="en-US" sz="1600" dirty="0" smtClean="0"/>
          </a:p>
        </p:txBody>
      </p:sp>
      <p:sp>
        <p:nvSpPr>
          <p:cNvPr id="5128" name="Footer Placeholder 1"/>
          <p:cNvSpPr txBox="1">
            <a:spLocks noGrp="1"/>
          </p:cNvSpPr>
          <p:nvPr/>
        </p:nvSpPr>
        <p:spPr bwMode="auto">
          <a:xfrm>
            <a:off x="7391400" y="6248400"/>
            <a:ext cx="1143000" cy="184666"/>
          </a:xfrm>
          <a:prstGeom prst="rect">
            <a:avLst/>
          </a:prstGeom>
          <a:noFill/>
          <a:ln w="9525">
            <a:noFill/>
            <a:miter lim="800000"/>
            <a:headEnd/>
            <a:tailEnd/>
          </a:ln>
        </p:spPr>
        <p:txBody>
          <a:bodyPr lIns="0" tIns="0" rIns="0" bIns="0">
            <a:spAutoFit/>
          </a:bodyPr>
          <a:lstStyle/>
          <a:p>
            <a:pPr algn="r" defTabSz="914400" eaLnBrk="0" hangingPunct="0"/>
            <a:r>
              <a:rPr lang="en-US" sz="1200" dirty="0">
                <a:solidFill>
                  <a:srgbClr val="000000"/>
                </a:solidFill>
                <a:ea typeface="MS PGothic" pitchFamily="34" charset="-128"/>
              </a:rPr>
              <a:t>Ben Rolfe </a:t>
            </a:r>
            <a:r>
              <a:rPr lang="en-US" sz="1200" dirty="0" smtClean="0">
                <a:solidFill>
                  <a:srgbClr val="000000"/>
                </a:solidFill>
                <a:ea typeface="MS PGothic" pitchFamily="34" charset="-128"/>
              </a:rPr>
              <a:t>, BCA</a:t>
            </a:r>
            <a:endParaRPr lang="en-US" sz="1200" dirty="0">
              <a:solidFill>
                <a:schemeClr val="tx2"/>
              </a:solidFill>
              <a:ea typeface="MS PGothic" pitchFamily="34" charset="-128"/>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3"/>
          <p:cNvSpPr>
            <a:spLocks noGrp="1" noChangeArrowheads="1"/>
          </p:cNvSpPr>
          <p:nvPr>
            <p:ph type="dt" sz="quarter" idx="10"/>
          </p:nvPr>
        </p:nvSpPr>
        <p:spPr>
          <a:noFill/>
        </p:spPr>
        <p:txBody>
          <a:bodyPr/>
          <a:lstStyle/>
          <a:p>
            <a:r>
              <a:rPr lang="en-US" dirty="0">
                <a:latin typeface="Times New Roman" pitchFamily="18" charset="0"/>
                <a:ea typeface="Arial Unicode MS" pitchFamily="34" charset="-128"/>
                <a:cs typeface="Arial Unicode MS" pitchFamily="34" charset="-128"/>
              </a:rPr>
              <a:t>July 2013</a:t>
            </a:r>
            <a:endParaRPr lang="en-GB" dirty="0" smtClean="0">
              <a:latin typeface="Times New Roman" pitchFamily="18" charset="0"/>
              <a:ea typeface="Arial Unicode MS" pitchFamily="34" charset="-128"/>
              <a:cs typeface="Arial Unicode MS" pitchFamily="34" charset="-128"/>
            </a:endParaRPr>
          </a:p>
        </p:txBody>
      </p:sp>
      <p:sp>
        <p:nvSpPr>
          <p:cNvPr id="7171" name="Rectangle 4"/>
          <p:cNvSpPr>
            <a:spLocks noGrp="1" noChangeArrowheads="1"/>
          </p:cNvSpPr>
          <p:nvPr>
            <p:ph type="ftr" sz="quarter" idx="11"/>
          </p:nvPr>
        </p:nvSpPr>
        <p:spPr>
          <a:noFill/>
        </p:spPr>
        <p:txBody>
          <a:bodyPr/>
          <a:lstStyle/>
          <a:p>
            <a:r>
              <a:rPr lang="en-GB" smtClean="0"/>
              <a:t>Jon Rosdahl, CSR</a:t>
            </a:r>
          </a:p>
        </p:txBody>
      </p:sp>
      <p:sp>
        <p:nvSpPr>
          <p:cNvPr id="7172" name="Rectangle 5"/>
          <p:cNvSpPr>
            <a:spLocks noGrp="1" noChangeArrowheads="1"/>
          </p:cNvSpPr>
          <p:nvPr>
            <p:ph type="sldNum" sz="quarter" idx="12"/>
          </p:nvPr>
        </p:nvSpPr>
        <p:spPr>
          <a:noFill/>
        </p:spPr>
        <p:txBody>
          <a:bodyPr/>
          <a:lstStyle/>
          <a:p>
            <a:pPr>
              <a:buFont typeface="Times New Roman" pitchFamily="18" charset="0"/>
              <a:buNone/>
            </a:pPr>
            <a:r>
              <a:rPr lang="en-GB" smtClean="0">
                <a:latin typeface="Times New Roman" pitchFamily="18" charset="0"/>
                <a:ea typeface="Arial Unicode MS" pitchFamily="34" charset="-128"/>
                <a:cs typeface="Arial Unicode MS" pitchFamily="34" charset="-128"/>
              </a:rPr>
              <a:t>Slide </a:t>
            </a:r>
            <a:fld id="{14E53906-E030-442C-8515-1CE0DFF1B559}" type="slidenum">
              <a:rPr lang="en-GB" smtClean="0">
                <a:latin typeface="Times New Roman" pitchFamily="18" charset="0"/>
                <a:ea typeface="Arial Unicode MS" pitchFamily="34" charset="-128"/>
                <a:cs typeface="Arial Unicode MS" pitchFamily="34" charset="-128"/>
              </a:rPr>
              <a:pPr>
                <a:buFont typeface="Times New Roman" pitchFamily="18" charset="0"/>
                <a:buNone/>
              </a:pPr>
              <a:t>5</a:t>
            </a:fld>
            <a:endParaRPr lang="en-GB" smtClean="0">
              <a:latin typeface="Times New Roman" pitchFamily="18" charset="0"/>
              <a:ea typeface="Arial Unicode MS" pitchFamily="34" charset="-128"/>
              <a:cs typeface="Arial Unicode MS" pitchFamily="34" charset="-128"/>
            </a:endParaRPr>
          </a:p>
        </p:txBody>
      </p:sp>
      <p:sp>
        <p:nvSpPr>
          <p:cNvPr id="7173" name="Slide Number Placeholder 3"/>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spAutoFit/>
          </a:bodyPr>
          <a:lstStyle/>
          <a:p>
            <a:pPr algn="ctr" defTabSz="914400" eaLnBrk="0" hangingPunct="0"/>
            <a:r>
              <a:rPr lang="en-US" sz="1200">
                <a:solidFill>
                  <a:schemeClr val="tx1"/>
                </a:solidFill>
                <a:ea typeface="MS PGothic" pitchFamily="34" charset="-128"/>
              </a:rPr>
              <a:t>Slide </a:t>
            </a:r>
            <a:fld id="{21011CB0-A749-4277-8571-BCBFD59FDE7B}" type="slidenum">
              <a:rPr lang="en-US" sz="1200">
                <a:solidFill>
                  <a:schemeClr val="tx1"/>
                </a:solidFill>
                <a:ea typeface="MS PGothic" pitchFamily="34" charset="-128"/>
              </a:rPr>
              <a:pPr algn="ctr" defTabSz="914400" eaLnBrk="0" hangingPunct="0"/>
              <a:t>5</a:t>
            </a:fld>
            <a:endParaRPr lang="en-US" sz="1200">
              <a:solidFill>
                <a:schemeClr val="tx1"/>
              </a:solidFill>
              <a:ea typeface="MS PGothic" pitchFamily="34" charset="-128"/>
            </a:endParaRPr>
          </a:p>
        </p:txBody>
      </p:sp>
      <p:sp>
        <p:nvSpPr>
          <p:cNvPr id="7174" name="Rectangle 2"/>
          <p:cNvSpPr>
            <a:spLocks noGrp="1" noChangeArrowheads="1"/>
          </p:cNvSpPr>
          <p:nvPr>
            <p:ph type="title" idx="4294967295"/>
          </p:nvPr>
        </p:nvSpPr>
        <p:spPr>
          <a:xfrm>
            <a:off x="609600" y="609600"/>
            <a:ext cx="7772400" cy="457200"/>
          </a:xfrm>
        </p:spPr>
        <p:txBody>
          <a:bodyPr lIns="92075" tIns="46038" rIns="92075" bIns="46038"/>
          <a:lstStyle/>
          <a:p>
            <a:pPr eaLnBrk="1" hangingPunct="1"/>
            <a:r>
              <a:rPr lang="en-US" dirty="0" smtClean="0"/>
              <a:t>Waikoloa, Hawaii – May 2013</a:t>
            </a:r>
          </a:p>
        </p:txBody>
      </p:sp>
      <p:sp>
        <p:nvSpPr>
          <p:cNvPr id="7175" name="Rectangle 3"/>
          <p:cNvSpPr txBox="1">
            <a:spLocks noChangeArrowheads="1"/>
          </p:cNvSpPr>
          <p:nvPr/>
        </p:nvSpPr>
        <p:spPr bwMode="auto">
          <a:xfrm>
            <a:off x="304800" y="2057400"/>
            <a:ext cx="8229600" cy="4343400"/>
          </a:xfrm>
          <a:prstGeom prst="rect">
            <a:avLst/>
          </a:prstGeom>
          <a:noFill/>
          <a:ln w="9525">
            <a:noFill/>
            <a:miter lim="800000"/>
            <a:headEnd/>
            <a:tailEnd/>
          </a:ln>
        </p:spPr>
        <p:txBody>
          <a:bodyPr lIns="92075" tIns="46038" rIns="92075" bIns="46038"/>
          <a:lstStyle/>
          <a:p>
            <a:pPr marL="342900" indent="-342900" defTabSz="914400" eaLnBrk="0" hangingPunct="0">
              <a:lnSpc>
                <a:spcPct val="90000"/>
              </a:lnSpc>
              <a:spcBef>
                <a:spcPct val="20000"/>
              </a:spcBef>
              <a:buFontTx/>
              <a:buChar char="•"/>
              <a:tabLst>
                <a:tab pos="3654425" algn="l"/>
                <a:tab pos="5487988" algn="l"/>
                <a:tab pos="7372350" algn="r"/>
              </a:tabLst>
            </a:pPr>
            <a:r>
              <a:rPr lang="en-US" sz="1600" b="1" dirty="0">
                <a:solidFill>
                  <a:schemeClr val="tx1"/>
                </a:solidFill>
                <a:ea typeface="MS PGothic" pitchFamily="34" charset="-128"/>
              </a:rPr>
              <a:t>Registration Income:                	</a:t>
            </a:r>
            <a:r>
              <a:rPr lang="en-US" sz="1600" b="1" dirty="0" smtClean="0">
                <a:solidFill>
                  <a:schemeClr val="tx1"/>
                </a:solidFill>
                <a:ea typeface="MS PGothic" pitchFamily="34" charset="-128"/>
              </a:rPr>
              <a:t>$192,750	$218,850	     </a:t>
            </a:r>
            <a:r>
              <a:rPr lang="en-US" sz="1600" b="1" dirty="0" smtClean="0">
                <a:solidFill>
                  <a:schemeClr val="tx1"/>
                </a:solidFill>
              </a:rPr>
              <a:t>$232,500.00 </a:t>
            </a:r>
            <a:endParaRPr lang="en-US" sz="1600" b="1" dirty="0">
              <a:solidFill>
                <a:schemeClr val="tx1"/>
              </a:solidFill>
              <a:ea typeface="MS PGothic" pitchFamily="34" charset="-128"/>
            </a:endParaRPr>
          </a:p>
          <a:p>
            <a:pPr lvl="1" defTabSz="914400" eaLnBrk="0" hangingPunct="0">
              <a:lnSpc>
                <a:spcPct val="90000"/>
              </a:lnSpc>
              <a:spcBef>
                <a:spcPct val="20000"/>
              </a:spcBef>
              <a:buFont typeface="Times New Roman" pitchFamily="18" charset="0"/>
              <a:buChar char="–"/>
              <a:tabLst>
                <a:tab pos="3654425" algn="l"/>
                <a:tab pos="5487988" algn="l"/>
                <a:tab pos="7372350" algn="r"/>
              </a:tabLst>
            </a:pPr>
            <a:r>
              <a:rPr lang="en-US" sz="1400" dirty="0">
                <a:solidFill>
                  <a:schemeClr val="tx1"/>
                </a:solidFill>
                <a:ea typeface="MS PGothic" pitchFamily="34" charset="-128"/>
              </a:rPr>
              <a:t>Hotel </a:t>
            </a:r>
            <a:r>
              <a:rPr lang="en-US" sz="1400" dirty="0" smtClean="0">
                <a:solidFill>
                  <a:schemeClr val="tx1"/>
                </a:solidFill>
                <a:ea typeface="MS PGothic" pitchFamily="34" charset="-128"/>
              </a:rPr>
              <a:t>Credits	$0	      $</a:t>
            </a:r>
            <a:r>
              <a:rPr lang="en-US" sz="1400" dirty="0">
                <a:solidFill>
                  <a:schemeClr val="tx1"/>
                </a:solidFill>
                <a:ea typeface="MS PGothic" pitchFamily="34" charset="-128"/>
              </a:rPr>
              <a:t>5,500     </a:t>
            </a:r>
            <a:r>
              <a:rPr lang="en-US" sz="1400" dirty="0" smtClean="0">
                <a:solidFill>
                  <a:schemeClr val="tx1"/>
                </a:solidFill>
                <a:ea typeface="MS PGothic" pitchFamily="34" charset="-128"/>
              </a:rPr>
              <a:t> $5,558.52</a:t>
            </a:r>
            <a:endParaRPr lang="en-US" sz="1400" dirty="0">
              <a:solidFill>
                <a:schemeClr val="tx1"/>
              </a:solidFill>
              <a:ea typeface="MS PGothic" pitchFamily="34" charset="-128"/>
            </a:endParaRPr>
          </a:p>
          <a:p>
            <a:pPr lvl="1" defTabSz="914400" eaLnBrk="0" hangingPunct="0">
              <a:lnSpc>
                <a:spcPct val="90000"/>
              </a:lnSpc>
              <a:spcBef>
                <a:spcPct val="20000"/>
              </a:spcBef>
              <a:buFont typeface="Times New Roman" pitchFamily="18" charset="0"/>
              <a:buChar char="–"/>
              <a:tabLst>
                <a:tab pos="3654425" algn="l"/>
                <a:tab pos="5487988" algn="l"/>
                <a:tab pos="7372350" algn="r"/>
              </a:tabLst>
            </a:pPr>
            <a:r>
              <a:rPr lang="en-US" sz="1400" dirty="0">
                <a:solidFill>
                  <a:schemeClr val="tx1"/>
                </a:solidFill>
                <a:ea typeface="MS PGothic" pitchFamily="34" charset="-128"/>
              </a:rPr>
              <a:t>Registrations	</a:t>
            </a:r>
            <a:r>
              <a:rPr lang="en-US" sz="1400" dirty="0" smtClean="0">
                <a:solidFill>
                  <a:schemeClr val="tx1"/>
                </a:solidFill>
                <a:ea typeface="MS PGothic" pitchFamily="34" charset="-128"/>
              </a:rPr>
              <a:t>300	325                  337</a:t>
            </a:r>
            <a:endParaRPr lang="en-US" sz="1400" dirty="0">
              <a:solidFill>
                <a:schemeClr val="tx1"/>
              </a:solidFill>
              <a:ea typeface="MS PGothic" pitchFamily="34" charset="-128"/>
            </a:endParaRPr>
          </a:p>
          <a:p>
            <a:pPr lvl="1" defTabSz="914400" eaLnBrk="0" hangingPunct="0">
              <a:lnSpc>
                <a:spcPct val="90000"/>
              </a:lnSpc>
              <a:spcBef>
                <a:spcPct val="20000"/>
              </a:spcBef>
              <a:buFont typeface="Times New Roman" pitchFamily="18" charset="0"/>
              <a:buChar char="–"/>
              <a:tabLst>
                <a:tab pos="3654425" algn="l"/>
                <a:tab pos="5487988" algn="l"/>
                <a:tab pos="7372350" algn="r"/>
              </a:tabLst>
            </a:pPr>
            <a:endParaRPr lang="en-US" sz="1600" b="1" dirty="0">
              <a:solidFill>
                <a:schemeClr val="tx1"/>
              </a:solidFill>
              <a:ea typeface="MS PGothic" pitchFamily="34" charset="-128"/>
            </a:endParaRPr>
          </a:p>
          <a:p>
            <a:pPr marL="342900" indent="-342900" defTabSz="914400" eaLnBrk="0" hangingPunct="0">
              <a:lnSpc>
                <a:spcPct val="90000"/>
              </a:lnSpc>
              <a:spcBef>
                <a:spcPct val="20000"/>
              </a:spcBef>
              <a:buFontTx/>
              <a:buChar char="•"/>
              <a:tabLst>
                <a:tab pos="3654425" algn="l"/>
                <a:tab pos="5487988" algn="l"/>
                <a:tab pos="7372350" algn="r"/>
              </a:tabLst>
            </a:pPr>
            <a:r>
              <a:rPr lang="en-US" sz="1600" b="1" dirty="0">
                <a:solidFill>
                  <a:schemeClr val="tx1"/>
                </a:solidFill>
                <a:ea typeface="MS PGothic" pitchFamily="34" charset="-128"/>
              </a:rPr>
              <a:t>Meeting Expense Estimate:      </a:t>
            </a:r>
            <a:r>
              <a:rPr lang="en-US" sz="1600" b="1" dirty="0">
                <a:solidFill>
                  <a:srgbClr val="FF0000"/>
                </a:solidFill>
                <a:ea typeface="MS PGothic" pitchFamily="34" charset="-128"/>
              </a:rPr>
              <a:t>	</a:t>
            </a:r>
            <a:r>
              <a:rPr lang="en-US" sz="1600" b="1" dirty="0" smtClean="0">
                <a:solidFill>
                  <a:srgbClr val="FF0000"/>
                </a:solidFill>
                <a:ea typeface="MS PGothic" pitchFamily="34" charset="-128"/>
              </a:rPr>
              <a:t>$204,183	$238,703</a:t>
            </a:r>
            <a:r>
              <a:rPr lang="en-US" sz="1600" b="1" dirty="0">
                <a:solidFill>
                  <a:srgbClr val="FF0000"/>
                </a:solidFill>
                <a:ea typeface="MS PGothic" pitchFamily="34" charset="-128"/>
              </a:rPr>
              <a:t>	</a:t>
            </a:r>
            <a:r>
              <a:rPr lang="en-US" sz="1600" b="1" dirty="0" smtClean="0">
                <a:solidFill>
                  <a:srgbClr val="FF0000"/>
                </a:solidFill>
                <a:ea typeface="MS PGothic" pitchFamily="34" charset="-128"/>
              </a:rPr>
              <a:t>$248,231.62</a:t>
            </a:r>
            <a:endParaRPr lang="en-US" sz="1600" b="1" dirty="0">
              <a:solidFill>
                <a:srgbClr val="FF0000"/>
              </a:solidFill>
              <a:ea typeface="MS PGothic" pitchFamily="34" charset="-128"/>
            </a:endParaRPr>
          </a:p>
          <a:p>
            <a:pPr lvl="1" defTabSz="914400" eaLnBrk="0" hangingPunct="0">
              <a:lnSpc>
                <a:spcPct val="90000"/>
              </a:lnSpc>
              <a:spcBef>
                <a:spcPct val="20000"/>
              </a:spcBef>
              <a:buFontTx/>
              <a:buChar char="–"/>
              <a:tabLst>
                <a:tab pos="3654425" algn="l"/>
                <a:tab pos="5487988" algn="l"/>
                <a:tab pos="7372350" algn="r"/>
              </a:tabLst>
            </a:pPr>
            <a:r>
              <a:rPr lang="en-US" sz="1400" dirty="0">
                <a:solidFill>
                  <a:schemeClr val="tx1"/>
                </a:solidFill>
                <a:ea typeface="MS PGothic" pitchFamily="34" charset="-128"/>
              </a:rPr>
              <a:t>AV	</a:t>
            </a:r>
            <a:r>
              <a:rPr lang="en-US" sz="1400" dirty="0" smtClean="0">
                <a:solidFill>
                  <a:schemeClr val="tx1"/>
                </a:solidFill>
                <a:ea typeface="MS PGothic" pitchFamily="34" charset="-128"/>
              </a:rPr>
              <a:t>$24,700</a:t>
            </a:r>
            <a:r>
              <a:rPr lang="en-US" sz="1400" dirty="0">
                <a:solidFill>
                  <a:schemeClr val="tx1"/>
                </a:solidFill>
                <a:ea typeface="MS PGothic" pitchFamily="34" charset="-128"/>
              </a:rPr>
              <a:t>	</a:t>
            </a:r>
            <a:r>
              <a:rPr lang="en-US" sz="1400" dirty="0" smtClean="0">
                <a:solidFill>
                  <a:schemeClr val="tx1"/>
                </a:solidFill>
                <a:ea typeface="MS PGothic" pitchFamily="34" charset="-128"/>
              </a:rPr>
              <a:t> $  19,460	</a:t>
            </a:r>
            <a:r>
              <a:rPr lang="en-US" sz="1400" dirty="0">
                <a:solidFill>
                  <a:schemeClr val="tx1"/>
                </a:solidFill>
              </a:rPr>
              <a:t> $20,734.20 </a:t>
            </a:r>
            <a:endParaRPr lang="en-US" sz="1400" dirty="0">
              <a:solidFill>
                <a:schemeClr val="tx1"/>
              </a:solidFill>
              <a:ea typeface="MS PGothic" pitchFamily="34" charset="-128"/>
            </a:endParaRPr>
          </a:p>
          <a:p>
            <a:pPr lvl="1" defTabSz="914400" eaLnBrk="0" hangingPunct="0">
              <a:lnSpc>
                <a:spcPct val="90000"/>
              </a:lnSpc>
              <a:spcBef>
                <a:spcPct val="20000"/>
              </a:spcBef>
              <a:buFontTx/>
              <a:buChar char="–"/>
              <a:tabLst>
                <a:tab pos="3654425" algn="l"/>
                <a:tab pos="5487988" algn="l"/>
                <a:tab pos="7372350" algn="r"/>
              </a:tabLst>
            </a:pPr>
            <a:r>
              <a:rPr lang="en-US" sz="1400" dirty="0">
                <a:solidFill>
                  <a:schemeClr val="tx1"/>
                </a:solidFill>
                <a:ea typeface="MS PGothic" pitchFamily="34" charset="-128"/>
              </a:rPr>
              <a:t>Financial Fees	$10,683	 $  11,443	 $13,212.03 </a:t>
            </a:r>
          </a:p>
          <a:p>
            <a:pPr lvl="1" defTabSz="914400" eaLnBrk="0" hangingPunct="0">
              <a:lnSpc>
                <a:spcPct val="90000"/>
              </a:lnSpc>
              <a:spcBef>
                <a:spcPct val="20000"/>
              </a:spcBef>
              <a:buFontTx/>
              <a:buChar char="–"/>
              <a:tabLst>
                <a:tab pos="3654425" algn="l"/>
                <a:tab pos="5487988" algn="l"/>
                <a:tab pos="7372350" algn="r"/>
              </a:tabLst>
            </a:pPr>
            <a:r>
              <a:rPr lang="en-US" sz="1400" dirty="0">
                <a:solidFill>
                  <a:schemeClr val="tx1"/>
                </a:solidFill>
                <a:ea typeface="MS PGothic" pitchFamily="34" charset="-128"/>
              </a:rPr>
              <a:t>Meeting Planner	$37,500	 $  </a:t>
            </a:r>
            <a:r>
              <a:rPr lang="en-US" sz="1400" dirty="0" smtClean="0">
                <a:solidFill>
                  <a:schemeClr val="tx1"/>
                </a:solidFill>
                <a:ea typeface="MS PGothic" pitchFamily="34" charset="-128"/>
              </a:rPr>
              <a:t>43,000	</a:t>
            </a:r>
            <a:r>
              <a:rPr lang="en-US" sz="1400" dirty="0"/>
              <a:t> </a:t>
            </a:r>
            <a:r>
              <a:rPr lang="en-US" sz="1400" dirty="0">
                <a:solidFill>
                  <a:schemeClr val="tx1"/>
                </a:solidFill>
              </a:rPr>
              <a:t>$</a:t>
            </a:r>
            <a:r>
              <a:rPr lang="en-US" sz="1400" dirty="0" smtClean="0">
                <a:solidFill>
                  <a:schemeClr val="tx1"/>
                </a:solidFill>
              </a:rPr>
              <a:t>41,563.04</a:t>
            </a:r>
            <a:endParaRPr lang="en-US" sz="1400" dirty="0">
              <a:solidFill>
                <a:schemeClr val="tx1"/>
              </a:solidFill>
              <a:ea typeface="MS PGothic" pitchFamily="34" charset="-128"/>
            </a:endParaRPr>
          </a:p>
          <a:p>
            <a:pPr lvl="1" defTabSz="914400" eaLnBrk="0" hangingPunct="0">
              <a:lnSpc>
                <a:spcPct val="90000"/>
              </a:lnSpc>
              <a:spcBef>
                <a:spcPct val="20000"/>
              </a:spcBef>
              <a:buFontTx/>
              <a:buChar char="–"/>
              <a:tabLst>
                <a:tab pos="3654425" algn="l"/>
                <a:tab pos="5487988" algn="l"/>
                <a:tab pos="7372350" algn="r"/>
              </a:tabLst>
            </a:pPr>
            <a:r>
              <a:rPr lang="en-US" sz="1400" dirty="0">
                <a:solidFill>
                  <a:schemeClr val="tx1"/>
                </a:solidFill>
                <a:ea typeface="MS PGothic" pitchFamily="34" charset="-128"/>
              </a:rPr>
              <a:t>Food &amp; Beverage	$60,000	 $  </a:t>
            </a:r>
            <a:r>
              <a:rPr lang="en-US" sz="1400" dirty="0" smtClean="0">
                <a:solidFill>
                  <a:schemeClr val="tx1"/>
                </a:solidFill>
                <a:ea typeface="MS PGothic" pitchFamily="34" charset="-128"/>
              </a:rPr>
              <a:t>85,000</a:t>
            </a:r>
            <a:r>
              <a:rPr lang="en-US" sz="1400" dirty="0">
                <a:solidFill>
                  <a:schemeClr val="tx1"/>
                </a:solidFill>
                <a:ea typeface="MS PGothic" pitchFamily="34" charset="-128"/>
              </a:rPr>
              <a:t>	</a:t>
            </a:r>
            <a:r>
              <a:rPr lang="en-US" sz="1400" dirty="0" smtClean="0">
                <a:solidFill>
                  <a:schemeClr val="tx1"/>
                </a:solidFill>
                <a:ea typeface="MS PGothic" pitchFamily="34" charset="-128"/>
              </a:rPr>
              <a:t>$87,340.16</a:t>
            </a:r>
            <a:endParaRPr lang="en-US" sz="1400" dirty="0">
              <a:solidFill>
                <a:schemeClr val="tx1"/>
              </a:solidFill>
              <a:ea typeface="MS PGothic" pitchFamily="34" charset="-128"/>
            </a:endParaRPr>
          </a:p>
          <a:p>
            <a:pPr lvl="1" defTabSz="914400" eaLnBrk="0" hangingPunct="0">
              <a:lnSpc>
                <a:spcPct val="90000"/>
              </a:lnSpc>
              <a:spcBef>
                <a:spcPct val="20000"/>
              </a:spcBef>
              <a:buFontTx/>
              <a:buChar char="–"/>
              <a:tabLst>
                <a:tab pos="3654425" algn="l"/>
                <a:tab pos="5487988" algn="l"/>
                <a:tab pos="7372350" algn="r"/>
              </a:tabLst>
            </a:pPr>
            <a:r>
              <a:rPr lang="en-US" sz="1400" dirty="0">
                <a:solidFill>
                  <a:schemeClr val="tx1"/>
                </a:solidFill>
                <a:ea typeface="MS PGothic" pitchFamily="34" charset="-128"/>
              </a:rPr>
              <a:t>Network Services	$39,500	 $  </a:t>
            </a:r>
            <a:r>
              <a:rPr lang="en-US" sz="1400" dirty="0" smtClean="0">
                <a:solidFill>
                  <a:schemeClr val="tx1"/>
                </a:solidFill>
                <a:ea typeface="MS PGothic" pitchFamily="34" charset="-128"/>
              </a:rPr>
              <a:t>42,500</a:t>
            </a:r>
            <a:r>
              <a:rPr lang="en-US" sz="1400" dirty="0">
                <a:solidFill>
                  <a:schemeClr val="tx1"/>
                </a:solidFill>
                <a:ea typeface="MS PGothic" pitchFamily="34" charset="-128"/>
              </a:rPr>
              <a:t>	$43,851.76</a:t>
            </a:r>
          </a:p>
          <a:p>
            <a:pPr lvl="1" defTabSz="914400" eaLnBrk="0" hangingPunct="0">
              <a:lnSpc>
                <a:spcPct val="90000"/>
              </a:lnSpc>
              <a:spcBef>
                <a:spcPct val="20000"/>
              </a:spcBef>
              <a:buFontTx/>
              <a:buChar char="–"/>
              <a:tabLst>
                <a:tab pos="3654425" algn="l"/>
                <a:tab pos="5487988" algn="l"/>
                <a:tab pos="7372350" algn="r"/>
              </a:tabLst>
            </a:pPr>
            <a:r>
              <a:rPr lang="en-US" sz="1400" dirty="0" smtClean="0">
                <a:solidFill>
                  <a:schemeClr val="tx1"/>
                </a:solidFill>
                <a:ea typeface="MS PGothic" pitchFamily="34" charset="-128"/>
              </a:rPr>
              <a:t>Social</a:t>
            </a:r>
            <a:r>
              <a:rPr lang="en-US" sz="1400" dirty="0">
                <a:solidFill>
                  <a:schemeClr val="tx1"/>
                </a:solidFill>
                <a:ea typeface="MS PGothic" pitchFamily="34" charset="-128"/>
              </a:rPr>
              <a:t>	$18,000	 $  </a:t>
            </a:r>
            <a:r>
              <a:rPr lang="en-US" sz="1400" dirty="0" smtClean="0">
                <a:solidFill>
                  <a:schemeClr val="tx1"/>
                </a:solidFill>
                <a:ea typeface="MS PGothic" pitchFamily="34" charset="-128"/>
              </a:rPr>
              <a:t>23,500</a:t>
            </a:r>
            <a:r>
              <a:rPr lang="en-US" sz="1400" dirty="0">
                <a:solidFill>
                  <a:schemeClr val="tx1"/>
                </a:solidFill>
                <a:ea typeface="MS PGothic" pitchFamily="34" charset="-128"/>
              </a:rPr>
              <a:t>	$26,023.79</a:t>
            </a:r>
          </a:p>
          <a:p>
            <a:pPr lvl="1" defTabSz="914400" eaLnBrk="0" hangingPunct="0">
              <a:lnSpc>
                <a:spcPct val="90000"/>
              </a:lnSpc>
              <a:spcBef>
                <a:spcPct val="20000"/>
              </a:spcBef>
              <a:buFontTx/>
              <a:buChar char="–"/>
              <a:tabLst>
                <a:tab pos="3654425" algn="l"/>
                <a:tab pos="5487988" algn="l"/>
                <a:tab pos="7372350" algn="r"/>
              </a:tabLst>
            </a:pPr>
            <a:r>
              <a:rPr lang="en-US" sz="1400" dirty="0" smtClean="0">
                <a:solidFill>
                  <a:schemeClr val="tx1"/>
                </a:solidFill>
                <a:ea typeface="MS PGothic" pitchFamily="34" charset="-128"/>
              </a:rPr>
              <a:t>Shipping </a:t>
            </a:r>
            <a:r>
              <a:rPr lang="en-US" sz="1400" dirty="0">
                <a:solidFill>
                  <a:schemeClr val="tx1"/>
                </a:solidFill>
                <a:ea typeface="MS PGothic" pitchFamily="34" charset="-128"/>
              </a:rPr>
              <a:t>	$12,250	 $  </a:t>
            </a:r>
            <a:r>
              <a:rPr lang="en-US" sz="1400" dirty="0" smtClean="0">
                <a:solidFill>
                  <a:schemeClr val="tx1"/>
                </a:solidFill>
                <a:ea typeface="MS PGothic" pitchFamily="34" charset="-128"/>
              </a:rPr>
              <a:t>12,250</a:t>
            </a:r>
            <a:r>
              <a:rPr lang="en-US" sz="1400" dirty="0">
                <a:solidFill>
                  <a:schemeClr val="tx1"/>
                </a:solidFill>
                <a:ea typeface="MS PGothic" pitchFamily="34" charset="-128"/>
              </a:rPr>
              <a:t>	</a:t>
            </a:r>
            <a:r>
              <a:rPr lang="en-US" sz="1400" dirty="0" smtClean="0">
                <a:solidFill>
                  <a:schemeClr val="tx1"/>
                </a:solidFill>
                <a:ea typeface="MS PGothic" pitchFamily="34" charset="-128"/>
              </a:rPr>
              <a:t>$</a:t>
            </a:r>
            <a:r>
              <a:rPr lang="en-US" sz="1400" dirty="0">
                <a:solidFill>
                  <a:schemeClr val="tx1"/>
                </a:solidFill>
                <a:ea typeface="MS PGothic" pitchFamily="34" charset="-128"/>
              </a:rPr>
              <a:t>12,335.18</a:t>
            </a:r>
          </a:p>
          <a:p>
            <a:pPr lvl="1" defTabSz="914400" eaLnBrk="0" hangingPunct="0">
              <a:lnSpc>
                <a:spcPct val="90000"/>
              </a:lnSpc>
              <a:spcBef>
                <a:spcPct val="20000"/>
              </a:spcBef>
              <a:buFontTx/>
              <a:buChar char="–"/>
              <a:tabLst>
                <a:tab pos="3654425" algn="l"/>
                <a:tab pos="5487988" algn="l"/>
                <a:tab pos="7372350" algn="r"/>
              </a:tabLst>
            </a:pPr>
            <a:r>
              <a:rPr lang="en-US" sz="1400" dirty="0" err="1" smtClean="0">
                <a:solidFill>
                  <a:schemeClr val="tx1"/>
                </a:solidFill>
                <a:ea typeface="MS PGothic" pitchFamily="34" charset="-128"/>
              </a:rPr>
              <a:t>Misc</a:t>
            </a:r>
            <a:r>
              <a:rPr lang="en-US" sz="1400" dirty="0">
                <a:solidFill>
                  <a:schemeClr val="tx1"/>
                </a:solidFill>
                <a:ea typeface="MS PGothic" pitchFamily="34" charset="-128"/>
              </a:rPr>
              <a:t>	$  1,550	 $    </a:t>
            </a:r>
            <a:r>
              <a:rPr lang="en-US" sz="1400" dirty="0" smtClean="0">
                <a:solidFill>
                  <a:schemeClr val="tx1"/>
                </a:solidFill>
                <a:ea typeface="MS PGothic" pitchFamily="34" charset="-128"/>
              </a:rPr>
              <a:t>1,550	$1150.42</a:t>
            </a:r>
          </a:p>
          <a:p>
            <a:pPr lvl="1" defTabSz="914400" eaLnBrk="0" hangingPunct="0">
              <a:lnSpc>
                <a:spcPct val="90000"/>
              </a:lnSpc>
              <a:spcBef>
                <a:spcPct val="20000"/>
              </a:spcBef>
              <a:buFontTx/>
              <a:buChar char="–"/>
              <a:tabLst>
                <a:tab pos="3654425" algn="l"/>
                <a:tab pos="5487988" algn="l"/>
                <a:tab pos="7372350" algn="r"/>
              </a:tabLst>
            </a:pPr>
            <a:r>
              <a:rPr lang="en-US" sz="1400" dirty="0">
                <a:solidFill>
                  <a:schemeClr val="tx1"/>
                </a:solidFill>
                <a:ea typeface="MS PGothic" pitchFamily="34" charset="-128"/>
              </a:rPr>
              <a:t>Staff Rooms	--	--	$</a:t>
            </a:r>
            <a:r>
              <a:rPr lang="en-US" sz="1400" dirty="0" smtClean="0">
                <a:solidFill>
                  <a:schemeClr val="tx1"/>
                </a:solidFill>
                <a:ea typeface="MS PGothic" pitchFamily="34" charset="-128"/>
              </a:rPr>
              <a:t>2,021.04</a:t>
            </a:r>
            <a:endParaRPr lang="en-US" sz="1400" dirty="0">
              <a:solidFill>
                <a:schemeClr val="tx1"/>
              </a:solidFill>
              <a:ea typeface="MS PGothic" pitchFamily="34" charset="-128"/>
            </a:endParaRPr>
          </a:p>
          <a:p>
            <a:pPr lvl="1" defTabSz="914400" eaLnBrk="0" hangingPunct="0">
              <a:lnSpc>
                <a:spcPct val="90000"/>
              </a:lnSpc>
              <a:spcBef>
                <a:spcPct val="20000"/>
              </a:spcBef>
              <a:tabLst>
                <a:tab pos="3654425" algn="l"/>
                <a:tab pos="5487988" algn="l"/>
                <a:tab pos="7372350" algn="r"/>
              </a:tabLst>
            </a:pPr>
            <a:endParaRPr lang="en-US" sz="1400" dirty="0">
              <a:solidFill>
                <a:schemeClr val="tx1"/>
              </a:solidFill>
              <a:ea typeface="MS PGothic" pitchFamily="34" charset="-128"/>
            </a:endParaRPr>
          </a:p>
          <a:p>
            <a:pPr marL="342900" indent="-342900" defTabSz="914400" eaLnBrk="0" hangingPunct="0">
              <a:lnSpc>
                <a:spcPct val="90000"/>
              </a:lnSpc>
              <a:spcBef>
                <a:spcPct val="20000"/>
              </a:spcBef>
              <a:buFontTx/>
              <a:buChar char="•"/>
              <a:tabLst>
                <a:tab pos="3654425" algn="l"/>
                <a:tab pos="5487988" algn="l"/>
                <a:tab pos="7372350" algn="r"/>
              </a:tabLst>
            </a:pPr>
            <a:r>
              <a:rPr lang="en-US" sz="1600" b="1" dirty="0">
                <a:solidFill>
                  <a:schemeClr val="tx1"/>
                </a:solidFill>
                <a:ea typeface="MS PGothic" pitchFamily="34" charset="-128"/>
              </a:rPr>
              <a:t>Surplus/(Deficit)	</a:t>
            </a:r>
            <a:r>
              <a:rPr lang="en-US" sz="1600" b="1" dirty="0" smtClean="0">
                <a:solidFill>
                  <a:srgbClr val="FF0000"/>
                </a:solidFill>
                <a:ea typeface="MS PGothic" pitchFamily="34" charset="-128"/>
              </a:rPr>
              <a:t>$(10,533)	$(14,353</a:t>
            </a:r>
            <a:r>
              <a:rPr lang="en-US" sz="1600" b="1" dirty="0">
                <a:solidFill>
                  <a:srgbClr val="FF0000"/>
                </a:solidFill>
                <a:ea typeface="MS PGothic" pitchFamily="34" charset="-128"/>
              </a:rPr>
              <a:t>) </a:t>
            </a:r>
            <a:r>
              <a:rPr lang="en-US" sz="1600" b="1" dirty="0" smtClean="0">
                <a:solidFill>
                  <a:srgbClr val="FF0000"/>
                </a:solidFill>
                <a:ea typeface="MS PGothic" pitchFamily="34" charset="-128"/>
              </a:rPr>
              <a:t>  $(</a:t>
            </a:r>
            <a:r>
              <a:rPr lang="en-US" sz="1600" b="1" dirty="0">
                <a:solidFill>
                  <a:srgbClr val="FF0000"/>
                </a:solidFill>
                <a:ea typeface="MS PGothic" pitchFamily="34" charset="-128"/>
              </a:rPr>
              <a:t>10,173.10)</a:t>
            </a:r>
          </a:p>
          <a:p>
            <a:pPr marL="342900" indent="-342900" defTabSz="914400" eaLnBrk="0" hangingPunct="0">
              <a:lnSpc>
                <a:spcPct val="90000"/>
              </a:lnSpc>
              <a:spcBef>
                <a:spcPct val="20000"/>
              </a:spcBef>
              <a:buFontTx/>
              <a:buChar char="•"/>
              <a:tabLst>
                <a:tab pos="3654425" algn="l"/>
                <a:tab pos="5487988" algn="l"/>
                <a:tab pos="7372350" algn="r"/>
              </a:tabLst>
            </a:pPr>
            <a:endParaRPr lang="en-US" sz="1600" b="1" dirty="0">
              <a:solidFill>
                <a:schemeClr val="tx1"/>
              </a:solidFill>
              <a:ea typeface="MS PGothic" pitchFamily="34" charset="-128"/>
            </a:endParaRPr>
          </a:p>
        </p:txBody>
      </p:sp>
      <p:sp>
        <p:nvSpPr>
          <p:cNvPr id="7178" name="Footer Placeholder 1"/>
          <p:cNvSpPr txBox="1">
            <a:spLocks noGrp="1"/>
          </p:cNvSpPr>
          <p:nvPr/>
        </p:nvSpPr>
        <p:spPr bwMode="auto">
          <a:xfrm>
            <a:off x="7391400" y="6248400"/>
            <a:ext cx="1143000" cy="184150"/>
          </a:xfrm>
          <a:prstGeom prst="rect">
            <a:avLst/>
          </a:prstGeom>
          <a:noFill/>
          <a:ln w="9525">
            <a:noFill/>
            <a:miter lim="800000"/>
            <a:headEnd/>
            <a:tailEnd/>
          </a:ln>
        </p:spPr>
        <p:txBody>
          <a:bodyPr lIns="0" tIns="0" rIns="0" bIns="0">
            <a:spAutoFit/>
          </a:bodyPr>
          <a:lstStyle/>
          <a:p>
            <a:pPr algn="r" defTabSz="914400" eaLnBrk="0" hangingPunct="0"/>
            <a:r>
              <a:rPr lang="en-US" sz="1200" dirty="0">
                <a:solidFill>
                  <a:srgbClr val="000000"/>
                </a:solidFill>
                <a:ea typeface="MS PGothic" pitchFamily="34" charset="-128"/>
              </a:rPr>
              <a:t>Ben Rolfe </a:t>
            </a:r>
            <a:r>
              <a:rPr lang="en-US" sz="1200" dirty="0" smtClean="0">
                <a:solidFill>
                  <a:srgbClr val="000000"/>
                </a:solidFill>
                <a:ea typeface="MS PGothic" pitchFamily="34" charset="-128"/>
              </a:rPr>
              <a:t>, BCA</a:t>
            </a:r>
            <a:endParaRPr lang="en-US" sz="1200" dirty="0">
              <a:solidFill>
                <a:schemeClr val="tx2"/>
              </a:solidFill>
              <a:ea typeface="MS PGothic" pitchFamily="34" charset="-128"/>
            </a:endParaRPr>
          </a:p>
        </p:txBody>
      </p:sp>
      <p:sp>
        <p:nvSpPr>
          <p:cNvPr id="11" name="Text Box 8"/>
          <p:cNvSpPr txBox="1">
            <a:spLocks noChangeArrowheads="1"/>
          </p:cNvSpPr>
          <p:nvPr/>
        </p:nvSpPr>
        <p:spPr bwMode="auto">
          <a:xfrm>
            <a:off x="3429000" y="1334869"/>
            <a:ext cx="1905000" cy="646113"/>
          </a:xfrm>
          <a:prstGeom prst="rect">
            <a:avLst/>
          </a:prstGeom>
          <a:noFill/>
          <a:ln w="12700">
            <a:noFill/>
            <a:miter lim="800000"/>
            <a:headEnd type="none" w="sm" len="sm"/>
            <a:tailEnd type="none" w="sm" len="sm"/>
          </a:ln>
        </p:spPr>
        <p:txBody>
          <a:bodyPr>
            <a:spAutoFit/>
          </a:bodyPr>
          <a:lstStyle/>
          <a:p>
            <a:pPr algn="ctr" defTabSz="914400" eaLnBrk="0" hangingPunct="0">
              <a:spcBef>
                <a:spcPct val="50000"/>
              </a:spcBef>
            </a:pPr>
            <a:r>
              <a:rPr lang="en-US" sz="1800" b="1" dirty="0">
                <a:solidFill>
                  <a:schemeClr val="tx1"/>
                </a:solidFill>
                <a:ea typeface="MS PGothic" pitchFamily="34" charset="-128"/>
              </a:rPr>
              <a:t>Proposed Budget </a:t>
            </a:r>
            <a:r>
              <a:rPr lang="en-US" sz="1800" b="1" dirty="0" smtClean="0">
                <a:solidFill>
                  <a:schemeClr val="tx1"/>
                </a:solidFill>
                <a:ea typeface="MS PGothic" pitchFamily="34" charset="-128"/>
              </a:rPr>
              <a:t>Feb 2013</a:t>
            </a:r>
            <a:endParaRPr lang="en-US" sz="1800" b="1" dirty="0">
              <a:solidFill>
                <a:schemeClr val="tx1"/>
              </a:solidFill>
              <a:ea typeface="MS PGothic" pitchFamily="34" charset="-128"/>
            </a:endParaRPr>
          </a:p>
        </p:txBody>
      </p:sp>
      <p:sp>
        <p:nvSpPr>
          <p:cNvPr id="10" name="Text Box 8"/>
          <p:cNvSpPr txBox="1">
            <a:spLocks noChangeArrowheads="1"/>
          </p:cNvSpPr>
          <p:nvPr/>
        </p:nvSpPr>
        <p:spPr bwMode="auto">
          <a:xfrm>
            <a:off x="5257800" y="1057870"/>
            <a:ext cx="1752600" cy="923330"/>
          </a:xfrm>
          <a:prstGeom prst="rect">
            <a:avLst/>
          </a:prstGeom>
          <a:noFill/>
          <a:ln w="12700">
            <a:noFill/>
            <a:miter lim="800000"/>
            <a:headEnd type="none" w="sm" len="sm"/>
            <a:tailEnd type="none" w="sm" len="sm"/>
          </a:ln>
        </p:spPr>
        <p:txBody>
          <a:bodyPr wrap="square">
            <a:spAutoFit/>
          </a:bodyPr>
          <a:lstStyle/>
          <a:p>
            <a:pPr algn="ctr" defTabSz="914400" eaLnBrk="0" hangingPunct="0">
              <a:spcBef>
                <a:spcPct val="50000"/>
              </a:spcBef>
            </a:pPr>
            <a:r>
              <a:rPr lang="en-US" sz="1800" b="1" dirty="0" smtClean="0">
                <a:solidFill>
                  <a:schemeClr val="tx1"/>
                </a:solidFill>
                <a:ea typeface="MS PGothic" pitchFamily="34" charset="-128"/>
              </a:rPr>
              <a:t>Estimated Budget May 2013</a:t>
            </a:r>
            <a:endParaRPr lang="en-US" sz="1800" b="1" dirty="0">
              <a:solidFill>
                <a:schemeClr val="tx1"/>
              </a:solidFill>
              <a:ea typeface="MS PGothic" pitchFamily="34" charset="-128"/>
            </a:endParaRPr>
          </a:p>
        </p:txBody>
      </p:sp>
      <p:sp>
        <p:nvSpPr>
          <p:cNvPr id="3" name="TextBox 2"/>
          <p:cNvSpPr txBox="1"/>
          <p:nvPr/>
        </p:nvSpPr>
        <p:spPr>
          <a:xfrm>
            <a:off x="6858000" y="1334869"/>
            <a:ext cx="1143000" cy="646331"/>
          </a:xfrm>
          <a:prstGeom prst="rect">
            <a:avLst/>
          </a:prstGeom>
          <a:noFill/>
        </p:spPr>
        <p:txBody>
          <a:bodyPr wrap="square" rtlCol="0">
            <a:spAutoFit/>
          </a:bodyPr>
          <a:lstStyle/>
          <a:p>
            <a:pPr algn="ctr"/>
            <a:r>
              <a:rPr lang="en-US" sz="1800" b="1" dirty="0" smtClean="0">
                <a:solidFill>
                  <a:schemeClr val="tx1"/>
                </a:solidFill>
                <a:ea typeface="MS PGothic" pitchFamily="34" charset="-128"/>
              </a:rPr>
              <a:t>Actual </a:t>
            </a:r>
          </a:p>
          <a:p>
            <a:pPr algn="ctr"/>
            <a:r>
              <a:rPr lang="en-US" sz="1800" b="1" dirty="0" smtClean="0">
                <a:solidFill>
                  <a:schemeClr val="tx1"/>
                </a:solidFill>
                <a:ea typeface="MS PGothic" pitchFamily="34" charset="-128"/>
              </a:rPr>
              <a:t>July 2013</a:t>
            </a:r>
            <a:endParaRPr lang="en-US" sz="1800" b="1" dirty="0">
              <a:solidFill>
                <a:schemeClr val="tx1"/>
              </a:solidFill>
              <a:ea typeface="MS PGothic" pitchFamily="34" charset="-128"/>
            </a:endParaRPr>
          </a:p>
        </p:txBody>
      </p:sp>
    </p:spTree>
    <p:extLst>
      <p:ext uri="{BB962C8B-B14F-4D97-AF65-F5344CB8AC3E}">
        <p14:creationId xmlns:p14="http://schemas.microsoft.com/office/powerpoint/2010/main" xmlns="" val="259467124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3"/>
          <p:cNvSpPr>
            <a:spLocks noGrp="1" noChangeArrowheads="1"/>
          </p:cNvSpPr>
          <p:nvPr>
            <p:ph type="dt" sz="quarter" idx="10"/>
          </p:nvPr>
        </p:nvSpPr>
        <p:spPr>
          <a:noFill/>
        </p:spPr>
        <p:txBody>
          <a:bodyPr/>
          <a:lstStyle/>
          <a:p>
            <a:r>
              <a:rPr lang="en-US" dirty="0">
                <a:latin typeface="Times New Roman" pitchFamily="18" charset="0"/>
                <a:ea typeface="Arial Unicode MS" pitchFamily="34" charset="-128"/>
                <a:cs typeface="Arial Unicode MS" pitchFamily="34" charset="-128"/>
              </a:rPr>
              <a:t>July 2013</a:t>
            </a:r>
            <a:endParaRPr lang="en-GB" dirty="0" smtClean="0">
              <a:latin typeface="Times New Roman" pitchFamily="18" charset="0"/>
              <a:ea typeface="Arial Unicode MS" pitchFamily="34" charset="-128"/>
              <a:cs typeface="Arial Unicode MS" pitchFamily="34" charset="-128"/>
            </a:endParaRPr>
          </a:p>
        </p:txBody>
      </p:sp>
      <p:sp>
        <p:nvSpPr>
          <p:cNvPr id="7171" name="Rectangle 4"/>
          <p:cNvSpPr>
            <a:spLocks noGrp="1" noChangeArrowheads="1"/>
          </p:cNvSpPr>
          <p:nvPr>
            <p:ph type="ftr" sz="quarter" idx="11"/>
          </p:nvPr>
        </p:nvSpPr>
        <p:spPr>
          <a:noFill/>
        </p:spPr>
        <p:txBody>
          <a:bodyPr/>
          <a:lstStyle/>
          <a:p>
            <a:r>
              <a:rPr lang="en-GB" smtClean="0"/>
              <a:t>Jon Rosdahl, CSR</a:t>
            </a:r>
          </a:p>
        </p:txBody>
      </p:sp>
      <p:sp>
        <p:nvSpPr>
          <p:cNvPr id="7172" name="Rectangle 5"/>
          <p:cNvSpPr>
            <a:spLocks noGrp="1" noChangeArrowheads="1"/>
          </p:cNvSpPr>
          <p:nvPr>
            <p:ph type="sldNum" sz="quarter" idx="12"/>
          </p:nvPr>
        </p:nvSpPr>
        <p:spPr>
          <a:noFill/>
        </p:spPr>
        <p:txBody>
          <a:bodyPr/>
          <a:lstStyle/>
          <a:p>
            <a:pPr>
              <a:buFont typeface="Times New Roman" pitchFamily="18" charset="0"/>
              <a:buNone/>
            </a:pPr>
            <a:r>
              <a:rPr lang="en-GB" smtClean="0">
                <a:latin typeface="Times New Roman" pitchFamily="18" charset="0"/>
                <a:ea typeface="Arial Unicode MS" pitchFamily="34" charset="-128"/>
                <a:cs typeface="Arial Unicode MS" pitchFamily="34" charset="-128"/>
              </a:rPr>
              <a:t>Slide </a:t>
            </a:r>
            <a:fld id="{14E53906-E030-442C-8515-1CE0DFF1B559}" type="slidenum">
              <a:rPr lang="en-GB" smtClean="0">
                <a:latin typeface="Times New Roman" pitchFamily="18" charset="0"/>
                <a:ea typeface="Arial Unicode MS" pitchFamily="34" charset="-128"/>
                <a:cs typeface="Arial Unicode MS" pitchFamily="34" charset="-128"/>
              </a:rPr>
              <a:pPr>
                <a:buFont typeface="Times New Roman" pitchFamily="18" charset="0"/>
                <a:buNone/>
              </a:pPr>
              <a:t>6</a:t>
            </a:fld>
            <a:endParaRPr lang="en-GB" smtClean="0">
              <a:latin typeface="Times New Roman" pitchFamily="18" charset="0"/>
              <a:ea typeface="Arial Unicode MS" pitchFamily="34" charset="-128"/>
              <a:cs typeface="Arial Unicode MS" pitchFamily="34" charset="-128"/>
            </a:endParaRPr>
          </a:p>
        </p:txBody>
      </p:sp>
      <p:sp>
        <p:nvSpPr>
          <p:cNvPr id="7173" name="Slide Number Placeholder 3"/>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spAutoFit/>
          </a:bodyPr>
          <a:lstStyle/>
          <a:p>
            <a:pPr algn="ctr" defTabSz="914400" eaLnBrk="0" hangingPunct="0"/>
            <a:r>
              <a:rPr lang="en-US" sz="1200">
                <a:solidFill>
                  <a:schemeClr val="tx1"/>
                </a:solidFill>
                <a:ea typeface="MS PGothic" pitchFamily="34" charset="-128"/>
              </a:rPr>
              <a:t>Slide </a:t>
            </a:r>
            <a:fld id="{21011CB0-A749-4277-8571-BCBFD59FDE7B}" type="slidenum">
              <a:rPr lang="en-US" sz="1200">
                <a:solidFill>
                  <a:schemeClr val="tx1"/>
                </a:solidFill>
                <a:ea typeface="MS PGothic" pitchFamily="34" charset="-128"/>
              </a:rPr>
              <a:pPr algn="ctr" defTabSz="914400" eaLnBrk="0" hangingPunct="0"/>
              <a:t>6</a:t>
            </a:fld>
            <a:endParaRPr lang="en-US" sz="1200">
              <a:solidFill>
                <a:schemeClr val="tx1"/>
              </a:solidFill>
              <a:ea typeface="MS PGothic" pitchFamily="34" charset="-128"/>
            </a:endParaRPr>
          </a:p>
        </p:txBody>
      </p:sp>
      <p:sp>
        <p:nvSpPr>
          <p:cNvPr id="7174" name="Rectangle 2"/>
          <p:cNvSpPr>
            <a:spLocks noGrp="1" noChangeArrowheads="1"/>
          </p:cNvSpPr>
          <p:nvPr>
            <p:ph type="title" idx="4294967295"/>
          </p:nvPr>
        </p:nvSpPr>
        <p:spPr>
          <a:xfrm>
            <a:off x="609600" y="609600"/>
            <a:ext cx="7772400" cy="457200"/>
          </a:xfrm>
        </p:spPr>
        <p:txBody>
          <a:bodyPr lIns="92075" tIns="46038" rIns="92075" bIns="46038"/>
          <a:lstStyle/>
          <a:p>
            <a:pPr eaLnBrk="1" hangingPunct="1"/>
            <a:r>
              <a:rPr lang="en-US" dirty="0" smtClean="0"/>
              <a:t>Nanjing, China – Sept 2013</a:t>
            </a:r>
          </a:p>
        </p:txBody>
      </p:sp>
      <p:sp>
        <p:nvSpPr>
          <p:cNvPr id="7178" name="Footer Placeholder 1"/>
          <p:cNvSpPr txBox="1">
            <a:spLocks noGrp="1"/>
          </p:cNvSpPr>
          <p:nvPr/>
        </p:nvSpPr>
        <p:spPr bwMode="auto">
          <a:xfrm>
            <a:off x="7391400" y="6248400"/>
            <a:ext cx="1143000" cy="184150"/>
          </a:xfrm>
          <a:prstGeom prst="rect">
            <a:avLst/>
          </a:prstGeom>
          <a:noFill/>
          <a:ln w="9525">
            <a:noFill/>
            <a:miter lim="800000"/>
            <a:headEnd/>
            <a:tailEnd/>
          </a:ln>
        </p:spPr>
        <p:txBody>
          <a:bodyPr lIns="0" tIns="0" rIns="0" bIns="0">
            <a:spAutoFit/>
          </a:bodyPr>
          <a:lstStyle/>
          <a:p>
            <a:pPr algn="r" defTabSz="914400" eaLnBrk="0" hangingPunct="0"/>
            <a:r>
              <a:rPr lang="en-US" sz="1200" dirty="0">
                <a:solidFill>
                  <a:srgbClr val="000000"/>
                </a:solidFill>
                <a:ea typeface="MS PGothic" pitchFamily="34" charset="-128"/>
              </a:rPr>
              <a:t>Ben Rolfe </a:t>
            </a:r>
            <a:r>
              <a:rPr lang="en-US" sz="1200" dirty="0" smtClean="0">
                <a:solidFill>
                  <a:srgbClr val="000000"/>
                </a:solidFill>
                <a:ea typeface="MS PGothic" pitchFamily="34" charset="-128"/>
              </a:rPr>
              <a:t>, BCA</a:t>
            </a:r>
            <a:endParaRPr lang="en-US" sz="1200" dirty="0">
              <a:solidFill>
                <a:schemeClr val="tx2"/>
              </a:solidFill>
              <a:ea typeface="MS PGothic" pitchFamily="34" charset="-128"/>
            </a:endParaRPr>
          </a:p>
        </p:txBody>
      </p:sp>
      <p:sp>
        <p:nvSpPr>
          <p:cNvPr id="11" name="Text Box 8"/>
          <p:cNvSpPr txBox="1">
            <a:spLocks noChangeArrowheads="1"/>
          </p:cNvSpPr>
          <p:nvPr/>
        </p:nvSpPr>
        <p:spPr bwMode="auto">
          <a:xfrm>
            <a:off x="152400" y="1066800"/>
            <a:ext cx="4572000" cy="369332"/>
          </a:xfrm>
          <a:prstGeom prst="rect">
            <a:avLst/>
          </a:prstGeom>
          <a:noFill/>
          <a:ln w="12700">
            <a:noFill/>
            <a:miter lim="800000"/>
            <a:headEnd type="none" w="sm" len="sm"/>
            <a:tailEnd type="none" w="sm" len="sm"/>
          </a:ln>
        </p:spPr>
        <p:txBody>
          <a:bodyPr wrap="square">
            <a:spAutoFit/>
          </a:bodyPr>
          <a:lstStyle/>
          <a:p>
            <a:pPr algn="ctr" defTabSz="914400" eaLnBrk="0" hangingPunct="0">
              <a:spcBef>
                <a:spcPct val="50000"/>
              </a:spcBef>
            </a:pPr>
            <a:r>
              <a:rPr lang="en-US" sz="1800" b="1" dirty="0">
                <a:solidFill>
                  <a:schemeClr val="tx1"/>
                </a:solidFill>
                <a:ea typeface="MS PGothic" pitchFamily="34" charset="-128"/>
              </a:rPr>
              <a:t>Proposed Budget </a:t>
            </a:r>
            <a:r>
              <a:rPr lang="en-US" sz="1800" b="1" dirty="0" smtClean="0">
                <a:solidFill>
                  <a:schemeClr val="tx1"/>
                </a:solidFill>
                <a:ea typeface="MS PGothic" pitchFamily="34" charset="-128"/>
              </a:rPr>
              <a:t>July 2013</a:t>
            </a:r>
            <a:endParaRPr lang="en-US" sz="1800" b="1" dirty="0">
              <a:solidFill>
                <a:schemeClr val="tx1"/>
              </a:solidFill>
              <a:ea typeface="MS PGothic" pitchFamily="34" charset="-128"/>
            </a:endParaRPr>
          </a:p>
        </p:txBody>
      </p:sp>
      <p:sp>
        <p:nvSpPr>
          <p:cNvPr id="2" name="TextBox 1"/>
          <p:cNvSpPr txBox="1"/>
          <p:nvPr/>
        </p:nvSpPr>
        <p:spPr>
          <a:xfrm>
            <a:off x="304800" y="1447800"/>
            <a:ext cx="5257800" cy="5262979"/>
          </a:xfrm>
          <a:prstGeom prst="rect">
            <a:avLst/>
          </a:prstGeom>
          <a:noFill/>
        </p:spPr>
        <p:txBody>
          <a:bodyPr wrap="square" rtlCol="0">
            <a:spAutoFit/>
          </a:bodyPr>
          <a:lstStyle/>
          <a:p>
            <a:pPr marL="285750" indent="-285750">
              <a:buFont typeface="Arial" panose="020B0604020202020204" pitchFamily="34" charset="0"/>
              <a:buChar char="•"/>
            </a:pPr>
            <a:r>
              <a:rPr lang="en-US" sz="1600" dirty="0">
                <a:solidFill>
                  <a:schemeClr val="tx1"/>
                </a:solidFill>
              </a:rPr>
              <a:t>Registration Income:                		$212,700		 </a:t>
            </a:r>
          </a:p>
          <a:p>
            <a:pPr marL="1028700" lvl="1">
              <a:buFont typeface="Times New Roman" panose="02020603050405020304" pitchFamily="18" charset="0"/>
              <a:buChar char="−"/>
            </a:pPr>
            <a:r>
              <a:rPr lang="en-US" sz="1600" dirty="0">
                <a:solidFill>
                  <a:schemeClr val="tx1"/>
                </a:solidFill>
              </a:rPr>
              <a:t>Registrations				300</a:t>
            </a:r>
          </a:p>
          <a:p>
            <a:pPr marL="1028700" lvl="1">
              <a:buFont typeface="Times New Roman" panose="02020603050405020304" pitchFamily="18" charset="0"/>
              <a:buChar char="−"/>
            </a:pPr>
            <a:r>
              <a:rPr lang="en-US" sz="1600" dirty="0">
                <a:solidFill>
                  <a:schemeClr val="tx1"/>
                </a:solidFill>
              </a:rPr>
              <a:t>Meeting Expense Estimate    	$206,148</a:t>
            </a:r>
          </a:p>
          <a:p>
            <a:pPr marL="1028700" lvl="1">
              <a:buFont typeface="Times New Roman" panose="02020603050405020304" pitchFamily="18" charset="0"/>
              <a:buChar char="−"/>
            </a:pPr>
            <a:r>
              <a:rPr lang="en-US" sz="1600" dirty="0">
                <a:solidFill>
                  <a:schemeClr val="tx1"/>
                </a:solidFill>
              </a:rPr>
              <a:t>Estimated Surplus			$6,552</a:t>
            </a:r>
          </a:p>
          <a:p>
            <a:pPr marL="285750" indent="-285750">
              <a:buFont typeface="Arial" panose="020B0604020202020204" pitchFamily="34" charset="0"/>
              <a:buChar char="•"/>
            </a:pPr>
            <a:r>
              <a:rPr lang="en-US" sz="1600" dirty="0" smtClean="0">
                <a:solidFill>
                  <a:schemeClr val="tx1"/>
                </a:solidFill>
              </a:rPr>
              <a:t>Expense Estimates</a:t>
            </a:r>
            <a:endParaRPr lang="en-US" sz="1600" dirty="0">
              <a:solidFill>
                <a:schemeClr val="tx1"/>
              </a:solidFill>
            </a:endParaRPr>
          </a:p>
          <a:p>
            <a:pPr marL="1028700" lvl="1">
              <a:buFont typeface="Times New Roman" panose="02020603050405020304" pitchFamily="18" charset="0"/>
              <a:buChar char="−"/>
            </a:pPr>
            <a:r>
              <a:rPr lang="en-US" sz="1600" dirty="0" smtClean="0">
                <a:solidFill>
                  <a:schemeClr val="tx1"/>
                </a:solidFill>
              </a:rPr>
              <a:t>Registration Service			$  4,500</a:t>
            </a:r>
          </a:p>
          <a:p>
            <a:pPr marL="1028700" lvl="1">
              <a:buFont typeface="Times New Roman" panose="02020603050405020304" pitchFamily="18" charset="0"/>
              <a:buChar char="−"/>
            </a:pPr>
            <a:r>
              <a:rPr lang="en-US" sz="1600" dirty="0" smtClean="0">
                <a:solidFill>
                  <a:schemeClr val="tx1"/>
                </a:solidFill>
              </a:rPr>
              <a:t>Networking &amp; Shipping		$62,000</a:t>
            </a:r>
          </a:p>
          <a:p>
            <a:pPr marL="1028700" lvl="1">
              <a:buFont typeface="Times New Roman" panose="02020603050405020304" pitchFamily="18" charset="0"/>
              <a:buChar char="−"/>
            </a:pPr>
            <a:r>
              <a:rPr lang="en-US" sz="1600" dirty="0" smtClean="0">
                <a:solidFill>
                  <a:schemeClr val="tx1"/>
                </a:solidFill>
              </a:rPr>
              <a:t>Special Services on site		$16,500</a:t>
            </a:r>
          </a:p>
          <a:p>
            <a:pPr marL="1028700" lvl="1">
              <a:buFont typeface="Times New Roman" panose="02020603050405020304" pitchFamily="18" charset="0"/>
              <a:buChar char="−"/>
            </a:pPr>
            <a:r>
              <a:rPr lang="en-US" sz="1600" dirty="0" smtClean="0">
                <a:solidFill>
                  <a:schemeClr val="tx1"/>
                </a:solidFill>
              </a:rPr>
              <a:t>On site setup				$ 7,000</a:t>
            </a:r>
          </a:p>
          <a:p>
            <a:pPr marL="1028700" lvl="1">
              <a:buFont typeface="Times New Roman" panose="02020603050405020304" pitchFamily="18" charset="0"/>
              <a:buChar char="−"/>
            </a:pPr>
            <a:r>
              <a:rPr lang="en-US" sz="1600" dirty="0" smtClean="0">
                <a:solidFill>
                  <a:schemeClr val="tx1"/>
                </a:solidFill>
              </a:rPr>
              <a:t>Staffing on site			$20,100</a:t>
            </a:r>
          </a:p>
          <a:p>
            <a:pPr marL="1028700" lvl="1">
              <a:buFont typeface="Times New Roman" panose="02020603050405020304" pitchFamily="18" charset="0"/>
              <a:buChar char="−"/>
            </a:pPr>
            <a:r>
              <a:rPr lang="en-US" sz="1600" dirty="0" err="1" smtClean="0">
                <a:solidFill>
                  <a:schemeClr val="tx1"/>
                </a:solidFill>
              </a:rPr>
              <a:t>Misc</a:t>
            </a:r>
            <a:r>
              <a:rPr lang="en-US" sz="1600" dirty="0" smtClean="0">
                <a:solidFill>
                  <a:schemeClr val="tx1"/>
                </a:solidFill>
              </a:rPr>
              <a:t>					$ 4,500</a:t>
            </a:r>
          </a:p>
          <a:p>
            <a:pPr marL="1028700" lvl="1">
              <a:buFont typeface="Times New Roman" panose="02020603050405020304" pitchFamily="18" charset="0"/>
              <a:buChar char="−"/>
            </a:pPr>
            <a:r>
              <a:rPr lang="en-US" sz="1600" dirty="0" smtClean="0">
                <a:solidFill>
                  <a:schemeClr val="tx1"/>
                </a:solidFill>
              </a:rPr>
              <a:t>Accounting and Legal		$20,808</a:t>
            </a:r>
          </a:p>
          <a:p>
            <a:pPr marL="1028700" lvl="1">
              <a:buFont typeface="Times New Roman" panose="02020603050405020304" pitchFamily="18" charset="0"/>
              <a:buChar char="−"/>
            </a:pPr>
            <a:r>
              <a:rPr lang="en-US" sz="1600" dirty="0" smtClean="0">
                <a:solidFill>
                  <a:schemeClr val="tx1"/>
                </a:solidFill>
              </a:rPr>
              <a:t>Management				$27,900</a:t>
            </a:r>
          </a:p>
          <a:p>
            <a:pPr marL="1028700" lvl="1">
              <a:buFont typeface="Times New Roman" panose="02020603050405020304" pitchFamily="18" charset="0"/>
              <a:buChar char="−"/>
            </a:pPr>
            <a:r>
              <a:rPr lang="en-US" sz="1600" dirty="0" smtClean="0">
                <a:solidFill>
                  <a:schemeClr val="tx1"/>
                </a:solidFill>
              </a:rPr>
              <a:t>Delegate Materials			$2,940</a:t>
            </a:r>
          </a:p>
          <a:p>
            <a:pPr marL="1028700" lvl="1">
              <a:buFont typeface="Times New Roman" panose="02020603050405020304" pitchFamily="18" charset="0"/>
              <a:buChar char="−"/>
            </a:pPr>
            <a:r>
              <a:rPr lang="en-US" sz="1600" dirty="0" smtClean="0">
                <a:solidFill>
                  <a:schemeClr val="tx1"/>
                </a:solidFill>
              </a:rPr>
              <a:t>Special Events				$39,000</a:t>
            </a:r>
          </a:p>
          <a:p>
            <a:pPr marL="1028700" lvl="1">
              <a:buFont typeface="Times New Roman" panose="02020603050405020304" pitchFamily="18" charset="0"/>
              <a:buChar char="−"/>
            </a:pPr>
            <a:r>
              <a:rPr lang="en-US" sz="1600" dirty="0" smtClean="0">
                <a:solidFill>
                  <a:schemeClr val="tx1"/>
                </a:solidFill>
              </a:rPr>
              <a:t>Printing and </a:t>
            </a:r>
            <a:r>
              <a:rPr lang="en-US" sz="1600" dirty="0" err="1" smtClean="0">
                <a:solidFill>
                  <a:schemeClr val="tx1"/>
                </a:solidFill>
              </a:rPr>
              <a:t>Publicatino</a:t>
            </a:r>
            <a:r>
              <a:rPr lang="en-US" sz="1600" dirty="0" smtClean="0">
                <a:solidFill>
                  <a:schemeClr val="tx1"/>
                </a:solidFill>
              </a:rPr>
              <a:t>		$   900</a:t>
            </a:r>
          </a:p>
          <a:p>
            <a:r>
              <a:rPr lang="en-US" sz="1600" dirty="0" smtClean="0">
                <a:solidFill>
                  <a:schemeClr val="tx1"/>
                </a:solidFill>
              </a:rPr>
              <a:t>            </a:t>
            </a:r>
          </a:p>
          <a:p>
            <a:pPr marL="285750" indent="-285750">
              <a:buFont typeface="Arial" panose="020B0604020202020204" pitchFamily="34" charset="0"/>
              <a:buChar char="•"/>
            </a:pPr>
            <a:r>
              <a:rPr lang="en-US" sz="1600" dirty="0" smtClean="0">
                <a:solidFill>
                  <a:schemeClr val="tx1"/>
                </a:solidFill>
              </a:rPr>
              <a:t>Estimated Sponsor Contribution:   $77,000		</a:t>
            </a:r>
          </a:p>
          <a:p>
            <a:pPr marL="1028700" lvl="1">
              <a:buFont typeface="Times New Roman" panose="02020603050405020304" pitchFamily="18" charset="0"/>
              <a:buChar char="−"/>
            </a:pPr>
            <a:r>
              <a:rPr lang="en-US" sz="1600" dirty="0" smtClean="0">
                <a:solidFill>
                  <a:schemeClr val="tx1"/>
                </a:solidFill>
              </a:rPr>
              <a:t>Meeting facilities		$32,000</a:t>
            </a:r>
          </a:p>
          <a:p>
            <a:pPr marL="1028700" lvl="1">
              <a:buFont typeface="Times New Roman" panose="02020603050405020304" pitchFamily="18" charset="0"/>
              <a:buChar char="−"/>
            </a:pPr>
            <a:r>
              <a:rPr lang="en-US" sz="1600" dirty="0" smtClean="0">
                <a:solidFill>
                  <a:schemeClr val="tx1"/>
                </a:solidFill>
              </a:rPr>
              <a:t>AV					$45,000</a:t>
            </a:r>
            <a:endParaRPr lang="en-US" sz="1600" dirty="0">
              <a:solidFill>
                <a:schemeClr val="tx1"/>
              </a:solidFill>
            </a:endParaRPr>
          </a:p>
          <a:p>
            <a:pPr marL="1028700" lvl="1">
              <a:buFont typeface="Arial" panose="020B0604020202020204" pitchFamily="34" charset="0"/>
              <a:buChar char="•"/>
            </a:pPr>
            <a:endParaRPr lang="en-US" sz="1600" dirty="0">
              <a:solidFill>
                <a:schemeClr val="tx1"/>
              </a:solidFill>
            </a:endParaRPr>
          </a:p>
        </p:txBody>
      </p:sp>
      <p:sp>
        <p:nvSpPr>
          <p:cNvPr id="4" name="TextBox 3"/>
          <p:cNvSpPr txBox="1"/>
          <p:nvPr/>
        </p:nvSpPr>
        <p:spPr>
          <a:xfrm>
            <a:off x="4924425" y="5569803"/>
            <a:ext cx="2819400" cy="830997"/>
          </a:xfrm>
          <a:prstGeom prst="rect">
            <a:avLst/>
          </a:prstGeom>
          <a:noFill/>
        </p:spPr>
        <p:txBody>
          <a:bodyPr wrap="square" rtlCol="0">
            <a:spAutoFit/>
          </a:bodyPr>
          <a:lstStyle/>
          <a:p>
            <a:r>
              <a:rPr lang="en-US" sz="1600" dirty="0">
                <a:solidFill>
                  <a:schemeClr val="tx1"/>
                </a:solidFill>
              </a:rPr>
              <a:t>NOTE:  Nanjing is a sponsored event so any surplus goes to the </a:t>
            </a:r>
            <a:r>
              <a:rPr lang="en-US" sz="1600" dirty="0" smtClean="0">
                <a:solidFill>
                  <a:schemeClr val="tx1"/>
                </a:solidFill>
              </a:rPr>
              <a:t>sponsor</a:t>
            </a:r>
            <a:endParaRPr lang="en-US" sz="1600" dirty="0">
              <a:solidFill>
                <a:schemeClr val="tx1"/>
              </a:solidFill>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3"/>
          <p:cNvSpPr>
            <a:spLocks noGrp="1" noChangeArrowheads="1"/>
          </p:cNvSpPr>
          <p:nvPr>
            <p:ph type="dt" sz="quarter" idx="10"/>
          </p:nvPr>
        </p:nvSpPr>
        <p:spPr>
          <a:noFill/>
        </p:spPr>
        <p:txBody>
          <a:bodyPr/>
          <a:lstStyle/>
          <a:p>
            <a:r>
              <a:rPr lang="en-US" dirty="0">
                <a:latin typeface="Times New Roman" pitchFamily="18" charset="0"/>
                <a:ea typeface="Arial Unicode MS" pitchFamily="34" charset="-128"/>
                <a:cs typeface="Arial Unicode MS" pitchFamily="34" charset="-128"/>
              </a:rPr>
              <a:t>July 2013</a:t>
            </a:r>
            <a:endParaRPr lang="en-GB" dirty="0" smtClean="0">
              <a:latin typeface="Times New Roman" pitchFamily="18" charset="0"/>
              <a:ea typeface="Arial Unicode MS" pitchFamily="34" charset="-128"/>
              <a:cs typeface="Arial Unicode MS" pitchFamily="34" charset="-128"/>
            </a:endParaRPr>
          </a:p>
        </p:txBody>
      </p:sp>
      <p:sp>
        <p:nvSpPr>
          <p:cNvPr id="8195" name="Rectangle 4"/>
          <p:cNvSpPr>
            <a:spLocks noGrp="1" noChangeArrowheads="1"/>
          </p:cNvSpPr>
          <p:nvPr>
            <p:ph type="ftr" sz="quarter" idx="11"/>
          </p:nvPr>
        </p:nvSpPr>
        <p:spPr>
          <a:noFill/>
        </p:spPr>
        <p:txBody>
          <a:bodyPr/>
          <a:lstStyle/>
          <a:p>
            <a:r>
              <a:rPr lang="en-GB" dirty="0" smtClean="0"/>
              <a:t>Jon </a:t>
            </a:r>
            <a:r>
              <a:rPr lang="en-GB" dirty="0" err="1" smtClean="0"/>
              <a:t>Rosdahl</a:t>
            </a:r>
            <a:r>
              <a:rPr lang="en-GB" dirty="0" smtClean="0"/>
              <a:t>, CSR</a:t>
            </a:r>
          </a:p>
        </p:txBody>
      </p:sp>
      <p:sp>
        <p:nvSpPr>
          <p:cNvPr id="8196" name="Rectangle 5"/>
          <p:cNvSpPr>
            <a:spLocks noGrp="1" noChangeArrowheads="1"/>
          </p:cNvSpPr>
          <p:nvPr>
            <p:ph type="sldNum" sz="quarter" idx="12"/>
          </p:nvPr>
        </p:nvSpPr>
        <p:spPr>
          <a:noFill/>
        </p:spPr>
        <p:txBody>
          <a:bodyPr/>
          <a:lstStyle/>
          <a:p>
            <a:pPr>
              <a:buFont typeface="Times New Roman" pitchFamily="18" charset="0"/>
              <a:buNone/>
            </a:pPr>
            <a:r>
              <a:rPr lang="en-GB" smtClean="0">
                <a:latin typeface="Times New Roman" pitchFamily="18" charset="0"/>
                <a:ea typeface="Arial Unicode MS" pitchFamily="34" charset="-128"/>
                <a:cs typeface="Arial Unicode MS" pitchFamily="34" charset="-128"/>
              </a:rPr>
              <a:t>Slide </a:t>
            </a:r>
            <a:fld id="{3838B4BB-A4D0-4480-9F10-787314E25A66}" type="slidenum">
              <a:rPr lang="en-GB" smtClean="0">
                <a:latin typeface="Times New Roman" pitchFamily="18" charset="0"/>
                <a:ea typeface="Arial Unicode MS" pitchFamily="34" charset="-128"/>
                <a:cs typeface="Arial Unicode MS" pitchFamily="34" charset="-128"/>
              </a:rPr>
              <a:pPr>
                <a:buFont typeface="Times New Roman" pitchFamily="18" charset="0"/>
                <a:buNone/>
              </a:pPr>
              <a:t>7</a:t>
            </a:fld>
            <a:endParaRPr lang="en-GB" smtClean="0">
              <a:latin typeface="Times New Roman" pitchFamily="18" charset="0"/>
              <a:ea typeface="Arial Unicode MS" pitchFamily="34" charset="-128"/>
              <a:cs typeface="Arial Unicode MS" pitchFamily="34" charset="-128"/>
            </a:endParaRPr>
          </a:p>
        </p:txBody>
      </p:sp>
      <p:sp>
        <p:nvSpPr>
          <p:cNvPr id="8197"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spAutoFit/>
          </a:bodyPr>
          <a:lstStyle/>
          <a:p>
            <a:pPr algn="ctr" defTabSz="914400" eaLnBrk="0" hangingPunct="0"/>
            <a:r>
              <a:rPr lang="en-US" sz="1200">
                <a:solidFill>
                  <a:schemeClr val="tx1"/>
                </a:solidFill>
                <a:ea typeface="MS PGothic" pitchFamily="34" charset="-128"/>
              </a:rPr>
              <a:t>Slide </a:t>
            </a:r>
            <a:fld id="{B88F9BB2-5D92-4163-B1C0-486E6FDCA691}" type="slidenum">
              <a:rPr lang="en-US" sz="1200">
                <a:solidFill>
                  <a:schemeClr val="tx1"/>
                </a:solidFill>
                <a:ea typeface="MS PGothic" pitchFamily="34" charset="-128"/>
              </a:rPr>
              <a:pPr algn="ctr" defTabSz="914400" eaLnBrk="0" hangingPunct="0"/>
              <a:t>7</a:t>
            </a:fld>
            <a:endParaRPr lang="en-US" sz="1200">
              <a:solidFill>
                <a:schemeClr val="tx1"/>
              </a:solidFill>
              <a:ea typeface="MS PGothic" pitchFamily="34" charset="-128"/>
            </a:endParaRPr>
          </a:p>
        </p:txBody>
      </p:sp>
      <p:sp>
        <p:nvSpPr>
          <p:cNvPr id="8198" name="Rectangle 2"/>
          <p:cNvSpPr>
            <a:spLocks noGrp="1" noChangeArrowheads="1"/>
          </p:cNvSpPr>
          <p:nvPr>
            <p:ph type="title" idx="4294967295"/>
          </p:nvPr>
        </p:nvSpPr>
        <p:spPr>
          <a:xfrm>
            <a:off x="685800" y="533400"/>
            <a:ext cx="7772400" cy="533400"/>
          </a:xfrm>
        </p:spPr>
        <p:txBody>
          <a:bodyPr lIns="92075" tIns="46038" rIns="92075" bIns="46038"/>
          <a:lstStyle/>
          <a:p>
            <a:pPr eaLnBrk="1" hangingPunct="1"/>
            <a:r>
              <a:rPr lang="en-US" smtClean="0"/>
              <a:t>Historical Attendance</a:t>
            </a:r>
          </a:p>
        </p:txBody>
      </p:sp>
      <p:sp>
        <p:nvSpPr>
          <p:cNvPr id="8199" name="Rectangle 3"/>
          <p:cNvSpPr>
            <a:spLocks noGrp="1" noChangeArrowheads="1"/>
          </p:cNvSpPr>
          <p:nvPr>
            <p:ph type="body" sz="half" idx="4294967295"/>
          </p:nvPr>
        </p:nvSpPr>
        <p:spPr>
          <a:xfrm>
            <a:off x="152400" y="1143000"/>
            <a:ext cx="3352800" cy="5334000"/>
          </a:xfrm>
        </p:spPr>
        <p:txBody>
          <a:bodyPr wrap="square" lIns="92075" tIns="46038" rIns="92075" bIns="46038">
            <a:spAutoFit/>
          </a:bodyPr>
          <a:lstStyle/>
          <a:p>
            <a:pPr marL="227013" indent="-227013" defTabSz="914400" eaLnBrk="1" hangingPunct="1">
              <a:lnSpc>
                <a:spcPct val="90000"/>
              </a:lnSpc>
              <a:tabLst>
                <a:tab pos="7372350" algn="r"/>
              </a:tabLst>
            </a:pPr>
            <a:r>
              <a:rPr lang="en-US" sz="1400" dirty="0" smtClean="0"/>
              <a:t>2003</a:t>
            </a:r>
          </a:p>
          <a:p>
            <a:pPr marL="454025" lvl="1" indent="-112713" defTabSz="914400" eaLnBrk="1" hangingPunct="1">
              <a:lnSpc>
                <a:spcPct val="90000"/>
              </a:lnSpc>
              <a:tabLst>
                <a:tab pos="7372350" algn="r"/>
              </a:tabLst>
            </a:pPr>
            <a:r>
              <a:rPr lang="en-US" sz="1200" dirty="0" smtClean="0"/>
              <a:t> 420 - Ft. Lauderdale ($47,287 - $42,118)</a:t>
            </a:r>
          </a:p>
          <a:p>
            <a:pPr marL="454025" lvl="1" indent="-112713" defTabSz="914400" eaLnBrk="1" hangingPunct="1">
              <a:lnSpc>
                <a:spcPct val="90000"/>
              </a:lnSpc>
              <a:tabLst>
                <a:tab pos="7372350" algn="r"/>
              </a:tabLst>
            </a:pPr>
            <a:r>
              <a:rPr lang="en-US" sz="1200" dirty="0" smtClean="0"/>
              <a:t> 561 - DFW ($72,916 - $78,354)</a:t>
            </a:r>
          </a:p>
          <a:p>
            <a:pPr marL="454025" lvl="1" indent="-112713" defTabSz="914400" eaLnBrk="1" hangingPunct="1">
              <a:lnSpc>
                <a:spcPct val="90000"/>
              </a:lnSpc>
              <a:tabLst>
                <a:tab pos="7372350" algn="r"/>
              </a:tabLst>
            </a:pPr>
            <a:r>
              <a:rPr lang="en-US" sz="1200" dirty="0" smtClean="0"/>
              <a:t> 491 - Singapore ($22,077 - </a:t>
            </a:r>
            <a:r>
              <a:rPr lang="en-US" sz="1200" dirty="0" smtClean="0">
                <a:solidFill>
                  <a:srgbClr val="FF0000"/>
                </a:solidFill>
              </a:rPr>
              <a:t>$32,319</a:t>
            </a:r>
            <a:r>
              <a:rPr lang="en-US" sz="1200" dirty="0" smtClean="0"/>
              <a:t>)</a:t>
            </a:r>
          </a:p>
          <a:p>
            <a:pPr marL="227013" indent="-227013" defTabSz="914400" eaLnBrk="1" hangingPunct="1">
              <a:lnSpc>
                <a:spcPct val="90000"/>
              </a:lnSpc>
              <a:tabLst>
                <a:tab pos="7372350" algn="r"/>
              </a:tabLst>
            </a:pPr>
            <a:r>
              <a:rPr lang="en-US" sz="1400" dirty="0" smtClean="0"/>
              <a:t>2004</a:t>
            </a:r>
          </a:p>
          <a:p>
            <a:pPr marL="454025" lvl="1" indent="-112713" defTabSz="914400" eaLnBrk="1" hangingPunct="1">
              <a:lnSpc>
                <a:spcPct val="90000"/>
              </a:lnSpc>
              <a:tabLst>
                <a:tab pos="7372350" algn="r"/>
              </a:tabLst>
            </a:pPr>
            <a:r>
              <a:rPr lang="en-US" sz="1200" dirty="0" smtClean="0"/>
              <a:t> 650 - Garden Grove ( $13, 250 - $82,735)</a:t>
            </a:r>
          </a:p>
          <a:p>
            <a:pPr marL="454025" lvl="1" indent="-112713" defTabSz="914400" eaLnBrk="1" hangingPunct="1">
              <a:lnSpc>
                <a:spcPct val="90000"/>
              </a:lnSpc>
              <a:tabLst>
                <a:tab pos="7372350" algn="r"/>
              </a:tabLst>
            </a:pPr>
            <a:r>
              <a:rPr lang="en-US" sz="1200" dirty="0" smtClean="0"/>
              <a:t> 714 - Berlin (</a:t>
            </a:r>
            <a:r>
              <a:rPr lang="en-US" sz="1200" dirty="0" smtClean="0">
                <a:solidFill>
                  <a:srgbClr val="FF0000"/>
                </a:solidFill>
              </a:rPr>
              <a:t>$25, 914</a:t>
            </a:r>
            <a:r>
              <a:rPr lang="en-US" sz="1200" dirty="0" smtClean="0"/>
              <a:t> - $41,257)</a:t>
            </a:r>
          </a:p>
          <a:p>
            <a:pPr marL="227013" indent="-227013" defTabSz="914400" eaLnBrk="1" hangingPunct="1">
              <a:lnSpc>
                <a:spcPct val="90000"/>
              </a:lnSpc>
              <a:tabLst>
                <a:tab pos="7372350" algn="r"/>
              </a:tabLst>
            </a:pPr>
            <a:r>
              <a:rPr lang="en-US" sz="1400" dirty="0" smtClean="0"/>
              <a:t>2005</a:t>
            </a:r>
          </a:p>
          <a:p>
            <a:pPr marL="454025" lvl="1" indent="-112713" defTabSz="914400" eaLnBrk="1" hangingPunct="1">
              <a:lnSpc>
                <a:spcPct val="90000"/>
              </a:lnSpc>
              <a:tabLst>
                <a:tab pos="7372350" algn="r"/>
              </a:tabLst>
            </a:pPr>
            <a:r>
              <a:rPr lang="en-US" sz="1200" dirty="0" smtClean="0"/>
              <a:t> 802 - Monterey ($11,858 - $63,183)</a:t>
            </a:r>
          </a:p>
          <a:p>
            <a:pPr marL="454025" lvl="1" indent="-112713" defTabSz="914400" eaLnBrk="1" hangingPunct="1">
              <a:lnSpc>
                <a:spcPct val="90000"/>
              </a:lnSpc>
              <a:tabLst>
                <a:tab pos="7372350" algn="r"/>
              </a:tabLst>
            </a:pPr>
            <a:r>
              <a:rPr lang="en-US" sz="1200" dirty="0" smtClean="0"/>
              <a:t> 523 - Cairns (Australia) (</a:t>
            </a:r>
            <a:r>
              <a:rPr lang="en-US" sz="1200" dirty="0" smtClean="0">
                <a:solidFill>
                  <a:srgbClr val="FF0000"/>
                </a:solidFill>
              </a:rPr>
              <a:t>$60,750 - $51,375</a:t>
            </a:r>
            <a:r>
              <a:rPr lang="en-US" sz="1200" dirty="0" smtClean="0"/>
              <a:t>)</a:t>
            </a:r>
          </a:p>
          <a:p>
            <a:pPr marL="454025" lvl="1" indent="-112713" defTabSz="914400" eaLnBrk="1" hangingPunct="1">
              <a:lnSpc>
                <a:spcPct val="90000"/>
              </a:lnSpc>
              <a:tabLst>
                <a:tab pos="7372350" algn="r"/>
              </a:tabLst>
            </a:pPr>
            <a:r>
              <a:rPr lang="en-US" sz="1200" dirty="0" smtClean="0"/>
              <a:t> 759 - Garden Grove ($87,772 - $94,114)</a:t>
            </a:r>
          </a:p>
          <a:p>
            <a:pPr marL="227013" indent="-227013" defTabSz="914400" eaLnBrk="1" hangingPunct="1">
              <a:lnSpc>
                <a:spcPct val="90000"/>
              </a:lnSpc>
              <a:tabLst>
                <a:tab pos="7372350" algn="r"/>
              </a:tabLst>
            </a:pPr>
            <a:r>
              <a:rPr lang="en-US" sz="1400" dirty="0" smtClean="0"/>
              <a:t>2006</a:t>
            </a:r>
          </a:p>
          <a:p>
            <a:pPr marL="454025" lvl="1" indent="-112713" defTabSz="914400" eaLnBrk="1" hangingPunct="1">
              <a:lnSpc>
                <a:spcPct val="90000"/>
              </a:lnSpc>
              <a:tabLst>
                <a:tab pos="7372350" algn="r"/>
              </a:tabLst>
            </a:pPr>
            <a:r>
              <a:rPr lang="en-US" sz="1200" dirty="0" smtClean="0"/>
              <a:t> 740 - Hawaii ($32,272)</a:t>
            </a:r>
          </a:p>
          <a:p>
            <a:pPr marL="454025" lvl="1" indent="-112713" defTabSz="914400" eaLnBrk="1" hangingPunct="1">
              <a:lnSpc>
                <a:spcPct val="90000"/>
              </a:lnSpc>
              <a:tabLst>
                <a:tab pos="7372350" algn="r"/>
              </a:tabLst>
            </a:pPr>
            <a:r>
              <a:rPr lang="en-US" sz="1200" dirty="0" smtClean="0"/>
              <a:t> 564 - Jacksonville ($55,163)</a:t>
            </a:r>
          </a:p>
          <a:p>
            <a:pPr marL="454025" lvl="1" indent="-112713" defTabSz="914400" eaLnBrk="1" hangingPunct="1">
              <a:lnSpc>
                <a:spcPct val="90000"/>
              </a:lnSpc>
              <a:tabLst>
                <a:tab pos="7372350" algn="r"/>
              </a:tabLst>
            </a:pPr>
            <a:r>
              <a:rPr lang="en-US" sz="1200" dirty="0" smtClean="0"/>
              <a:t> 350 - Melbourne (</a:t>
            </a:r>
            <a:r>
              <a:rPr lang="en-US" sz="1200" dirty="0" smtClean="0">
                <a:solidFill>
                  <a:srgbClr val="FF0000"/>
                </a:solidFill>
              </a:rPr>
              <a:t>$38,855 - $23,184</a:t>
            </a:r>
            <a:r>
              <a:rPr lang="en-US" sz="1200" dirty="0" smtClean="0"/>
              <a:t>)</a:t>
            </a:r>
          </a:p>
          <a:p>
            <a:pPr marL="227013" indent="-227013" defTabSz="914400" eaLnBrk="1" hangingPunct="1">
              <a:lnSpc>
                <a:spcPct val="90000"/>
              </a:lnSpc>
              <a:tabLst>
                <a:tab pos="7372350" algn="r"/>
              </a:tabLst>
            </a:pPr>
            <a:r>
              <a:rPr lang="en-US" sz="1400" dirty="0" smtClean="0"/>
              <a:t>2007</a:t>
            </a:r>
          </a:p>
          <a:p>
            <a:pPr marL="454025" lvl="1" indent="-112713" defTabSz="914400" eaLnBrk="1" hangingPunct="1">
              <a:lnSpc>
                <a:spcPct val="90000"/>
              </a:lnSpc>
              <a:tabLst>
                <a:tab pos="7372350" algn="r"/>
              </a:tabLst>
            </a:pPr>
            <a:r>
              <a:rPr lang="en-US" sz="1200" dirty="0" smtClean="0"/>
              <a:t> 478 - Montreal (</a:t>
            </a:r>
            <a:r>
              <a:rPr lang="en-US" sz="1200" dirty="0" smtClean="0">
                <a:solidFill>
                  <a:srgbClr val="FF0000"/>
                </a:solidFill>
              </a:rPr>
              <a:t>$750 </a:t>
            </a:r>
            <a:r>
              <a:rPr lang="en-US" sz="1200" dirty="0" smtClean="0"/>
              <a:t>- $17,425)</a:t>
            </a:r>
          </a:p>
          <a:p>
            <a:pPr marL="454025" lvl="1" indent="-112713" defTabSz="914400" eaLnBrk="1" hangingPunct="1">
              <a:lnSpc>
                <a:spcPct val="90000"/>
              </a:lnSpc>
              <a:tabLst>
                <a:tab pos="7372350" algn="r"/>
              </a:tabLst>
            </a:pPr>
            <a:r>
              <a:rPr lang="en-US" sz="1200" dirty="0" smtClean="0"/>
              <a:t> 439 - Hawaii (</a:t>
            </a:r>
            <a:r>
              <a:rPr lang="en-US" sz="1200" dirty="0" smtClean="0">
                <a:solidFill>
                  <a:srgbClr val="FF0000"/>
                </a:solidFill>
              </a:rPr>
              <a:t>$28,200</a:t>
            </a:r>
            <a:r>
              <a:rPr lang="en-US" sz="1200" dirty="0" smtClean="0"/>
              <a:t> - $17,720)</a:t>
            </a:r>
          </a:p>
          <a:p>
            <a:pPr marL="227013" indent="-227013" defTabSz="914400" eaLnBrk="1" hangingPunct="1">
              <a:lnSpc>
                <a:spcPct val="90000"/>
              </a:lnSpc>
              <a:tabLst>
                <a:tab pos="7372350" algn="r"/>
              </a:tabLst>
            </a:pPr>
            <a:r>
              <a:rPr lang="en-US" sz="1400" dirty="0" smtClean="0"/>
              <a:t>2008</a:t>
            </a:r>
          </a:p>
          <a:p>
            <a:pPr marL="454025" lvl="1" indent="-112713" defTabSz="914400" eaLnBrk="1" hangingPunct="1">
              <a:lnSpc>
                <a:spcPct val="90000"/>
              </a:lnSpc>
              <a:tabLst>
                <a:tab pos="7372350" algn="r"/>
              </a:tabLst>
            </a:pPr>
            <a:r>
              <a:rPr lang="en-US" sz="1200" dirty="0" smtClean="0"/>
              <a:t>361 - Taipei (</a:t>
            </a:r>
            <a:r>
              <a:rPr lang="en-US" sz="1200" dirty="0" smtClean="0">
                <a:solidFill>
                  <a:srgbClr val="FF0000"/>
                </a:solidFill>
              </a:rPr>
              <a:t>$126,352 - $24,636</a:t>
            </a:r>
            <a:r>
              <a:rPr lang="en-US" sz="1200" dirty="0" smtClean="0"/>
              <a:t>)</a:t>
            </a:r>
          </a:p>
          <a:p>
            <a:pPr marL="454025" lvl="1" indent="-112713" defTabSz="914400" eaLnBrk="1" hangingPunct="1">
              <a:lnSpc>
                <a:spcPct val="90000"/>
              </a:lnSpc>
              <a:tabLst>
                <a:tab pos="7372350" algn="r"/>
              </a:tabLst>
            </a:pPr>
            <a:r>
              <a:rPr lang="en-US" sz="1200" dirty="0" smtClean="0"/>
              <a:t>402 - Jacksonville ($1,850 - $39,459)</a:t>
            </a:r>
          </a:p>
          <a:p>
            <a:pPr marL="454025" lvl="1" indent="-112713" defTabSz="914400" eaLnBrk="1" hangingPunct="1">
              <a:lnSpc>
                <a:spcPct val="90000"/>
              </a:lnSpc>
              <a:tabLst>
                <a:tab pos="7372350" algn="r"/>
              </a:tabLst>
            </a:pPr>
            <a:r>
              <a:rPr lang="en-US" sz="1200" dirty="0" smtClean="0"/>
              <a:t>379 – Hawaii (</a:t>
            </a:r>
            <a:r>
              <a:rPr lang="en-US" sz="1200" dirty="0" smtClean="0">
                <a:solidFill>
                  <a:srgbClr val="FF0000"/>
                </a:solidFill>
              </a:rPr>
              <a:t>$13,343 </a:t>
            </a:r>
            <a:r>
              <a:rPr lang="en-US" sz="1200" dirty="0" smtClean="0"/>
              <a:t>-</a:t>
            </a:r>
            <a:r>
              <a:rPr lang="en-US" sz="1200" dirty="0" smtClean="0">
                <a:solidFill>
                  <a:srgbClr val="FF0000"/>
                </a:solidFill>
              </a:rPr>
              <a:t> </a:t>
            </a:r>
            <a:r>
              <a:rPr lang="en-US" sz="1200" dirty="0" smtClean="0"/>
              <a:t>$8,557)</a:t>
            </a:r>
          </a:p>
        </p:txBody>
      </p:sp>
      <p:sp>
        <p:nvSpPr>
          <p:cNvPr id="8200" name="Rectangle 4"/>
          <p:cNvSpPr>
            <a:spLocks noGrp="1" noChangeArrowheads="1"/>
          </p:cNvSpPr>
          <p:nvPr>
            <p:ph type="body" sz="half" idx="4294967295"/>
          </p:nvPr>
        </p:nvSpPr>
        <p:spPr>
          <a:xfrm>
            <a:off x="4495800" y="1066800"/>
            <a:ext cx="3733800" cy="5334000"/>
          </a:xfrm>
        </p:spPr>
        <p:txBody>
          <a:bodyPr lIns="92075" tIns="46038" rIns="92075" bIns="46038"/>
          <a:lstStyle/>
          <a:p>
            <a:pPr marL="227013" indent="-227013" defTabSz="914400" eaLnBrk="1" hangingPunct="1">
              <a:lnSpc>
                <a:spcPct val="90000"/>
              </a:lnSpc>
              <a:tabLst>
                <a:tab pos="7372350" algn="r"/>
              </a:tabLst>
            </a:pPr>
            <a:r>
              <a:rPr lang="en-US" sz="1400" dirty="0" smtClean="0"/>
              <a:t>2009</a:t>
            </a:r>
          </a:p>
          <a:p>
            <a:pPr marL="515938" lvl="1" indent="-174625" defTabSz="914400" eaLnBrk="1" hangingPunct="1">
              <a:lnSpc>
                <a:spcPct val="90000"/>
              </a:lnSpc>
              <a:tabLst>
                <a:tab pos="7372350" algn="r"/>
              </a:tabLst>
            </a:pPr>
            <a:r>
              <a:rPr lang="en-US" sz="1200" dirty="0" smtClean="0"/>
              <a:t>355 – LA ($4,724 - $9,835)</a:t>
            </a:r>
          </a:p>
          <a:p>
            <a:pPr marL="515938" lvl="1" indent="-174625" defTabSz="914400" eaLnBrk="1" hangingPunct="1">
              <a:lnSpc>
                <a:spcPct val="90000"/>
              </a:lnSpc>
              <a:tabLst>
                <a:tab pos="7372350" algn="r"/>
              </a:tabLst>
            </a:pPr>
            <a:r>
              <a:rPr lang="en-US" sz="1200" dirty="0" smtClean="0"/>
              <a:t>344 – Montreal ($8,676 - $29,948)</a:t>
            </a:r>
          </a:p>
          <a:p>
            <a:pPr marL="515938" lvl="1" indent="-174625" defTabSz="914400" eaLnBrk="1" hangingPunct="1">
              <a:lnSpc>
                <a:spcPct val="90000"/>
              </a:lnSpc>
              <a:tabLst>
                <a:tab pos="7372350" algn="r"/>
              </a:tabLst>
            </a:pPr>
            <a:r>
              <a:rPr lang="en-US" sz="1200" dirty="0" smtClean="0"/>
              <a:t>500 – Hawaii ($16,793 - $17,330)</a:t>
            </a:r>
          </a:p>
          <a:p>
            <a:pPr marL="227013" indent="-227013" defTabSz="914400" eaLnBrk="1" hangingPunct="1">
              <a:lnSpc>
                <a:spcPct val="90000"/>
              </a:lnSpc>
              <a:tabLst>
                <a:tab pos="7372350" algn="r"/>
              </a:tabLst>
            </a:pPr>
            <a:r>
              <a:rPr lang="en-US" sz="1400" dirty="0" smtClean="0"/>
              <a:t>2010</a:t>
            </a:r>
          </a:p>
          <a:p>
            <a:pPr marL="515938" lvl="1" indent="-174625" defTabSz="914400" eaLnBrk="1" hangingPunct="1">
              <a:lnSpc>
                <a:spcPct val="90000"/>
              </a:lnSpc>
              <a:tabLst>
                <a:tab pos="7372350" algn="r"/>
              </a:tabLst>
            </a:pPr>
            <a:r>
              <a:rPr lang="en-US" sz="1200" dirty="0" smtClean="0"/>
              <a:t>428 – LA ($9,000 - $33,841)</a:t>
            </a:r>
          </a:p>
          <a:p>
            <a:pPr marL="515938" lvl="1" indent="-174625" defTabSz="914400" eaLnBrk="1" hangingPunct="1">
              <a:lnSpc>
                <a:spcPct val="90000"/>
              </a:lnSpc>
              <a:tabLst>
                <a:tab pos="7372350" algn="r"/>
              </a:tabLst>
            </a:pPr>
            <a:r>
              <a:rPr lang="en-US" sz="1200" dirty="0" smtClean="0"/>
              <a:t>426 - Beijing ($0)</a:t>
            </a:r>
          </a:p>
          <a:p>
            <a:pPr marL="515938" lvl="1" indent="-174625" defTabSz="914400" eaLnBrk="1" hangingPunct="1">
              <a:lnSpc>
                <a:spcPct val="90000"/>
              </a:lnSpc>
              <a:tabLst>
                <a:tab pos="7372350" algn="r"/>
              </a:tabLst>
            </a:pPr>
            <a:r>
              <a:rPr lang="en-US" sz="1200" dirty="0" smtClean="0"/>
              <a:t>384 – Hawaii ($1,161- $316)</a:t>
            </a:r>
          </a:p>
          <a:p>
            <a:pPr marL="227013" indent="-227013" defTabSz="914400" eaLnBrk="1" hangingPunct="1">
              <a:lnSpc>
                <a:spcPct val="90000"/>
              </a:lnSpc>
              <a:tabLst>
                <a:tab pos="7372350" algn="r"/>
              </a:tabLst>
            </a:pPr>
            <a:r>
              <a:rPr lang="en-US" sz="1400" dirty="0" smtClean="0"/>
              <a:t>2011</a:t>
            </a:r>
          </a:p>
          <a:p>
            <a:pPr marL="515938" lvl="1" indent="-174625" defTabSz="914400" eaLnBrk="1" hangingPunct="1">
              <a:lnSpc>
                <a:spcPct val="90000"/>
              </a:lnSpc>
              <a:tabLst>
                <a:tab pos="7372350" algn="r"/>
              </a:tabLst>
            </a:pPr>
            <a:r>
              <a:rPr lang="en-US" sz="1200" dirty="0" smtClean="0"/>
              <a:t>410 – LA ($13,378 - $29,080)</a:t>
            </a:r>
          </a:p>
          <a:p>
            <a:pPr marL="515938" lvl="1" indent="-174625" defTabSz="914400" eaLnBrk="1" hangingPunct="1">
              <a:lnSpc>
                <a:spcPct val="90000"/>
              </a:lnSpc>
              <a:tabLst>
                <a:tab pos="7372350" algn="r"/>
              </a:tabLst>
            </a:pPr>
            <a:r>
              <a:rPr lang="en-US" sz="1200" dirty="0" smtClean="0"/>
              <a:t>351 – Indian Wells (</a:t>
            </a:r>
            <a:r>
              <a:rPr lang="en-US" sz="1200" dirty="0" smtClean="0">
                <a:solidFill>
                  <a:srgbClr val="FF0000"/>
                </a:solidFill>
              </a:rPr>
              <a:t>$9,128 </a:t>
            </a:r>
            <a:r>
              <a:rPr lang="en-US" sz="1200" dirty="0" smtClean="0"/>
              <a:t>– $20,536)</a:t>
            </a:r>
          </a:p>
          <a:p>
            <a:pPr marL="515938" lvl="1" indent="-174625" defTabSz="914400" eaLnBrk="1" hangingPunct="1">
              <a:lnSpc>
                <a:spcPct val="90000"/>
              </a:lnSpc>
              <a:tabLst>
                <a:tab pos="7372350" algn="r"/>
              </a:tabLst>
            </a:pPr>
            <a:r>
              <a:rPr lang="en-US" sz="1200" dirty="0" smtClean="0"/>
              <a:t>313 – Okinawa (</a:t>
            </a:r>
            <a:r>
              <a:rPr lang="en-US" sz="1200" dirty="0" smtClean="0">
                <a:solidFill>
                  <a:srgbClr val="FF0000"/>
                </a:solidFill>
              </a:rPr>
              <a:t>$22,669 </a:t>
            </a:r>
            <a:r>
              <a:rPr lang="en-US" sz="1200" dirty="0" smtClean="0"/>
              <a:t>– $0)</a:t>
            </a:r>
          </a:p>
          <a:p>
            <a:pPr marL="227013" indent="-227013" defTabSz="914400" eaLnBrk="1" hangingPunct="1">
              <a:lnSpc>
                <a:spcPct val="90000"/>
              </a:lnSpc>
              <a:tabLst>
                <a:tab pos="7372350" algn="r"/>
              </a:tabLst>
            </a:pPr>
            <a:r>
              <a:rPr lang="en-US" sz="1600" dirty="0" smtClean="0"/>
              <a:t>2012</a:t>
            </a:r>
          </a:p>
          <a:p>
            <a:pPr marL="515938" lvl="1" indent="-174625" defTabSz="914400" eaLnBrk="1" hangingPunct="1">
              <a:lnSpc>
                <a:spcPct val="90000"/>
              </a:lnSpc>
              <a:tabLst>
                <a:tab pos="7372350" algn="r"/>
              </a:tabLst>
            </a:pPr>
            <a:r>
              <a:rPr lang="en-US" sz="1400" dirty="0" smtClean="0"/>
              <a:t>359 – Jacksonville ($16,398 - $30,931.52)</a:t>
            </a:r>
          </a:p>
          <a:p>
            <a:pPr marL="515938" lvl="1" indent="-174625" defTabSz="914400" eaLnBrk="1" hangingPunct="1">
              <a:lnSpc>
                <a:spcPct val="90000"/>
              </a:lnSpc>
              <a:tabLst>
                <a:tab pos="7372350" algn="r"/>
              </a:tabLst>
            </a:pPr>
            <a:r>
              <a:rPr lang="en-US" sz="1400" dirty="0" smtClean="0"/>
              <a:t>335 – Atlanta (</a:t>
            </a:r>
            <a:r>
              <a:rPr lang="en-US" sz="1400" dirty="0" smtClean="0">
                <a:solidFill>
                  <a:srgbClr val="FF0000"/>
                </a:solidFill>
              </a:rPr>
              <a:t>$680</a:t>
            </a:r>
            <a:r>
              <a:rPr lang="en-US" sz="1400" dirty="0" smtClean="0"/>
              <a:t> -   </a:t>
            </a:r>
            <a:r>
              <a:rPr lang="en-US" sz="1400" dirty="0" smtClean="0">
                <a:solidFill>
                  <a:srgbClr val="FF0000"/>
                </a:solidFill>
              </a:rPr>
              <a:t>$100.35</a:t>
            </a:r>
            <a:r>
              <a:rPr lang="en-US" sz="1400" dirty="0" smtClean="0"/>
              <a:t>)</a:t>
            </a:r>
          </a:p>
          <a:p>
            <a:pPr marL="515938" lvl="1" indent="-174625" defTabSz="914400" eaLnBrk="1" hangingPunct="1">
              <a:lnSpc>
                <a:spcPct val="90000"/>
              </a:lnSpc>
              <a:tabLst>
                <a:tab pos="7372350" algn="r"/>
              </a:tabLst>
            </a:pPr>
            <a:r>
              <a:rPr lang="en-US" sz="1400" dirty="0" smtClean="0"/>
              <a:t>314 – Indian Wells (</a:t>
            </a:r>
            <a:r>
              <a:rPr lang="en-US" sz="1400" dirty="0" smtClean="0">
                <a:solidFill>
                  <a:srgbClr val="FF0000"/>
                </a:solidFill>
                <a:ea typeface="MS PGothic" pitchFamily="34" charset="-128"/>
              </a:rPr>
              <a:t>$7,665 -  </a:t>
            </a:r>
            <a:r>
              <a:rPr lang="en-US" sz="1400" dirty="0" smtClean="0">
                <a:solidFill>
                  <a:schemeClr val="tx1"/>
                </a:solidFill>
                <a:ea typeface="MS PGothic" pitchFamily="34" charset="-128"/>
              </a:rPr>
              <a:t>$ 15,480) </a:t>
            </a:r>
            <a:endParaRPr lang="en-US" sz="1400" dirty="0" smtClean="0">
              <a:solidFill>
                <a:schemeClr val="tx1"/>
              </a:solidFill>
            </a:endParaRPr>
          </a:p>
          <a:p>
            <a:pPr marL="115888" indent="-174625" defTabSz="914400" eaLnBrk="1" hangingPunct="1">
              <a:lnSpc>
                <a:spcPct val="90000"/>
              </a:lnSpc>
              <a:tabLst>
                <a:tab pos="7372350" algn="r"/>
              </a:tabLst>
            </a:pPr>
            <a:r>
              <a:rPr lang="en-US" sz="1800" b="1" dirty="0" smtClean="0">
                <a:solidFill>
                  <a:schemeClr val="tx1"/>
                </a:solidFill>
                <a:ea typeface="MS PGothic" pitchFamily="34" charset="-128"/>
              </a:rPr>
              <a:t>2013</a:t>
            </a:r>
          </a:p>
          <a:p>
            <a:pPr marL="515938" lvl="1" indent="-174625" defTabSz="914400" eaLnBrk="1" hangingPunct="1">
              <a:lnSpc>
                <a:spcPct val="90000"/>
              </a:lnSpc>
              <a:tabLst>
                <a:tab pos="7372350" algn="r"/>
              </a:tabLst>
            </a:pPr>
            <a:r>
              <a:rPr lang="en-US" sz="1600" dirty="0" smtClean="0">
                <a:solidFill>
                  <a:schemeClr val="tx1"/>
                </a:solidFill>
                <a:ea typeface="MS PGothic" pitchFamily="34" charset="-128"/>
              </a:rPr>
              <a:t>356 – </a:t>
            </a:r>
            <a:r>
              <a:rPr lang="en-US" sz="1600" b="1" dirty="0" smtClean="0">
                <a:solidFill>
                  <a:schemeClr val="tx1"/>
                </a:solidFill>
                <a:ea typeface="MS PGothic" pitchFamily="34" charset="-128"/>
              </a:rPr>
              <a:t>Vancouver</a:t>
            </a:r>
            <a:r>
              <a:rPr lang="en-US" sz="1600" dirty="0" smtClean="0">
                <a:solidFill>
                  <a:schemeClr val="tx1"/>
                </a:solidFill>
                <a:ea typeface="MS PGothic" pitchFamily="34" charset="-128"/>
              </a:rPr>
              <a:t> (</a:t>
            </a:r>
            <a:r>
              <a:rPr lang="en-US" sz="1600" dirty="0" smtClean="0">
                <a:solidFill>
                  <a:srgbClr val="FF0000"/>
                </a:solidFill>
                <a:ea typeface="MS PGothic" pitchFamily="34" charset="-128"/>
              </a:rPr>
              <a:t>$15,259 -  $ </a:t>
            </a:r>
            <a:r>
              <a:rPr lang="en-US" sz="1600" b="1" dirty="0" smtClean="0">
                <a:solidFill>
                  <a:srgbClr val="FF0000"/>
                </a:solidFill>
                <a:ea typeface="MS PGothic" pitchFamily="34" charset="-128"/>
              </a:rPr>
              <a:t>5,887</a:t>
            </a:r>
            <a:r>
              <a:rPr lang="en-US" sz="1600" dirty="0" smtClean="0">
                <a:solidFill>
                  <a:schemeClr val="tx1"/>
                </a:solidFill>
                <a:ea typeface="MS PGothic" pitchFamily="34" charset="-128"/>
              </a:rPr>
              <a:t>)</a:t>
            </a:r>
          </a:p>
          <a:p>
            <a:pPr marL="515938" lvl="1" indent="-174625" defTabSz="914400" eaLnBrk="1" hangingPunct="1">
              <a:lnSpc>
                <a:spcPct val="90000"/>
              </a:lnSpc>
              <a:tabLst>
                <a:tab pos="7372350" algn="r"/>
              </a:tabLst>
            </a:pPr>
            <a:r>
              <a:rPr lang="en-US" sz="1600" dirty="0" smtClean="0">
                <a:solidFill>
                  <a:schemeClr val="tx1"/>
                </a:solidFill>
                <a:ea typeface="MS PGothic" pitchFamily="34" charset="-128"/>
              </a:rPr>
              <a:t>337 – </a:t>
            </a:r>
            <a:r>
              <a:rPr lang="en-US" sz="1600" b="1" dirty="0" smtClean="0">
                <a:solidFill>
                  <a:schemeClr val="tx1"/>
                </a:solidFill>
                <a:ea typeface="MS PGothic" pitchFamily="34" charset="-128"/>
              </a:rPr>
              <a:t>Hawaii</a:t>
            </a:r>
            <a:r>
              <a:rPr lang="en-US" sz="1600" dirty="0" smtClean="0">
                <a:solidFill>
                  <a:schemeClr val="tx1"/>
                </a:solidFill>
                <a:ea typeface="MS PGothic" pitchFamily="34" charset="-128"/>
              </a:rPr>
              <a:t> (</a:t>
            </a:r>
            <a:r>
              <a:rPr lang="en-US" sz="1600" dirty="0" smtClean="0">
                <a:solidFill>
                  <a:srgbClr val="FF0000"/>
                </a:solidFill>
                <a:ea typeface="MS PGothic" pitchFamily="34" charset="-128"/>
              </a:rPr>
              <a:t>$</a:t>
            </a:r>
            <a:r>
              <a:rPr lang="en-US" sz="1600" b="1" dirty="0" smtClean="0">
                <a:solidFill>
                  <a:srgbClr val="FF0000"/>
                </a:solidFill>
                <a:ea typeface="MS PGothic" pitchFamily="34" charset="-128"/>
              </a:rPr>
              <a:t> 10,533  - </a:t>
            </a:r>
            <a:r>
              <a:rPr lang="en-US" sz="1600" b="1" dirty="0">
                <a:solidFill>
                  <a:srgbClr val="FF0000"/>
                </a:solidFill>
                <a:ea typeface="MS PGothic" pitchFamily="34" charset="-128"/>
              </a:rPr>
              <a:t>$10,173</a:t>
            </a:r>
            <a:r>
              <a:rPr lang="en-US" sz="1600" dirty="0" smtClean="0">
                <a:solidFill>
                  <a:schemeClr val="tx1"/>
                </a:solidFill>
                <a:ea typeface="MS PGothic" pitchFamily="34" charset="-128"/>
              </a:rPr>
              <a:t>)</a:t>
            </a:r>
          </a:p>
          <a:p>
            <a:pPr marL="515938" lvl="1" indent="-174625" defTabSz="914400" eaLnBrk="1" hangingPunct="1">
              <a:lnSpc>
                <a:spcPct val="90000"/>
              </a:lnSpc>
              <a:tabLst>
                <a:tab pos="7372350" algn="r"/>
              </a:tabLst>
            </a:pPr>
            <a:r>
              <a:rPr lang="en-US" sz="1600" dirty="0" smtClean="0">
                <a:solidFill>
                  <a:schemeClr val="tx1"/>
                </a:solidFill>
                <a:ea typeface="MS PGothic" pitchFamily="34" charset="-128"/>
              </a:rPr>
              <a:t>300 </a:t>
            </a:r>
            <a:r>
              <a:rPr lang="en-US" sz="1400" dirty="0">
                <a:solidFill>
                  <a:schemeClr val="tx1"/>
                </a:solidFill>
                <a:ea typeface="MS PGothic" pitchFamily="34" charset="-128"/>
              </a:rPr>
              <a:t>– </a:t>
            </a:r>
            <a:r>
              <a:rPr lang="en-US" sz="1400" b="1" dirty="0">
                <a:solidFill>
                  <a:schemeClr val="tx1"/>
                </a:solidFill>
                <a:ea typeface="MS PGothic" pitchFamily="34" charset="-128"/>
              </a:rPr>
              <a:t>Nanjing </a:t>
            </a:r>
            <a:r>
              <a:rPr lang="en-US" sz="1400" b="1" smtClean="0">
                <a:solidFill>
                  <a:schemeClr val="tx1"/>
                </a:solidFill>
                <a:ea typeface="MS PGothic" pitchFamily="34" charset="-128"/>
              </a:rPr>
              <a:t>($0)</a:t>
            </a:r>
            <a:endParaRPr lang="en-US" sz="1400" dirty="0" smtClean="0">
              <a:solidFill>
                <a:schemeClr val="tx1"/>
              </a:solidFill>
              <a:ea typeface="MS PGothic" pitchFamily="34" charset="-128"/>
            </a:endParaRPr>
          </a:p>
        </p:txBody>
      </p:sp>
      <p:sp>
        <p:nvSpPr>
          <p:cNvPr id="8201" name="Rectangle 5"/>
          <p:cNvSpPr>
            <a:spLocks noChangeArrowheads="1"/>
          </p:cNvSpPr>
          <p:nvPr/>
        </p:nvSpPr>
        <p:spPr bwMode="auto">
          <a:xfrm>
            <a:off x="8850313" y="-177800"/>
            <a:ext cx="184150" cy="228600"/>
          </a:xfrm>
          <a:prstGeom prst="rect">
            <a:avLst/>
          </a:prstGeom>
          <a:noFill/>
          <a:ln w="12700">
            <a:noFill/>
            <a:miter lim="800000"/>
            <a:headEnd type="none" w="sm" len="sm"/>
            <a:tailEnd type="none" w="sm" len="sm"/>
          </a:ln>
        </p:spPr>
        <p:txBody>
          <a:bodyPr wrap="none">
            <a:spAutoFit/>
          </a:bodyPr>
          <a:lstStyle/>
          <a:p>
            <a:pPr defTabSz="914400" eaLnBrk="0" hangingPunct="0"/>
            <a:endParaRPr lang="en-US" sz="900" b="1">
              <a:solidFill>
                <a:schemeClr val="tx1"/>
              </a:solidFill>
              <a:ea typeface="MS PGothic" pitchFamily="34" charset="-128"/>
            </a:endParaRPr>
          </a:p>
        </p:txBody>
      </p:sp>
      <p:sp>
        <p:nvSpPr>
          <p:cNvPr id="8202" name="Footer Placeholder 1"/>
          <p:cNvSpPr txBox="1">
            <a:spLocks noGrp="1"/>
          </p:cNvSpPr>
          <p:nvPr/>
        </p:nvSpPr>
        <p:spPr bwMode="auto">
          <a:xfrm>
            <a:off x="5943600" y="6477000"/>
            <a:ext cx="1143000" cy="184150"/>
          </a:xfrm>
          <a:prstGeom prst="rect">
            <a:avLst/>
          </a:prstGeom>
          <a:noFill/>
          <a:ln w="9525">
            <a:noFill/>
            <a:miter lim="800000"/>
            <a:headEnd/>
            <a:tailEnd/>
          </a:ln>
        </p:spPr>
        <p:txBody>
          <a:bodyPr lIns="0" tIns="0" rIns="0" bIns="0">
            <a:spAutoFit/>
          </a:bodyPr>
          <a:lstStyle/>
          <a:p>
            <a:pPr algn="r" defTabSz="914400" eaLnBrk="0" hangingPunct="0"/>
            <a:r>
              <a:rPr lang="en-US" sz="1200" dirty="0">
                <a:solidFill>
                  <a:srgbClr val="000000"/>
                </a:solidFill>
                <a:ea typeface="MS PGothic" pitchFamily="34" charset="-128"/>
              </a:rPr>
              <a:t>Ben Rolfe </a:t>
            </a:r>
            <a:r>
              <a:rPr lang="en-US" sz="1200" dirty="0" smtClean="0">
                <a:solidFill>
                  <a:srgbClr val="000000"/>
                </a:solidFill>
                <a:ea typeface="MS PGothic" pitchFamily="34" charset="-128"/>
              </a:rPr>
              <a:t>, BCA</a:t>
            </a:r>
            <a:endParaRPr lang="en-US" sz="1200" dirty="0">
              <a:solidFill>
                <a:schemeClr val="tx2"/>
              </a:solidFill>
              <a:ea typeface="MS PGothic" pitchFamily="34" charset="-128"/>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3583</TotalTime>
  <Words>713</Words>
  <Application>Microsoft Office PowerPoint</Application>
  <PresentationFormat>On-screen Show (4:3)</PresentationFormat>
  <Paragraphs>182</Paragraphs>
  <Slides>7</Slides>
  <Notes>6</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7</vt:i4>
      </vt:variant>
    </vt:vector>
  </HeadingPairs>
  <TitlesOfParts>
    <vt:vector size="9" baseType="lpstr">
      <vt:lpstr>802-11-Submission</vt:lpstr>
      <vt:lpstr>Document</vt:lpstr>
      <vt:lpstr>Treasurer Report July 2013</vt:lpstr>
      <vt:lpstr>Slide 2</vt:lpstr>
      <vt:lpstr>Abstract</vt:lpstr>
      <vt:lpstr>Treasury Net Worth (Unaudited)</vt:lpstr>
      <vt:lpstr>Waikoloa, Hawaii – May 2013</vt:lpstr>
      <vt:lpstr>Nanjing, China – Sept 2013</vt:lpstr>
      <vt:lpstr>Historical Attendance</vt:lpstr>
    </vt:vector>
  </TitlesOfParts>
  <Company>CSR, BCA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Treasurer Report July 2013</dc:title>
  <dc:creator>Jon Rosdahl</dc:creator>
  <cp:keywords>July  2013</cp:keywords>
  <cp:lastModifiedBy>jr05</cp:lastModifiedBy>
  <cp:revision>60</cp:revision>
  <cp:lastPrinted>1601-01-01T00:00:00Z</cp:lastPrinted>
  <dcterms:created xsi:type="dcterms:W3CDTF">2012-05-13T15:07:35Z</dcterms:created>
  <dcterms:modified xsi:type="dcterms:W3CDTF">2013-07-14T18:49:19Z</dcterms:modified>
</cp:coreProperties>
</file>