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9" r:id="rId4"/>
    <p:sldId id="270" r:id="rId5"/>
    <p:sldId id="271" r:id="rId6"/>
    <p:sldId id="272" r:id="rId7"/>
    <p:sldId id="273" r:id="rId8"/>
    <p:sldId id="275" r:id="rId9"/>
    <p:sldId id="276"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664" y="-7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802.11-13/0693r1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Norman Finn, Cisco Systems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82212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802.11-13/0693r1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Norman Finn, Cisco Systems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25414745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802.11-13/0693r1</a:t>
            </a:r>
            <a:endParaRPr lang="en-US"/>
          </a:p>
        </p:txBody>
      </p:sp>
      <p:sp>
        <p:nvSpPr>
          <p:cNvPr id="5" name="Rectangle 3"/>
          <p:cNvSpPr>
            <a:spLocks noGrp="1" noChangeArrowheads="1"/>
          </p:cNvSpPr>
          <p:nvPr>
            <p:ph type="dt"/>
          </p:nvPr>
        </p:nvSpPr>
        <p:spPr>
          <a:ln/>
        </p:spPr>
        <p:txBody>
          <a:bodyPr/>
          <a:lstStyle/>
          <a:p>
            <a:r>
              <a:rPr lang="en-US" smtClean="0"/>
              <a:t>July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802.11-13/0693r1</a:t>
            </a:r>
            <a:endParaRPr lang="en-US"/>
          </a:p>
        </p:txBody>
      </p:sp>
      <p:sp>
        <p:nvSpPr>
          <p:cNvPr id="5" name="Rectangle 3"/>
          <p:cNvSpPr>
            <a:spLocks noGrp="1" noChangeArrowheads="1"/>
          </p:cNvSpPr>
          <p:nvPr>
            <p:ph type="dt"/>
          </p:nvPr>
        </p:nvSpPr>
        <p:spPr>
          <a:ln/>
        </p:spPr>
        <p:txBody>
          <a:bodyPr/>
          <a:lstStyle/>
          <a:p>
            <a:r>
              <a:rPr lang="en-US" smtClean="0"/>
              <a:t>July 2013</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chemeClr val="tx1"/>
                    </a:gs>
                    <a:gs pos="44000">
                      <a:srgbClr val="01BBBB"/>
                    </a:gs>
                    <a:gs pos="100000">
                      <a:schemeClr val="accent4"/>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rgbClr val="435153"/>
                </a:solidFill>
                <a:latin typeface="+mj-lt"/>
              </a:defRPr>
            </a:lvl1pPr>
            <a:lvl2pPr>
              <a:lnSpc>
                <a:spcPct val="95000"/>
              </a:lnSpc>
              <a:spcBef>
                <a:spcPts val="600"/>
              </a:spcBef>
              <a:defRPr>
                <a:solidFill>
                  <a:srgbClr val="435153"/>
                </a:solidFill>
                <a:latin typeface="+mj-lt"/>
              </a:defRPr>
            </a:lvl2pPr>
            <a:lvl3pPr>
              <a:defRPr>
                <a:solidFill>
                  <a:srgbClr val="435153"/>
                </a:solidFill>
                <a:latin typeface="+mj-lt"/>
              </a:defRPr>
            </a:lvl3pPr>
            <a:lvl4pPr>
              <a:defRPr>
                <a:solidFill>
                  <a:srgbClr val="435153"/>
                </a:solidFill>
                <a:latin typeface="+mj-lt"/>
              </a:defRPr>
            </a:lvl4pPr>
            <a:lvl5pPr>
              <a:defRPr>
                <a:solidFill>
                  <a:srgbClr val="435153"/>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91612656"/>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2013</a:t>
            </a:r>
            <a:endParaRPr lang="en-GB"/>
          </a:p>
        </p:txBody>
      </p:sp>
      <p:sp>
        <p:nvSpPr>
          <p:cNvPr id="6" name="Footer Placeholder 5"/>
          <p:cNvSpPr>
            <a:spLocks noGrp="1"/>
          </p:cNvSpPr>
          <p:nvPr>
            <p:ph type="ftr" idx="11"/>
          </p:nvPr>
        </p:nvSpPr>
        <p:spPr/>
        <p:txBody>
          <a:bodyPr/>
          <a:lstStyle>
            <a:lvl1pPr>
              <a:defRPr/>
            </a:lvl1pPr>
          </a:lstStyle>
          <a:p>
            <a:r>
              <a:rPr lang="en-GB" smtClean="0"/>
              <a:t>Norman Finn, Cisco Systems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Norman Finn,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2013</a:t>
            </a:r>
            <a:endParaRPr lang="en-GB"/>
          </a:p>
        </p:txBody>
      </p:sp>
      <p:sp>
        <p:nvSpPr>
          <p:cNvPr id="4" name="Footer Placeholder 3"/>
          <p:cNvSpPr>
            <a:spLocks noGrp="1"/>
          </p:cNvSpPr>
          <p:nvPr>
            <p:ph type="ftr" idx="11"/>
          </p:nvPr>
        </p:nvSpPr>
        <p:spPr/>
        <p:txBody>
          <a:bodyPr/>
          <a:lstStyle>
            <a:lvl1pPr>
              <a:defRPr/>
            </a:lvl1pPr>
          </a:lstStyle>
          <a:p>
            <a:r>
              <a:rPr lang="en-GB" smtClean="0"/>
              <a:t>Norman Finn, Cisco Systems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2013</a:t>
            </a:r>
            <a:endParaRPr lang="en-GB"/>
          </a:p>
        </p:txBody>
      </p:sp>
      <p:sp>
        <p:nvSpPr>
          <p:cNvPr id="3" name="Footer Placeholder 2"/>
          <p:cNvSpPr>
            <a:spLocks noGrp="1"/>
          </p:cNvSpPr>
          <p:nvPr>
            <p:ph type="ftr" idx="11"/>
          </p:nvPr>
        </p:nvSpPr>
        <p:spPr/>
        <p:txBody>
          <a:bodyPr/>
          <a:lstStyle>
            <a:lvl1pPr>
              <a:defRPr/>
            </a:lvl1pPr>
          </a:lstStyle>
          <a:p>
            <a:r>
              <a:rPr lang="en-GB" smtClean="0"/>
              <a:t>Norman Finn, Cisco Systems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11-13/0693-00ak-</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Comparison of Receiver Subset Techniques</a:t>
            </a:r>
            <a:endParaRPr lang="en-GB" dirty="0"/>
          </a:p>
        </p:txBody>
      </p:sp>
      <p:sp>
        <p:nvSpPr>
          <p:cNvPr id="3074" name="Rectangle 2"/>
          <p:cNvSpPr>
            <a:spLocks noGrp="1" noChangeArrowheads="1"/>
          </p:cNvSpPr>
          <p:nvPr>
            <p:ph type="body" idx="1"/>
          </p:nvPr>
        </p:nvSpPr>
        <p:spPr>
          <a:xfrm>
            <a:off x="685800" y="1524000"/>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a:t>
            </a:r>
            <a:r>
              <a:rPr lang="en-GB" sz="2000" b="0" dirty="0" smtClean="0"/>
              <a:t>-07-14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24512740"/>
              </p:ext>
            </p:extLst>
          </p:nvPr>
        </p:nvGraphicFramePr>
        <p:xfrm>
          <a:off x="508000" y="2346325"/>
          <a:ext cx="8156575" cy="2365375"/>
        </p:xfrm>
        <a:graphic>
          <a:graphicData uri="http://schemas.openxmlformats.org/presentationml/2006/ole">
            <mc:AlternateContent xmlns:mc="http://schemas.openxmlformats.org/markup-compatibility/2006">
              <mc:Choice xmlns:v="urn:schemas-microsoft-com:vml" Requires="v">
                <p:oleObj spid="_x0000_s3096" name="Document" r:id="rId4" imgW="8255000" imgH="2400300" progId="Word.Document.8">
                  <p:embed/>
                </p:oleObj>
              </mc:Choice>
              <mc:Fallback>
                <p:oleObj name="Document" r:id="rId4" imgW="8255000" imgH="2400300" progId="Word.Document.8">
                  <p:embed/>
                  <p:pic>
                    <p:nvPicPr>
                      <p:cNvPr id="0" name="Picture 3"/>
                      <p:cNvPicPr>
                        <a:picLocks noChangeAspect="1" noChangeArrowheads="1"/>
                      </p:cNvPicPr>
                      <p:nvPr/>
                    </p:nvPicPr>
                    <p:blipFill>
                      <a:blip r:embed="rId5"/>
                      <a:srcRect/>
                      <a:stretch>
                        <a:fillRect/>
                      </a:stretch>
                    </p:blipFill>
                    <p:spPr bwMode="auto">
                      <a:xfrm>
                        <a:off x="508000" y="2346325"/>
                        <a:ext cx="8156575" cy="23653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a:t>
            </a:r>
            <a:r>
              <a:rPr lang="en-GB" dirty="0" err="1" smtClean="0"/>
              <a:t>subsetting</a:t>
            </a:r>
            <a:r>
              <a:rPr lang="en-GB" dirty="0" smtClean="0"/>
              <a:t> techniques offered in documents 11-13/0141 (Finn) and 11-13/0526 (Eastlake) are compared.</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 </a:t>
            </a:r>
            <a:r>
              <a:rPr lang="en-GB" sz="3200" b="1" kern="0" dirty="0" smtClean="0">
                <a:solidFill>
                  <a:srgbClr val="000000"/>
                </a:solidFill>
              </a:rPr>
              <a:t>Tagging format</a:t>
            </a:r>
            <a:endParaRPr dirty="0"/>
          </a:p>
        </p:txBody>
      </p:sp>
      <p:sp>
        <p:nvSpPr>
          <p:cNvPr id="3" name="Content Placeholder 2"/>
          <p:cNvSpPr>
            <a:spLocks noGrp="1"/>
          </p:cNvSpPr>
          <p:nvPr>
            <p:ph type="body" sz="quarter" idx="10"/>
          </p:nvPr>
        </p:nvSpPr>
        <p:spPr>
          <a:xfrm>
            <a:off x="239713" y="1344613"/>
            <a:ext cx="8578850" cy="4964112"/>
          </a:xfrm>
        </p:spPr>
        <p:txBody>
          <a:bodyPr rtlCol="0">
            <a:normAutofit/>
          </a:bodyPr>
          <a:lstStyle/>
          <a:p>
            <a:pPr fontAlgn="auto">
              <a:spcAft>
                <a:spcPts val="0"/>
              </a:spcAft>
              <a:buFont typeface="Arial" pitchFamily="34" charset="0"/>
              <a:buChar char="•"/>
              <a:defRPr/>
            </a:pPr>
            <a:r>
              <a:rPr lang="en-US" dirty="0" smtClean="0"/>
              <a:t>Finn technique 1:  </a:t>
            </a:r>
            <a:r>
              <a:rPr lang="en-US" b="0" dirty="0" smtClean="0"/>
              <a:t>Use four-address format.  From AP, DA ≠ RA = multicast address specifying which stations are to receive the frame.  To AP, SA ≠ TA = transmitting station.</a:t>
            </a:r>
          </a:p>
          <a:p>
            <a:pPr fontAlgn="auto">
              <a:spcAft>
                <a:spcPts val="0"/>
              </a:spcAft>
              <a:buFont typeface="Arial" pitchFamily="34" charset="0"/>
              <a:buChar char="•"/>
              <a:defRPr/>
            </a:pPr>
            <a:r>
              <a:rPr lang="en-US" dirty="0" smtClean="0">
                <a:solidFill>
                  <a:srgbClr val="000000"/>
                </a:solidFill>
              </a:rPr>
              <a:t>Finn technique 2: </a:t>
            </a:r>
            <a:r>
              <a:rPr lang="en-US" b="0" dirty="0" smtClean="0">
                <a:solidFill>
                  <a:srgbClr val="000000"/>
                </a:solidFill>
              </a:rPr>
              <a:t>Use A-MSDU.  From AP, DA = RA = multicast address specifying which stations are to receive the frame.  To AP, SA = TA = transmitting station.  Inner (A-MSDU) DA and SA are the “real” DA and SA.</a:t>
            </a:r>
          </a:p>
          <a:p>
            <a:pPr fontAlgn="auto">
              <a:spcAft>
                <a:spcPts val="0"/>
              </a:spcAft>
              <a:buFont typeface="Arial" pitchFamily="34" charset="0"/>
              <a:buChar char="•"/>
              <a:defRPr/>
            </a:pPr>
            <a:r>
              <a:rPr lang="en-US" dirty="0" smtClean="0">
                <a:solidFill>
                  <a:srgbClr val="000000"/>
                </a:solidFill>
              </a:rPr>
              <a:t>Eastlake technique: </a:t>
            </a:r>
            <a:r>
              <a:rPr lang="en-US" b="0" dirty="0" smtClean="0">
                <a:solidFill>
                  <a:srgbClr val="000000"/>
                </a:solidFill>
              </a:rPr>
              <a:t>Use A-MSDU.  Replace the first MSDU with a list of SAIDs that are (or are not) to receive the remaining MSDUs.</a:t>
            </a:r>
          </a:p>
        </p:txBody>
      </p:sp>
    </p:spTree>
    <p:extLst>
      <p:ext uri="{BB962C8B-B14F-4D97-AF65-F5344CB8AC3E}">
        <p14:creationId xmlns:p14="http://schemas.microsoft.com/office/powerpoint/2010/main" val="3074985556"/>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GB" sz="3200" b="1" kern="0" dirty="0" smtClean="0">
                <a:solidFill>
                  <a:srgbClr val="000000"/>
                </a:solidFill>
              </a:rPr>
              <a:t>Common problems</a:t>
            </a:r>
            <a:endParaRPr dirty="0"/>
          </a:p>
        </p:txBody>
      </p:sp>
      <p:sp>
        <p:nvSpPr>
          <p:cNvPr id="3" name="Content Placeholder 2"/>
          <p:cNvSpPr>
            <a:spLocks noGrp="1"/>
          </p:cNvSpPr>
          <p:nvPr>
            <p:ph type="body" sz="quarter" idx="10"/>
          </p:nvPr>
        </p:nvSpPr>
        <p:spPr>
          <a:xfrm>
            <a:off x="239713" y="1344613"/>
            <a:ext cx="8578850" cy="4964112"/>
          </a:xfrm>
        </p:spPr>
        <p:txBody>
          <a:bodyPr rtlCol="0">
            <a:normAutofit/>
          </a:bodyPr>
          <a:lstStyle/>
          <a:p>
            <a:pPr fontAlgn="auto">
              <a:spcAft>
                <a:spcPts val="0"/>
              </a:spcAft>
              <a:buFont typeface="Arial" pitchFamily="34" charset="0"/>
              <a:buChar char="•"/>
              <a:defRPr/>
            </a:pPr>
            <a:r>
              <a:rPr lang="en-US" dirty="0" smtClean="0"/>
              <a:t>Finn technique 1 </a:t>
            </a:r>
            <a:r>
              <a:rPr lang="en-US" b="0" dirty="0" smtClean="0"/>
              <a:t>and </a:t>
            </a:r>
            <a:r>
              <a:rPr lang="en-US" dirty="0" smtClean="0">
                <a:solidFill>
                  <a:srgbClr val="000000"/>
                </a:solidFill>
              </a:rPr>
              <a:t>Finn technique 2: </a:t>
            </a:r>
            <a:r>
              <a:rPr lang="en-US" b="0" dirty="0" smtClean="0">
                <a:solidFill>
                  <a:srgbClr val="000000"/>
                </a:solidFill>
              </a:rPr>
              <a:t> A protocol is required to distribute, to the stations, the mapping from multicast addresses to subsets of stations.  While this mapping is in flux, extra transmissions of frames to unicast RAs are required.</a:t>
            </a:r>
          </a:p>
          <a:p>
            <a:pPr fontAlgn="auto">
              <a:spcAft>
                <a:spcPts val="0"/>
              </a:spcAft>
              <a:buFont typeface="Arial" pitchFamily="34" charset="0"/>
              <a:buChar char="•"/>
              <a:defRPr/>
            </a:pPr>
            <a:r>
              <a:rPr lang="en-US" dirty="0"/>
              <a:t>Finn technique </a:t>
            </a:r>
            <a:r>
              <a:rPr lang="en-US" dirty="0" smtClean="0"/>
              <a:t>2 </a:t>
            </a:r>
            <a:r>
              <a:rPr lang="en-US" b="0" dirty="0"/>
              <a:t>and </a:t>
            </a:r>
            <a:r>
              <a:rPr lang="en-US" dirty="0" smtClean="0">
                <a:solidFill>
                  <a:srgbClr val="000000"/>
                </a:solidFill>
              </a:rPr>
              <a:t>Eastlake technique: </a:t>
            </a:r>
            <a:r>
              <a:rPr lang="en-US" b="0" dirty="0" smtClean="0">
                <a:solidFill>
                  <a:srgbClr val="000000"/>
                </a:solidFill>
              </a:rPr>
              <a:t> A frame carrying an A-MSDU is restricted to use a unicast RA.  Also, an frame with an A-MSDU cannot be fragmented.</a:t>
            </a:r>
          </a:p>
        </p:txBody>
      </p:sp>
    </p:spTree>
    <p:extLst>
      <p:ext uri="{BB962C8B-B14F-4D97-AF65-F5344CB8AC3E}">
        <p14:creationId xmlns:p14="http://schemas.microsoft.com/office/powerpoint/2010/main" val="3859641516"/>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GB" sz="3200" b="1" kern="0" dirty="0" smtClean="0">
                <a:solidFill>
                  <a:srgbClr val="000000"/>
                </a:solidFill>
              </a:rPr>
              <a:t>Protocol for distributing station maps</a:t>
            </a:r>
            <a:endParaRPr dirty="0"/>
          </a:p>
        </p:txBody>
      </p:sp>
      <p:sp>
        <p:nvSpPr>
          <p:cNvPr id="3" name="Content Placeholder 2"/>
          <p:cNvSpPr>
            <a:spLocks noGrp="1"/>
          </p:cNvSpPr>
          <p:nvPr>
            <p:ph type="body" sz="quarter" idx="10"/>
          </p:nvPr>
        </p:nvSpPr>
        <p:spPr>
          <a:xfrm>
            <a:off x="239713" y="1344613"/>
            <a:ext cx="8578850" cy="4964112"/>
          </a:xfrm>
        </p:spPr>
        <p:txBody>
          <a:bodyPr rtlCol="0">
            <a:normAutofit/>
          </a:bodyPr>
          <a:lstStyle/>
          <a:p>
            <a:pPr fontAlgn="auto">
              <a:spcAft>
                <a:spcPts val="0"/>
              </a:spcAft>
              <a:buFont typeface="Arial" pitchFamily="34" charset="0"/>
              <a:buChar char="•"/>
              <a:defRPr/>
            </a:pPr>
            <a:r>
              <a:rPr lang="en-US" b="0" dirty="0" smtClean="0">
                <a:solidFill>
                  <a:srgbClr val="000000"/>
                </a:solidFill>
              </a:rPr>
              <a:t>For the Finn solutions, the Receiver Address (whether in a 4-address frame or in a 3-address A-MSDU frame) indicates which stations are or are not to receive a frame transmitted by the AP.</a:t>
            </a:r>
          </a:p>
          <a:p>
            <a:pPr fontAlgn="auto">
              <a:spcAft>
                <a:spcPts val="0"/>
              </a:spcAft>
              <a:buFont typeface="Arial" pitchFamily="34" charset="0"/>
              <a:buChar char="•"/>
              <a:defRPr/>
            </a:pPr>
            <a:r>
              <a:rPr lang="en-US" b="0" dirty="0" smtClean="0">
                <a:solidFill>
                  <a:srgbClr val="000000"/>
                </a:solidFill>
              </a:rPr>
              <a:t>Two subsets can be used without any additional protocol:</a:t>
            </a:r>
          </a:p>
          <a:p>
            <a:pPr lvl="1" fontAlgn="auto">
              <a:spcAft>
                <a:spcPts val="0"/>
              </a:spcAft>
              <a:buFont typeface="Arial" pitchFamily="34" charset="0"/>
              <a:buChar char="•"/>
              <a:defRPr/>
            </a:pPr>
            <a:r>
              <a:rPr lang="en-US" dirty="0" smtClean="0">
                <a:solidFill>
                  <a:srgbClr val="000000"/>
                </a:solidFill>
              </a:rPr>
              <a:t>The broadcast address (all 1s) means, “this is for all stations.”  It is used, for example, for DA group addresses that originated on the wired side of the AP.</a:t>
            </a:r>
          </a:p>
          <a:p>
            <a:pPr lvl="1" fontAlgn="auto">
              <a:spcAft>
                <a:spcPts val="0"/>
              </a:spcAft>
              <a:buFont typeface="Arial" pitchFamily="34" charset="0"/>
              <a:buChar char="•"/>
              <a:defRPr/>
            </a:pPr>
            <a:r>
              <a:rPr lang="en-US" b="0" dirty="0" smtClean="0">
                <a:solidFill>
                  <a:srgbClr val="000000"/>
                </a:solidFill>
              </a:rPr>
              <a:t>A fixed address, perhaps 01-80-C2-01-xx-xx where “xx-xx” is the </a:t>
            </a:r>
            <a:r>
              <a:rPr lang="en-US" b="0" dirty="0" smtClean="0">
                <a:solidFill>
                  <a:srgbClr val="000000"/>
                </a:solidFill>
              </a:rPr>
              <a:t>SAID </a:t>
            </a:r>
            <a:r>
              <a:rPr lang="en-US" b="0" dirty="0" smtClean="0">
                <a:solidFill>
                  <a:srgbClr val="000000"/>
                </a:solidFill>
              </a:rPr>
              <a:t>of the one station that is </a:t>
            </a:r>
            <a:r>
              <a:rPr lang="en-US" b="1" dirty="0" smtClean="0">
                <a:solidFill>
                  <a:schemeClr val="accent6"/>
                </a:solidFill>
              </a:rPr>
              <a:t>not</a:t>
            </a:r>
            <a:r>
              <a:rPr lang="en-US" b="0" dirty="0" smtClean="0">
                <a:solidFill>
                  <a:schemeClr val="accent6"/>
                </a:solidFill>
              </a:rPr>
              <a:t> </a:t>
            </a:r>
            <a:r>
              <a:rPr lang="en-US" b="0" dirty="0" smtClean="0">
                <a:solidFill>
                  <a:srgbClr val="000000"/>
                </a:solidFill>
              </a:rPr>
              <a:t>to receive the frame.  It is used by the AP to reflect frames originating from station xx-xx.</a:t>
            </a:r>
          </a:p>
          <a:p>
            <a:pPr fontAlgn="auto">
              <a:spcAft>
                <a:spcPts val="0"/>
              </a:spcAft>
              <a:buFont typeface="Arial" pitchFamily="34" charset="0"/>
              <a:buChar char="•"/>
              <a:defRPr/>
            </a:pPr>
            <a:r>
              <a:rPr lang="en-US" b="0" dirty="0" smtClean="0">
                <a:solidFill>
                  <a:srgbClr val="000000"/>
                </a:solidFill>
              </a:rPr>
              <a:t>Following the model of IEEE </a:t>
            </a:r>
            <a:r>
              <a:rPr lang="en-US" b="0" dirty="0" err="1" smtClean="0">
                <a:solidFill>
                  <a:srgbClr val="000000"/>
                </a:solidFill>
              </a:rPr>
              <a:t>Std</a:t>
            </a:r>
            <a:r>
              <a:rPr lang="en-US" b="0" dirty="0" smtClean="0">
                <a:solidFill>
                  <a:srgbClr val="000000"/>
                </a:solidFill>
              </a:rPr>
              <a:t> 802.1BR, the protocol would unicast to a station the list of RAs that it should (not) accept.  When removing a station from an RA, the AP cannot use that RA until it receives the station’s ACK.  When adding, the revised RA can be used immediately.</a:t>
            </a:r>
          </a:p>
        </p:txBody>
      </p:sp>
    </p:spTree>
    <p:extLst>
      <p:ext uri="{BB962C8B-B14F-4D97-AF65-F5344CB8AC3E}">
        <p14:creationId xmlns:p14="http://schemas.microsoft.com/office/powerpoint/2010/main" val="337260623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GB" sz="3200" b="1" kern="0" dirty="0" smtClean="0">
                <a:solidFill>
                  <a:srgbClr val="000000"/>
                </a:solidFill>
              </a:rPr>
              <a:t>The unicast A-MSDU problem</a:t>
            </a:r>
            <a:endParaRPr dirty="0"/>
          </a:p>
        </p:txBody>
      </p:sp>
      <p:sp>
        <p:nvSpPr>
          <p:cNvPr id="3" name="Content Placeholder 2"/>
          <p:cNvSpPr>
            <a:spLocks noGrp="1"/>
          </p:cNvSpPr>
          <p:nvPr>
            <p:ph type="body" sz="quarter" idx="10"/>
          </p:nvPr>
        </p:nvSpPr>
        <p:spPr>
          <a:xfrm>
            <a:off x="239713" y="1344613"/>
            <a:ext cx="8578850" cy="4964112"/>
          </a:xfrm>
        </p:spPr>
        <p:txBody>
          <a:bodyPr rtlCol="0">
            <a:normAutofit/>
          </a:bodyPr>
          <a:lstStyle/>
          <a:p>
            <a:pPr fontAlgn="auto">
              <a:spcAft>
                <a:spcPts val="0"/>
              </a:spcAft>
              <a:buFont typeface="Arial" pitchFamily="34" charset="0"/>
              <a:buChar char="•"/>
              <a:defRPr/>
            </a:pPr>
            <a:r>
              <a:rPr lang="en-US" b="0" dirty="0" smtClean="0">
                <a:solidFill>
                  <a:srgbClr val="000000"/>
                </a:solidFill>
              </a:rPr>
              <a:t>According to IEEE </a:t>
            </a:r>
            <a:r>
              <a:rPr lang="en-US" b="0" dirty="0" err="1" smtClean="0">
                <a:solidFill>
                  <a:srgbClr val="000000"/>
                </a:solidFill>
              </a:rPr>
              <a:t>Std</a:t>
            </a:r>
            <a:r>
              <a:rPr lang="en-US" b="0" dirty="0" smtClean="0">
                <a:solidFill>
                  <a:srgbClr val="000000"/>
                </a:solidFill>
              </a:rPr>
              <a:t> 802.11-2012 Clause 9.11, Address 1 (RA=DA) must be an individual address.</a:t>
            </a:r>
          </a:p>
          <a:p>
            <a:pPr fontAlgn="auto">
              <a:spcAft>
                <a:spcPts val="0"/>
              </a:spcAft>
              <a:buFont typeface="Arial" pitchFamily="34" charset="0"/>
              <a:buChar char="•"/>
              <a:defRPr/>
            </a:pPr>
            <a:r>
              <a:rPr lang="en-US" b="0" dirty="0" smtClean="0">
                <a:solidFill>
                  <a:srgbClr val="000000"/>
                </a:solidFill>
              </a:rPr>
              <a:t>In order to use A-MSDUs as suggested by either Eastlake or Finn technique #2, this restriction would have to be changed.</a:t>
            </a:r>
          </a:p>
          <a:p>
            <a:pPr lvl="1" fontAlgn="auto">
              <a:spcAft>
                <a:spcPts val="0"/>
              </a:spcAft>
              <a:buFont typeface="Arial" pitchFamily="34" charset="0"/>
              <a:buChar char="•"/>
              <a:defRPr/>
            </a:pPr>
            <a:r>
              <a:rPr lang="en-US" dirty="0" smtClean="0">
                <a:solidFill>
                  <a:srgbClr val="000000"/>
                </a:solidFill>
              </a:rPr>
              <a:t>This change is necessary because the typical use case would be that the DA=RA=broadcast.</a:t>
            </a:r>
          </a:p>
          <a:p>
            <a:pPr lvl="1" fontAlgn="auto">
              <a:spcAft>
                <a:spcPts val="0"/>
              </a:spcAft>
              <a:buFont typeface="Arial" pitchFamily="34" charset="0"/>
              <a:buChar char="•"/>
              <a:defRPr/>
            </a:pPr>
            <a:r>
              <a:rPr lang="en-US" dirty="0" smtClean="0">
                <a:solidFill>
                  <a:srgbClr val="000000"/>
                </a:solidFill>
              </a:rPr>
              <a:t>No individual unicast address would make sense, and using a fixed unicast address to mean, “everybody,” seems a gross misuse of 802 architecture.</a:t>
            </a:r>
            <a:endParaRPr lang="en-US" b="0" dirty="0" smtClean="0">
              <a:solidFill>
                <a:srgbClr val="000000"/>
              </a:solidFill>
            </a:endParaRPr>
          </a:p>
          <a:p>
            <a:pPr fontAlgn="auto">
              <a:spcAft>
                <a:spcPts val="0"/>
              </a:spcAft>
              <a:buFont typeface="Arial" pitchFamily="34" charset="0"/>
              <a:buChar char="•"/>
              <a:defRPr/>
            </a:pPr>
            <a:r>
              <a:rPr lang="en-US" b="0" dirty="0" smtClean="0">
                <a:solidFill>
                  <a:srgbClr val="000000"/>
                </a:solidFill>
              </a:rPr>
              <a:t>This author does not know the reason for the restriction, and would welcome enlightenment.</a:t>
            </a:r>
          </a:p>
        </p:txBody>
      </p:sp>
    </p:spTree>
    <p:extLst>
      <p:ext uri="{BB962C8B-B14F-4D97-AF65-F5344CB8AC3E}">
        <p14:creationId xmlns:p14="http://schemas.microsoft.com/office/powerpoint/2010/main" val="4237102445"/>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GB" sz="3200" b="1" kern="0" dirty="0" smtClean="0">
                <a:solidFill>
                  <a:srgbClr val="000000"/>
                </a:solidFill>
              </a:rPr>
              <a:t>The vector encoding problem</a:t>
            </a:r>
            <a:endParaRPr dirty="0"/>
          </a:p>
        </p:txBody>
      </p:sp>
      <p:sp>
        <p:nvSpPr>
          <p:cNvPr id="3" name="Content Placeholder 2"/>
          <p:cNvSpPr>
            <a:spLocks noGrp="1"/>
          </p:cNvSpPr>
          <p:nvPr>
            <p:ph type="body" sz="quarter" idx="10"/>
          </p:nvPr>
        </p:nvSpPr>
        <p:spPr>
          <a:xfrm>
            <a:off x="239713" y="1344613"/>
            <a:ext cx="8578850" cy="4964112"/>
          </a:xfrm>
        </p:spPr>
        <p:txBody>
          <a:bodyPr rtlCol="0">
            <a:normAutofit/>
          </a:bodyPr>
          <a:lstStyle/>
          <a:p>
            <a:pPr fontAlgn="auto">
              <a:spcAft>
                <a:spcPts val="0"/>
              </a:spcAft>
              <a:buFont typeface="Arial" pitchFamily="34" charset="0"/>
              <a:buChar char="•"/>
              <a:defRPr/>
            </a:pPr>
            <a:r>
              <a:rPr lang="en-US" b="0" dirty="0" smtClean="0">
                <a:solidFill>
                  <a:srgbClr val="000000"/>
                </a:solidFill>
              </a:rPr>
              <a:t>11-13-0526 suggests replacing the first MSDU in the A-MSDU with a vector of recipients.</a:t>
            </a:r>
          </a:p>
          <a:p>
            <a:pPr fontAlgn="auto">
              <a:spcAft>
                <a:spcPts val="0"/>
              </a:spcAft>
              <a:buFont typeface="Arial" pitchFamily="34" charset="0"/>
              <a:buChar char="•"/>
              <a:defRPr/>
            </a:pPr>
            <a:r>
              <a:rPr lang="en-US" b="0" dirty="0" smtClean="0">
                <a:solidFill>
                  <a:srgbClr val="000000"/>
                </a:solidFill>
              </a:rPr>
              <a:t>This author </a:t>
            </a:r>
            <a:r>
              <a:rPr lang="en-US" b="0" dirty="0" smtClean="0">
                <a:solidFill>
                  <a:srgbClr val="000000"/>
                </a:solidFill>
              </a:rPr>
              <a:t>can suggest one </a:t>
            </a:r>
            <a:r>
              <a:rPr lang="en-US" b="0" dirty="0" smtClean="0">
                <a:solidFill>
                  <a:srgbClr val="000000"/>
                </a:solidFill>
              </a:rPr>
              <a:t>method for doing this that </a:t>
            </a:r>
            <a:r>
              <a:rPr lang="en-US" b="0" dirty="0" smtClean="0">
                <a:solidFill>
                  <a:srgbClr val="000000"/>
                </a:solidFill>
              </a:rPr>
              <a:t>makes no </a:t>
            </a:r>
            <a:r>
              <a:rPr lang="en-US" b="0" dirty="0" smtClean="0">
                <a:solidFill>
                  <a:srgbClr val="000000"/>
                </a:solidFill>
              </a:rPr>
              <a:t>changes to the 802.11 headers</a:t>
            </a:r>
            <a:r>
              <a:rPr lang="en-US" b="0" dirty="0" smtClean="0">
                <a:solidFill>
                  <a:srgbClr val="000000"/>
                </a:solidFill>
              </a:rPr>
              <a:t>.</a:t>
            </a:r>
          </a:p>
          <a:p>
            <a:pPr fontAlgn="auto">
              <a:spcAft>
                <a:spcPts val="0"/>
              </a:spcAft>
              <a:buFont typeface="Arial" pitchFamily="34" charset="0"/>
              <a:buChar char="•"/>
              <a:defRPr/>
            </a:pPr>
            <a:r>
              <a:rPr lang="en-US" b="0" dirty="0" smtClean="0">
                <a:solidFill>
                  <a:srgbClr val="000000"/>
                </a:solidFill>
              </a:rPr>
              <a:t>In each A-MSDU, immediately following the source MAC address, we insert:</a:t>
            </a:r>
          </a:p>
          <a:p>
            <a:pPr lvl="1" fontAlgn="auto">
              <a:spcAft>
                <a:spcPts val="0"/>
              </a:spcAft>
              <a:buFont typeface="Arial" pitchFamily="34" charset="0"/>
              <a:buChar char="•"/>
              <a:defRPr/>
            </a:pPr>
            <a:r>
              <a:rPr lang="en-US" dirty="0" smtClean="0">
                <a:solidFill>
                  <a:srgbClr val="000000"/>
                </a:solidFill>
              </a:rPr>
              <a:t>A new </a:t>
            </a:r>
            <a:r>
              <a:rPr lang="en-US" dirty="0" err="1" smtClean="0">
                <a:solidFill>
                  <a:srgbClr val="000000"/>
                </a:solidFill>
              </a:rPr>
              <a:t>EtherType</a:t>
            </a:r>
            <a:r>
              <a:rPr lang="en-US" dirty="0" smtClean="0">
                <a:solidFill>
                  <a:srgbClr val="000000"/>
                </a:solidFill>
              </a:rPr>
              <a:t> meaning, “List of receivers’ SAIDs follows”.</a:t>
            </a:r>
          </a:p>
          <a:p>
            <a:pPr lvl="1" fontAlgn="auto">
              <a:spcAft>
                <a:spcPts val="0"/>
              </a:spcAft>
              <a:buFont typeface="Arial" pitchFamily="34" charset="0"/>
              <a:buChar char="•"/>
              <a:defRPr/>
            </a:pPr>
            <a:r>
              <a:rPr lang="en-US" dirty="0" smtClean="0">
                <a:solidFill>
                  <a:srgbClr val="000000"/>
                </a:solidFill>
              </a:rPr>
              <a:t>At least a few bits for revision, and something to indicate whether this is a list of receivers or a list of non-receivers.</a:t>
            </a:r>
          </a:p>
          <a:p>
            <a:pPr lvl="1" fontAlgn="auto">
              <a:spcAft>
                <a:spcPts val="0"/>
              </a:spcAft>
              <a:buFont typeface="Arial" pitchFamily="34" charset="0"/>
              <a:buChar char="•"/>
              <a:defRPr/>
            </a:pPr>
            <a:r>
              <a:rPr lang="en-US" dirty="0" smtClean="0">
                <a:solidFill>
                  <a:srgbClr val="000000"/>
                </a:solidFill>
              </a:rPr>
              <a:t>L</a:t>
            </a:r>
            <a:r>
              <a:rPr lang="en-US" b="0" dirty="0" smtClean="0">
                <a:solidFill>
                  <a:srgbClr val="000000"/>
                </a:solidFill>
              </a:rPr>
              <a:t>ist(s) of SAIDs, bit vectors of SAIDs, ranges of SAIDs, etc., as we choose to encode them.</a:t>
            </a:r>
          </a:p>
          <a:p>
            <a:pPr fontAlgn="auto">
              <a:spcAft>
                <a:spcPts val="0"/>
              </a:spcAft>
              <a:buFont typeface="Arial" pitchFamily="34" charset="0"/>
              <a:buChar char="•"/>
              <a:defRPr/>
            </a:pPr>
            <a:r>
              <a:rPr lang="en-US" b="0" dirty="0" smtClean="0">
                <a:solidFill>
                  <a:srgbClr val="000000"/>
                </a:solidFill>
              </a:rPr>
              <a:t>By inserting the list using a tag, we can avoid any confusion with existing uses of A-MSDUs.</a:t>
            </a:r>
          </a:p>
        </p:txBody>
      </p:sp>
    </p:spTree>
    <p:extLst>
      <p:ext uri="{BB962C8B-B14F-4D97-AF65-F5344CB8AC3E}">
        <p14:creationId xmlns:p14="http://schemas.microsoft.com/office/powerpoint/2010/main" val="34278467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 size</a:t>
            </a:r>
            <a:endParaRPr lang="en-US" dirty="0"/>
          </a:p>
        </p:txBody>
      </p:sp>
      <p:sp>
        <p:nvSpPr>
          <p:cNvPr id="3" name="Content Placeholder 2"/>
          <p:cNvSpPr>
            <a:spLocks noGrp="1"/>
          </p:cNvSpPr>
          <p:nvPr>
            <p:ph idx="1"/>
          </p:nvPr>
        </p:nvSpPr>
        <p:spPr/>
        <p:txBody>
          <a:bodyPr>
            <a:normAutofit fontScale="92500" lnSpcReduction="10000"/>
          </a:bodyPr>
          <a:lstStyle/>
          <a:p>
            <a:pPr>
              <a:buFont typeface="Arial"/>
              <a:buChar char="•"/>
            </a:pPr>
            <a:r>
              <a:rPr lang="en-US" b="0" dirty="0" smtClean="0"/>
              <a:t>In Finn proposal 1, each frame is 6 bytes longer than an existing 3-address frame, because it carries all 4 addresses.</a:t>
            </a:r>
          </a:p>
          <a:p>
            <a:pPr>
              <a:buFont typeface="Arial"/>
              <a:buChar char="•"/>
            </a:pPr>
            <a:r>
              <a:rPr lang="en-US" b="0" dirty="0" smtClean="0"/>
              <a:t>In Finn proposal 2, each frame is 12 bytes longer than an existing frame, which is required by the A-MSDU encoding.  The 12 bytes are the Source and Destination addresses in the A-MSDU.</a:t>
            </a:r>
          </a:p>
          <a:p>
            <a:pPr>
              <a:buFont typeface="Arial"/>
              <a:buChar char="•"/>
            </a:pPr>
            <a:r>
              <a:rPr lang="en-US" b="0" dirty="0" smtClean="0"/>
              <a:t>In the Eastlake proposal, assuming the SAID encoding described, above, each frame is longer by 14 bytes (the two addresses and the new </a:t>
            </a:r>
            <a:r>
              <a:rPr lang="en-US" b="0" dirty="0" err="1" smtClean="0"/>
              <a:t>EtherType</a:t>
            </a:r>
            <a:r>
              <a:rPr lang="en-US" b="0" dirty="0" smtClean="0"/>
              <a:t>), plus the length of the list of SAIDs, which is arbitrary.</a:t>
            </a:r>
          </a:p>
          <a:p>
            <a:pPr lvl="1">
              <a:buFont typeface="Arial"/>
              <a:buChar char="•"/>
            </a:pPr>
            <a:r>
              <a:rPr lang="en-US" dirty="0" smtClean="0"/>
              <a:t>Note that no </a:t>
            </a:r>
            <a:r>
              <a:rPr lang="en-US" dirty="0" err="1" smtClean="0"/>
              <a:t>EtherType</a:t>
            </a:r>
            <a:r>
              <a:rPr lang="en-US" dirty="0" smtClean="0"/>
              <a:t> or list is needed for the “all but one” case, as that can be handled by the “all but one” Receiver Address.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spTree>
    <p:extLst>
      <p:ext uri="{BB962C8B-B14F-4D97-AF65-F5344CB8AC3E}">
        <p14:creationId xmlns:p14="http://schemas.microsoft.com/office/powerpoint/2010/main" val="3184970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July 2013</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84569414"/>
              </p:ext>
            </p:extLst>
          </p:nvPr>
        </p:nvGraphicFramePr>
        <p:xfrm>
          <a:off x="467544" y="1700808"/>
          <a:ext cx="8208912" cy="3989824"/>
        </p:xfrm>
        <a:graphic>
          <a:graphicData uri="http://schemas.openxmlformats.org/drawingml/2006/table">
            <a:tbl>
              <a:tblPr firstRow="1" bandRow="1">
                <a:tableStyleId>{9DCAF9ED-07DC-4A11-8D7F-57B35C25682E}</a:tableStyleId>
              </a:tblPr>
              <a:tblGrid>
                <a:gridCol w="2862318"/>
                <a:gridCol w="1602178"/>
                <a:gridCol w="1440160"/>
                <a:gridCol w="2304256"/>
              </a:tblGrid>
              <a:tr h="576064">
                <a:tc>
                  <a:txBody>
                    <a:bodyPr/>
                    <a:lstStyle/>
                    <a:p>
                      <a:endParaRPr lang="en-US" dirty="0"/>
                    </a:p>
                  </a:txBody>
                  <a:tcPr/>
                </a:tc>
                <a:tc>
                  <a:txBody>
                    <a:bodyPr/>
                    <a:lstStyle/>
                    <a:p>
                      <a:pPr algn="ctr"/>
                      <a:r>
                        <a:rPr lang="en-US" sz="2400" dirty="0" smtClean="0"/>
                        <a:t>Finn #1</a:t>
                      </a:r>
                      <a:endParaRPr lang="en-US" sz="2400" dirty="0"/>
                    </a:p>
                  </a:txBody>
                  <a:tcPr/>
                </a:tc>
                <a:tc>
                  <a:txBody>
                    <a:bodyPr/>
                    <a:lstStyle/>
                    <a:p>
                      <a:pPr algn="ctr"/>
                      <a:r>
                        <a:rPr lang="en-US" sz="2400" dirty="0" smtClean="0"/>
                        <a:t>Finn #2</a:t>
                      </a:r>
                      <a:endParaRPr lang="en-US" sz="2400" dirty="0"/>
                    </a:p>
                  </a:txBody>
                  <a:tcPr/>
                </a:tc>
                <a:tc>
                  <a:txBody>
                    <a:bodyPr/>
                    <a:lstStyle/>
                    <a:p>
                      <a:pPr algn="ctr"/>
                      <a:r>
                        <a:rPr lang="en-US" sz="2400" dirty="0" smtClean="0"/>
                        <a:t>Eastlake</a:t>
                      </a:r>
                      <a:endParaRPr lang="en-US" sz="2400" dirty="0"/>
                    </a:p>
                  </a:txBody>
                  <a:tcPr/>
                </a:tc>
              </a:tr>
              <a:tr h="576064">
                <a:tc>
                  <a:txBody>
                    <a:bodyPr/>
                    <a:lstStyle/>
                    <a:p>
                      <a:r>
                        <a:rPr lang="en-US" sz="2000" dirty="0" smtClean="0"/>
                        <a:t>Basic format</a:t>
                      </a:r>
                      <a:endParaRPr lang="en-US" sz="2000" dirty="0"/>
                    </a:p>
                  </a:txBody>
                  <a:tcPr>
                    <a:solidFill>
                      <a:schemeClr val="accent1">
                        <a:lumMod val="20000"/>
                        <a:lumOff val="80000"/>
                      </a:schemeClr>
                    </a:solidFill>
                  </a:tcPr>
                </a:tc>
                <a:tc>
                  <a:txBody>
                    <a:bodyPr/>
                    <a:lstStyle/>
                    <a:p>
                      <a:r>
                        <a:rPr lang="en-US" sz="2000" dirty="0" smtClean="0"/>
                        <a:t>4-address</a:t>
                      </a:r>
                      <a:endParaRPr lang="en-US" sz="2000" dirty="0"/>
                    </a:p>
                  </a:txBody>
                  <a:tcPr/>
                </a:tc>
                <a:tc>
                  <a:txBody>
                    <a:bodyPr/>
                    <a:lstStyle/>
                    <a:p>
                      <a:r>
                        <a:rPr lang="en-US" sz="2000" dirty="0" smtClean="0"/>
                        <a:t>3-address A-MSDU</a:t>
                      </a:r>
                      <a:endParaRPr lang="en-US" sz="2000" dirty="0"/>
                    </a:p>
                  </a:txBody>
                  <a:tcPr/>
                </a:tc>
                <a:tc>
                  <a:txBody>
                    <a:bodyPr/>
                    <a:lstStyle/>
                    <a:p>
                      <a:r>
                        <a:rPr lang="en-US" sz="2000" dirty="0" smtClean="0"/>
                        <a:t>3-address A-MSDU with station</a:t>
                      </a:r>
                      <a:r>
                        <a:rPr lang="en-US" sz="2000" baseline="0" dirty="0" smtClean="0"/>
                        <a:t> list</a:t>
                      </a:r>
                      <a:endParaRPr lang="en-US" sz="2000" dirty="0"/>
                    </a:p>
                  </a:txBody>
                  <a:tcPr/>
                </a:tc>
              </a:tr>
              <a:tr h="576064">
                <a:tc>
                  <a:txBody>
                    <a:bodyPr/>
                    <a:lstStyle/>
                    <a:p>
                      <a:r>
                        <a:rPr lang="en-US" sz="2000" dirty="0" smtClean="0"/>
                        <a:t>A-MSDU</a:t>
                      </a:r>
                      <a:r>
                        <a:rPr lang="en-US" sz="2000" baseline="0" dirty="0" smtClean="0"/>
                        <a:t> frames can only have a unicast Receiver Address</a:t>
                      </a:r>
                      <a:endParaRPr lang="en-US" sz="2000" dirty="0"/>
                    </a:p>
                  </a:txBody>
                  <a:tcPr>
                    <a:solidFill>
                      <a:schemeClr val="accent1">
                        <a:lumMod val="20000"/>
                        <a:lumOff val="80000"/>
                      </a:schemeClr>
                    </a:solidFill>
                  </a:tcPr>
                </a:tc>
                <a:tc>
                  <a:txBody>
                    <a:bodyPr/>
                    <a:lstStyle/>
                    <a:p>
                      <a:r>
                        <a:rPr lang="en-US" sz="2000" dirty="0" smtClean="0"/>
                        <a:t>No problem</a:t>
                      </a:r>
                      <a:endParaRPr lang="en-US" sz="2000" dirty="0"/>
                    </a:p>
                  </a:txBody>
                  <a:tcPr/>
                </a:tc>
                <a:tc>
                  <a:txBody>
                    <a:bodyPr/>
                    <a:lstStyle/>
                    <a:p>
                      <a:r>
                        <a:rPr lang="en-US" sz="2000" dirty="0" smtClean="0"/>
                        <a:t>Issue</a:t>
                      </a:r>
                      <a:endParaRPr lang="en-US" sz="2000" dirty="0"/>
                    </a:p>
                  </a:txBody>
                  <a:tcPr/>
                </a:tc>
                <a:tc>
                  <a:txBody>
                    <a:bodyPr/>
                    <a:lstStyle/>
                    <a:p>
                      <a:r>
                        <a:rPr lang="en-US" sz="2000" dirty="0" smtClean="0"/>
                        <a:t>Issue</a:t>
                      </a:r>
                      <a:endParaRPr lang="en-US" sz="2000" dirty="0"/>
                    </a:p>
                  </a:txBody>
                  <a:tcPr/>
                </a:tc>
              </a:tr>
              <a:tr h="576064">
                <a:tc>
                  <a:txBody>
                    <a:bodyPr/>
                    <a:lstStyle/>
                    <a:p>
                      <a:r>
                        <a:rPr lang="en-US" sz="2000" dirty="0" smtClean="0"/>
                        <a:t>Protocol required to distribute</a:t>
                      </a:r>
                      <a:r>
                        <a:rPr lang="en-US" sz="2000" baseline="0" dirty="0" smtClean="0"/>
                        <a:t> Receiver Addresses</a:t>
                      </a:r>
                      <a:endParaRPr lang="en-US" sz="2000" dirty="0"/>
                    </a:p>
                  </a:txBody>
                  <a:tcPr>
                    <a:solidFill>
                      <a:schemeClr val="accent1">
                        <a:lumMod val="20000"/>
                        <a:lumOff val="80000"/>
                      </a:schemeClr>
                    </a:solidFill>
                  </a:tcPr>
                </a:tc>
                <a:tc>
                  <a:txBody>
                    <a:bodyPr/>
                    <a:lstStyle/>
                    <a:p>
                      <a:r>
                        <a:rPr lang="en-US" sz="2000" dirty="0" smtClean="0"/>
                        <a:t>Issue</a:t>
                      </a:r>
                      <a:endParaRPr lang="en-US" sz="2000" dirty="0"/>
                    </a:p>
                  </a:txBody>
                  <a:tcPr/>
                </a:tc>
                <a:tc>
                  <a:txBody>
                    <a:bodyPr/>
                    <a:lstStyle/>
                    <a:p>
                      <a:r>
                        <a:rPr lang="en-US" sz="2000" dirty="0" smtClean="0"/>
                        <a:t>Issue</a:t>
                      </a:r>
                      <a:endParaRPr lang="en-US" sz="2000" dirty="0"/>
                    </a:p>
                  </a:txBody>
                  <a:tcPr/>
                </a:tc>
                <a:tc>
                  <a:txBody>
                    <a:bodyPr/>
                    <a:lstStyle/>
                    <a:p>
                      <a:r>
                        <a:rPr lang="en-US" sz="2000" dirty="0" smtClean="0"/>
                        <a:t>No problem</a:t>
                      </a:r>
                      <a:endParaRPr lang="en-US" sz="2000" dirty="0"/>
                    </a:p>
                  </a:txBody>
                  <a:tcPr/>
                </a:tc>
              </a:tr>
              <a:tr h="576064">
                <a:tc>
                  <a:txBody>
                    <a:bodyPr/>
                    <a:lstStyle/>
                    <a:p>
                      <a:r>
                        <a:rPr lang="en-US" sz="2000" dirty="0" smtClean="0"/>
                        <a:t>Extra bytes over current 3-address format</a:t>
                      </a:r>
                      <a:endParaRPr lang="en-US" sz="2000" dirty="0"/>
                    </a:p>
                  </a:txBody>
                  <a:tcPr>
                    <a:solidFill>
                      <a:schemeClr val="accent1">
                        <a:lumMod val="20000"/>
                        <a:lumOff val="80000"/>
                      </a:schemeClr>
                    </a:solidFill>
                  </a:tcPr>
                </a:tc>
                <a:tc>
                  <a:txBody>
                    <a:bodyPr/>
                    <a:lstStyle/>
                    <a:p>
                      <a:r>
                        <a:rPr lang="en-US" sz="2000" dirty="0" smtClean="0"/>
                        <a:t>6</a:t>
                      </a:r>
                      <a:endParaRPr lang="en-US" sz="2000" dirty="0"/>
                    </a:p>
                  </a:txBody>
                  <a:tcPr/>
                </a:tc>
                <a:tc>
                  <a:txBody>
                    <a:bodyPr/>
                    <a:lstStyle/>
                    <a:p>
                      <a:r>
                        <a:rPr lang="en-US" sz="2000" dirty="0" smtClean="0"/>
                        <a:t>12</a:t>
                      </a:r>
                      <a:endParaRPr lang="en-US" sz="2000" dirty="0"/>
                    </a:p>
                  </a:txBody>
                  <a:tcPr/>
                </a:tc>
                <a:tc>
                  <a:txBody>
                    <a:bodyPr/>
                    <a:lstStyle/>
                    <a:p>
                      <a:r>
                        <a:rPr lang="en-US" sz="2000" dirty="0" smtClean="0"/>
                        <a:t>12 or 14 + arbitrary-sized list</a:t>
                      </a:r>
                      <a:endParaRPr lang="en-US" sz="2000" dirty="0"/>
                    </a:p>
                  </a:txBody>
                  <a:tcPr/>
                </a:tc>
              </a:tr>
            </a:tbl>
          </a:graphicData>
        </a:graphic>
      </p:graphicFrame>
    </p:spTree>
    <p:extLst>
      <p:ext uri="{BB962C8B-B14F-4D97-AF65-F5344CB8AC3E}">
        <p14:creationId xmlns:p14="http://schemas.microsoft.com/office/powerpoint/2010/main" val="310131677"/>
      </p:ext>
    </p:extLst>
  </p:cSld>
  <p:clrMapOvr>
    <a:masterClrMapping/>
  </p:clrMapOvr>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802-11-template.potx</Template>
  <TotalTime>302</TotalTime>
  <Words>1011</Words>
  <Application>Microsoft Macintosh PowerPoint</Application>
  <PresentationFormat>On-screen Show (4:3)</PresentationFormat>
  <Paragraphs>77</Paragraphs>
  <Slides>9</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802-11-template</vt:lpstr>
      <vt:lpstr>Document</vt:lpstr>
      <vt:lpstr>Comparison of Receiver Subset Techniques</vt:lpstr>
      <vt:lpstr>Abstract</vt:lpstr>
      <vt:lpstr> Tagging format</vt:lpstr>
      <vt:lpstr>Common problems</vt:lpstr>
      <vt:lpstr>Protocol for distributing station maps</vt:lpstr>
      <vt:lpstr>The unicast A-MSDU problem</vt:lpstr>
      <vt:lpstr>The vector encoding problem</vt:lpstr>
      <vt:lpstr>Frame size</vt:lpstr>
      <vt:lpstr>Summary</vt:lpstr>
    </vt:vector>
  </TitlesOfParts>
  <Manager/>
  <Company>Cisco Systems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Changes to 802.1Q required by 802.1Qbz</dc:title>
  <dc:subject/>
  <dc:creator>Norman Finn</dc:creator>
  <cp:keywords/>
  <dc:description/>
  <cp:lastModifiedBy>Norman Finn</cp:lastModifiedBy>
  <cp:revision>35</cp:revision>
  <cp:lastPrinted>1601-01-01T00:00:00Z</cp:lastPrinted>
  <dcterms:created xsi:type="dcterms:W3CDTF">2010-02-15T12:38:41Z</dcterms:created>
  <dcterms:modified xsi:type="dcterms:W3CDTF">2013-07-14T07:39:06Z</dcterms:modified>
  <cp:category/>
</cp:coreProperties>
</file>