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69" r:id="rId2"/>
    <p:sldId id="270" r:id="rId3"/>
    <p:sldId id="271" r:id="rId4"/>
    <p:sldId id="275" r:id="rId5"/>
    <p:sldId id="272" r:id="rId6"/>
    <p:sldId id="276" r:id="rId7"/>
    <p:sldId id="273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  <p:sldId id="360" r:id="rId93"/>
    <p:sldId id="361" r:id="rId9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436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stephe\Documents\sandbox\802.11\tools\summary%20of%20meeting-members\attendance%20by%20breakou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stephe\Documents\sandbox\802.11\tools\summary%20of%20meeting-members\histogram%20of%20slots%20by%20attende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pstephe\Documents\sandbox\802.11\tools\summary%20of%20meeting-members\attendees%20plus%20count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pivotSource>
    <c:name>[attendance by breakout.xlsx]pie chart total attendances!PivotTable1</c:name>
    <c:fmtId val="4"/>
  </c:pivotSource>
  <c:chart>
    <c:title>
      <c:layout/>
      <c:overlay val="0"/>
    </c:title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  <c:dLbl>
          <c:idx val="0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/>
      <c:pieChart>
        <c:varyColors val="1"/>
        <c:ser>
          <c:idx val="0"/>
          <c:order val="0"/>
          <c:tx>
            <c:strRef>
              <c:f>'pie chart total attendances'!$B$1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1"/>
              <c:layout>
                <c:manualLayout>
                  <c:x val="-6.2734676498931953E-3"/>
                  <c:y val="2.21627475927136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3768346678390779E-3"/>
                  <c:y val="3.85678840994301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5218150610408697E-3"/>
                  <c:y val="-1.26825960982984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2957792647561696E-2"/>
                  <c:y val="3.17722318300168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'pie chart total attendances'!$A$2:$A$11</c:f>
              <c:strCache>
                <c:ptCount val="10"/>
                <c:pt idx="0">
                  <c:v>TGah</c:v>
                </c:pt>
                <c:pt idx="1">
                  <c:v>TGai</c:v>
                </c:pt>
                <c:pt idx="2">
                  <c:v>TGmc</c:v>
                </c:pt>
                <c:pt idx="3">
                  <c:v>Tutorials</c:v>
                </c:pt>
                <c:pt idx="4">
                  <c:v>WG Mid-Session Plenary</c:v>
                </c:pt>
                <c:pt idx="5">
                  <c:v>WG Opening Plenary</c:v>
                </c:pt>
                <c:pt idx="6">
                  <c:v>WNG</c:v>
                </c:pt>
                <c:pt idx="7">
                  <c:v>HEW SG</c:v>
                </c:pt>
                <c:pt idx="8">
                  <c:v>802 Opening Plenary</c:v>
                </c:pt>
                <c:pt idx="9">
                  <c:v>Record attendance here for both morning slots</c:v>
                </c:pt>
              </c:strCache>
            </c:strRef>
          </c:cat>
          <c:val>
            <c:numRef>
              <c:f>'pie chart total attendances'!$B$2:$B$11</c:f>
              <c:numCache>
                <c:formatCode>General</c:formatCode>
                <c:ptCount val="10"/>
                <c:pt idx="0">
                  <c:v>374</c:v>
                </c:pt>
                <c:pt idx="1">
                  <c:v>193</c:v>
                </c:pt>
                <c:pt idx="2">
                  <c:v>97</c:v>
                </c:pt>
                <c:pt idx="3">
                  <c:v>111</c:v>
                </c:pt>
                <c:pt idx="4">
                  <c:v>231</c:v>
                </c:pt>
                <c:pt idx="5">
                  <c:v>203</c:v>
                </c:pt>
                <c:pt idx="6">
                  <c:v>155</c:v>
                </c:pt>
                <c:pt idx="7">
                  <c:v>1207</c:v>
                </c:pt>
                <c:pt idx="8">
                  <c:v>217</c:v>
                </c:pt>
                <c:pt idx="9">
                  <c:v>199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[histogram of slots by attendee.xlsx]histogram of slots by attendee!PivotTable1</c:name>
    <c:fmtId val="7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</c:pivotFmt>
      <c:pivotFmt>
        <c:idx val="3"/>
        <c:spPr>
          <a:solidFill>
            <a:schemeClr val="accent1"/>
          </a:solidFill>
        </c:spPr>
      </c:pivotFmt>
      <c:pivotFmt>
        <c:idx val="4"/>
        <c:marker>
          <c:symbol val="none"/>
        </c:marker>
      </c:pivotFmt>
      <c:pivotFmt>
        <c:idx val="5"/>
        <c:spPr>
          <a:solidFill>
            <a:schemeClr val="accent1"/>
          </a:solidFill>
        </c:spPr>
      </c:pivotFmt>
      <c:pivotFmt>
        <c:idx val="6"/>
        <c:marker>
          <c:symbol val="none"/>
        </c:marker>
      </c:pivotFmt>
      <c:pivotFmt>
        <c:idx val="7"/>
        <c:spPr>
          <a:solidFill>
            <a:schemeClr val="accent1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'histogram of slots by attendee'!$B$1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'histogram of slots by attendee'!$A$2:$A$18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</c:strCache>
            </c:strRef>
          </c:cat>
          <c:val>
            <c:numRef>
              <c:f>'histogram of slots by attendee'!$B$2:$B$18</c:f>
              <c:numCache>
                <c:formatCode>General</c:formatCode>
                <c:ptCount val="16"/>
                <c:pt idx="0">
                  <c:v>29</c:v>
                </c:pt>
                <c:pt idx="1">
                  <c:v>15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  <c:pt idx="7">
                  <c:v>4</c:v>
                </c:pt>
                <c:pt idx="8">
                  <c:v>7</c:v>
                </c:pt>
                <c:pt idx="9">
                  <c:v>12</c:v>
                </c:pt>
                <c:pt idx="10">
                  <c:v>28</c:v>
                </c:pt>
                <c:pt idx="11">
                  <c:v>56</c:v>
                </c:pt>
                <c:pt idx="12">
                  <c:v>62</c:v>
                </c:pt>
                <c:pt idx="13">
                  <c:v>43</c:v>
                </c:pt>
                <c:pt idx="14">
                  <c:v>22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"/>
        <c:axId val="158371200"/>
        <c:axId val="160224768"/>
      </c:barChart>
      <c:catAx>
        <c:axId val="158371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Number</a:t>
                </a:r>
                <a:r>
                  <a:rPr lang="en-GB" sz="1400" baseline="0"/>
                  <a:t> of slots attended</a:t>
                </a:r>
                <a:endParaRPr lang="en-GB" sz="1400"/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0224768"/>
        <c:crosses val="autoZero"/>
        <c:auto val="1"/>
        <c:lblAlgn val="ctr"/>
        <c:lblOffset val="100"/>
        <c:noMultiLvlLbl val="0"/>
      </c:catAx>
      <c:valAx>
        <c:axId val="160224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members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8371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[attendees plus country.xlsx]Sheet1!PivotTable1</c:name>
    <c:fmtId val="-1"/>
  </c:pivotSource>
  <c:chart>
    <c:title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8577988431057768"/>
          <c:y val="0.15908754390898233"/>
          <c:w val="0.60902275565068931"/>
          <c:h val="0.7760542864063830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explosion val="2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Lbls>
            <c:dLbl>
              <c:idx val="1"/>
              <c:layout>
                <c:manualLayout>
                  <c:x val="2.5476326988252682E-2"/>
                  <c:y val="-2.55293918236587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4216293351680555E-4"/>
                  <c:y val="-1.05285768002114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2360548378054686E-3"/>
                  <c:y val="1.75587222770261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3068509033458197E-2"/>
                  <c:y val="1.67747086859419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Sheet1!$A$2:$A$25</c:f>
              <c:strCache>
                <c:ptCount val="23"/>
                <c:pt idx="0">
                  <c:v>US</c:v>
                </c:pt>
                <c:pt idx="1">
                  <c:v>KR</c:v>
                </c:pt>
                <c:pt idx="2">
                  <c:v>(blank)</c:v>
                </c:pt>
                <c:pt idx="3">
                  <c:v>JP</c:v>
                </c:pt>
                <c:pt idx="4">
                  <c:v>CN</c:v>
                </c:pt>
                <c:pt idx="5">
                  <c:v>CA</c:v>
                </c:pt>
                <c:pt idx="6">
                  <c:v>SG</c:v>
                </c:pt>
                <c:pt idx="7">
                  <c:v>DE</c:v>
                </c:pt>
                <c:pt idx="8">
                  <c:v>GB</c:v>
                </c:pt>
                <c:pt idx="9">
                  <c:v>TW</c:v>
                </c:pt>
                <c:pt idx="10">
                  <c:v>FI</c:v>
                </c:pt>
                <c:pt idx="11">
                  <c:v>FR</c:v>
                </c:pt>
                <c:pt idx="12">
                  <c:v>NL</c:v>
                </c:pt>
                <c:pt idx="13">
                  <c:v>IL</c:v>
                </c:pt>
                <c:pt idx="14">
                  <c:v>IT</c:v>
                </c:pt>
                <c:pt idx="15">
                  <c:v>EG</c:v>
                </c:pt>
                <c:pt idx="16">
                  <c:v>Japan </c:v>
                </c:pt>
                <c:pt idx="17">
                  <c:v>AU</c:v>
                </c:pt>
                <c:pt idx="18">
                  <c:v>NZ</c:v>
                </c:pt>
                <c:pt idx="19">
                  <c:v>DK</c:v>
                </c:pt>
                <c:pt idx="20">
                  <c:v>PL</c:v>
                </c:pt>
                <c:pt idx="21">
                  <c:v>BE</c:v>
                </c:pt>
                <c:pt idx="22">
                  <c:v>SE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3"/>
                <c:pt idx="0">
                  <c:v>102</c:v>
                </c:pt>
                <c:pt idx="1">
                  <c:v>40</c:v>
                </c:pt>
                <c:pt idx="2">
                  <c:v>34</c:v>
                </c:pt>
                <c:pt idx="3">
                  <c:v>34</c:v>
                </c:pt>
                <c:pt idx="4">
                  <c:v>31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802.11-13/0900r0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489EB94D-CDC0-4503-9383-B06D4551FF4C}" type="slidenum">
              <a:rPr lang="en-GB"/>
              <a:pPr/>
              <a:t>16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802.11-13/0900r0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31B50DE8-CD35-4962-B696-5F734F1948CD}" type="slidenum">
              <a:rPr lang="en-GB"/>
              <a:pPr/>
              <a:t>17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802.11-09/0840r0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July 2009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4905" y="9001125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3C8339D0-CF2D-4B4F-A93C-9EF573B0E827}" type="slidenum">
              <a:rPr lang="en-US"/>
              <a:pPr/>
              <a:t>18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5" y="99161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A9A462A-73D1-4D77-9908-BD2E4584418E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813CC1D-824C-42C6-9CCF-AC5B44B0386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00717" y="9001125"/>
            <a:ext cx="2112758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17618" y="95707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46113" y="957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2961687" y="9001126"/>
            <a:ext cx="32517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61303" y="9001126"/>
            <a:ext cx="4328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39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685219" y="9001125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753" y="93697"/>
            <a:ext cx="11948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020" y="9001125"/>
            <a:ext cx="20364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0" indent="-339640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4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07281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60135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12989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65843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0087" y="90047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35887" indent="-283034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32135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84989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37843" indent="-226427" defTabSz="930867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490697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43551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396405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49259" indent="-226427" defTabSz="9308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D60CB5C8-34E3-4430-9450-9C9E04CE2EAB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CD754D5-58AC-4502-9316-DC9EBC6DFB06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8818BAD-FD24-4E43-BFC5-F0E806FF875E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4F1CF2C-CDB7-4ABE-A9DD-E90A8EC31B46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57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58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59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1" y="96238"/>
            <a:ext cx="219585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6" y="9000620"/>
            <a:ext cx="2040943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64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3927849" y="95706"/>
            <a:ext cx="2285626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42191" cy="215444"/>
          </a:xfrm>
        </p:spPr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5424" y="9001125"/>
            <a:ext cx="177805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09067D88-913C-4726-BD10-4439969090B9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32573" cy="215444"/>
          </a:xfrm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32573" cy="215444"/>
          </a:xfrm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702875"/>
            <a:ext cx="457514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32573" cy="215444"/>
          </a:xfrm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32573" cy="215444"/>
          </a:xfrm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732573" cy="215444"/>
          </a:xfrm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5078121" cy="369332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20860" y="9001125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79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20860" y="9001125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80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802.11-13/0917r0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20860" y="9001125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84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86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87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0493" y="9001125"/>
            <a:ext cx="2462982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0493" y="9001125"/>
            <a:ext cx="2462982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802.11-13/0900r0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055B693-9C61-468A-8DDF-E6D5FD982195}" type="slidenum">
              <a:rPr lang="en-GB"/>
              <a:pPr/>
              <a:t>15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802.11-13/0676r0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drgal@gmai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64-06-0000-draft-802-comments-to-fcc-u-nii-band-nprm-fcc-13-49.docx" TargetMode="External"/><Relationship Id="rId2" Type="http://schemas.openxmlformats.org/officeDocument/2006/relationships/hyperlink" Target="https://mentor.ieee.org/802.11/dcn/13/11-13-0444-03-0reg-fcc-13-49-com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671-07-0reg-fcc-13-49-reply-comments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3/db0422/FCC-13-39A1.pdf" TargetMode="External"/><Relationship Id="rId2" Type="http://schemas.openxmlformats.org/officeDocument/2006/relationships/hyperlink" Target="https://mentor.ieee.org/802.18/dcn/13/18-13-0087-04-0000-draft-reply-comments-of-ieee-802-re-5-ghz-nprm-fcc-et-13-49.doc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4-000m-iso-jtc1-sc6-8802-11-2012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6-00ac-sb0-comments-d5-0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9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762-00-00ai-july-2013-berlin-ad-hoc-session-minutes.doc" TargetMode="External"/><Relationship Id="rId2" Type="http://schemas.openxmlformats.org/officeDocument/2006/relationships/hyperlink" Target="https://mentor.ieee.org/802.11/dcn/13/11-13-0638-01-00ai-may-2013-waikoloa-session-minutes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665-02-00ai-june-july-teleconference-minutes.doc" TargetMode="Externa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10.bin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643-02-00aj-tgaj-call-for-proposals-60ghz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717-00-00aj-opportunistic-transmissions-in-multiple-alternative-channels-in-802-11aj-60ghz.ppt" TargetMode="External"/><Relationship Id="rId7" Type="http://schemas.openxmlformats.org/officeDocument/2006/relationships/hyperlink" Target="https://mentor.ieee.org/802.11/dcn/13/11-13-0177-03-00aj-backhaul-usage-model-proposal.pdf" TargetMode="External"/><Relationship Id="rId2" Type="http://schemas.openxmlformats.org/officeDocument/2006/relationships/hyperlink" Target="https://mentor.ieee.org/802.11/dcn/13/11-13-0440-01-00aj-dynamic-channel-transfer-procedure-for-ieee-802-11aj-60ghz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433-01-00aj-mac-protocol-to-support-dynamic-bandwidth-for-802-11aj-60ghz.ppt" TargetMode="External"/><Relationship Id="rId5" Type="http://schemas.openxmlformats.org/officeDocument/2006/relationships/hyperlink" Target="https://mentor.ieee.org/802.11/dcn/13/11-13-0794-00-00aj-channel-models-for-45-ghz-wlan-systems.docx" TargetMode="External"/><Relationship Id="rId4" Type="http://schemas.openxmlformats.org/officeDocument/2006/relationships/hyperlink" Target="https://mentor.ieee.org/802.11/dcn/13/11-13-0720-01-00aj-spatial-sharing-mechanism-in-802-11aj-60ghz.ppt" TargetMode="Externa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643-02-00aj-tgaj-call-for-proposals-60ghz.doc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12.bin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664-05-0hew-july-2013-hew-sg-meeting-agenda.ppt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13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56-01-ecsg-omniran-ecsg-jul13-conclusions.pptx" TargetMode="External"/><Relationship Id="rId2" Type="http://schemas.openxmlformats.org/officeDocument/2006/relationships/hyperlink" Target="https://mentor.ieee.org/omniran/dcn/13/omniran-13-0048-04-0000-omniran-ecsg-results-and-outlook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omniran/dcn/13/omniran-13-0057-00-ecsg-omniran-ec-closing-report.pptx" TargetMode="External"/><Relationship Id="rId4" Type="http://schemas.openxmlformats.org/officeDocument/2006/relationships/hyperlink" Target="https://mentor.ieee.org/omniran/dcn/13/omniran-13-0054-00-ecsg-omniran-architectu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2013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2013-07-19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2329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16th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Hope to ballot in September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completed SB comment resolution, draft in review, should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late this week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finished comment resolution, unchanged draft should be recirculated after Wednesday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started comment resolution from </a:t>
            </a:r>
            <a:r>
              <a:rPr lang="en-GB" sz="2000" dirty="0" err="1" smtClean="0"/>
              <a:t>CC9</a:t>
            </a:r>
            <a:r>
              <a:rPr lang="en-GB" sz="2000" dirty="0" smtClean="0"/>
              <a:t>, expect to be in comment resolution all week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will finish comment resolutions and hope to go to Initial </a:t>
            </a:r>
            <a:r>
              <a:rPr lang="en-GB" sz="2000" dirty="0" err="1" smtClean="0"/>
              <a:t>WG</a:t>
            </a:r>
            <a:r>
              <a:rPr lang="en-GB" sz="2000" dirty="0" smtClean="0"/>
              <a:t> Letter Ballot out of this session</a:t>
            </a:r>
            <a:endParaRPr lang="en-GB" sz="2000" dirty="0"/>
          </a:p>
          <a:p>
            <a:r>
              <a:rPr lang="en-GB" sz="2000" dirty="0" err="1" smtClean="0"/>
              <a:t>11aq</a:t>
            </a:r>
            <a:r>
              <a:rPr lang="en-GB" sz="2000" dirty="0" smtClean="0"/>
              <a:t> – not present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2887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6809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218201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2013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July 2013 Editors changed the running order and will revisit in July 2014, maintaining this order in the interim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9962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8907"/>
              </p:ext>
            </p:extLst>
          </p:nvPr>
        </p:nvGraphicFramePr>
        <p:xfrm>
          <a:off x="457200" y="1371600"/>
          <a:ext cx="7086600" cy="35537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14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119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D59B476A-EE03-4996-A64C-C19F7F306D92}" type="slidenum">
              <a:rPr lang="en-GB"/>
              <a:pPr/>
              <a:t>15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2013-07-19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39750" y="2276475"/>
          <a:ext cx="7708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4" imgW="8127059" imgH="2305470" progId="Word.Document.8">
                  <p:embed/>
                </p:oleObj>
              </mc:Choice>
              <mc:Fallback>
                <p:oleObj name="Document" r:id="rId4" imgW="8127059" imgH="23054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76475"/>
                        <a:ext cx="770890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11-13/0900r0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0240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213B8AE-A7E2-4790-B004-A16B5F29FED8}" type="slidenum">
              <a:rPr lang="en-GB"/>
              <a:pPr/>
              <a:t>16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WNG SC for July 2013, Geneva, Geneva, Switzerland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11-13/0900r0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6652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243F73B-C73A-47AE-860E-ED612B5EA8D8}" type="slidenum">
              <a:rPr lang="en-GB"/>
              <a:pPr/>
              <a:t>17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mtClean="0"/>
              <a:t>Presentations at July 2013 meeting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Control Channel Signaling Protocol for Co-operative Resource Allocation in WLAN (11-13-0791-01-0wng Control Channel Signaling Protocol for Co-operative Resource Allocation in WLAN.pptx) – Andrea Fabio Cattoni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Effect of Power Save on Time-Sensitive Multicast Services (11-13-0792-01-0wng-effect-of-power-save-on-time-sensitive-multicast-services.pptx) – Edward Reuss</a:t>
            </a:r>
          </a:p>
          <a:p>
            <a:pPr marL="838200" lvl="1" indent="-3810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Mobile Slotted Aloha (11-13-0790-01-0wng MS-Aloha.pptx) – Riccardo Scopigno</a:t>
            </a:r>
          </a:p>
          <a:p>
            <a:pPr marL="457200" indent="-457200">
              <a:lnSpc>
                <a:spcPct val="90000"/>
              </a:lnSpc>
            </a:pPr>
            <a:r>
              <a:rPr lang="en-GB" smtClean="0"/>
              <a:t>Minutes</a:t>
            </a:r>
          </a:p>
          <a:p>
            <a:pPr marL="838200" lvl="1" indent="-381000">
              <a:lnSpc>
                <a:spcPct val="90000"/>
              </a:lnSpc>
            </a:pPr>
            <a:r>
              <a:rPr lang="en-GB" smtClean="0"/>
              <a:t>11-13-0868-00-0wng-july-2013-meeting-minutes-geneva.doc</a:t>
            </a:r>
          </a:p>
          <a:p>
            <a:pPr marL="457200" indent="-457200">
              <a:lnSpc>
                <a:spcPct val="90000"/>
              </a:lnSpc>
            </a:pPr>
            <a:r>
              <a:rPr lang="en-GB" altLang="ko-KR" smtClean="0">
                <a:ea typeface="Gulim" pitchFamily="34" charset="-127"/>
              </a:rPr>
              <a:t>Plans for September 2013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mtClean="0"/>
              <a:t>1 2 hour session</a:t>
            </a:r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11-13/0900r0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2700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A98213BC-8E9D-4F33-8292-9CA31E30C2BB}" type="slidenum">
              <a:rPr lang="en-US"/>
              <a:pPr/>
              <a:t>18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ARC SC Closing Report – July 2013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2013-07-18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457200" y="2362200"/>
          <a:ext cx="8229600" cy="297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229600" cy="297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11-13/0844r1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2266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Accomplishments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Discussed OmniRAN SG status and proposal for moving forward</a:t>
            </a:r>
          </a:p>
          <a:p>
            <a:pPr eaLnBrk="1" hangingPunct="1"/>
            <a:r>
              <a:rPr lang="en-US" sz="2800" smtClean="0"/>
              <a:t>Discussed updates for IETF, IEEE 1588, and 802 O&amp;A.</a:t>
            </a:r>
          </a:p>
          <a:p>
            <a:pPr eaLnBrk="1" hangingPunct="1"/>
            <a:r>
              <a:rPr lang="en-US" sz="2800" smtClean="0"/>
              <a:t>Agreed to a representation of  AP/DS/Portal architecture:</a:t>
            </a:r>
          </a:p>
          <a:p>
            <a:pPr lvl="1" eaLnBrk="1" hangingPunct="1"/>
            <a:r>
              <a:rPr lang="en-US" smtClean="0"/>
              <a:t>Contributions to be made to 802 O&amp;A and 802.11mc based on this agreement.</a:t>
            </a:r>
          </a:p>
          <a:p>
            <a:pPr eaLnBrk="1" hangingPunct="1"/>
            <a:endParaRPr lang="en-US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13EEBE52-F380-46D2-8CB6-431F5D135B9E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11-13/0844r1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5187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July 2013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 for September 2013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Plan for one meeting slot</a:t>
            </a:r>
          </a:p>
          <a:p>
            <a:pPr eaLnBrk="1" hangingPunct="1"/>
            <a:r>
              <a:rPr lang="en-US" smtClean="0"/>
              <a:t>ARC SC will schedule teleconferences with 10 days notice</a:t>
            </a:r>
          </a:p>
          <a:p>
            <a:pPr lvl="1" eaLnBrk="1" hangingPunct="1"/>
            <a:r>
              <a:rPr lang="en-US" smtClean="0"/>
              <a:t>To discuss any specific requests that arise</a:t>
            </a:r>
          </a:p>
          <a:p>
            <a:pPr eaLnBrk="1" hangingPunct="1"/>
            <a:r>
              <a:rPr lang="en-US" smtClean="0"/>
              <a:t>Potential topic for discussion:</a:t>
            </a:r>
          </a:p>
          <a:p>
            <a:pPr lvl="1" eaLnBrk="1" hangingPunct="1"/>
            <a:r>
              <a:rPr lang="en-US" smtClean="0"/>
              <a:t>IEEE 1588 mapping to IEEE 802.11</a:t>
            </a:r>
          </a:p>
          <a:p>
            <a:pPr lvl="1" eaLnBrk="1" hangingPunct="1"/>
            <a:r>
              <a:rPr lang="en-US" smtClean="0"/>
              <a:t>OmniRAN</a:t>
            </a:r>
          </a:p>
          <a:p>
            <a:pPr lvl="1" eaLnBrk="1" hangingPunct="1"/>
            <a:r>
              <a:rPr lang="en-US" smtClean="0"/>
              <a:t>IETF/802 Co-ordination</a:t>
            </a:r>
          </a:p>
          <a:p>
            <a:pPr lvl="1" eaLnBrk="1" hangingPunct="1"/>
            <a:r>
              <a:rPr lang="en-US" smtClean="0"/>
              <a:t>802 O&amp;A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004C9A6-6F3B-44F4-AE90-9B237E247A3A}" type="slidenum">
              <a:rPr lang="en-US"/>
              <a:pPr/>
              <a:t>20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11-13/0844r1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796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(July 13)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2013-7-18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64207"/>
              </p:ext>
            </p:extLst>
          </p:nvPr>
        </p:nvGraphicFramePr>
        <p:xfrm>
          <a:off x="668338" y="2854325"/>
          <a:ext cx="830738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ocument" r:id="rId5" imgW="8152815" imgH="2300157" progId="Word.Document.8">
                  <p:embed/>
                </p:oleObj>
              </mc:Choice>
              <mc:Fallback>
                <p:oleObj name="Document" r:id="rId5" imgW="8152815" imgH="23001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54325"/>
                        <a:ext cx="8307387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862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July 2013 in Geneva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8393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from last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collaboration process</a:t>
            </a:r>
          </a:p>
          <a:p>
            <a:pPr lvl="1"/>
            <a:r>
              <a:rPr lang="en-US" dirty="0" smtClean="0"/>
              <a:t>SC6 accepted proposed collaboration process between SC6 and IEEE 802</a:t>
            </a:r>
          </a:p>
          <a:p>
            <a:pPr lvl="1"/>
            <a:r>
              <a:rPr lang="en-US" dirty="0" smtClean="0"/>
              <a:t>This process enables IEEE 802 to have responsibility for all maintenance processes on ISO/IEC versions of IEEE 802 standards</a:t>
            </a:r>
          </a:p>
          <a:p>
            <a:pPr lvl="1"/>
            <a:r>
              <a:rPr lang="en-US" dirty="0" smtClean="0"/>
              <a:t>A great result after two years of effort!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4912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24</a:t>
            </a:fld>
            <a:endParaRPr lang="en-GB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899688"/>
              </p:ext>
            </p:extLst>
          </p:nvPr>
        </p:nvGraphicFramePr>
        <p:xfrm>
          <a:off x="1619672" y="1916832"/>
          <a:ext cx="6172200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</a:t>
                      </a:r>
                      <a:r>
                        <a:rPr lang="en-AU" sz="1600" dirty="0" err="1" smtClean="0"/>
                        <a:t>balllot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 18 Dec 2013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tx1"/>
                          </a:solidFill>
                        </a:rPr>
                        <a:t>Response</a:t>
                      </a:r>
                      <a:r>
                        <a:rPr lang="en-AU" sz="1600" b="1" baseline="0" dirty="0" smtClean="0">
                          <a:solidFill>
                            <a:schemeClr val="tx1"/>
                          </a:solidFill>
                        </a:rPr>
                        <a:t>s ready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1091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from last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proposals at SC6/WG1 </a:t>
            </a:r>
          </a:p>
          <a:p>
            <a:pPr lvl="1"/>
            <a:r>
              <a:rPr lang="en-US" dirty="0" smtClean="0"/>
              <a:t>TEPA-AC (802.1X replacement)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China NB claiming 802.1X is broken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Swiss NB claiming TEPA-AC better than  802.1X</a:t>
            </a:r>
          </a:p>
          <a:p>
            <a:pPr lvl="2"/>
            <a:r>
              <a:rPr lang="en-US" dirty="0" smtClean="0"/>
              <a:t>Lots of discussion but no consensus</a:t>
            </a:r>
          </a:p>
          <a:p>
            <a:pPr lvl="1"/>
            <a:r>
              <a:rPr lang="en-US" dirty="0" err="1" smtClean="0"/>
              <a:t>TLSec</a:t>
            </a:r>
            <a:r>
              <a:rPr lang="en-US" dirty="0" smtClean="0"/>
              <a:t> (802.1AE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TAAA (802.16 security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WAPI (802.11i replacement)</a:t>
            </a:r>
          </a:p>
          <a:p>
            <a:pPr lvl="2"/>
            <a:r>
              <a:rPr lang="en-US" dirty="0" smtClean="0"/>
              <a:t>China NB commented that they intended to </a:t>
            </a:r>
            <a:r>
              <a:rPr lang="en-US" dirty="0" err="1" smtClean="0"/>
              <a:t>uncancel</a:t>
            </a:r>
            <a:r>
              <a:rPr lang="en-US" dirty="0" smtClean="0"/>
              <a:t> project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17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from last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proposals at SC6/WG7</a:t>
            </a:r>
          </a:p>
          <a:p>
            <a:pPr lvl="1"/>
            <a:r>
              <a:rPr lang="en-US" dirty="0" err="1" smtClean="0"/>
              <a:t>TISec</a:t>
            </a:r>
            <a:r>
              <a:rPr lang="en-US" dirty="0" smtClean="0"/>
              <a:t> (</a:t>
            </a:r>
            <a:r>
              <a:rPr lang="en-US" dirty="0" err="1" smtClean="0"/>
              <a:t>IPSec</a:t>
            </a:r>
            <a:r>
              <a:rPr lang="en-US" dirty="0" smtClean="0"/>
              <a:t> replacement)</a:t>
            </a:r>
          </a:p>
          <a:p>
            <a:pPr lvl="2"/>
            <a:r>
              <a:rPr lang="en-US" dirty="0" smtClean="0"/>
              <a:t>ISOC rep in attendance</a:t>
            </a:r>
          </a:p>
          <a:p>
            <a:pPr lvl="2"/>
            <a:r>
              <a:rPr lang="en-US" dirty="0" smtClean="0"/>
              <a:t>Lots of discussion but no consensus</a:t>
            </a:r>
          </a:p>
          <a:p>
            <a:pPr lvl="1"/>
            <a:r>
              <a:rPr lang="en-US" dirty="0" smtClean="0"/>
              <a:t>Wireless management</a:t>
            </a:r>
          </a:p>
          <a:p>
            <a:pPr lvl="2"/>
            <a:r>
              <a:rPr lang="en-US" dirty="0" smtClean="0"/>
              <a:t>Proposal from China NB for sniffing &amp; </a:t>
            </a:r>
            <a:r>
              <a:rPr lang="en-US" dirty="0" err="1" smtClean="0"/>
              <a:t>centralised</a:t>
            </a:r>
            <a:r>
              <a:rPr lang="en-US" dirty="0" smtClean="0"/>
              <a:t> management</a:t>
            </a:r>
          </a:p>
          <a:p>
            <a:pPr lvl="2"/>
            <a:r>
              <a:rPr lang="en-US" dirty="0" smtClean="0"/>
              <a:t>Will be discussed in </a:t>
            </a:r>
            <a:r>
              <a:rPr lang="en-US" dirty="0"/>
              <a:t>f</a:t>
            </a:r>
            <a:r>
              <a:rPr lang="en-US" dirty="0" smtClean="0"/>
              <a:t>uture</a:t>
            </a:r>
          </a:p>
          <a:p>
            <a:pPr lvl="1"/>
            <a:r>
              <a:rPr lang="en-US" dirty="0" smtClean="0"/>
              <a:t>Infrastructure sharing</a:t>
            </a:r>
          </a:p>
          <a:p>
            <a:pPr lvl="2"/>
            <a:r>
              <a:rPr lang="en-US" dirty="0" smtClean="0"/>
              <a:t>Proposal from China NB to allow SP’s share AP infrastructure</a:t>
            </a:r>
          </a:p>
          <a:p>
            <a:pPr lvl="2"/>
            <a:r>
              <a:rPr lang="en-US" dirty="0"/>
              <a:t>Will be discussed in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33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plan for future SC6 activities  in September in Nanjing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IEEE 802 JTC1 SC in Nanjing in Sept 2013</a:t>
            </a:r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SC6 documents</a:t>
            </a:r>
          </a:p>
          <a:p>
            <a:pPr lvl="1"/>
            <a:r>
              <a:rPr lang="en-AU" dirty="0" smtClean="0"/>
              <a:t>Plan for SC6 meeting in Canada in February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8612966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JTC1 </a:t>
            </a:r>
            <a:r>
              <a:rPr lang="en-AU" dirty="0" smtClean="0"/>
              <a:t>SC approved a recommendation to </a:t>
            </a:r>
            <a:r>
              <a:rPr lang="en-AU" dirty="0" err="1" smtClean="0"/>
              <a:t>ExCom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  <a:p>
            <a:pPr lvl="1"/>
            <a:r>
              <a:rPr lang="en-US" i="1" dirty="0"/>
              <a:t>The IEEE 802 JTC1 SC recommends the &lt;text </a:t>
            </a:r>
            <a:r>
              <a:rPr lang="en-US" i="1" dirty="0" smtClean="0"/>
              <a:t>below&gt; </a:t>
            </a:r>
            <a:r>
              <a:rPr lang="en-US" i="1" dirty="0"/>
              <a:t>be liaised to SC6 in response to the China NB comments on IEEE 802.3-2012 during the 60 day pre-ballot under the PSDO </a:t>
            </a:r>
            <a:r>
              <a:rPr lang="en-US" i="1" dirty="0" smtClean="0"/>
              <a:t>process</a:t>
            </a:r>
          </a:p>
          <a:p>
            <a:pPr lvl="2"/>
            <a:r>
              <a:rPr lang="en-US" i="1" dirty="0"/>
              <a:t>IEEE 802.3 would like to thank China NB for their review and comment on the submission of IEEE </a:t>
            </a:r>
            <a:r>
              <a:rPr lang="en-US" i="1" dirty="0" err="1"/>
              <a:t>Std</a:t>
            </a:r>
            <a:r>
              <a:rPr lang="en-US" i="1" dirty="0"/>
              <a:t> 802.3-2012 for adoption by ISO/IEC JTC/1 SC/6.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is security agnostic allowing the user to run any security protocol.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does not rely on IEEE </a:t>
            </a:r>
            <a:r>
              <a:rPr lang="en-US" i="1" dirty="0" err="1"/>
              <a:t>Std</a:t>
            </a:r>
            <a:r>
              <a:rPr lang="en-US" i="1" dirty="0"/>
              <a:t> 802.1AE. There is no normative reference to IEEE </a:t>
            </a:r>
            <a:r>
              <a:rPr lang="en-US" i="1" dirty="0" err="1"/>
              <a:t>Std</a:t>
            </a:r>
            <a:r>
              <a:rPr lang="en-US" i="1" dirty="0"/>
              <a:t> 802.1AE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Passed 7/0/1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11-13/0908r0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74907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DD0AE5-A826-4B8C-836E-ABC7425AF6C1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IEEE 802.11 Regulatory SC</a:t>
            </a:r>
            <a:br>
              <a:rPr lang="en-US" sz="2800" smtClean="0"/>
            </a:br>
            <a:r>
              <a:rPr lang="en-US" sz="2800" smtClean="0"/>
              <a:t>Geneva Closing Report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2013-07-19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04825" y="3068638"/>
          <a:ext cx="791686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4" imgW="8360368" imgH="2661330" progId="Word.Document.8">
                  <p:embed/>
                </p:oleObj>
              </mc:Choice>
              <mc:Fallback>
                <p:oleObj name="Document" r:id="rId4" imgW="8360368" imgH="26613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3068638"/>
                        <a:ext cx="791686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7328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096000" cy="304800"/>
          </a:xfrm>
        </p:spPr>
        <p:txBody>
          <a:bodyPr/>
          <a:lstStyle/>
          <a:p>
            <a:r>
              <a:rPr lang="en-GB" dirty="0" smtClean="0"/>
              <a:t>Attendance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304800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40656"/>
              </p:ext>
            </p:extLst>
          </p:nvPr>
        </p:nvGraphicFramePr>
        <p:xfrm>
          <a:off x="1447800" y="762000"/>
          <a:ext cx="6248400" cy="56492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87609"/>
                <a:gridCol w="615859"/>
                <a:gridCol w="393466"/>
                <a:gridCol w="496108"/>
                <a:gridCol w="410572"/>
                <a:gridCol w="444786"/>
              </a:tblGrid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Row Labels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# </a:t>
                      </a:r>
                      <a:r>
                        <a:rPr lang="en-GB" sz="1600" u="none" strike="noStrike" dirty="0" err="1">
                          <a:effectLst/>
                        </a:rPr>
                        <a:t>Mtgs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Avg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Total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Min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Max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802.11 Newcomer Training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ARC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Editors Meeting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JTC1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PAR Comments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Reg SC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TGaf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374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TGai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193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TGaj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TGak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TGaq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TGmc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97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Tutorials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WG CAC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WG Mid-Session Plenary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231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231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WG Opening Plenary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203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203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155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155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HEW SG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134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1207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802 Opening Plenary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217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  <a:tr h="2567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Record attendance here for both morning slots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199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199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2" marR="9352" marT="93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DCC93D-C1DB-4F27-A150-4D469CFB6B0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July 2013 IEEE 802.11 Regulatory Standing Committee meeting in Geneva.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2778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Approve meeting and teleconference minutes</a:t>
            </a:r>
            <a:endParaRPr lang="en-US" sz="2000" smtClean="0"/>
          </a:p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Action items and issues</a:t>
            </a:r>
          </a:p>
          <a:p>
            <a:pPr eaLnBrk="1" hangingPunct="1"/>
            <a:r>
              <a:rPr lang="en-US" smtClean="0"/>
              <a:t>NPRM FCC 13-22 Reply Comments</a:t>
            </a:r>
          </a:p>
          <a:p>
            <a:pPr eaLnBrk="1" hangingPunct="1"/>
            <a:r>
              <a:rPr lang="en-US" smtClean="0"/>
              <a:t>Any other business</a:t>
            </a:r>
          </a:p>
          <a:p>
            <a:pPr lvl="1" eaLnBrk="1" hangingPunct="1"/>
            <a:r>
              <a:rPr lang="en-US" smtClean="0"/>
              <a:t>NPRM FCC 13-39 response</a:t>
            </a:r>
          </a:p>
          <a:p>
            <a:pPr lvl="1" eaLnBrk="1" hangingPunct="1"/>
            <a:r>
              <a:rPr lang="en-US" smtClean="0"/>
              <a:t>EN 300 328 and EN 301 893 issues</a:t>
            </a:r>
            <a:endParaRPr lang="en-US" sz="2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9B68713-4A98-4F1B-AAEC-2977F15C71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626045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Accomplishments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mtClean="0"/>
              <a:t>Approved meeting and teleconference minutes</a:t>
            </a:r>
            <a:endParaRPr lang="en-US" sz="2000" smtClean="0"/>
          </a:p>
          <a:p>
            <a:pPr eaLnBrk="1" hangingPunct="1"/>
            <a:r>
              <a:rPr lang="en-US" smtClean="0"/>
              <a:t>Discussed regulatory summaries for US, Canada and the EU</a:t>
            </a:r>
          </a:p>
          <a:p>
            <a:pPr eaLnBrk="1" hangingPunct="1"/>
            <a:r>
              <a:rPr lang="en-US" smtClean="0"/>
              <a:t>Finalized the NPRM FCC 13-22 Reply Comments and submitted to the RR-TAG for their approval</a:t>
            </a:r>
          </a:p>
          <a:p>
            <a:pPr lvl="1" eaLnBrk="1" hangingPunct="1"/>
            <a:r>
              <a:rPr lang="en-US" sz="2400" smtClean="0"/>
              <a:t>Sent to the EC for approval and transmittal to the FCC</a:t>
            </a:r>
          </a:p>
          <a:p>
            <a:pPr eaLnBrk="1" hangingPunct="1"/>
            <a:r>
              <a:rPr lang="en-US" smtClean="0"/>
              <a:t>Any other business</a:t>
            </a:r>
          </a:p>
          <a:p>
            <a:pPr lvl="1" eaLnBrk="1" hangingPunct="1"/>
            <a:r>
              <a:rPr lang="en-US" smtClean="0"/>
              <a:t>Prepared for work on the NPRM FCC 13-39 Comments response</a:t>
            </a:r>
          </a:p>
          <a:p>
            <a:pPr lvl="1" eaLnBrk="1" hangingPunct="1"/>
            <a:r>
              <a:rPr lang="en-US" smtClean="0"/>
              <a:t>Discussed the issues with EN 300 328 and EN 301 893 and the plan to drive ETSI ERM TG11 next revision for January 2015 voluntary use status</a:t>
            </a:r>
            <a:endParaRPr lang="en-US" sz="2800" smtClean="0"/>
          </a:p>
          <a:p>
            <a:endParaRPr lang="en-US" sz="2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792A49-4C20-4DDA-8F9E-68BA17ACC2B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818314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Bi-weekly on Thursdays, 12:30 to 14:00 ET</a:t>
            </a:r>
          </a:p>
          <a:p>
            <a:pPr lvl="1"/>
            <a:r>
              <a:rPr lang="en-US" sz="2400" smtClean="0"/>
              <a:t>Starting August 1st</a:t>
            </a:r>
          </a:p>
          <a:p>
            <a:pPr lvl="1"/>
            <a:r>
              <a:rPr lang="en-US" sz="2400" smtClean="0"/>
              <a:t>Continue through September 26</a:t>
            </a:r>
            <a:r>
              <a:rPr lang="en-US" sz="2400" baseline="30000" smtClean="0"/>
              <a:t>th</a:t>
            </a:r>
            <a:r>
              <a:rPr lang="en-US" sz="240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B9B935-4292-4A4B-A927-31252DA8D1C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936034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Meeting Plan and Agenda: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NPRM FCC 13-22 Response Framework: </a:t>
            </a:r>
            <a:r>
              <a:rPr lang="en-US" smtClean="0">
                <a:hlinkClick r:id="rId2"/>
              </a:rPr>
              <a:t>https://mentor.ieee.org/802.11/dcn/13/11-13-0353-03-0reg-fcc-13-49-comment-framework.docx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IEEE 802.11 NPRM FCC 13-22 Comments: </a:t>
            </a:r>
            <a:r>
              <a:rPr lang="en-US" smtClean="0">
                <a:hlinkClick r:id="rId2"/>
              </a:rPr>
              <a:t>https://mentor.ieee.org/802.11/dcn/13/11-13-0444-03-0reg-fcc-13-49-comment.docx</a:t>
            </a:r>
            <a:r>
              <a:rPr lang="en-US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IEEE 802 NPRM FCC 13-22 Comments (to ExCom for approval): </a:t>
            </a:r>
            <a:r>
              <a:rPr lang="en-US" smtClean="0">
                <a:hlinkClick r:id="rId3"/>
              </a:rPr>
              <a:t>https://mentor.ieee.org/802.18/dcn/13/18-13-0064-06-0000-draft-802-comments-to-fcc-u-nii-band-nprm-fcc-13-49.docx</a:t>
            </a:r>
            <a:r>
              <a:rPr lang="en-US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IEEE 802.11 NPRM FCC 13-22 Reply Comments: </a:t>
            </a:r>
            <a:r>
              <a:rPr lang="en-US" b="1" smtClean="0">
                <a:hlinkClick r:id="rId4"/>
              </a:rPr>
              <a:t>https://mentor.ieee.org/802.11/dcn/13/11-13-0671-07-0reg-fcc-13-49-reply-comments.docx</a:t>
            </a:r>
            <a:r>
              <a:rPr lang="en-US" b="1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endParaRPr lang="en-US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3686880-CB26-4C17-93F4-1587FB5FE8B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7464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 [2]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IEEE 802 NPRM FCC 13-22 Reply Comments: </a:t>
            </a:r>
            <a:r>
              <a:rPr lang="en-US" smtClean="0">
                <a:hlinkClick r:id="rId2"/>
              </a:rPr>
              <a:t>https://mentor.ieee.org/802.18/dcn/13/18-13-0087-04-0000-draft-reply-comments-of-ieee-802-re-5-ghz-nprm-fcc-et-13-49.docx</a:t>
            </a:r>
            <a:r>
              <a:rPr lang="en-US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b="1" smtClean="0"/>
              <a:t>R&amp;O/FNPRM/NOI FCC 13-39: </a:t>
            </a:r>
            <a:r>
              <a:rPr lang="en-US" smtClean="0">
                <a:hlinkClick r:id="rId3"/>
              </a:rPr>
              <a:t>http://transition.fcc.gov/Daily_Releases/Daily_Business/2013/db0422/FCC-13-39A1.pdf</a:t>
            </a:r>
            <a:endParaRPr lang="en-US" smtClean="0"/>
          </a:p>
          <a:p>
            <a:pPr marL="342900" lvl="1" indent="-342900" eaLnBrk="1" hangingPunct="1">
              <a:buFontTx/>
              <a:buChar char="•"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70C4D9D-6B51-40BC-8462-54C33DDDE12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11-13/0896r0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540400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July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44491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Document" r:id="rId5" imgW="8696800" imgH="4136102" progId="Word.Document.8">
                  <p:embed/>
                </p:oleObj>
              </mc:Choice>
              <mc:Fallback>
                <p:oleObj name="Document" r:id="rId5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0361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July 2013.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834659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sz="2200" dirty="0" smtClean="0"/>
              <a:t>801 </a:t>
            </a:r>
            <a:r>
              <a:rPr lang="en-US" altLang="ja-JP" sz="2200" dirty="0"/>
              <a:t>comments (713 LB, 88 remaining 2012 Call for comments</a:t>
            </a:r>
            <a:r>
              <a:rPr lang="en-US" altLang="ja-JP" sz="2200" dirty="0" smtClean="0"/>
              <a:t>)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pproved resolutions to approximately 140 comments</a:t>
            </a:r>
          </a:p>
          <a:p>
            <a:pPr lvl="1"/>
            <a:r>
              <a:rPr lang="en-US" sz="2200" dirty="0" smtClean="0"/>
              <a:t>Approximately 210 comments remain to be resolved </a:t>
            </a:r>
          </a:p>
          <a:p>
            <a:r>
              <a:rPr lang="en-US" dirty="0" smtClean="0"/>
              <a:t>ISO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</a:p>
          <a:p>
            <a:pPr lvl="1"/>
            <a:r>
              <a:rPr lang="en-US" sz="2200" dirty="0" smtClean="0"/>
              <a:t>March 2013: Approved </a:t>
            </a:r>
            <a:r>
              <a:rPr lang="en-US" sz="2200" dirty="0"/>
              <a:t>13 ISO comments (China NB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May 2013: Received 11 ISO comments (Swiss NB), </a:t>
            </a:r>
          </a:p>
          <a:p>
            <a:pPr lvl="1"/>
            <a:r>
              <a:rPr lang="en-US" sz="2200" dirty="0" smtClean="0"/>
              <a:t>July 2013 meeting: 10/11 resolved; Complete </a:t>
            </a:r>
            <a:r>
              <a:rPr lang="en-US" sz="2200" dirty="0"/>
              <a:t>in September, see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mentor.ieee.org/802.11/dcn/13/11-13-0123-04-000m-iso-jtc1-sc6-8802-11-2012-comments.xls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0228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39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 smtClean="0">
                <a:solidFill>
                  <a:schemeClr val="accent2"/>
                </a:solidFill>
              </a:rPr>
              <a:t>September </a:t>
            </a:r>
            <a:r>
              <a:rPr lang="en-US" sz="2000" dirty="0"/>
              <a:t>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8366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3505200" cy="762000"/>
          </a:xfrm>
        </p:spPr>
        <p:txBody>
          <a:bodyPr/>
          <a:lstStyle/>
          <a:p>
            <a:r>
              <a:rPr lang="en-GB" dirty="0" smtClean="0"/>
              <a:t>Attendance Total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852117"/>
              </p:ext>
            </p:extLst>
          </p:nvPr>
        </p:nvGraphicFramePr>
        <p:xfrm>
          <a:off x="838200" y="228600"/>
          <a:ext cx="7205664" cy="651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3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/>
              <a:t>August 16, </a:t>
            </a:r>
            <a:r>
              <a:rPr lang="en-US" sz="2400" dirty="0" smtClean="0"/>
              <a:t>30, Sept </a:t>
            </a:r>
            <a:r>
              <a:rPr lang="en-US" sz="2400" dirty="0"/>
              <a:t>6</a:t>
            </a:r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673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(September 2013)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11-13/0910r0 by Dorothy Stanley (Aruba Networks)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2658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Adrian Stephens, Intel Corporation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F1CBE42C-304C-4D5E-AA01-7BED2835AFE5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July 2013</a:t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1336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dirty="0" smtClean="0"/>
              <a:t>Completed the resolution of SB 0 comments received on draft D5.0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Comment spreadsheet is available at: </a:t>
            </a:r>
            <a:r>
              <a:rPr lang="en-US" dirty="0" smtClean="0">
                <a:hlinkClick r:id="rId3"/>
              </a:rPr>
              <a:t>https://mentor.ieee.org/802.11/dcn/13/11-13-0485-06-00ac-sb0-comments-d5-0.xls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TG Ad Hoc meeting was held in Munich, Germany during the period of July 10-11 with the objective to achieve progress on SB 0 comment resolution.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 Hoc meeting Agenda is available in document11-13/0709r0.</a:t>
            </a:r>
          </a:p>
          <a:p>
            <a:r>
              <a:rPr lang="en-US" dirty="0" smtClean="0"/>
              <a:t>Agenda for this meeting is available  in document 11-13/0662r0.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 by Bruce Kraemer, Marvell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3999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B8E181C-8999-4A09-B792-DCF5C6D510F2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mtClean="0"/>
              <a:t>TGaf  Geneva Closing Report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2013-07-19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Document" r:id="rId4" imgW="8360368" imgH="2885571" progId="Word.Document.8">
                  <p:embed/>
                </p:oleObj>
              </mc:Choice>
              <mc:Fallback>
                <p:oleObj name="Document" r:id="rId4" imgW="8360368" imgH="2885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7742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2922979-2BFC-4CCE-A442-79E61E45C1D8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22nd face-to-face meeting of IEEE 802.11 TGaf, taking place the week of July 15</a:t>
            </a:r>
            <a:r>
              <a:rPr lang="en-US" baseline="30000" smtClean="0"/>
              <a:t>th</a:t>
            </a:r>
            <a:r>
              <a:rPr lang="en-US" smtClean="0"/>
              <a:t>, 2013 at the IEEE 802 Plenary in Geneva.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1464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z="2000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sz="2000" smtClean="0">
                <a:ea typeface="MS PGothic" pitchFamily="34" charset="-128"/>
              </a:rPr>
              <a:t>Review the results of LB196</a:t>
            </a:r>
          </a:p>
          <a:p>
            <a:r>
              <a:rPr lang="en-US" altLang="ja-JP" sz="2000" smtClean="0">
                <a:ea typeface="MS PGothic" pitchFamily="34" charset="-128"/>
              </a:rPr>
              <a:t>Review of the progress since May</a:t>
            </a:r>
          </a:p>
          <a:p>
            <a:r>
              <a:rPr lang="en-US" altLang="ja-JP" sz="2000" smtClean="0">
                <a:ea typeface="MS PGothic" pitchFamily="34" charset="-128"/>
              </a:rPr>
              <a:t>Editorial review; spreadsheet 11-12/1017r48</a:t>
            </a:r>
          </a:p>
          <a:p>
            <a:r>
              <a:rPr lang="en-US" altLang="ja-JP" sz="2000" smtClean="0">
                <a:ea typeface="MS PGothic" pitchFamily="34" charset="-128"/>
              </a:rPr>
              <a:t>Review and Approve all comment resolution submissions</a:t>
            </a:r>
          </a:p>
          <a:p>
            <a:r>
              <a:rPr lang="en-US" altLang="ja-JP" sz="2000" smtClean="0">
                <a:ea typeface="MS PGothic" pitchFamily="34" charset="-128"/>
              </a:rPr>
              <a:t>Request a recirculation of draft 5.0 (unchanged) and request conditional approval to go to Sponsor Ballot</a:t>
            </a:r>
          </a:p>
          <a:p>
            <a:r>
              <a:rPr lang="en-US" altLang="ja-JP" sz="2000" smtClean="0">
                <a:ea typeface="MS PGothic" pitchFamily="34" charset="-128"/>
              </a:rPr>
              <a:t>Submit the PAR extension request</a:t>
            </a:r>
          </a:p>
          <a:p>
            <a:r>
              <a:rPr lang="en-US" altLang="ja-JP" sz="2000" smtClean="0">
                <a:ea typeface="MS PGothic" pitchFamily="34" charset="-128"/>
              </a:rPr>
              <a:t>Plan for September meeting and teleconferences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7F4A179-03E1-480A-8573-AE91F3D315F7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4296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smtClean="0"/>
              <a:t>Approved meeting and teleconference minutes</a:t>
            </a:r>
          </a:p>
          <a:p>
            <a:r>
              <a:rPr lang="en-US" smtClean="0"/>
              <a:t>Completed comment resolutions for letter ballot 196</a:t>
            </a:r>
          </a:p>
          <a:p>
            <a:pPr lvl="1"/>
            <a:r>
              <a:rPr lang="en-US" smtClean="0"/>
              <a:t>No change required to the draft</a:t>
            </a:r>
          </a:p>
          <a:p>
            <a:r>
              <a:rPr lang="en-US" smtClean="0"/>
              <a:t>Approved recirculation of D5.0</a:t>
            </a:r>
          </a:p>
          <a:p>
            <a:r>
              <a:rPr lang="en-US" smtClean="0"/>
              <a:t>Approved Report to EC on Conditional Approval to go to Sponsor Ballot</a:t>
            </a:r>
          </a:p>
          <a:p>
            <a:r>
              <a:rPr lang="en-US" smtClean="0"/>
              <a:t>Planned for September meeting, and weekly teleconferences</a:t>
            </a:r>
          </a:p>
          <a:p>
            <a:pPr lvl="1"/>
            <a:r>
              <a:rPr lang="en-US" sz="2400" smtClean="0"/>
              <a:t>Tuesdays at 21:00 ET for 2 hours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AEB516-444B-4322-AB04-D54F723D48DD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1003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September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Approve Geneva and Teleconference minutes</a:t>
            </a:r>
          </a:p>
          <a:p>
            <a:r>
              <a:rPr lang="en-US" sz="2800" smtClean="0"/>
              <a:t>Review results of Letter Ballot 197 on Draft 5.0</a:t>
            </a:r>
          </a:p>
          <a:p>
            <a:r>
              <a:rPr lang="en-US" sz="2800" smtClean="0"/>
              <a:t>Review results of the first Sponsor Ballot</a:t>
            </a:r>
          </a:p>
          <a:p>
            <a:r>
              <a:rPr lang="en-US" sz="2800" smtClean="0"/>
              <a:t>Plan for November, additional ballots and Teleconferences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95BCDAD-8B5E-40F1-9FD5-8BCA8712A04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855116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E528A94-420A-445D-9C3A-4C22819F2671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Updated May 2013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January 2013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</a:t>
            </a:r>
            <a:r>
              <a:rPr lang="en-GB" smtClean="0">
                <a:solidFill>
                  <a:srgbClr val="FF0000"/>
                </a:solidFill>
              </a:rPr>
              <a:t>September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845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>
                <a:ea typeface="MS PGothic" pitchFamily="34" charset="-128"/>
              </a:rPr>
              <a:t>Weekly on Tuesdays through September 24th</a:t>
            </a:r>
            <a:endParaRPr lang="en-US" altLang="ja-JP" sz="2800" baseline="30000" smtClean="0">
              <a:ea typeface="MS PGothic" pitchFamily="34" charset="-128"/>
            </a:endParaRPr>
          </a:p>
          <a:p>
            <a:pPr lvl="1"/>
            <a:r>
              <a:rPr lang="en-US" altLang="ja-JP" sz="2800" smtClean="0">
                <a:ea typeface="MS PGothic" pitchFamily="34" charset="-128"/>
              </a:rPr>
              <a:t>Until recirc is complete, calls will be used for regulatory updates as required</a:t>
            </a:r>
          </a:p>
          <a:p>
            <a:r>
              <a:rPr lang="en-US" altLang="ja-JP" sz="2800" smtClean="0">
                <a:ea typeface="MS PGothic" pitchFamily="34" charset="-128"/>
              </a:rPr>
              <a:t>Time:  21:00 ET for up to 2 hours</a:t>
            </a:r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4D90324-9700-490B-8B36-7C96BDA3594C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6384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838200"/>
          </a:xfrm>
        </p:spPr>
        <p:txBody>
          <a:bodyPr/>
          <a:lstStyle/>
          <a:p>
            <a:r>
              <a:rPr lang="en-GB" dirty="0" smtClean="0"/>
              <a:t>Attendance Histogram (Thu)</a:t>
            </a:r>
            <a:r>
              <a:rPr lang="en-GB" dirty="0"/>
              <a:t/>
            </a:r>
            <a:br>
              <a:rPr lang="en-GB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199074"/>
              </p:ext>
            </p:extLst>
          </p:nvPr>
        </p:nvGraphicFramePr>
        <p:xfrm>
          <a:off x="457200" y="1066800"/>
          <a:ext cx="8340546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WG Motion #1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800" smtClean="0"/>
              <a:t>Having approved comment resolutions for all of the comments received from LB196 on TGaf  D5.0, as contained in document 11-12/1017r50</a:t>
            </a:r>
          </a:p>
          <a:p>
            <a:r>
              <a:rPr lang="en-US" sz="1800" smtClean="0"/>
              <a:t>Approve a 15 day Working Group Recirculation Ballot, asking the question “Should P802.11af D5.0 be forwarded to Sponsor Ballot?”</a:t>
            </a:r>
          </a:p>
          <a:p>
            <a:endParaRPr lang="en-GB" sz="1800" smtClean="0"/>
          </a:p>
          <a:p>
            <a:pPr lvl="1"/>
            <a:r>
              <a:rPr lang="en-GB" b="1" smtClean="0"/>
              <a:t>Moved:</a:t>
            </a:r>
            <a:r>
              <a:rPr lang="en-GB" smtClean="0"/>
              <a:t> Rich Kennedy on behalf of TGaf</a:t>
            </a:r>
          </a:p>
          <a:p>
            <a:pPr lvl="1"/>
            <a:r>
              <a:rPr lang="en-GB" b="1" smtClean="0"/>
              <a:t>Seconded: </a:t>
            </a:r>
            <a:r>
              <a:rPr lang="en-GB" smtClean="0"/>
              <a:t>non required</a:t>
            </a:r>
          </a:p>
          <a:p>
            <a:pPr lvl="1"/>
            <a:r>
              <a:rPr lang="en-GB" b="1" smtClean="0"/>
              <a:t>Discussion? </a:t>
            </a:r>
            <a:r>
              <a:rPr lang="en-GB" smtClean="0"/>
              <a:t>none</a:t>
            </a:r>
          </a:p>
          <a:p>
            <a:pPr lvl="1"/>
            <a:r>
              <a:rPr lang="en-GB" b="1" smtClean="0"/>
              <a:t>Result:  </a:t>
            </a:r>
            <a:r>
              <a:rPr lang="en-GB" smtClean="0"/>
              <a:t>117 Y  0 N   2 A</a:t>
            </a:r>
          </a:p>
          <a:p>
            <a:pPr lvl="1"/>
            <a:r>
              <a:rPr lang="en-GB" b="1" smtClean="0"/>
              <a:t>The motion passes</a:t>
            </a:r>
            <a:endParaRPr lang="en-GB" sz="2400" b="1" smtClean="0"/>
          </a:p>
          <a:p>
            <a:r>
              <a:rPr lang="en-GB" sz="2000" smtClean="0"/>
              <a:t>In the TG:</a:t>
            </a:r>
          </a:p>
          <a:p>
            <a:pPr lvl="1"/>
            <a:r>
              <a:rPr lang="en-GB" sz="1600" smtClean="0"/>
              <a:t>Moved by: Al Petrick; Seconded by Peter Ecclesine</a:t>
            </a:r>
          </a:p>
          <a:p>
            <a:pPr lvl="1"/>
            <a:r>
              <a:rPr lang="en-GB" sz="1600" smtClean="0"/>
              <a:t>Result: 5-0-0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3F16FBAD-4004-454D-BFEE-808DB210B099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3715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11DEDD-BDFF-4916-B3B7-429C1D8BF136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11269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WG Motion #2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sz="1800" dirty="0" smtClean="0"/>
              <a:t>Approve document 11-13/726r0 as the report to the IEEE 802 Executive Committee on the requirements for conditional approval to forward P802.11af to Sponsor Ballot, and</a:t>
            </a:r>
          </a:p>
          <a:p>
            <a:pPr>
              <a:defRPr/>
            </a:pPr>
            <a:r>
              <a:rPr lang="en-US" sz="1800" dirty="0" smtClean="0"/>
              <a:t>Request the IEEE 802 Executive Committee to conditionally approve forwarding P802.11af to sponsor ballot.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 lvl="1">
              <a:defRPr/>
            </a:pPr>
            <a:r>
              <a:rPr lang="en-GB" b="1" dirty="0" smtClean="0"/>
              <a:t>Moved by Rich Kennedy on behalf of </a:t>
            </a:r>
            <a:r>
              <a:rPr lang="en-GB" b="1" dirty="0" err="1" smtClean="0"/>
              <a:t>TGaf</a:t>
            </a:r>
            <a:endParaRPr lang="en-US" b="1" dirty="0" smtClean="0"/>
          </a:p>
          <a:p>
            <a:pPr lvl="1">
              <a:defRPr/>
            </a:pPr>
            <a:r>
              <a:rPr lang="en-GB" b="1" dirty="0" smtClean="0"/>
              <a:t>Discussion? </a:t>
            </a:r>
            <a:r>
              <a:rPr lang="en-GB" dirty="0" smtClean="0"/>
              <a:t>none</a:t>
            </a:r>
          </a:p>
          <a:p>
            <a:pPr lvl="1">
              <a:defRPr/>
            </a:pPr>
            <a:r>
              <a:rPr lang="en-GB" b="1" dirty="0" smtClean="0"/>
              <a:t>Vote:  </a:t>
            </a:r>
            <a:r>
              <a:rPr lang="en-GB" dirty="0" smtClean="0"/>
              <a:t>107 Y  0 N  1 A</a:t>
            </a:r>
          </a:p>
          <a:p>
            <a:pPr lvl="1">
              <a:defRPr/>
            </a:pPr>
            <a:r>
              <a:rPr lang="en-GB" b="1" dirty="0" smtClean="0"/>
              <a:t>The motion passes</a:t>
            </a:r>
            <a:endParaRPr lang="en-US" b="1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In the TG:</a:t>
            </a:r>
          </a:p>
          <a:p>
            <a:pPr lvl="1">
              <a:defRPr/>
            </a:pPr>
            <a:r>
              <a:rPr lang="en-GB" sz="1600" dirty="0" smtClean="0"/>
              <a:t>Moved: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,  Seconded: Zhou Lan </a:t>
            </a:r>
          </a:p>
          <a:p>
            <a:pPr lvl="1">
              <a:defRPr/>
            </a:pPr>
            <a:r>
              <a:rPr lang="en-US" sz="1600" dirty="0" smtClean="0"/>
              <a:t>Result:  </a:t>
            </a:r>
            <a:r>
              <a:rPr lang="en-GB" sz="1600" dirty="0" smtClean="0"/>
              <a:t>5-0-0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9/9 of 11-13/0895r0 by Rich Kennedy,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8291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424798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Document" r:id="rId5" imgW="8700545" imgH="4152197" progId="Word.Document.8">
                  <p:embed/>
                </p:oleObj>
              </mc:Choice>
              <mc:Fallback>
                <p:oleObj name="Document" r:id="rId5" imgW="8700545" imgH="41521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11-13/0923r0 by David Halasz (Qualcomm)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5914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Comments on Draft 0.1 received 988 comments</a:t>
            </a:r>
          </a:p>
          <a:p>
            <a:r>
              <a:rPr lang="en-US" dirty="0" smtClean="0"/>
              <a:t>60 PHY comments and 240 MAC comments addressed this week</a:t>
            </a:r>
          </a:p>
          <a:p>
            <a:r>
              <a:rPr lang="en-US" dirty="0" smtClean="0"/>
              <a:t>Instructed the editor to generate Draft 0.2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11-13/0923r0 by David Halasz (Qualcomm)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6995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Prepare for September meeting using teleconferences</a:t>
            </a:r>
          </a:p>
          <a:p>
            <a:r>
              <a:rPr lang="en-US" dirty="0" smtClean="0"/>
              <a:t>Goal is to approve Letter Ballot in September meeting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11-13/0923r0 by David Halasz (Qualcomm)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944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July 31, 7 </a:t>
            </a:r>
            <a:r>
              <a:rPr lang="en-US" dirty="0" smtClean="0"/>
              <a:t>PM ET for 1.5 hour</a:t>
            </a:r>
            <a:endParaRPr lang="en-US" dirty="0"/>
          </a:p>
          <a:p>
            <a:pPr marL="609600" indent="-609600"/>
            <a:r>
              <a:rPr lang="en-US" dirty="0"/>
              <a:t>Aug 7,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14, 7 </a:t>
            </a:r>
            <a:r>
              <a:rPr lang="en-US" dirty="0" smtClean="0"/>
              <a:t>PM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21,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28, 7 </a:t>
            </a:r>
            <a:r>
              <a:rPr lang="en-US" dirty="0" smtClean="0"/>
              <a:t>PM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Sept 4,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Sept 11, 7 PM 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11-13/0923r0 by David Halasz (Qualcomm)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6509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11-13/0923r0 by David Halasz (Qualcomm)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6487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2013-7-18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8604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Geneva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1390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Geneva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July 2013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CC08 Task Group review of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draft D0.5.</a:t>
            </a:r>
          </a:p>
          <a:p>
            <a:pPr lvl="1"/>
            <a:r>
              <a:rPr lang="en-US" altLang="ja-JP" sz="2800" dirty="0" smtClean="0"/>
              <a:t>Approve to forward the draft1.0 to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  <a:p>
            <a:pPr lvl="1"/>
            <a:endParaRPr lang="en-US" altLang="ja-JP" sz="26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Adrian Stephens, Intel Corporation</a:t>
            </a:r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59</a:t>
            </a:fld>
            <a:endParaRPr lang="en-US" altLang="ja-JP">
              <a:latin typeface="Times New Roman" pitchFamily="-65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88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629400" cy="533400"/>
          </a:xfrm>
        </p:spPr>
        <p:txBody>
          <a:bodyPr/>
          <a:lstStyle/>
          <a:p>
            <a:r>
              <a:rPr lang="en-GB" dirty="0" smtClean="0"/>
              <a:t>Attendance by Country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940653"/>
              </p:ext>
            </p:extLst>
          </p:nvPr>
        </p:nvGraphicFramePr>
        <p:xfrm>
          <a:off x="685800" y="698668"/>
          <a:ext cx="7848600" cy="615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3690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May2013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</a:p>
          <a:p>
            <a:pPr lvl="1">
              <a:defRPr/>
            </a:pPr>
            <a:r>
              <a:rPr lang="en-US" altLang="ja-JP" dirty="0" smtClean="0"/>
              <a:t>May 2013 Waikoloa Session Minutes 11-13-0638r1</a:t>
            </a:r>
          </a:p>
          <a:p>
            <a:pPr lvl="1">
              <a:defRPr/>
            </a:pPr>
            <a:r>
              <a:rPr lang="en-US" altLang="ja-JP" dirty="0" smtClean="0">
                <a:hlinkClick r:id="rId2"/>
              </a:rPr>
              <a:t>https://mentor.ieee.org/802.11/dcn/13/11-13-0638-01-00ai-may-2013-waikoloa-session-minutes.doc</a:t>
            </a:r>
            <a:endParaRPr lang="en-US" altLang="ja-JP" dirty="0" smtClean="0"/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</a:t>
            </a:r>
            <a:r>
              <a:rPr lang="en-US" altLang="ja-JP" dirty="0" smtClean="0"/>
              <a:t>Berlin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July 2013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</a:p>
          <a:p>
            <a:pPr lvl="1"/>
            <a:r>
              <a:rPr lang="en-US" altLang="ja-JP" dirty="0" smtClean="0"/>
              <a:t>July 2013 Berlin Ad-hoc Session Minutes  11-13-0762r0</a:t>
            </a:r>
            <a:endParaRPr lang="ja-JP" altLang="en-US" dirty="0" smtClean="0"/>
          </a:p>
          <a:p>
            <a:pPr lvl="1"/>
            <a:r>
              <a:rPr lang="en-US" altLang="ja-JP" dirty="0" smtClean="0">
                <a:hlinkClick r:id="rId3"/>
              </a:rPr>
              <a:t>https://mentor.ieee.org/802.11/dcn/13/11-13-0762-00-00ai-july-2013-berlin-ad-hoc-session-minutes.doc</a:t>
            </a:r>
            <a:r>
              <a:rPr lang="ja-JP" altLang="en-US" dirty="0" smtClean="0"/>
              <a:t> 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Waikoloa to Geneva meeting.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r>
              <a:rPr lang="en-US" altLang="ja-JP" dirty="0" smtClean="0"/>
              <a:t>Jun-July Teleconference Minutes 11-13-0665r2</a:t>
            </a:r>
          </a:p>
          <a:p>
            <a:pPr lvl="1">
              <a:defRPr/>
            </a:pPr>
            <a:r>
              <a:rPr lang="en-US" altLang="ja-JP" dirty="0" smtClean="0">
                <a:hlinkClick r:id="rId4"/>
              </a:rPr>
              <a:t>https://mentor.ieee.org/802.11/dcn/13/11-13-0665-02-00ai-june-july-teleconference-minutes.doc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2">
              <a:defRPr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4592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Adhoc</a:t>
            </a:r>
            <a:r>
              <a:rPr lang="en-US" altLang="ja-JP" dirty="0" smtClean="0"/>
              <a:t> report of Berlin ( 10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-12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July)</a:t>
            </a:r>
          </a:p>
          <a:p>
            <a:r>
              <a:rPr lang="en-US" altLang="ja-JP" dirty="0" smtClean="0"/>
              <a:t>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and 6 regular slots were held.</a:t>
            </a:r>
          </a:p>
          <a:p>
            <a:pPr lvl="0"/>
            <a:r>
              <a:rPr lang="en-GB" altLang="ja-JP" dirty="0" smtClean="0"/>
              <a:t>All of 462 received comments   by CC008 were resolved.</a:t>
            </a:r>
          </a:p>
          <a:p>
            <a:r>
              <a:rPr lang="en-US" altLang="ja-JP" dirty="0" smtClean="0"/>
              <a:t>Approve to forward the draft1.0 to WG LB.</a:t>
            </a:r>
            <a:endParaRPr lang="en-GB" altLang="ja-JP" dirty="0" smtClean="0"/>
          </a:p>
          <a:p>
            <a:r>
              <a:rPr lang="en-US" altLang="ja-JP" dirty="0" smtClean="0"/>
              <a:t>Approved Timeline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schedule</a:t>
            </a:r>
          </a:p>
          <a:p>
            <a:r>
              <a:rPr lang="en-US" altLang="ja-JP" dirty="0" smtClean="0"/>
              <a:t>Approved  Plan for  July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61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7600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MOTION:17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Having approved comment resolutions for all of the comments received from the Call For Comments (CC) 08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D0.5 as contained in document 11-13/0495r19 ,  Instruct the editor to incorporate the resolutions with the D0.5 and create D1.0.</a:t>
            </a:r>
            <a:br>
              <a:rPr lang="en-US" altLang="ja-JP" dirty="0" smtClean="0"/>
            </a:br>
            <a:r>
              <a:rPr lang="en-US" altLang="ja-JP" dirty="0" smtClean="0"/>
              <a:t> 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be forwarded to Sponsor Ballot?” .</a:t>
            </a:r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Seconded:Lee</a:t>
            </a:r>
            <a:r>
              <a:rPr lang="en-US" altLang="ja-JP" dirty="0" smtClean="0"/>
              <a:t> , Result: 15-0-0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11-13/0919r0 by Hiroshi Mano (ATRD, Root,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5321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Sep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Nov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63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11-13/0919r0 by Hiroshi Mano (ATRD, Root,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2767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Jul 13/ Nov13</a:t>
            </a:r>
          </a:p>
          <a:p>
            <a:pPr lvl="1"/>
            <a:r>
              <a:rPr lang="en-US" altLang="ja-JP" dirty="0" smtClean="0"/>
              <a:t>Form Sponsor Ballot Pool / Reform	            	Mar14</a:t>
            </a:r>
          </a:p>
          <a:p>
            <a:pPr lvl="1"/>
            <a:r>
              <a:rPr lang="en-US" altLang="ja-JP" dirty="0" smtClean="0"/>
              <a:t>MEC Done				Mar 14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Jul14/ Sep14		</a:t>
            </a:r>
          </a:p>
          <a:p>
            <a:pPr lvl="1"/>
            <a:r>
              <a:rPr lang="en-US" altLang="ja-JP" dirty="0" smtClean="0"/>
              <a:t>Final 802.11 WG Approval	                          	Nov14</a:t>
            </a:r>
          </a:p>
          <a:p>
            <a:pPr lvl="1"/>
            <a:r>
              <a:rPr lang="en-US" altLang="ja-JP" dirty="0" smtClean="0"/>
              <a:t>final or Conditional 802 EC Approval           	Nov14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Feb15</a:t>
            </a:r>
          </a:p>
          <a:p>
            <a:pPr lvl="1"/>
            <a:r>
              <a:rPr lang="en-US" altLang="ja-JP" dirty="0" smtClean="0"/>
              <a:t>ANSI Approved				N/A</a:t>
            </a:r>
          </a:p>
          <a:p>
            <a:pPr lvl="1">
              <a:buNone/>
            </a:pPr>
            <a:endParaRPr lang="en-US" altLang="ja-JP" dirty="0" smtClean="0"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Adrian Stephens, Intel Corporation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64</a:t>
            </a:fld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11-13/0919r0 by Hiroshi Mano (ATRD, Root,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050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18:00 ET on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,10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Sep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by unanimous consent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Adrian Stephens, Intel Corporation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65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3-07-18 18.18.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124200"/>
            <a:ext cx="3352800" cy="32583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11-13/0919r0 by Hiroshi Mano (ATRD, Root,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8748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11-13/0919r0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41675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03FB021C-4130-46A4-82A0-112673325B93}" type="slidenum">
              <a:rPr lang="en-US"/>
              <a:pPr/>
              <a:t>67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2013-07-18</a:t>
            </a: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Document" r:id="rId5" imgW="8229600" imgH="1358900" progId="Word.Document.8">
                  <p:embed/>
                </p:oleObj>
              </mc:Choice>
              <mc:Fallback>
                <p:oleObj name="Document" r:id="rId5" imgW="8229600" imgH="1358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July 2013 Closing Report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1407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This document is the closing report for IEEE 802.11aj Task Group for the July 2013 session in Geneva, Switzerland.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cs typeface="Arial" pitchFamily="34" charset="0"/>
              </a:rPr>
              <a:t>Slide </a:t>
            </a:r>
            <a:fld id="{7E7CBAD4-BB72-46F7-A460-DBDAFD156B5B}" type="slidenum">
              <a:rPr lang="en-US">
                <a:cs typeface="Arial" pitchFamily="34" charset="0"/>
              </a:rPr>
              <a:pPr/>
              <a:t>68</a:t>
            </a:fld>
            <a:endParaRPr lang="en-US">
              <a:cs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3840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</a:t>
            </a:r>
            <a:r>
              <a:rPr lang="en-US" altLang="zh-CN" sz="3600" smtClean="0"/>
              <a:t>C</a:t>
            </a:r>
            <a:r>
              <a:rPr lang="en-US" sz="3600" smtClean="0"/>
              <a:t>ompleted (1/2)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382000" cy="3657600"/>
          </a:xfrm>
        </p:spPr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Reviewed TG </a:t>
            </a:r>
            <a:r>
              <a:rPr lang="en-US" altLang="zh-CN" sz="3200" smtClean="0">
                <a:latin typeface="Arial" pitchFamily="34" charset="0"/>
                <a:cs typeface="Arial" pitchFamily="34" charset="0"/>
              </a:rPr>
              <a:t>document</a:t>
            </a:r>
          </a:p>
          <a:p>
            <a:pPr marL="685800" lvl="3" indent="-342900"/>
            <a:r>
              <a:rPr lang="en-US" sz="2600" smtClean="0"/>
              <a:t>Call For Proposal (CFP) for 60GHz frequency band document </a:t>
            </a:r>
            <a:r>
              <a:rPr lang="en-US" sz="2600" smtClean="0">
                <a:hlinkClick r:id="rId2"/>
              </a:rPr>
              <a:t>11-13/0643r2</a:t>
            </a:r>
            <a:endParaRPr lang="en-US" sz="2600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4CB6C2BF-5CF2-4385-BBBF-A7750017CA23}" type="slidenum">
              <a:rPr lang="en-US"/>
              <a:pPr/>
              <a:t>69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3907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/>
          <a:lstStyle/>
          <a:p>
            <a:r>
              <a:rPr lang="en-US" sz="3600" smtClean="0"/>
              <a:t>Work Completed (2/2)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49D8A243-F054-492B-88F7-F85E98EA7526}" type="slidenum">
              <a:rPr lang="en-US"/>
              <a:pPr/>
              <a:t>70</a:t>
            </a:fld>
            <a:endParaRPr lang="en-US"/>
          </a:p>
        </p:txBody>
      </p:sp>
      <p:sp>
        <p:nvSpPr>
          <p:cNvPr id="32773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b="1" smtClean="0">
                <a:latin typeface="Arial" pitchFamily="34" charset="0"/>
              </a:rPr>
              <a:t>N</a:t>
            </a:r>
            <a:r>
              <a:rPr lang="en-US" altLang="zh-CN" sz="3200" b="1" smtClean="0">
                <a:latin typeface="Arial" pitchFamily="34" charset="0"/>
                <a:cs typeface="Arial" pitchFamily="34" charset="0"/>
              </a:rPr>
              <a:t>ew Contributions</a:t>
            </a:r>
            <a:endParaRPr lang="en-US" sz="3200" b="1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Proposed dynamic channel transfer (DCT) procedure for IEEE 802.11aj (60GHz) update – 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2"/>
              </a:rPr>
              <a:t>11-13/0440r1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Opportunistic Transmissions in Multiple Alternative Channels in 802.11aj (60GHz) - 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3"/>
              </a:rPr>
              <a:t>11-13/717r0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Spatial Sharing Mechanism in </a:t>
            </a:r>
            <a:r>
              <a:rPr lang="en-US" sz="2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802.11aj (60GHz) -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4"/>
              </a:rPr>
              <a:t>11-13/0720r1 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Channel Models for 45GHz WLAN Systems – 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5"/>
              </a:rPr>
              <a:t>11-13/0794r0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MAC protocol to support dynamic bandwidth for IEEE 802.11aj (60GHz) update – 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6"/>
              </a:rPr>
              <a:t>11-13/0433r1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n-US" sz="2400" smtClean="0">
                <a:latin typeface="Arial" pitchFamily="34" charset="0"/>
                <a:cs typeface="Arial" pitchFamily="34" charset="0"/>
              </a:rPr>
              <a:t>Backhaul-usage-model-proposal update - </a:t>
            </a:r>
            <a:r>
              <a:rPr lang="en-US" sz="2400" smtClean="0">
                <a:latin typeface="Arial" pitchFamily="34" charset="0"/>
                <a:cs typeface="Arial" pitchFamily="34" charset="0"/>
                <a:hlinkClick r:id="rId7"/>
              </a:rPr>
              <a:t>11-13/0177</a:t>
            </a:r>
            <a:r>
              <a:rPr lang="en-US" altLang="zh-CN" sz="2400" smtClean="0">
                <a:latin typeface="Arial" pitchFamily="34" charset="0"/>
                <a:cs typeface="Arial" pitchFamily="34" charset="0"/>
                <a:hlinkClick r:id="rId7"/>
              </a:rPr>
              <a:t>r3</a:t>
            </a:r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6770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800" smtClean="0"/>
              <a:t>To approve the Call For Proposal (CFP) for 60GHz frequency band document </a:t>
            </a:r>
            <a:r>
              <a:rPr lang="en-US" sz="2800" smtClean="0">
                <a:hlinkClick r:id="rId2"/>
              </a:rPr>
              <a:t>11-13/0643r2</a:t>
            </a:r>
            <a:endParaRPr lang="en-US" sz="2800" smtClean="0"/>
          </a:p>
          <a:p>
            <a:endParaRPr lang="en-US" altLang="zh-CN" smtClean="0"/>
          </a:p>
          <a:p>
            <a:r>
              <a:rPr lang="en-US" altLang="zh-CN" smtClean="0"/>
              <a:t>Moved by: Haiming Wang</a:t>
            </a:r>
          </a:p>
          <a:p>
            <a:r>
              <a:rPr lang="en-US" altLang="zh-CN" smtClean="0"/>
              <a:t>Seconded by: Jiamin Chen</a:t>
            </a:r>
          </a:p>
          <a:p>
            <a:r>
              <a:rPr lang="en-US" altLang="zh-CN" smtClean="0"/>
              <a:t>Results: Y 17 N 1 Abstain 0 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8815023B-A815-4FC8-A632-58F461381E9D}" type="slidenum">
              <a:rPr lang="en-US"/>
              <a:pPr/>
              <a:t>71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58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Sept Meeting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Technique Proposal Presentation</a:t>
            </a:r>
          </a:p>
          <a:p>
            <a:endParaRPr lang="en-US" smtClean="0"/>
          </a:p>
          <a:p>
            <a:r>
              <a:rPr lang="en-US" smtClean="0"/>
              <a:t>45GHz Channel Measurement and Modeling</a:t>
            </a:r>
          </a:p>
          <a:p>
            <a:endParaRPr lang="en-US" smtClean="0"/>
          </a:p>
          <a:p>
            <a:r>
              <a:rPr lang="en-US" smtClean="0"/>
              <a:t>New submissions</a:t>
            </a:r>
          </a:p>
          <a:p>
            <a:endParaRPr lang="en-US" sz="1800" smtClean="0"/>
          </a:p>
          <a:p>
            <a:endParaRPr lang="en-US" sz="1800" smtClean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775C5428-940B-4AA1-97CC-DE8766582BEE}" type="slidenum">
              <a:rPr lang="en-US"/>
              <a:pPr/>
              <a:t>72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4787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August 15, 8pm (Eastern Time) – 1 hour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46305D3-05C4-4AEB-A167-C0C1BA66C915}" type="slidenum">
              <a:rPr lang="en-US"/>
              <a:pPr/>
              <a:t>73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11-13/0921r0 by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1630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74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July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920498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11-13/0918r0 by Donald Eastlake, Huawei 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05299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 Meeting, July 2013, held in Geneva, Switzerland.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11-13/0918r0 by Donald Eastlake, Huawei 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2013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3 submissions (see next page</a:t>
            </a:r>
            <a:r>
              <a:rPr lang="en-GB" sz="2400" dirty="0" smtClean="0"/>
              <a:t>).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802.1Qbz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11-13/916 and an annotated agenda is in 11-13/</a:t>
            </a:r>
            <a:r>
              <a:rPr lang="en-GB" sz="2400" dirty="0" smtClean="0"/>
              <a:t>0672r4.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Decided by unanimous consent to </a:t>
            </a:r>
            <a:r>
              <a:rPr lang="en-GB" sz="2400" dirty="0"/>
              <a:t>hold 1 hour </a:t>
            </a:r>
            <a:r>
              <a:rPr lang="en-GB" sz="2400" dirty="0" smtClean="0"/>
              <a:t>teleconferences joint </a:t>
            </a:r>
            <a:r>
              <a:rPr lang="en-GB" sz="2400" dirty="0"/>
              <a:t>with </a:t>
            </a:r>
            <a:r>
              <a:rPr lang="en-GB" sz="2400" dirty="0" smtClean="0"/>
              <a:t>802.1Qbz </a:t>
            </a:r>
            <a:r>
              <a:rPr lang="en-GB" sz="2400" dirty="0"/>
              <a:t>on </a:t>
            </a:r>
            <a:r>
              <a:rPr lang="en-US" sz="2400" dirty="0"/>
              <a:t>Mondays, </a:t>
            </a:r>
            <a:r>
              <a:rPr lang="en-US" sz="2400" dirty="0" smtClean="0"/>
              <a:t>August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August 19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September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/>
              <a:t>at 5pm Eastern US </a:t>
            </a:r>
            <a:r>
              <a:rPr lang="en-US" sz="2400" dirty="0" smtClean="0"/>
              <a:t>time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11-13/0918r0 by Donald Eastlake, Huawei 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59861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13/0693r1</a:t>
            </a:r>
            <a:r>
              <a:rPr lang="en-US" sz="2400" dirty="0"/>
              <a:t>, “Comparison of Receiver Subset Techniques”, Norm Finn (Cisco</a:t>
            </a:r>
            <a:r>
              <a:rPr lang="en-US" sz="24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13</a:t>
            </a:r>
            <a:r>
              <a:rPr lang="en-US" sz="2400" dirty="0" smtClean="0"/>
              <a:t>/0841r3</a:t>
            </a:r>
            <a:r>
              <a:rPr lang="en-US" sz="2400" dirty="0"/>
              <a:t>, “</a:t>
            </a:r>
            <a:r>
              <a:rPr lang="en-US" altLang="zh-TW" sz="2400" dirty="0">
                <a:ea typeface="ＭＳ Ｐゴシック" pitchFamily="34" charset="-128"/>
              </a:rPr>
              <a:t>802.11ak Architecture”, Philippe Klein (Broadcom)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13</a:t>
            </a:r>
            <a:r>
              <a:rPr lang="en-US" sz="2400" dirty="0" smtClean="0"/>
              <a:t>/0406r5</a:t>
            </a:r>
            <a:r>
              <a:rPr lang="en-US" sz="2400" dirty="0"/>
              <a:t>, “</a:t>
            </a:r>
            <a:r>
              <a:rPr lang="en-GB" sz="2400" dirty="0"/>
              <a:t>P802.1Qbz + P802.11ak Proposed Division of Work</a:t>
            </a:r>
            <a:r>
              <a:rPr lang="en-US" sz="2400" dirty="0"/>
              <a:t>”, Norm Finn (Cisco)</a:t>
            </a:r>
          </a:p>
          <a:p>
            <a:pPr lvl="1">
              <a:buFont typeface="Times New Roman" pitchFamily="16" charset="0"/>
              <a:buChar char="•"/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11-13/0918r0 by Donald Eastlake, Huawei 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892592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 on solution to the sub-</a:t>
            </a:r>
            <a:r>
              <a:rPr lang="en-GB" sz="2400" smtClean="0"/>
              <a:t>setting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smtClean="0"/>
              <a:t>Receive </a:t>
            </a:r>
            <a:r>
              <a:rPr lang="en-GB" sz="2400" dirty="0" smtClean="0"/>
              <a:t>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Consider selection of an 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11-13/0918r0 by Donald Eastlake, Huawei 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766325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79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2013-07-19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301198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11-13/0917r0 by Stephen McCann,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3006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15933"/>
              </p:ext>
            </p:extLst>
          </p:nvPr>
        </p:nvGraphicFramePr>
        <p:xfrm>
          <a:off x="609600" y="762000"/>
          <a:ext cx="7924800" cy="5052076"/>
        </p:xfrm>
        <a:graphic>
          <a:graphicData uri="http://schemas.openxmlformats.org/drawingml/2006/table">
            <a:tbl>
              <a:tblPr/>
              <a:tblGrid>
                <a:gridCol w="762000"/>
                <a:gridCol w="1066800"/>
                <a:gridCol w="3810000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(Revision C)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Wave (CMMW)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Peng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80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July 2013, Geneva, Switzerland.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11-13/0917r0 by Stephen McCann,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4855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81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Initial </a:t>
            </a:r>
            <a:r>
              <a:rPr lang="en-GB" dirty="0"/>
              <a:t>protocol design discussion</a:t>
            </a:r>
          </a:p>
          <a:p>
            <a:pPr lvl="2"/>
            <a:r>
              <a:rPr lang="en-GB" sz="2000" dirty="0"/>
              <a:t>11-13-0874r0	AP-assisted Service </a:t>
            </a:r>
            <a:r>
              <a:rPr lang="en-GB" sz="2000" dirty="0" smtClean="0"/>
              <a:t>Discovery</a:t>
            </a:r>
          </a:p>
          <a:p>
            <a:pPr lvl="2"/>
            <a:r>
              <a:rPr lang="en-GB" sz="2000" dirty="0" smtClean="0"/>
              <a:t>11-13-0799r1</a:t>
            </a:r>
            <a:r>
              <a:rPr lang="en-GB" sz="2000" dirty="0"/>
              <a:t>	Design_Framework_for_P2P_Discovery</a:t>
            </a:r>
          </a:p>
          <a:p>
            <a:pPr lvl="2"/>
            <a:r>
              <a:rPr lang="pt-BR" sz="2000" dirty="0" smtClean="0"/>
              <a:t>11-13-0700r1	</a:t>
            </a:r>
            <a:r>
              <a:rPr lang="en-GB" sz="2000" dirty="0" smtClean="0"/>
              <a:t>Discovery </a:t>
            </a:r>
            <a:r>
              <a:rPr lang="en-GB" sz="2000" dirty="0"/>
              <a:t>modes and Discovery Proxy of Web Services Dynamic Discovery</a:t>
            </a:r>
            <a:endParaRPr lang="pt-BR" sz="2000" b="1" dirty="0"/>
          </a:p>
          <a:p>
            <a:pPr lvl="2"/>
            <a:r>
              <a:rPr lang="pt-BR" sz="2000" dirty="0"/>
              <a:t>11-13-0788r0  	Transaction Protocol</a:t>
            </a:r>
          </a:p>
          <a:p>
            <a:pPr lvl="2"/>
            <a:r>
              <a:rPr lang="pt-BR" sz="2000" dirty="0" smtClean="0"/>
              <a:t>11-13-0893r0    </a:t>
            </a:r>
            <a:r>
              <a:rPr lang="en-GB" sz="2000" dirty="0"/>
              <a:t>Service Discovery Proposal</a:t>
            </a:r>
            <a:endParaRPr lang="pt-BR" sz="2000" dirty="0"/>
          </a:p>
          <a:p>
            <a:r>
              <a:rPr lang="en-GB" dirty="0" smtClean="0"/>
              <a:t>Requirements </a:t>
            </a:r>
            <a:r>
              <a:rPr lang="en-GB" dirty="0"/>
              <a:t>and </a:t>
            </a:r>
            <a:r>
              <a:rPr lang="en-GB" dirty="0" smtClean="0"/>
              <a:t>terminology documents</a:t>
            </a:r>
          </a:p>
          <a:p>
            <a:pPr lvl="2"/>
            <a:r>
              <a:rPr lang="en-GB" sz="2000" dirty="0" smtClean="0"/>
              <a:t>Searched online IEEE Standards Dictionary</a:t>
            </a:r>
          </a:p>
          <a:p>
            <a:pPr lvl="2"/>
            <a:r>
              <a:rPr lang="en-GB" sz="2000" dirty="0" smtClean="0"/>
              <a:t>11-13-0299-02-00aq-draft-tgaq-terminology.docx</a:t>
            </a:r>
          </a:p>
          <a:p>
            <a:r>
              <a:rPr lang="en-GB" dirty="0" smtClean="0"/>
              <a:t>Teleconference: 27</a:t>
            </a:r>
            <a:r>
              <a:rPr lang="en-GB" baseline="30000" dirty="0" smtClean="0"/>
              <a:t>th</a:t>
            </a:r>
            <a:r>
              <a:rPr lang="en-GB" dirty="0" smtClean="0"/>
              <a:t> August 2013 10:00 ET</a:t>
            </a:r>
          </a:p>
          <a:p>
            <a:r>
              <a:rPr lang="en-GB" dirty="0" smtClean="0"/>
              <a:t>Plans for September 2013</a:t>
            </a:r>
            <a:endParaRPr lang="en-GB" sz="2000" dirty="0" smtClean="0"/>
          </a:p>
          <a:p>
            <a:pPr lvl="1"/>
            <a:r>
              <a:rPr lang="en-GB" dirty="0" smtClean="0"/>
              <a:t>Continued technical presentations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11-13/0917r0 by Stephen McCann,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5877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July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1582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July 2013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42676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Over 35 submissions were covered during this meeting in areas related to: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Usage cases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 and Simulation Scenarios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techniques</a:t>
            </a:r>
          </a:p>
          <a:p>
            <a:pPr>
              <a:defRPr/>
            </a:pPr>
            <a:r>
              <a:rPr lang="en-US" dirty="0" smtClean="0"/>
              <a:t>Approved document 11-13/0657r6 as HEW SG initial draft of usage models and forward it to WFA.  </a:t>
            </a:r>
          </a:p>
          <a:p>
            <a:pPr>
              <a:defRPr/>
            </a:pPr>
            <a:r>
              <a:rPr lang="en-US" dirty="0" smtClean="0"/>
              <a:t>Approved liaison letter to WFA, doc 11-13/902r1.</a:t>
            </a:r>
          </a:p>
          <a:p>
            <a:pPr>
              <a:defRPr/>
            </a:pPr>
            <a:r>
              <a:rPr lang="en-US" dirty="0" smtClean="0"/>
              <a:t>Approved a motion for SG extension.</a:t>
            </a:r>
          </a:p>
          <a:p>
            <a:pPr>
              <a:defRPr/>
            </a:pPr>
            <a:r>
              <a:rPr lang="en-US" dirty="0" smtClean="0"/>
              <a:t>Agreed on SG Timeline</a:t>
            </a:r>
          </a:p>
          <a:p>
            <a:pPr>
              <a:defRPr/>
            </a:pPr>
            <a:r>
              <a:rPr lang="en-US" dirty="0" smtClean="0"/>
              <a:t>The SG agenda is available at: </a:t>
            </a:r>
            <a:r>
              <a:rPr lang="en-US" sz="2000" dirty="0" smtClean="0">
                <a:hlinkClick r:id="rId3"/>
              </a:rPr>
              <a:t>https://mentor.ieee.org/802.11/dcn/13/11-13-0664-05-0hew-july-2013-hew-sg-meeting-agenda.ppt</a:t>
            </a:r>
            <a:r>
              <a:rPr lang="en-US" sz="2000" dirty="0" smtClean="0"/>
              <a:t> </a:t>
            </a:r>
            <a:endParaRPr lang="en-US" dirty="0" smtClean="0"/>
          </a:p>
          <a:p>
            <a:pPr lvl="1">
              <a:buNone/>
              <a:defRPr/>
            </a:pPr>
            <a:endParaRPr lang="fr-FR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0676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1242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dirty="0" smtClean="0"/>
              <a:t>Continue the discussion on issues related to:</a:t>
            </a:r>
          </a:p>
          <a:p>
            <a:pPr lvl="1"/>
            <a:r>
              <a:rPr lang="en-CA" sz="2800" dirty="0" smtClean="0"/>
              <a:t>Usage Cases</a:t>
            </a:r>
          </a:p>
          <a:p>
            <a:pPr lvl="1"/>
            <a:r>
              <a:rPr lang="en-CA" sz="2800" dirty="0" smtClean="0"/>
              <a:t>Functional Requirements</a:t>
            </a:r>
          </a:p>
          <a:p>
            <a:pPr lvl="1"/>
            <a:r>
              <a:rPr lang="en-CA" sz="2800" dirty="0" smtClean="0"/>
              <a:t>Feasibility </a:t>
            </a:r>
          </a:p>
          <a:p>
            <a:pPr lvl="1"/>
            <a:r>
              <a:rPr lang="en-CA" sz="2800" dirty="0" smtClean="0"/>
              <a:t>Scope and Process</a:t>
            </a:r>
          </a:p>
          <a:p>
            <a:pPr lvl="1"/>
            <a:endParaRPr lang="en-CA" sz="28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9565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Wednesday  August 7</a:t>
            </a:r>
          </a:p>
          <a:p>
            <a:pPr lvl="1"/>
            <a:r>
              <a:rPr lang="en-US" dirty="0" smtClean="0"/>
              <a:t>10:00 – 12:00 ET</a:t>
            </a:r>
          </a:p>
          <a:p>
            <a:r>
              <a:rPr lang="en-US" dirty="0" smtClean="0"/>
              <a:t>Wednesday  August 28</a:t>
            </a:r>
          </a:p>
          <a:p>
            <a:pPr lvl="1"/>
            <a:r>
              <a:rPr lang="en-US" dirty="0" smtClean="0"/>
              <a:t>20:00 – 22:00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11-13/0922r0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747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343909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Document" r:id="rId5" imgW="8255000" imgH="1968500" progId="Word.Document.8">
                  <p:embed/>
                </p:oleObj>
              </mc:Choice>
              <mc:Fallback>
                <p:oleObj name="Document" r:id="rId5" imgW="8255000" imgH="196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7835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July 2013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1144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887688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11-13/0673r3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7582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has proposed a way forward and has socialized the proposal with other IEEE 802 groups.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scope:</a:t>
            </a:r>
          </a:p>
          <a:p>
            <a:pPr lvl="1"/>
            <a:r>
              <a:rPr lang="en-US" dirty="0" smtClean="0"/>
              <a:t>Create a network reference model and functional design for IEEE 802 Access Networks</a:t>
            </a:r>
          </a:p>
          <a:p>
            <a:pPr lvl="1"/>
            <a:r>
              <a:rPr lang="en-US" dirty="0" smtClean="0"/>
              <a:t>Identified gaps would be addressed by the appropriate IEEE 802 WG’s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is looking to seek EC approval to create a PAR and 5C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7448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EC SG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PAR and 5C for an IEEE 802 Recommended Practice by Nov ‘13</a:t>
            </a:r>
          </a:p>
          <a:p>
            <a:pPr lvl="1"/>
            <a:r>
              <a:rPr lang="en-US" dirty="0"/>
              <a:t>Potential title: ‘Network Reference Model and Functional Description of IEEE 802 based Access Networks’</a:t>
            </a:r>
          </a:p>
          <a:p>
            <a:pPr lvl="2"/>
            <a:r>
              <a:rPr lang="en-US" dirty="0"/>
              <a:t>Similar to a ‘Stage 2’ specification</a:t>
            </a:r>
          </a:p>
          <a:p>
            <a:r>
              <a:rPr lang="en-US" dirty="0"/>
              <a:t>Suggest the best home for the project.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9788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from ARC SC on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OmniRAN</a:t>
            </a:r>
            <a:r>
              <a:rPr lang="en-US" dirty="0" smtClean="0"/>
              <a:t> SG should be extended.	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SG should produce a PAR.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needs to investigate how its work fits within other IEEE 802 activities.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6111426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Progressing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://mentor.ieee.org/omniran/dcn/13/omniran-13-0048-04-0000-omniran-ecsg-results-and-</a:t>
            </a:r>
            <a:r>
              <a:rPr lang="en-US" dirty="0" smtClean="0">
                <a:hlinkClick r:id="rId2"/>
              </a:rPr>
              <a:t>outlook.pptx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https://mentor.ieee.org/omniran/dcn/13/omniran-13-0056-01-ecsg-omniran-ecsg-jul13-</a:t>
            </a:r>
            <a:r>
              <a:rPr lang="en-US" dirty="0" smtClean="0">
                <a:hlinkClick r:id="rId3"/>
              </a:rPr>
              <a:t>conclusions.pptx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>
                <a:hlinkClick r:id="rId4"/>
              </a:rPr>
              <a:t>https://mentor.ieee.org/omniran/dcn/13/omniran-13-0054-00-ecsg-omniran-</a:t>
            </a:r>
            <a:r>
              <a:rPr lang="en-US" dirty="0" smtClean="0">
                <a:hlinkClick r:id="rId4"/>
              </a:rPr>
              <a:t>architecture.pptx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EC SG Closing Report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https://mentor.ieee.org/omniran/dcn/13/omniran-13-0057-00-ecsg-omniran-ec-closing-</a:t>
            </a:r>
            <a:r>
              <a:rPr lang="en-US" dirty="0" smtClean="0">
                <a:hlinkClick r:id="rId5"/>
              </a:rPr>
              <a:t>report.pptx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11-13/0845r1 by Michael Montemurro, BlackBerry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7609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73853</TotalTime>
  <Words>6099</Words>
  <Application>Microsoft Office PowerPoint</Application>
  <PresentationFormat>On-screen Show (4:3)</PresentationFormat>
  <Paragraphs>1438</Paragraphs>
  <Slides>93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5" baseType="lpstr">
      <vt:lpstr>Default Design</vt:lpstr>
      <vt:lpstr>Document</vt:lpstr>
      <vt:lpstr>802.11 July 2013 Closing Reports</vt:lpstr>
      <vt:lpstr>Abstract</vt:lpstr>
      <vt:lpstr>Attendance</vt:lpstr>
      <vt:lpstr>Attendance Total</vt:lpstr>
      <vt:lpstr>Attendance Histogram (Thu) </vt:lpstr>
      <vt:lpstr>Attendance by Country</vt:lpstr>
      <vt:lpstr>Type of Groups</vt:lpstr>
      <vt:lpstr>Groups</vt:lpstr>
      <vt:lpstr>802.11 WG Editor’s Meeting (July ‘13)</vt:lpstr>
      <vt:lpstr>Volunteer Editor Contacts</vt:lpstr>
      <vt:lpstr>July 16th Round table status report</vt:lpstr>
      <vt:lpstr>802.11 Style Guide</vt:lpstr>
      <vt:lpstr>Editor Amendment Ordering</vt:lpstr>
      <vt:lpstr>Draft Development Snapshot</vt:lpstr>
      <vt:lpstr>Closing Report</vt:lpstr>
      <vt:lpstr>Abstract</vt:lpstr>
      <vt:lpstr>PowerPoint Presentation</vt:lpstr>
      <vt:lpstr>ARC SC Closing Report – July 2013</vt:lpstr>
      <vt:lpstr>Accomplishments</vt:lpstr>
      <vt:lpstr>Plan for September 2013</vt:lpstr>
      <vt:lpstr>IEEE 802 JTC1 SC closing report (July 13)</vt:lpstr>
      <vt:lpstr>Abstract</vt:lpstr>
      <vt:lpstr>JTC1 SC focused on reporting on status updates from last SC6 meeting</vt:lpstr>
      <vt:lpstr>IEEE 802 has 10 standards in process of ratification by ISO/IEC under PSDO</vt:lpstr>
      <vt:lpstr>JTC1 SC focused on reporting on status updates from last SC6 meeting</vt:lpstr>
      <vt:lpstr>JTC1 SC focused on reporting on status updates from last SC6 meeting</vt:lpstr>
      <vt:lpstr>JTC1 SC will plan for future SC6 activities  in September in Nanjing</vt:lpstr>
      <vt:lpstr>The JTC1 SC approved a recommendation to ExCom </vt:lpstr>
      <vt:lpstr>IEEE 802.11 Regulatory SC Geneva Closing Report</vt:lpstr>
      <vt:lpstr>Abstract</vt:lpstr>
      <vt:lpstr>Agenda</vt:lpstr>
      <vt:lpstr>Accomplishments</vt:lpstr>
      <vt:lpstr>Teleconferences</vt:lpstr>
      <vt:lpstr>References</vt:lpstr>
      <vt:lpstr>References [2]</vt:lpstr>
      <vt:lpstr>IEEE 802.11mc Closing Report for July 2013</vt:lpstr>
      <vt:lpstr>Abstract</vt:lpstr>
      <vt:lpstr>Status: comment resolution </vt:lpstr>
      <vt:lpstr>TGmc Plan of Record</vt:lpstr>
      <vt:lpstr>Teleconferences</vt:lpstr>
      <vt:lpstr>Next Steps</vt:lpstr>
      <vt:lpstr>IEEE 802.11ac – July 2013 Chair: Osama Aboul-Magd</vt:lpstr>
      <vt:lpstr>TGaf  Geneva Closing Report</vt:lpstr>
      <vt:lpstr>Abstract</vt:lpstr>
      <vt:lpstr>Plan for the Week</vt:lpstr>
      <vt:lpstr>TGaf Accomplishments </vt:lpstr>
      <vt:lpstr>Plan for September</vt:lpstr>
      <vt:lpstr>TGaf Timeline – Updated May 2013</vt:lpstr>
      <vt:lpstr>Teleconferences</vt:lpstr>
      <vt:lpstr>WG Motion #1</vt:lpstr>
      <vt:lpstr>WG Motion #2</vt:lpstr>
      <vt:lpstr>IEEE 802.11ah Closing Report for July 2013</vt:lpstr>
      <vt:lpstr>Activity in TGah</vt:lpstr>
      <vt:lpstr>Going forward</vt:lpstr>
      <vt:lpstr>Teleconference</vt:lpstr>
      <vt:lpstr>Timeline – No change</vt:lpstr>
      <vt:lpstr>IEEE 802.11TGai Closing Report</vt:lpstr>
      <vt:lpstr>Abstract</vt:lpstr>
      <vt:lpstr>IEEE 802.11 FILS TGai – Geneva  July 2013</vt:lpstr>
      <vt:lpstr>Accomplishments  TGai  1/2</vt:lpstr>
      <vt:lpstr>Accomplishments  TGai  2/2</vt:lpstr>
      <vt:lpstr>MOTION:17 </vt:lpstr>
      <vt:lpstr>Plan for Sep</vt:lpstr>
      <vt:lpstr>Time line of TGai (No change)</vt:lpstr>
      <vt:lpstr>Teleconference Schedule </vt:lpstr>
      <vt:lpstr>Thanks to all who participated!</vt:lpstr>
      <vt:lpstr>PowerPoint Presentation</vt:lpstr>
      <vt:lpstr>Abstract</vt:lpstr>
      <vt:lpstr>Work Completed (1/2)</vt:lpstr>
      <vt:lpstr>Work Completed (2/2)</vt:lpstr>
      <vt:lpstr>Motion</vt:lpstr>
      <vt:lpstr>Goals for Sept Meeting</vt:lpstr>
      <vt:lpstr>Conference call times</vt:lpstr>
      <vt:lpstr>TGak July Closing Report</vt:lpstr>
      <vt:lpstr>Abstract</vt:lpstr>
      <vt:lpstr>TGak Closing Report</vt:lpstr>
      <vt:lpstr>TGak Closing Report</vt:lpstr>
      <vt:lpstr>TGak Closing Report</vt:lpstr>
      <vt:lpstr>TGaq Closing Report</vt:lpstr>
      <vt:lpstr>Abstract</vt:lpstr>
      <vt:lpstr>PowerPoint Presentation</vt:lpstr>
      <vt:lpstr>HEW SG July 2013 Closing Report</vt:lpstr>
      <vt:lpstr>Abstract</vt:lpstr>
      <vt:lpstr>Work Completed </vt:lpstr>
      <vt:lpstr>Timeline</vt:lpstr>
      <vt:lpstr>September 2013 Goals</vt:lpstr>
      <vt:lpstr>Conference Call Times</vt:lpstr>
      <vt:lpstr>Liaison Report for OmniRAN EC SG</vt:lpstr>
      <vt:lpstr>Abstract</vt:lpstr>
      <vt:lpstr>OmniRAN Update </vt:lpstr>
      <vt:lpstr>OmniRAN EC SG Par extension</vt:lpstr>
      <vt:lpstr>Recommendations from ARC SC on OmniRAN</vt:lpstr>
      <vt:lpstr>Reference Documents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208</cp:lastModifiedBy>
  <cp:revision>1210</cp:revision>
  <cp:lastPrinted>1998-02-10T13:28:06Z</cp:lastPrinted>
  <dcterms:created xsi:type="dcterms:W3CDTF">1998-02-10T13:07:52Z</dcterms:created>
  <dcterms:modified xsi:type="dcterms:W3CDTF">2013-07-18T18:04:39Z</dcterms:modified>
</cp:coreProperties>
</file>