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3"/>
  </p:notesMasterIdLst>
  <p:handoutMasterIdLst>
    <p:handoutMasterId r:id="rId14"/>
  </p:handoutMasterIdLst>
  <p:sldIdLst>
    <p:sldId id="269" r:id="rId2"/>
    <p:sldId id="257" r:id="rId3"/>
    <p:sldId id="296" r:id="rId4"/>
    <p:sldId id="299" r:id="rId5"/>
    <p:sldId id="300" r:id="rId6"/>
    <p:sldId id="272" r:id="rId7"/>
    <p:sldId id="273" r:id="rId8"/>
    <p:sldId id="274" r:id="rId9"/>
    <p:sldId id="275" r:id="rId10"/>
    <p:sldId id="276" r:id="rId11"/>
    <p:sldId id="29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SorterView" showComments="0">
  <p:normalViewPr>
    <p:restoredLeft sz="15620"/>
    <p:restoredTop sz="94660"/>
  </p:normalViewPr>
  <p:slideViewPr>
    <p:cSldViewPr showGuides="1">
      <p:cViewPr>
        <p:scale>
          <a:sx n="100" d="100"/>
          <a:sy n="100" d="100"/>
        </p:scale>
        <p:origin x="-1224" y="-168"/>
      </p:cViewPr>
      <p:guideLst>
        <p:guide orient="horz" pos="2160"/>
        <p:guide pos="2880"/>
      </p:guideLst>
    </p:cSldViewPr>
  </p:slideViewPr>
  <p:outlineViewPr>
    <p:cViewPr>
      <p:scale>
        <a:sx n="33" d="100"/>
        <a:sy n="33" d="100"/>
      </p:scale>
      <p:origin x="344" y="45872"/>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7</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10</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Jun/July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Jun/July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Jun/July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Jun/July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Jun/July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Jun/July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Jun/July</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Jun/July</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Jun/July</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Jun/July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Jun/July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1050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Jun/July</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ATRD Root,Lab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509348" y="332601"/>
            <a:ext cx="193615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 11-</a:t>
            </a:r>
            <a:r>
              <a:rPr lang="en-US" altLang="ja-JP" sz="1800" b="1" dirty="0" smtClean="0"/>
              <a:t>13-</a:t>
            </a:r>
            <a:r>
              <a:rPr lang="en-US" altLang="ja-JP" sz="1800" b="1" dirty="0" smtClean="0"/>
              <a:t>0656r01</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3/11-13-0495-10-00ai-tgai-d0-5-call-for-comments-responses-resolutions-cc08.xls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3/11-13-0495-10-00ai-tgai-d0-5-call-for-comments-responses-resolutions-cc08.xls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833437" cy="276225"/>
          </a:xfrm>
          <a:noFill/>
        </p:spPr>
        <p:txBody>
          <a:bodyPr/>
          <a:lstStyle/>
          <a:p>
            <a:r>
              <a:rPr lang="en-US" altLang="ja-JP" smtClean="0">
                <a:latin typeface="Times New Roman" pitchFamily="-84" charset="0"/>
              </a:rPr>
              <a:t>Jun/July</a:t>
            </a:r>
            <a:endParaRPr lang="en-US" altLang="ja-JP">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for</a:t>
            </a:r>
            <a:r>
              <a:rPr lang="en-US" altLang="ja-JP" sz="2100" dirty="0" smtClean="0">
                <a:ea typeface="ＭＳ Ｐゴシック" pitchFamily="-84" charset="-128"/>
                <a:cs typeface="ＭＳ Ｐゴシック" pitchFamily="-84" charset="-128"/>
              </a:rPr>
              <a:t> 4</a:t>
            </a:r>
            <a:r>
              <a:rPr lang="en-US" altLang="ja-JP" sz="2100" baseline="30000" dirty="0" smtClean="0">
                <a:ea typeface="ＭＳ Ｐゴシック" pitchFamily="-84" charset="-128"/>
                <a:cs typeface="ＭＳ Ｐゴシック" pitchFamily="-84" charset="-128"/>
              </a:rPr>
              <a:t>th</a:t>
            </a:r>
            <a:r>
              <a:rPr lang="en-US" altLang="ja-JP" sz="2100" dirty="0" smtClean="0">
                <a:ea typeface="ＭＳ Ｐゴシック" pitchFamily="-84" charset="-128"/>
                <a:cs typeface="ＭＳ Ｐゴシック" pitchFamily="-84" charset="-128"/>
              </a:rPr>
              <a:t>, 18</a:t>
            </a:r>
            <a:r>
              <a:rPr lang="en-US" altLang="ja-JP" sz="2100" baseline="30000" dirty="0" smtClean="0">
                <a:ea typeface="ＭＳ Ｐゴシック" pitchFamily="-84" charset="-128"/>
                <a:cs typeface="ＭＳ Ｐゴシック" pitchFamily="-84" charset="-128"/>
              </a:rPr>
              <a:t>th</a:t>
            </a:r>
            <a:r>
              <a:rPr lang="en-US" altLang="ja-JP" sz="2100" dirty="0" smtClean="0">
                <a:ea typeface="ＭＳ Ｐゴシック" pitchFamily="-84" charset="-128"/>
                <a:cs typeface="ＭＳ Ｐゴシック" pitchFamily="-84" charset="-128"/>
              </a:rPr>
              <a:t> Jun and 2</a:t>
            </a:r>
            <a:r>
              <a:rPr lang="en-US" altLang="ja-JP" sz="2100" baseline="30000" dirty="0" smtClean="0">
                <a:ea typeface="ＭＳ Ｐゴシック" pitchFamily="-84" charset="-128"/>
                <a:cs typeface="ＭＳ Ｐゴシック" pitchFamily="-84" charset="-128"/>
              </a:rPr>
              <a:t>nd</a:t>
            </a:r>
            <a:r>
              <a:rPr lang="en-US" altLang="ja-JP" sz="2100" dirty="0" smtClean="0">
                <a:ea typeface="ＭＳ Ｐゴシック" pitchFamily="-84" charset="-128"/>
                <a:cs typeface="ＭＳ Ｐゴシック" pitchFamily="-84" charset="-128"/>
              </a:rPr>
              <a:t> July 2013</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2013-6-4</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77200" cy="1121093"/>
        </p:xfrm>
        <a:graphic>
          <a:graphicData uri="http://schemas.openxmlformats.org/drawingml/2006/table">
            <a:tbl>
              <a:tblPr/>
              <a:tblGrid>
                <a:gridCol w="1616075"/>
                <a:gridCol w="1000125"/>
                <a:gridCol w="2306638"/>
                <a:gridCol w="1384300"/>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AlliedTelesisRD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Root Lab</a:t>
                      </a:r>
                      <a:endParaRPr kumimoji="1" lang="ja-JP" sz="1300" b="0" i="0" u="none" strike="noStrike" cap="none" normalizeH="0" baseline="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8F TOC2 Bldg. 7-21-11 Nishi-</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Gotanda</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Shinagawa-</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ku</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Tokyo 141-0031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+81-3-5436-8350</a:t>
                      </a:r>
                      <a:endParaRPr kumimoji="1" lang="ja-JP" sz="13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hmano@root-hq.com</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Jun/July</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10</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Jun/July</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11</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Jun/July</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a:t>
            </a:r>
            <a:r>
              <a:rPr lang="ja-JP" altLang="en-US"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Jun and 2</a:t>
            </a:r>
            <a:r>
              <a:rPr lang="en-US" altLang="ja-JP" baseline="30000" dirty="0" smtClean="0">
                <a:ea typeface="ＭＳ Ｐゴシック" pitchFamily="-84" charset="-128"/>
                <a:cs typeface="ＭＳ Ｐゴシック" pitchFamily="-84" charset="-128"/>
              </a:rPr>
              <a:t>nd</a:t>
            </a:r>
            <a:r>
              <a:rPr lang="en-US" altLang="ja-JP" dirty="0" smtClean="0">
                <a:ea typeface="ＭＳ Ｐゴシック" pitchFamily="-84" charset="-128"/>
                <a:cs typeface="ＭＳ Ｐゴシック" pitchFamily="-84" charset="-128"/>
              </a:rPr>
              <a:t> July 2013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Jun/July</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a:ea typeface="ＭＳ Ｐゴシック" pitchFamily="-84" charset="-128"/>
                <a:cs typeface="ＭＳ Ｐゴシック" pitchFamily="-84" charset="-128"/>
              </a:rPr>
              <a:t>Please announce your affiliation when you first address the group during a meeting slot</a:t>
            </a:r>
          </a:p>
          <a:p>
            <a:endParaRPr lang="en-US" altLang="ja-JP" sz="3200">
              <a:ea typeface="ＭＳ Ｐゴシック" pitchFamily="-84" charset="-128"/>
              <a:cs typeface="ＭＳ Ｐゴシック" pitchFamily="-84" charset="-128"/>
            </a:endParaRPr>
          </a:p>
          <a:p>
            <a:r>
              <a:rPr lang="en-US" altLang="ja-JP" sz="320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a:ea typeface="ＭＳ Ｐゴシック" pitchFamily="-84" charset="-128"/>
                <a:cs typeface="ＭＳ Ｐゴシック" pitchFamily="-84" charset="-128"/>
                <a:hlinkClick r:id="rId2"/>
              </a:rPr>
              <a:t>hmorioka@root-hq.com</a:t>
            </a:r>
            <a:r>
              <a:rPr lang="en-US" altLang="ja-JP" sz="3200">
                <a:ea typeface="ＭＳ Ｐゴシック" pitchFamily="-84" charset="-128"/>
                <a:cs typeface="ＭＳ Ｐゴシック" pitchFamily="-84" charset="-128"/>
              </a:rPr>
              <a:t> and </a:t>
            </a:r>
            <a:r>
              <a:rPr lang="de-DE" altLang="ja-JP" sz="3200">
                <a:ea typeface="ＭＳ Ｐゴシック" pitchFamily="-84" charset="-128"/>
                <a:cs typeface="ＭＳ Ｐゴシック" pitchFamily="-84" charset="-128"/>
                <a:hlinkClick r:id="rId3"/>
              </a:rPr>
              <a:t>hmano@root-hq.com</a:t>
            </a:r>
            <a:r>
              <a:rPr lang="de-DE" altLang="ja-JP" sz="3200">
                <a:ea typeface="ＭＳ Ｐゴシック" pitchFamily="-84" charset="-128"/>
                <a:cs typeface="ＭＳ Ｐゴシック" pitchFamily="-84" charset="-128"/>
              </a:rPr>
              <a:t> </a:t>
            </a:r>
          </a:p>
          <a:p>
            <a:endParaRPr lang="en-US" altLang="ja-JP" sz="32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Jun</a:t>
            </a:r>
          </a:p>
        </p:txBody>
      </p:sp>
      <p:sp>
        <p:nvSpPr>
          <p:cNvPr id="20483" name="Content Placeholder 2"/>
          <p:cNvSpPr>
            <a:spLocks noGrp="1"/>
          </p:cNvSpPr>
          <p:nvPr>
            <p:ph idx="1"/>
          </p:nvPr>
        </p:nvSpPr>
        <p:spPr>
          <a:xfrm>
            <a:off x="685800" y="1219200"/>
            <a:ext cx="8077200" cy="5257800"/>
          </a:xfrm>
        </p:spPr>
        <p:txBody>
          <a:bodyPr>
            <a:normAutofit fontScale="92500" lnSpcReduction="1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meeting Minutes</a:t>
            </a:r>
          </a:p>
          <a:p>
            <a:pPr lvl="1">
              <a:defRPr/>
            </a:pPr>
            <a:r>
              <a:rPr lang="en-US" altLang="ja-JP" dirty="0" smtClean="0"/>
              <a:t>13-0638r1 May 2013 Waikoloa  Session Minutes </a:t>
            </a:r>
          </a:p>
          <a:p>
            <a:pPr lvl="1">
              <a:defRPr/>
            </a:pPr>
            <a:r>
              <a:rPr lang="en-US" altLang="ja-JP" dirty="0" smtClean="0"/>
              <a:t>https://mentor.ieee.org/802.11/dcn/13/11-13-0638-01-00ai-may-2013-waikoloa-session-minutes.docStatus report of Draft 0.5</a:t>
            </a:r>
          </a:p>
          <a:p>
            <a:pPr>
              <a:defRPr/>
            </a:pPr>
            <a:r>
              <a:rPr lang="en-US" altLang="ja-JP" dirty="0" smtClean="0"/>
              <a:t>Status of comment resolution</a:t>
            </a:r>
          </a:p>
          <a:p>
            <a:pPr lvl="1">
              <a:defRPr/>
            </a:pPr>
            <a:r>
              <a:rPr lang="en-US" altLang="ja-JP" dirty="0" err="1" smtClean="0"/>
              <a:t>TGai</a:t>
            </a:r>
            <a:r>
              <a:rPr lang="en-US" altLang="ja-JP" dirty="0" smtClean="0"/>
              <a:t> D0.5 -- Call for Comments Responses &amp; Resolutions (CC08)</a:t>
            </a:r>
          </a:p>
          <a:p>
            <a:pPr lvl="1">
              <a:defRPr/>
            </a:pPr>
            <a:r>
              <a:rPr lang="en-US" altLang="ja-JP" dirty="0" smtClean="0">
                <a:hlinkClick r:id="rId2"/>
              </a:rPr>
              <a:t>https://mentor.ieee.org/802.11/dcn/13/11-13-0495-10-00ai-tgai-d0-5-call-for-comments-responses-resolutions-cc08.xlsx</a:t>
            </a:r>
            <a:endParaRPr lang="en-US" altLang="ja-JP" dirty="0" smtClean="0"/>
          </a:p>
          <a:p>
            <a:pPr>
              <a:defRPr/>
            </a:pPr>
            <a:r>
              <a:rPr lang="en-US" altLang="ja-JP" dirty="0" smtClean="0"/>
              <a:t>Berlin </a:t>
            </a:r>
            <a:r>
              <a:rPr lang="en-US" altLang="ja-JP" dirty="0" err="1" smtClean="0"/>
              <a:t>adhoc</a:t>
            </a:r>
            <a:endParaRPr lang="en-US" altLang="ja-JP" dirty="0" smtClean="0"/>
          </a:p>
          <a:p>
            <a:pPr lvl="1">
              <a:defRPr/>
            </a:pPr>
            <a:r>
              <a:rPr lang="en-US" altLang="ja-JP" dirty="0" smtClean="0"/>
              <a:t>https://mentor.ieee.org/802.11/dcn/13/11-13-0641-02-00ai-tgai-berlin-ad-hoc-announcement-and-booking-details.docx</a:t>
            </a:r>
          </a:p>
          <a:p>
            <a:pPr>
              <a:defRPr/>
            </a:pPr>
            <a:r>
              <a:rPr lang="en-US" altLang="ja-JP" dirty="0" smtClean="0"/>
              <a:t>Plan to next teleconference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Jun/July</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a:t>
            </a:r>
            <a:r>
              <a:rPr lang="en-US" altLang="ja-JP" dirty="0" smtClean="0">
                <a:ea typeface="ＭＳ Ｐゴシック" pitchFamily="-84" charset="-128"/>
                <a:cs typeface="ＭＳ Ｐゴシック" pitchFamily="-84" charset="-128"/>
              </a:rPr>
              <a:t>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Jun</a:t>
            </a:r>
          </a:p>
        </p:txBody>
      </p:sp>
      <p:sp>
        <p:nvSpPr>
          <p:cNvPr id="20483" name="Content Placeholder 2"/>
          <p:cNvSpPr>
            <a:spLocks noGrp="1"/>
          </p:cNvSpPr>
          <p:nvPr>
            <p:ph idx="1"/>
          </p:nvPr>
        </p:nvSpPr>
        <p:spPr>
          <a:xfrm>
            <a:off x="685800" y="1219200"/>
            <a:ext cx="8077200" cy="5257800"/>
          </a:xfrm>
        </p:spPr>
        <p:txBody>
          <a:bodyPr>
            <a:normAutofit fontScale="92500" lnSpcReduction="1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meeting </a:t>
            </a:r>
            <a:r>
              <a:rPr lang="en-US" altLang="ja-JP" dirty="0" smtClean="0"/>
              <a:t>Minutes</a:t>
            </a:r>
          </a:p>
          <a:p>
            <a:pPr lvl="1">
              <a:defRPr/>
            </a:pPr>
            <a:r>
              <a:rPr lang="en-US" altLang="ja-JP" dirty="0" err="1" smtClean="0"/>
              <a:t>june-july-teleconference-minutes</a:t>
            </a:r>
            <a:endParaRPr lang="en-US" altLang="ja-JP" dirty="0" smtClean="0"/>
          </a:p>
          <a:p>
            <a:pPr lvl="2">
              <a:defRPr/>
            </a:pPr>
            <a:r>
              <a:rPr lang="en-US" altLang="ja-JP" dirty="0" smtClean="0"/>
              <a:t>https://mentor.ieee.org/802.11/dcn/13/11-13-0665-00-00ai-june-july-teleconference-minutes.doc</a:t>
            </a:r>
          </a:p>
          <a:p>
            <a:pPr>
              <a:defRPr/>
            </a:pPr>
            <a:r>
              <a:rPr lang="en-US" altLang="ja-JP" dirty="0" smtClean="0"/>
              <a:t>Status </a:t>
            </a:r>
            <a:r>
              <a:rPr lang="en-US" altLang="ja-JP" dirty="0" smtClean="0"/>
              <a:t>of comment resolution</a:t>
            </a:r>
          </a:p>
          <a:p>
            <a:pPr lvl="1">
              <a:defRPr/>
            </a:pPr>
            <a:r>
              <a:rPr lang="en-US" altLang="ja-JP" dirty="0" err="1" smtClean="0"/>
              <a:t>TGai</a:t>
            </a:r>
            <a:r>
              <a:rPr lang="en-US" altLang="ja-JP" dirty="0" smtClean="0"/>
              <a:t> D0.5 -- Call for Comments Responses &amp; Resolutions (CC08)</a:t>
            </a:r>
          </a:p>
          <a:p>
            <a:pPr lvl="1">
              <a:defRPr/>
            </a:pPr>
            <a:r>
              <a:rPr lang="en-US" altLang="ja-JP" dirty="0" smtClean="0">
                <a:hlinkClick r:id="rId2"/>
              </a:rPr>
              <a:t>https://mentor.ieee.org/802.11/dcn/13/11-13-0495-10-00ai-tgai-d0-5-call-for-comments-responses-resolutions-cc08.xlsx</a:t>
            </a:r>
            <a:endParaRPr lang="en-US" altLang="ja-JP" dirty="0" smtClean="0"/>
          </a:p>
          <a:p>
            <a:pPr>
              <a:defRPr/>
            </a:pPr>
            <a:r>
              <a:rPr lang="en-US" altLang="ja-JP" dirty="0" smtClean="0"/>
              <a:t>Berlin </a:t>
            </a:r>
            <a:r>
              <a:rPr lang="en-US" altLang="ja-JP" dirty="0" err="1" smtClean="0"/>
              <a:t>adhoc</a:t>
            </a:r>
            <a:endParaRPr lang="en-US" altLang="ja-JP" dirty="0" smtClean="0"/>
          </a:p>
          <a:p>
            <a:pPr lvl="1">
              <a:defRPr/>
            </a:pPr>
            <a:r>
              <a:rPr lang="en-US" altLang="ja-JP" dirty="0" smtClean="0"/>
              <a:t>https://mentor.ieee.org/802.11/dcn/13/11-13-0641-02-00ai-tgai-berlin-ad-hoc-announcement-and-booking-details.docx</a:t>
            </a:r>
          </a:p>
          <a:p>
            <a:pPr>
              <a:defRPr/>
            </a:pPr>
            <a:r>
              <a:rPr lang="en-US" altLang="ja-JP" dirty="0" smtClean="0"/>
              <a:t>Plan to next teleconference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Jun/July</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a:t>IEEE Patent Policy - </a:t>
            </a:r>
            <a:r>
              <a:rPr kumimoji="0" lang="en-US" altLang="ja-JP" sz="1500" u="sng">
                <a:hlinkClick r:id="rId2"/>
              </a:rPr>
              <a:t>http://standards.ieee.org/board/pat/pat-slideset.ppt</a:t>
            </a:r>
            <a:endParaRPr kumimoji="0" lang="en-US" altLang="ja-JP" sz="1500"/>
          </a:p>
          <a:p>
            <a:pPr lvl="1">
              <a:lnSpc>
                <a:spcPct val="80000"/>
              </a:lnSpc>
            </a:pPr>
            <a:r>
              <a:rPr kumimoji="0" lang="en-US" altLang="ja-JP" sz="1500"/>
              <a:t>Patent FAQ - </a:t>
            </a:r>
            <a:r>
              <a:rPr kumimoji="0" lang="en-US" altLang="ja-JP" sz="1500" u="sng">
                <a:hlinkClick r:id="rId3"/>
              </a:rPr>
              <a:t>http://standards.ieee.org/board/pat/faq.pdf</a:t>
            </a:r>
            <a:endParaRPr kumimoji="0" lang="en-US" altLang="ja-JP" sz="1500"/>
          </a:p>
          <a:p>
            <a:pPr lvl="1">
              <a:lnSpc>
                <a:spcPct val="80000"/>
              </a:lnSpc>
            </a:pPr>
            <a:r>
              <a:rPr kumimoji="0" lang="en-US" altLang="ja-JP" sz="1500"/>
              <a:t>LoA Form - </a:t>
            </a:r>
            <a:r>
              <a:rPr kumimoji="0" lang="en-US" altLang="ja-JP" sz="1500" u="sng">
                <a:hlinkClick r:id="rId4"/>
              </a:rPr>
              <a:t>http://standards.ieee.org/board/pat/loa.pdf</a:t>
            </a:r>
            <a:endParaRPr kumimoji="0" lang="en-US" altLang="ja-JP" sz="1500"/>
          </a:p>
          <a:p>
            <a:pPr lvl="1">
              <a:lnSpc>
                <a:spcPct val="80000"/>
              </a:lnSpc>
            </a:pPr>
            <a:r>
              <a:rPr kumimoji="0" lang="en-US" altLang="ja-JP" sz="1500"/>
              <a:t>Affiliation FAQ - </a:t>
            </a:r>
            <a:r>
              <a:rPr kumimoji="0" lang="en-US" altLang="ja-JP" sz="1500" u="sng">
                <a:hlinkClick r:id="rId5"/>
              </a:rPr>
              <a:t>http://standards.ieee.org/faqs/affiliationFAQ.html</a:t>
            </a:r>
            <a:endParaRPr kumimoji="0" lang="en-US" altLang="ja-JP" sz="1500"/>
          </a:p>
          <a:p>
            <a:pPr lvl="1">
              <a:lnSpc>
                <a:spcPct val="80000"/>
              </a:lnSpc>
            </a:pPr>
            <a:r>
              <a:rPr kumimoji="0" lang="en-US" altLang="ja-JP" sz="1500"/>
              <a:t>Anti-Trust FAQ - </a:t>
            </a:r>
            <a:r>
              <a:rPr kumimoji="0" lang="en-US" altLang="ja-JP" sz="1500" u="sng">
                <a:hlinkClick r:id="rId6"/>
              </a:rPr>
              <a:t>http://standards.ieee.org/resources/antitrust-guidelines.pdf</a:t>
            </a:r>
            <a:endParaRPr kumimoji="0" lang="en-US" altLang="ja-JP" sz="1500"/>
          </a:p>
          <a:p>
            <a:pPr lvl="1">
              <a:lnSpc>
                <a:spcPct val="80000"/>
              </a:lnSpc>
            </a:pPr>
            <a:r>
              <a:rPr kumimoji="0" lang="en-US" altLang="ja-JP" sz="1500"/>
              <a:t>Ethics - </a:t>
            </a:r>
            <a:r>
              <a:rPr kumimoji="0" lang="en-US" altLang="ja-JP" sz="1500" u="sng">
                <a:hlinkClick r:id="rId7"/>
              </a:rPr>
              <a:t>http://www.ieee.org/portal/cms_docs/about/CoE_poster.pdf</a:t>
            </a:r>
            <a:endParaRPr kumimoji="0" lang="en-US" altLang="ja-JP" sz="1500"/>
          </a:p>
          <a:p>
            <a:pPr lvl="1">
              <a:lnSpc>
                <a:spcPct val="80000"/>
              </a:lnSpc>
            </a:pPr>
            <a:r>
              <a:rPr kumimoji="0" lang="en-US" altLang="ja-JP" sz="1500"/>
              <a:t>IEEE 802.11 Working Group Policies and Procedures - </a:t>
            </a:r>
            <a:r>
              <a:rPr kumimoji="0" lang="en-US" altLang="ja-JP" sz="1500" u="sng">
                <a:hlinkClick r:id="rId8"/>
              </a:rPr>
              <a:t>https://mentor.ieee.org/802.11/public-file/07/11-07-0360-04-0000-802-11-policies-and-procedures.doc</a:t>
            </a:r>
            <a:endParaRPr lang="en-US" altLang="ja-JP" sz="1900"/>
          </a:p>
          <a:p>
            <a:pPr>
              <a:lnSpc>
                <a:spcPct val="80000"/>
              </a:lnSpc>
            </a:pPr>
            <a:r>
              <a:rPr lang="en-US" altLang="ja-JP" sz="1900">
                <a:ea typeface="ＭＳ Ｐゴシック" pitchFamily="-84" charset="-128"/>
                <a:cs typeface="ＭＳ Ｐゴシック" pitchFamily="-84" charset="-128"/>
              </a:rPr>
              <a:t>Chair and secretary</a:t>
            </a:r>
          </a:p>
          <a:p>
            <a:pPr lvl="1">
              <a:lnSpc>
                <a:spcPct val="80000"/>
              </a:lnSpc>
            </a:pPr>
            <a:r>
              <a:rPr kumimoji="0" lang="en-US" altLang="ja-JP" sz="1500"/>
              <a:t>Chair: Hiroshi Mano (Root Inc)</a:t>
            </a:r>
          </a:p>
          <a:p>
            <a:pPr lvl="1">
              <a:lnSpc>
                <a:spcPct val="80000"/>
              </a:lnSpc>
            </a:pPr>
            <a:r>
              <a:rPr kumimoji="0" lang="en-US" altLang="ja-JP" sz="1500"/>
              <a:t>Vice Chair : Marc Emmelman (Fraunhofer FOKUS)</a:t>
            </a:r>
          </a:p>
          <a:p>
            <a:pPr lvl="1">
              <a:lnSpc>
                <a:spcPct val="80000"/>
              </a:lnSpc>
            </a:pPr>
            <a:r>
              <a:rPr kumimoji="0" lang="en-US" altLang="ja-JP" sz="1500"/>
              <a:t>2</a:t>
            </a:r>
            <a:r>
              <a:rPr kumimoji="0" lang="en-US" altLang="ja-JP" sz="1500" baseline="30000"/>
              <a:t>nd</a:t>
            </a:r>
            <a:r>
              <a:rPr kumimoji="0" lang="en-US" altLang="ja-JP" sz="1500"/>
              <a:t> Vice Chair : Gobar Bajko (Nokia)</a:t>
            </a:r>
          </a:p>
          <a:p>
            <a:pPr lvl="1">
              <a:lnSpc>
                <a:spcPct val="80000"/>
              </a:lnSpc>
            </a:pPr>
            <a:r>
              <a:rPr kumimoji="0" lang="en-US" altLang="ja-JP" sz="1500"/>
              <a:t>Recording Secretary: Hitoshi Morioka (Root,Inc.)</a:t>
            </a:r>
          </a:p>
          <a:p>
            <a:pPr lvl="1">
              <a:lnSpc>
                <a:spcPct val="80000"/>
              </a:lnSpc>
            </a:pPr>
            <a:r>
              <a:rPr kumimoji="0" lang="en-US" altLang="ja-JP" sz="1500"/>
              <a:t>Technical Editor: </a:t>
            </a:r>
            <a:r>
              <a:rPr lang="en-US" altLang="ja-JP" sz="1600"/>
              <a:t>Tom Siep (CSR)</a:t>
            </a:r>
            <a:endParaRPr kumimoji="0" lang="en-US" altLang="ja-JP" sz="1500"/>
          </a:p>
          <a:p>
            <a:pPr>
              <a:lnSpc>
                <a:spcPct val="80000"/>
              </a:lnSpc>
            </a:pPr>
            <a:r>
              <a:rPr lang="en-US" altLang="ja-JP" sz="1900">
                <a:ea typeface="ＭＳ Ｐゴシック" pitchFamily="-84" charset="-128"/>
                <a:cs typeface="ＭＳ Ｐゴシック" pitchFamily="-84" charset="-128"/>
              </a:rPr>
              <a:t>Recording your attendance</a:t>
            </a:r>
          </a:p>
          <a:p>
            <a:pPr lvl="1">
              <a:lnSpc>
                <a:spcPct val="80000"/>
              </a:lnSpc>
            </a:pPr>
            <a:r>
              <a:rPr kumimoji="0" lang="en-US" altLang="ja-JP" sz="1900"/>
              <a:t>Please send e-mail including name and affiliation to </a:t>
            </a:r>
            <a:r>
              <a:rPr lang="en-US" altLang="ja-JP" sz="1800">
                <a:hlinkClick r:id="rId9"/>
              </a:rPr>
              <a:t>hmorioka@root-hq.com</a:t>
            </a:r>
            <a:r>
              <a:rPr lang="en-US" altLang="ja-JP" sz="1800"/>
              <a:t> and </a:t>
            </a:r>
            <a:r>
              <a:rPr lang="de-DE" altLang="ja-JP" sz="1800">
                <a:hlinkClick r:id="rId10"/>
              </a:rPr>
              <a:t>hmano@root-hq.com</a:t>
            </a:r>
            <a:r>
              <a:rPr lang="de-DE" altLang="ja-JP" sz="1800"/>
              <a:t> </a:t>
            </a:r>
            <a:r>
              <a:rPr kumimoji="0" lang="en-US" altLang="ja-JP" sz="1500"/>
              <a:t/>
            </a:r>
            <a:br>
              <a:rPr kumimoji="0" lang="en-US" altLang="ja-JP" sz="1500"/>
            </a:br>
            <a:endParaRPr kumimoji="0" lang="en-US" altLang="ja-JP" sz="150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Jun/July</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6</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Jun/July</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7</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Jun/July</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8</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Jun/July</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9</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7136</TotalTime>
  <Words>1791</Words>
  <Application>Microsoft Macintosh PowerPoint</Application>
  <PresentationFormat>画面に合わせる (4:3)</PresentationFormat>
  <Paragraphs>157</Paragraphs>
  <Slides>11</Slides>
  <Notes>4</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11</vt:i4>
      </vt:variant>
    </vt:vector>
  </HeadingPairs>
  <TitlesOfParts>
    <vt:vector size="12" baseType="lpstr">
      <vt:lpstr>802-11-Submission</vt:lpstr>
      <vt:lpstr>IEEE 802.11 TGai Fast Initial Link Setup  Teleconference Agenda for 4th, 18th Jun and 2nd July 2013</vt:lpstr>
      <vt:lpstr>Abstract</vt:lpstr>
      <vt:lpstr>Meeting Protocol</vt:lpstr>
      <vt:lpstr>Agenda for 4th Jun</vt:lpstr>
      <vt:lpstr>Agenda for 18th Jun</vt:lpstr>
      <vt:lpstr>Administrative Items</vt:lpstr>
      <vt:lpstr>Participants, Patents, and Duty to Inform</vt:lpstr>
      <vt:lpstr>Patent Related Links</vt:lpstr>
      <vt:lpstr>Call for Potentially Essential Patents</vt:lpstr>
      <vt:lpstr>Other Guidelines for IEEE WG Meetings</vt:lpstr>
      <vt:lpstr> Guidelines for Telcos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Hiroshi Mano</dc:creator>
  <cp:keywords/>
  <dc:description/>
  <cp:lastModifiedBy>真野 浩</cp:lastModifiedBy>
  <cp:revision>366</cp:revision>
  <cp:lastPrinted>1998-02-10T13:28:06Z</cp:lastPrinted>
  <dcterms:created xsi:type="dcterms:W3CDTF">2013-06-18T03:06:16Z</dcterms:created>
  <dcterms:modified xsi:type="dcterms:W3CDTF">2013-06-18T03:09:16Z</dcterms:modified>
  <cp:category/>
</cp:coreProperties>
</file>