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jpeg" ContentType="image/jpeg"/>
  <Default Extension="xml" ContentType="application/xml"/>
  <Override PartName="/ppt/slides/slide9.xml" ContentType="application/vnd.openxmlformats-officedocument.presentationml.slide+xml"/>
  <Override PartName="/ppt/notesSlides/notesSlide3.xml" ContentType="application/vnd.openxmlformats-officedocument.presentationml.notes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notesSlides/notesSlide4.xml" ContentType="application/vnd.openxmlformats-officedocument.presentationml.notesSlide+xml"/>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notesSlides/notesSlide2.xml" ContentType="application/vnd.openxmlformats-officedocument.presentationml.notesSlide+xml"/>
  <Override PartName="/ppt/handoutMasters/handoutMaster1.xml" ContentType="application/vnd.openxmlformats-officedocument.presentationml.handoutMaster+xml"/>
  <Override PartName="/ppt/slideLayouts/slideLayout7.xml" ContentType="application/vnd.openxmlformats-officedocument.presentationml.slideLayout+xml"/>
  <Override PartName="/ppt/slides/slide6.xml" ContentType="application/vnd.openxmlformats-officedocument.presentationml.slide+xml"/>
  <Override PartName="/ppt/theme/theme3.xml" ContentType="application/vnd.openxmlformats-officedocument.them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p:sldMasterIdLst>
    <p:sldMasterId id="2147483648" r:id="rId1"/>
  </p:sldMasterIdLst>
  <p:notesMasterIdLst>
    <p:notesMasterId r:id="rId12"/>
  </p:notesMasterIdLst>
  <p:handoutMasterIdLst>
    <p:handoutMasterId r:id="rId13"/>
  </p:handoutMasterIdLst>
  <p:sldIdLst>
    <p:sldId id="269" r:id="rId2"/>
    <p:sldId id="257" r:id="rId3"/>
    <p:sldId id="296" r:id="rId4"/>
    <p:sldId id="299" r:id="rId5"/>
    <p:sldId id="272" r:id="rId6"/>
    <p:sldId id="273" r:id="rId7"/>
    <p:sldId id="274" r:id="rId8"/>
    <p:sldId id="275" r:id="rId9"/>
    <p:sldId id="276" r:id="rId10"/>
    <p:sldId id="297" r:id="rId1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84"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84"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84"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84"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84" charset="0"/>
        <a:ea typeface="+mn-ea"/>
        <a:cs typeface="+mn-cs"/>
      </a:defRPr>
    </a:lvl5pPr>
    <a:lvl6pPr marL="2286000" algn="l" defTabSz="457200" rtl="0" eaLnBrk="1" latinLnBrk="0" hangingPunct="1">
      <a:defRPr sz="1200" kern="1200">
        <a:solidFill>
          <a:schemeClr val="tx1"/>
        </a:solidFill>
        <a:latin typeface="Times New Roman" pitchFamily="-84" charset="0"/>
        <a:ea typeface="+mn-ea"/>
        <a:cs typeface="+mn-cs"/>
      </a:defRPr>
    </a:lvl6pPr>
    <a:lvl7pPr marL="2743200" algn="l" defTabSz="457200" rtl="0" eaLnBrk="1" latinLnBrk="0" hangingPunct="1">
      <a:defRPr sz="1200" kern="1200">
        <a:solidFill>
          <a:schemeClr val="tx1"/>
        </a:solidFill>
        <a:latin typeface="Times New Roman" pitchFamily="-84" charset="0"/>
        <a:ea typeface="+mn-ea"/>
        <a:cs typeface="+mn-cs"/>
      </a:defRPr>
    </a:lvl7pPr>
    <a:lvl8pPr marL="3200400" algn="l" defTabSz="457200" rtl="0" eaLnBrk="1" latinLnBrk="0" hangingPunct="1">
      <a:defRPr sz="1200" kern="1200">
        <a:solidFill>
          <a:schemeClr val="tx1"/>
        </a:solidFill>
        <a:latin typeface="Times New Roman" pitchFamily="-84" charset="0"/>
        <a:ea typeface="+mn-ea"/>
        <a:cs typeface="+mn-cs"/>
      </a:defRPr>
    </a:lvl8pPr>
    <a:lvl9pPr marL="3657600" algn="l" defTabSz="457200" rtl="0" eaLnBrk="1" latinLnBrk="0" hangingPunct="1">
      <a:defRPr sz="1200" kern="1200">
        <a:solidFill>
          <a:schemeClr val="tx1"/>
        </a:solidFill>
        <a:latin typeface="Times New Roman" pitchFamily="-8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Comments="0">
  <p:normalViewPr>
    <p:restoredLeft sz="15620"/>
    <p:restoredTop sz="94660"/>
  </p:normalViewPr>
  <p:slideViewPr>
    <p:cSldViewPr showGuides="1">
      <p:cViewPr>
        <p:scale>
          <a:sx n="100" d="100"/>
          <a:sy n="100" d="100"/>
        </p:scale>
        <p:origin x="-1224" y="-88"/>
      </p:cViewPr>
      <p:guideLst>
        <p:guide orient="horz" pos="2160"/>
        <p:guide pos="2880"/>
      </p:guideLst>
    </p:cSldViewPr>
  </p:slideViewPr>
  <p:outlineViewPr>
    <p:cViewPr>
      <p:scale>
        <a:sx n="33" d="100"/>
        <a:sy n="33" d="100"/>
      </p:scale>
      <p:origin x="344" y="45872"/>
    </p:cViewPr>
  </p:outlineViewPr>
  <p:notesTextViewPr>
    <p:cViewPr>
      <p:scale>
        <a:sx n="100" d="100"/>
        <a:sy n="100" d="100"/>
      </p:scale>
      <p:origin x="0" y="0"/>
    </p:cViewPr>
  </p:notesTextViewPr>
  <p:sorterViewPr>
    <p:cViewPr>
      <p:scale>
        <a:sx n="100" d="100"/>
        <a:sy n="100" d="100"/>
      </p:scale>
      <p:origin x="0" y="0"/>
    </p:cViewPr>
  </p:sorterViewPr>
  <p:notesViewPr>
    <p:cSldViewPr showGuides="1">
      <p:cViewPr varScale="1">
        <p:scale>
          <a:sx n="61" d="100"/>
          <a:sy n="61" d="100"/>
        </p:scale>
        <p:origin x="-1878" y="-90"/>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handoutMaster" Target="handoutMasters/handoutMaster1.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a:t>doc.: IEEE 802.19-09/xxxxr0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April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Rich Kennedy, Research In Motion</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ltLang="ja-JP"/>
              <a:t>Page </a:t>
            </a:r>
            <a:fld id="{1B15A73D-2729-C841-A0C8-2260809962CB}" type="slidenum">
              <a:rPr lang="en-US" altLang="ja-JP"/>
              <a:pPr>
                <a:defRPr/>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latin typeface="Times New Roman" pitchFamily="18" charset="0"/>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a:t>doc.: IEEE 802.19-09/xxxxr0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April 2009</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a:t>Rich Kennedy, Research In Motion</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r>
              <a:rPr lang="en-US" altLang="ja-JP"/>
              <a:t>Page </a:t>
            </a:r>
            <a:fld id="{8E2D98FB-119A-E048-AA5A-47A81CB58398}" type="slidenum">
              <a:rPr lang="en-US" altLang="ja-JP"/>
              <a:pPr>
                <a:defRPr/>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latin typeface="Times New Roman" pitchFamily="18" charset="0"/>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ＭＳ Ｐゴシック" charset="-128"/>
      </a:defRPr>
    </a:lvl1pPr>
    <a:lvl2pPr marL="1143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2pPr>
    <a:lvl3pPr marL="2286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3pPr>
    <a:lvl4pPr marL="3429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4pPr>
    <a:lvl5pPr marL="4572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6387"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6388"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6389"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2F52460F-8741-4243-93ED-7ED54ACE1EDE}" type="slidenum">
              <a:rPr lang="en-US" altLang="ja-JP">
                <a:latin typeface="Times New Roman" pitchFamily="-84" charset="0"/>
                <a:cs typeface="ＭＳ Ｐゴシック" pitchFamily="-84" charset="-128"/>
              </a:rPr>
              <a:pPr/>
              <a:t>1</a:t>
            </a:fld>
            <a:endParaRPr lang="en-US" altLang="ja-JP">
              <a:latin typeface="Times New Roman" pitchFamily="-84" charset="0"/>
              <a:cs typeface="ＭＳ Ｐゴシック" pitchFamily="-84" charset="-128"/>
            </a:endParaRPr>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p:spPr>
        <p:txBody>
          <a:bodyPr/>
          <a:lstStyle/>
          <a:p>
            <a:endParaRPr kumimoji="0" lang="ja-JP" alt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8435"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8436"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8437"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08270BE4-8291-8B49-A57B-7D877F9F0417}" type="slidenum">
              <a:rPr lang="en-US" altLang="ja-JP">
                <a:latin typeface="Times New Roman" pitchFamily="-84" charset="0"/>
                <a:cs typeface="ＭＳ Ｐゴシック" pitchFamily="-84" charset="-128"/>
              </a:rPr>
              <a:pPr/>
              <a:t>2</a:t>
            </a:fld>
            <a:endParaRPr lang="en-US" altLang="ja-JP">
              <a:latin typeface="Times New Roman" pitchFamily="-84" charset="0"/>
              <a:cs typeface="ＭＳ Ｐゴシック" pitchFamily="-84" charset="-128"/>
            </a:endParaRPr>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p:spPr>
        <p:txBody>
          <a:bodyPr lIns="95250" rIns="95250"/>
          <a:lstStyle/>
          <a:p>
            <a:endParaRPr kumimoji="0" lang="ja-JP" alt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xfrm>
            <a:off x="3659188" y="8985250"/>
            <a:ext cx="76200" cy="184150"/>
          </a:xfrm>
          <a:noFill/>
        </p:spPr>
        <p:txBody>
          <a:bodyPr/>
          <a:lstStyle/>
          <a:p>
            <a:fld id="{3F7E3413-24C8-294E-8D5C-0E07658CB7AC}" type="slidenum">
              <a:rPr lang="en-US" altLang="ja-JP">
                <a:latin typeface="Times New Roman" pitchFamily="-84" charset="0"/>
                <a:cs typeface="ＭＳ Ｐゴシック" pitchFamily="-84" charset="-128"/>
              </a:rPr>
              <a:pPr/>
              <a:t>6</a:t>
            </a:fld>
            <a:endParaRPr lang="en-US" altLang="ja-JP">
              <a:latin typeface="Times New Roman" pitchFamily="-84" charset="0"/>
              <a:cs typeface="ＭＳ Ｐゴシック" pitchFamily="-84" charset="-128"/>
            </a:endParaRPr>
          </a:p>
        </p:txBody>
      </p:sp>
      <p:sp>
        <p:nvSpPr>
          <p:cNvPr id="23555" name="Rectangle 2"/>
          <p:cNvSpPr>
            <a:spLocks noGrp="1" noRot="1" noChangeAspect="1" noChangeArrowheads="1" noTextEdit="1"/>
          </p:cNvSpPr>
          <p:nvPr>
            <p:ph type="sldImg"/>
          </p:nvPr>
        </p:nvSpPr>
        <p:spPr>
          <a:xfrm>
            <a:off x="1154113" y="701675"/>
            <a:ext cx="4625975" cy="3468688"/>
          </a:xfrm>
          <a:ln/>
        </p:spPr>
      </p:sp>
      <p:sp>
        <p:nvSpPr>
          <p:cNvPr id="23556" name="Rectangle 3"/>
          <p:cNvSpPr>
            <a:spLocks noGrp="1" noChangeArrowheads="1"/>
          </p:cNvSpPr>
          <p:nvPr>
            <p:ph type="body" idx="1"/>
          </p:nvPr>
        </p:nvSpPr>
        <p:spPr>
          <a:noFill/>
          <a:ln/>
        </p:spPr>
        <p:txBody>
          <a:bodyPr/>
          <a:lstStyle/>
          <a:p>
            <a:endParaRPr kumimoji="0" lang="en-GB">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xfrm>
            <a:off x="3659188" y="8985250"/>
            <a:ext cx="76200" cy="184150"/>
          </a:xfrm>
          <a:noFill/>
        </p:spPr>
        <p:txBody>
          <a:bodyPr/>
          <a:lstStyle/>
          <a:p>
            <a:fld id="{E66F3B68-5842-5B42-9FBD-5823F53A06CF}" type="slidenum">
              <a:rPr lang="en-US" altLang="ja-JP">
                <a:latin typeface="Times New Roman" pitchFamily="-84" charset="0"/>
                <a:cs typeface="ＭＳ Ｐゴシック" pitchFamily="-84" charset="-128"/>
              </a:rPr>
              <a:pPr/>
              <a:t>9</a:t>
            </a:fld>
            <a:endParaRPr lang="en-US" altLang="ja-JP">
              <a:latin typeface="Times New Roman" pitchFamily="-84" charset="0"/>
              <a:cs typeface="ＭＳ Ｐゴシック" pitchFamily="-84" charset="-128"/>
            </a:endParaRPr>
          </a:p>
        </p:txBody>
      </p:sp>
      <p:sp>
        <p:nvSpPr>
          <p:cNvPr id="27651" name="Rectangle 2"/>
          <p:cNvSpPr>
            <a:spLocks noGrp="1" noRot="1" noChangeAspect="1" noChangeArrowheads="1" noTextEdit="1"/>
          </p:cNvSpPr>
          <p:nvPr>
            <p:ph type="sldImg"/>
          </p:nvPr>
        </p:nvSpPr>
        <p:spPr>
          <a:xfrm>
            <a:off x="1154113" y="701675"/>
            <a:ext cx="4625975" cy="3468688"/>
          </a:xfrm>
          <a:ln/>
        </p:spPr>
      </p:sp>
      <p:sp>
        <p:nvSpPr>
          <p:cNvPr id="27652" name="Rectangle 3"/>
          <p:cNvSpPr>
            <a:spLocks noGrp="1" noChangeArrowheads="1"/>
          </p:cNvSpPr>
          <p:nvPr>
            <p:ph type="body" idx="1"/>
          </p:nvPr>
        </p:nvSpPr>
        <p:spPr>
          <a:noFill/>
          <a:ln/>
        </p:spPr>
        <p:txBody>
          <a:bodyPr/>
          <a:lstStyle/>
          <a:p>
            <a:endParaRPr kumimoji="0" lang="en-GB">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Jun/July</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 ATRD Root,Lab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963F534-9713-2244-A928-37BD29A7E147}"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Jun/July</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 ATRD Root,Lab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6F9B9DE2-2E3B-B04B-9631-E09E085942D1}"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Jun/July</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 ATRD Root,Lab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CEF8E101-C624-5747-AAFB-5C1222B8B73C}"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Jun/July</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 ATRD Root,Lab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419EC3EA-5192-654C-B357-836151568C37}"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Jun/July</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 ATRD Root,Lab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53610151-7D73-234B-938B-C71460CDC554}"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Jun/July</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 ATRD Root,Lab</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CAD53D0D-9D19-0743-9E15-774C4AACF384}"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smtClean="0"/>
              <a:t>Jun/July</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ja-JP" smtClean="0"/>
              <a:t>Hiroshi Mano , ATRD Root,Lab</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a:t>Slide </a:t>
            </a:r>
            <a:fld id="{CDCE8922-396A-B347-838E-594609B8EA78}"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smtClean="0"/>
              <a:t>Jun/July</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ja-JP" smtClean="0"/>
              <a:t>Hiroshi Mano , ATRD Root,Lab</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a:t>Slide </a:t>
            </a:r>
            <a:fld id="{0501E922-5124-2E47-B2B0-EFF3A185D8DD}"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ja-JP" smtClean="0"/>
              <a:t>Jun/July</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ja-JP" smtClean="0"/>
              <a:t>Hiroshi Mano , ATRD Root,Lab</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a:t>Slide </a:t>
            </a:r>
            <a:fld id="{F76C5618-3F7F-6E4D-8D9E-2E431707367A}"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Jun/July</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 ATRD Root,Lab</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845777C9-DE3B-AA42-8FE6-682CF2682AAE}"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Jun/July</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 ATRD Root,Lab</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5E6DE478-DD4B-4246-A753-A3BC12B5C7DD}"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dirty="0"/>
              <a:t>Click to edit Master text styles</a:t>
            </a:r>
          </a:p>
          <a:p>
            <a:pPr lvl="1"/>
            <a:r>
              <a:rPr lang="en-US" altLang="ja-JP" dirty="0"/>
              <a:t>Second level</a:t>
            </a:r>
          </a:p>
          <a:p>
            <a:pPr lvl="2"/>
            <a:r>
              <a:rPr lang="en-US" altLang="ja-JP" dirty="0"/>
              <a:t>Third level</a:t>
            </a:r>
          </a:p>
          <a:p>
            <a:pPr lvl="3"/>
            <a:r>
              <a:rPr lang="en-US" altLang="ja-JP" dirty="0"/>
              <a:t>Fourth level</a:t>
            </a:r>
          </a:p>
          <a:p>
            <a:pPr lvl="4"/>
            <a:r>
              <a:rPr lang="en-US" altLang="ja-JP" dirty="0"/>
              <a:t>Fifth level</a:t>
            </a:r>
          </a:p>
        </p:txBody>
      </p:sp>
      <p:sp>
        <p:nvSpPr>
          <p:cNvPr id="1028" name="Rectangle 4"/>
          <p:cNvSpPr>
            <a:spLocks noGrp="1" noChangeArrowheads="1"/>
          </p:cNvSpPr>
          <p:nvPr>
            <p:ph type="dt" sz="half" idx="2"/>
          </p:nvPr>
        </p:nvSpPr>
        <p:spPr bwMode="auto">
          <a:xfrm>
            <a:off x="696913" y="332601"/>
            <a:ext cx="91050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smtClean="0">
                <a:latin typeface="Times New Roman" pitchFamily="18" charset="0"/>
              </a:defRPr>
            </a:lvl1pPr>
          </a:lstStyle>
          <a:p>
            <a:pPr>
              <a:defRPr/>
            </a:pPr>
            <a:r>
              <a:rPr lang="en-US" altLang="ja-JP" smtClean="0"/>
              <a:t>Jun/July</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mtClean="0">
                <a:latin typeface="Times New Roman" pitchFamily="18" charset="0"/>
              </a:defRPr>
            </a:lvl1pPr>
          </a:lstStyle>
          <a:p>
            <a:pPr>
              <a:defRPr/>
            </a:pPr>
            <a:r>
              <a:rPr lang="en-US" altLang="ja-JP" smtClean="0"/>
              <a:t>Hiroshi Mano , ATRD Root,Lab</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charset="0"/>
              </a:defRPr>
            </a:lvl1pPr>
          </a:lstStyle>
          <a:p>
            <a:pPr>
              <a:defRPr/>
            </a:pPr>
            <a:r>
              <a:rPr lang="en-US" altLang="ja-JP"/>
              <a:t>Slide </a:t>
            </a:r>
            <a:fld id="{C27CBB8A-5920-C543-BE13-988F31577948}" type="slidenum">
              <a:rPr lang="en-US" altLang="ja-JP"/>
              <a:pPr>
                <a:defRPr/>
              </a:pPr>
              <a:t>‹#›</a:t>
            </a:fld>
            <a:endParaRPr lang="en-US" altLang="ja-JP"/>
          </a:p>
        </p:txBody>
      </p:sp>
      <p:sp>
        <p:nvSpPr>
          <p:cNvPr id="1031" name="Rectangle 7"/>
          <p:cNvSpPr>
            <a:spLocks noChangeArrowheads="1"/>
          </p:cNvSpPr>
          <p:nvPr/>
        </p:nvSpPr>
        <p:spPr bwMode="auto">
          <a:xfrm>
            <a:off x="6509348" y="332601"/>
            <a:ext cx="1936152"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lvl="4" algn="r"/>
            <a:r>
              <a:rPr lang="en-US" altLang="ja-JP" sz="1800" b="1" dirty="0"/>
              <a:t>doc.: 11-</a:t>
            </a:r>
            <a:r>
              <a:rPr lang="en-US" altLang="ja-JP" sz="1800" b="1" dirty="0" smtClean="0"/>
              <a:t>13-</a:t>
            </a:r>
            <a:r>
              <a:rPr lang="en-US" altLang="ja-JP" sz="1800" b="1" dirty="0" smtClean="0"/>
              <a:t>0656r00</a:t>
            </a:r>
            <a:endParaRPr lang="en-US" altLang="ja-JP"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033" name="Rectangle 9"/>
          <p:cNvSpPr>
            <a:spLocks noChangeArrowheads="1"/>
          </p:cNvSpPr>
          <p:nvPr/>
        </p:nvSpPr>
        <p:spPr bwMode="auto">
          <a:xfrm>
            <a:off x="685800" y="6475413"/>
            <a:ext cx="491396" cy="184666"/>
          </a:xfrm>
          <a:prstGeom prst="rect">
            <a:avLst/>
          </a:prstGeom>
          <a:noFill/>
          <a:ln w="9525">
            <a:noFill/>
            <a:miter lim="800000"/>
            <a:headEnd/>
            <a:tailEnd/>
          </a:ln>
          <a:effectLst/>
        </p:spPr>
        <p:txBody>
          <a:bodyPr wrap="none" lIns="0" tIns="0" rIns="0" bIns="0">
            <a:spAutoFit/>
          </a:bodyPr>
          <a:lstStyle/>
          <a:p>
            <a:pPr>
              <a:defRPr/>
            </a:pPr>
            <a:r>
              <a:rPr lang="en-US" dirty="0" smtClean="0">
                <a:latin typeface="Times New Roman" pitchFamily="18" charset="0"/>
              </a:rPr>
              <a:t>Agenda</a:t>
            </a:r>
            <a:endParaRPr lang="en-US" dirty="0">
              <a:latin typeface="Times New Roman" pitchFamily="18" charset="0"/>
            </a:endParaRP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1" name="テキスト ボックス 10"/>
          <p:cNvSpPr txBox="1"/>
          <p:nvPr userDrawn="1"/>
        </p:nvSpPr>
        <p:spPr>
          <a:xfrm>
            <a:off x="-1808163" y="1539875"/>
            <a:ext cx="184150" cy="276225"/>
          </a:xfrm>
          <a:prstGeom prst="rect">
            <a:avLst/>
          </a:prstGeom>
          <a:noFill/>
        </p:spPr>
        <p:txBody>
          <a:bodyPr wrap="none">
            <a:prstTxWarp prst="textNoShape">
              <a:avLst/>
            </a:prstTxWarp>
            <a:spAutoFit/>
          </a:bodyPr>
          <a:lstStyle/>
          <a:p>
            <a:pPr>
              <a:defRPr/>
            </a:pPr>
            <a:endParaRPr kumimoji="1" lang="ja-JP" altLang="en-US">
              <a:latin typeface="Times New Roman" charset="0"/>
              <a:ea typeface="ＭＳ Ｐゴシック" charset="-128"/>
              <a:cs typeface="ＭＳ Ｐゴシック" charset="-128"/>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kumimoji="1"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kumimoji="1">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mailto:hmorioka@root-hq.com" TargetMode="External"/><Relationship Id="rId3" Type="http://schemas.openxmlformats.org/officeDocument/2006/relationships/hyperlink" Target="mailto:hmano@root-hq.com"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802.11/dcn/13/11-13-0495-10-00ai-tgai-d0-5-call-for-comments-responses-resolutions-cc08.xlsx"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4" Type="http://schemas.openxmlformats.org/officeDocument/2006/relationships/hyperlink" Target="http://standards.ieee.org/board/pat/loa.pdf" TargetMode="External"/><Relationship Id="rId5" Type="http://schemas.openxmlformats.org/officeDocument/2006/relationships/hyperlink" Target="http://standards.ieee.org/faqs/affiliationFAQ.html" TargetMode="External"/><Relationship Id="rId6" Type="http://schemas.openxmlformats.org/officeDocument/2006/relationships/hyperlink" Target="http://standards.ieee.org/resources/antitrust-guidelines.pdf" TargetMode="External"/><Relationship Id="rId7" Type="http://schemas.openxmlformats.org/officeDocument/2006/relationships/hyperlink" Target="http://www.ieee.org/portal/cms_docs/about/CoE_poster.pdf" TargetMode="External"/><Relationship Id="rId8" Type="http://schemas.openxmlformats.org/officeDocument/2006/relationships/hyperlink" Target="https://mentor.ieee.org/802.11/public-file/07/11-07-0360-04-0000-802-11-policies-and-procedures.doc" TargetMode="External"/><Relationship Id="rId9" Type="http://schemas.openxmlformats.org/officeDocument/2006/relationships/hyperlink" Target="mailto:hmorioka@root-hq.com" TargetMode="External"/><Relationship Id="rId10" Type="http://schemas.openxmlformats.org/officeDocument/2006/relationships/hyperlink" Target="mailto:hmano@root-hq.com" TargetMode="External"/><Relationship Id="rId1" Type="http://schemas.openxmlformats.org/officeDocument/2006/relationships/slideLayout" Target="../slideLayouts/slideLayout2.xml"/><Relationship Id="rId2" Type="http://schemas.openxmlformats.org/officeDocument/2006/relationships/hyperlink" Target="http://standards.ieee.org/board/pat/pat-slideset.ppt"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guides/opman/sect6.html%236.3" TargetMode="External"/><Relationship Id="rId4" Type="http://schemas.openxmlformats.org/officeDocument/2006/relationships/hyperlink" Target="http://standards.ieee.org/board/pat/pat-material.html" TargetMode="External"/><Relationship Id="rId1" Type="http://schemas.openxmlformats.org/officeDocument/2006/relationships/slideLayout" Target="../slideLayouts/slideLayout2.xml"/><Relationship Id="rId2" Type="http://schemas.openxmlformats.org/officeDocument/2006/relationships/hyperlink" Target="http://standards.ieee.org/guides/bylaws/sect6-7.html%236"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a:xfrm>
            <a:off x="696913" y="333375"/>
            <a:ext cx="833437" cy="276225"/>
          </a:xfrm>
          <a:noFill/>
        </p:spPr>
        <p:txBody>
          <a:bodyPr/>
          <a:lstStyle/>
          <a:p>
            <a:r>
              <a:rPr lang="en-US" altLang="ja-JP" smtClean="0">
                <a:latin typeface="Times New Roman" pitchFamily="-84" charset="0"/>
              </a:rPr>
              <a:t>Jun/July</a:t>
            </a:r>
            <a:endParaRPr lang="en-US" altLang="ja-JP">
              <a:latin typeface="Times New Roman" pitchFamily="-84" charset="0"/>
            </a:endParaRPr>
          </a:p>
        </p:txBody>
      </p:sp>
      <p:sp>
        <p:nvSpPr>
          <p:cNvPr id="15363" name="Footer Placeholder 4"/>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
        <p:nvSpPr>
          <p:cNvPr id="15364" name="Slide Number Placeholder 5"/>
          <p:cNvSpPr>
            <a:spLocks noGrp="1"/>
          </p:cNvSpPr>
          <p:nvPr>
            <p:ph type="sldNum" sz="quarter" idx="12"/>
          </p:nvPr>
        </p:nvSpPr>
        <p:spPr>
          <a:noFill/>
        </p:spPr>
        <p:txBody>
          <a:bodyPr/>
          <a:lstStyle/>
          <a:p>
            <a:r>
              <a:rPr lang="en-US" altLang="ja-JP">
                <a:latin typeface="Times New Roman" pitchFamily="-84" charset="0"/>
              </a:rPr>
              <a:t>Slide </a:t>
            </a:r>
            <a:fld id="{25B1B982-F348-F945-8DAD-59725D4323E0}" type="slidenum">
              <a:rPr lang="en-US" altLang="ja-JP">
                <a:latin typeface="Times New Roman" pitchFamily="-84" charset="0"/>
              </a:rPr>
              <a:pPr/>
              <a:t>1</a:t>
            </a:fld>
            <a:endParaRPr lang="en-US" altLang="ja-JP">
              <a:latin typeface="Times New Roman" pitchFamily="-84" charset="0"/>
            </a:endParaRPr>
          </a:p>
        </p:txBody>
      </p:sp>
      <p:sp>
        <p:nvSpPr>
          <p:cNvPr id="15365" name="Rectangle 2"/>
          <p:cNvSpPr>
            <a:spLocks noGrp="1" noChangeArrowheads="1"/>
          </p:cNvSpPr>
          <p:nvPr>
            <p:ph type="title"/>
          </p:nvPr>
        </p:nvSpPr>
        <p:spPr>
          <a:xfrm>
            <a:off x="685800" y="838200"/>
            <a:ext cx="7772400" cy="1066800"/>
          </a:xfrm>
        </p:spPr>
        <p:txBody>
          <a:bodyPr/>
          <a:lstStyle/>
          <a:p>
            <a:r>
              <a:rPr lang="en-US" altLang="ja-JP" sz="2100" dirty="0">
                <a:ea typeface="ＭＳ Ｐゴシック" pitchFamily="-84" charset="-128"/>
                <a:cs typeface="ＭＳ Ｐゴシック" pitchFamily="-84" charset="-128"/>
              </a:rPr>
              <a:t>IEEE 802.11 </a:t>
            </a:r>
            <a:r>
              <a:rPr lang="en-US" altLang="ja-JP" sz="2100" dirty="0" err="1">
                <a:ea typeface="ＭＳ Ｐゴシック" pitchFamily="-84" charset="-128"/>
                <a:cs typeface="ＭＳ Ｐゴシック" pitchFamily="-84" charset="-128"/>
              </a:rPr>
              <a:t>TGai</a:t>
            </a:r>
            <a:r>
              <a:rPr lang="en-US" altLang="ja-JP" sz="2100" dirty="0">
                <a:ea typeface="ＭＳ Ｐゴシック" pitchFamily="-84" charset="-128"/>
                <a:cs typeface="ＭＳ Ｐゴシック" pitchFamily="-84" charset="-128"/>
              </a:rPr>
              <a:t/>
            </a:r>
            <a:br>
              <a:rPr lang="en-US" altLang="ja-JP" sz="2100" dirty="0">
                <a:ea typeface="ＭＳ Ｐゴシック" pitchFamily="-84" charset="-128"/>
                <a:cs typeface="ＭＳ Ｐゴシック" pitchFamily="-84" charset="-128"/>
              </a:rPr>
            </a:br>
            <a:r>
              <a:rPr lang="en-US" altLang="ja-JP" sz="2100" dirty="0">
                <a:ea typeface="ＭＳ Ｐゴシック" pitchFamily="-84" charset="-128"/>
                <a:cs typeface="ＭＳ Ｐゴシック" pitchFamily="-84" charset="-128"/>
              </a:rPr>
              <a:t>Fast Initial Link Setup </a:t>
            </a:r>
            <a:br>
              <a:rPr lang="en-US" altLang="ja-JP" sz="2100" dirty="0">
                <a:ea typeface="ＭＳ Ｐゴシック" pitchFamily="-84" charset="-128"/>
                <a:cs typeface="ＭＳ Ｐゴシック" pitchFamily="-84" charset="-128"/>
              </a:rPr>
            </a:br>
            <a:r>
              <a:rPr lang="en-US" altLang="ja-JP" sz="2100" dirty="0">
                <a:ea typeface="ＭＳ Ｐゴシック" pitchFamily="-84" charset="-128"/>
                <a:cs typeface="ＭＳ Ｐゴシック" pitchFamily="-84" charset="-128"/>
              </a:rPr>
              <a:t>Teleconference Agenda for</a:t>
            </a:r>
            <a:r>
              <a:rPr lang="en-US" altLang="ja-JP" sz="2100" dirty="0" smtClean="0">
                <a:ea typeface="ＭＳ Ｐゴシック" pitchFamily="-84" charset="-128"/>
                <a:cs typeface="ＭＳ Ｐゴシック" pitchFamily="-84" charset="-128"/>
              </a:rPr>
              <a:t> 4</a:t>
            </a:r>
            <a:r>
              <a:rPr lang="en-US" altLang="ja-JP" sz="2100" baseline="30000" dirty="0" smtClean="0">
                <a:ea typeface="ＭＳ Ｐゴシック" pitchFamily="-84" charset="-128"/>
                <a:cs typeface="ＭＳ Ｐゴシック" pitchFamily="-84" charset="-128"/>
              </a:rPr>
              <a:t>th</a:t>
            </a:r>
            <a:r>
              <a:rPr lang="en-US" altLang="ja-JP" sz="2100" dirty="0" smtClean="0">
                <a:ea typeface="ＭＳ Ｐゴシック" pitchFamily="-84" charset="-128"/>
                <a:cs typeface="ＭＳ Ｐゴシック" pitchFamily="-84" charset="-128"/>
              </a:rPr>
              <a:t>, 18</a:t>
            </a:r>
            <a:r>
              <a:rPr lang="en-US" altLang="ja-JP" sz="2100" baseline="30000" dirty="0" smtClean="0">
                <a:ea typeface="ＭＳ Ｐゴシック" pitchFamily="-84" charset="-128"/>
                <a:cs typeface="ＭＳ Ｐゴシック" pitchFamily="-84" charset="-128"/>
              </a:rPr>
              <a:t>th</a:t>
            </a:r>
            <a:r>
              <a:rPr lang="en-US" altLang="ja-JP" sz="2100" dirty="0" smtClean="0">
                <a:ea typeface="ＭＳ Ｐゴシック" pitchFamily="-84" charset="-128"/>
                <a:cs typeface="ＭＳ Ｐゴシック" pitchFamily="-84" charset="-128"/>
              </a:rPr>
              <a:t> Jun and 2</a:t>
            </a:r>
            <a:r>
              <a:rPr lang="en-US" altLang="ja-JP" sz="2100" baseline="30000" dirty="0" smtClean="0">
                <a:ea typeface="ＭＳ Ｐゴシック" pitchFamily="-84" charset="-128"/>
                <a:cs typeface="ＭＳ Ｐゴシック" pitchFamily="-84" charset="-128"/>
              </a:rPr>
              <a:t>nd</a:t>
            </a:r>
            <a:r>
              <a:rPr lang="en-US" altLang="ja-JP" sz="2100" dirty="0" smtClean="0">
                <a:ea typeface="ＭＳ Ｐゴシック" pitchFamily="-84" charset="-128"/>
                <a:cs typeface="ＭＳ Ｐゴシック" pitchFamily="-84" charset="-128"/>
              </a:rPr>
              <a:t> July </a:t>
            </a:r>
            <a:r>
              <a:rPr lang="en-US" altLang="ja-JP" sz="2100" dirty="0" smtClean="0">
                <a:ea typeface="ＭＳ Ｐゴシック" pitchFamily="-84" charset="-128"/>
                <a:cs typeface="ＭＳ Ｐゴシック" pitchFamily="-84" charset="-128"/>
              </a:rPr>
              <a:t>2013</a:t>
            </a:r>
            <a:endParaRPr lang="en-US" altLang="ja-JP" sz="2100" dirty="0">
              <a:ea typeface="ＭＳ Ｐゴシック" pitchFamily="-84" charset="-128"/>
              <a:cs typeface="ＭＳ Ｐゴシック" pitchFamily="-84" charset="-128"/>
            </a:endParaRPr>
          </a:p>
        </p:txBody>
      </p:sp>
      <p:sp>
        <p:nvSpPr>
          <p:cNvPr id="15366" name="Rectangle 6"/>
          <p:cNvSpPr>
            <a:spLocks noGrp="1" noChangeArrowheads="1"/>
          </p:cNvSpPr>
          <p:nvPr>
            <p:ph type="body" idx="1"/>
          </p:nvPr>
        </p:nvSpPr>
        <p:spPr>
          <a:xfrm>
            <a:off x="762000" y="2286000"/>
            <a:ext cx="7772400" cy="381000"/>
          </a:xfrm>
        </p:spPr>
        <p:txBody>
          <a:bodyPr/>
          <a:lstStyle/>
          <a:p>
            <a:pPr algn="ctr">
              <a:lnSpc>
                <a:spcPct val="90000"/>
              </a:lnSpc>
              <a:buFontTx/>
              <a:buNone/>
            </a:pPr>
            <a:r>
              <a:rPr lang="en-US" altLang="ja-JP" sz="2000" dirty="0">
                <a:ea typeface="ＭＳ Ｐゴシック" pitchFamily="-84" charset="-128"/>
                <a:cs typeface="ＭＳ Ｐゴシック" pitchFamily="-84" charset="-128"/>
              </a:rPr>
              <a:t>Date:</a:t>
            </a:r>
            <a:r>
              <a:rPr lang="en-US" altLang="ja-JP" sz="2000" b="0" dirty="0">
                <a:ea typeface="ＭＳ Ｐゴシック" pitchFamily="-84" charset="-128"/>
                <a:cs typeface="ＭＳ Ｐゴシック" pitchFamily="-84" charset="-128"/>
              </a:rPr>
              <a:t> </a:t>
            </a:r>
            <a:r>
              <a:rPr lang="en-US" altLang="ja-JP" sz="2000" b="0" dirty="0" smtClean="0">
                <a:ea typeface="ＭＳ Ｐゴシック" pitchFamily="-84" charset="-128"/>
                <a:cs typeface="ＭＳ Ｐゴシック" pitchFamily="-84" charset="-128"/>
              </a:rPr>
              <a:t>2013</a:t>
            </a:r>
            <a:r>
              <a:rPr lang="en-US" altLang="ja-JP" sz="2000" b="0" dirty="0" smtClean="0">
                <a:ea typeface="ＭＳ Ｐゴシック" pitchFamily="-84" charset="-128"/>
                <a:cs typeface="ＭＳ Ｐゴシック" pitchFamily="-84" charset="-128"/>
              </a:rPr>
              <a:t>-6-</a:t>
            </a:r>
            <a:r>
              <a:rPr lang="en-US" altLang="ja-JP" sz="2000" b="0" dirty="0" smtClean="0">
                <a:ea typeface="ＭＳ Ｐゴシック" pitchFamily="-84" charset="-128"/>
                <a:cs typeface="ＭＳ Ｐゴシック" pitchFamily="-84" charset="-128"/>
              </a:rPr>
              <a:t>4</a:t>
            </a:r>
            <a:endParaRPr lang="en-US" altLang="ja-JP" sz="2000" b="0" dirty="0">
              <a:ea typeface="ＭＳ Ｐゴシック" pitchFamily="-84" charset="-128"/>
              <a:cs typeface="ＭＳ Ｐゴシック" pitchFamily="-84" charset="-128"/>
            </a:endParaRPr>
          </a:p>
        </p:txBody>
      </p:sp>
      <p:sp>
        <p:nvSpPr>
          <p:cNvPr id="15367" name="Rectangle 12"/>
          <p:cNvSpPr>
            <a:spLocks noChangeArrowheads="1"/>
          </p:cNvSpPr>
          <p:nvPr/>
        </p:nvSpPr>
        <p:spPr bwMode="auto">
          <a:xfrm>
            <a:off x="533400" y="2667000"/>
            <a:ext cx="1447800" cy="381000"/>
          </a:xfrm>
          <a:prstGeom prst="rect">
            <a:avLst/>
          </a:prstGeom>
          <a:noFill/>
          <a:ln w="9525">
            <a:noFill/>
            <a:miter lim="800000"/>
            <a:headEnd/>
            <a:tailEnd/>
          </a:ln>
        </p:spPr>
        <p:txBody>
          <a:bodyPr lIns="92075" tIns="46038" rIns="92075" bIns="46038">
            <a:prstTxWarp prst="textNoShape">
              <a:avLst/>
            </a:prstTxWarp>
          </a:bodyPr>
          <a:lstStyle/>
          <a:p>
            <a:pPr marL="342900" indent="-342900">
              <a:spcBef>
                <a:spcPct val="20000"/>
              </a:spcBef>
            </a:pPr>
            <a:r>
              <a:rPr lang="en-US" altLang="ja-JP" sz="2000" b="1"/>
              <a:t>Authors:</a:t>
            </a:r>
            <a:endParaRPr lang="en-US" altLang="ja-JP" sz="2000"/>
          </a:p>
        </p:txBody>
      </p:sp>
      <p:graphicFrame>
        <p:nvGraphicFramePr>
          <p:cNvPr id="9" name="Group 80"/>
          <p:cNvGraphicFramePr>
            <a:graphicFrameLocks noGrp="1"/>
          </p:cNvGraphicFramePr>
          <p:nvPr/>
        </p:nvGraphicFramePr>
        <p:xfrm>
          <a:off x="533400" y="3429000"/>
          <a:ext cx="8077200" cy="1121093"/>
        </p:xfrm>
        <a:graphic>
          <a:graphicData uri="http://schemas.openxmlformats.org/drawingml/2006/table">
            <a:tbl>
              <a:tblPr/>
              <a:tblGrid>
                <a:gridCol w="1616075"/>
                <a:gridCol w="1000125"/>
                <a:gridCol w="2306638"/>
                <a:gridCol w="1384300"/>
                <a:gridCol w="1770062"/>
              </a:tblGrid>
              <a:tr h="32861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Name</a:t>
                      </a:r>
                      <a:endParaRPr kumimoji="1" lang="ja-JP" sz="1600" b="1"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Company</a:t>
                      </a:r>
                      <a:endParaRPr kumimoji="1" lang="ja-JP" sz="16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Address</a:t>
                      </a:r>
                      <a:endParaRPr kumimoji="1" lang="ja-JP" sz="16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Phone</a:t>
                      </a:r>
                      <a:endParaRPr kumimoji="1" lang="ja-JP" sz="16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email</a:t>
                      </a:r>
                      <a:endParaRPr kumimoji="1" lang="ja-JP" sz="16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706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Hiroshi MANO</a:t>
                      </a:r>
                      <a:endParaRPr kumimoji="1" lang="ja-JP" sz="1300" b="1"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smtClean="0">
                          <a:ln>
                            <a:noFill/>
                          </a:ln>
                          <a:solidFill>
                            <a:schemeClr val="tx1"/>
                          </a:solidFill>
                          <a:effectLst/>
                          <a:latin typeface="Times New Roman" pitchFamily="-65" charset="0"/>
                          <a:ea typeface="Times New Roman" pitchFamily="-65" charset="0"/>
                          <a:cs typeface="Times New Roman" pitchFamily="-65" charset="0"/>
                        </a:rPr>
                        <a:t>AlliedTelesisRD Center K.K.</a:t>
                      </a: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smtClean="0">
                          <a:ln>
                            <a:noFill/>
                          </a:ln>
                          <a:solidFill>
                            <a:schemeClr val="tx1"/>
                          </a:solidFill>
                          <a:effectLst/>
                          <a:latin typeface="Times New Roman" pitchFamily="-65" charset="0"/>
                          <a:ea typeface="Times New Roman" pitchFamily="-65" charset="0"/>
                          <a:cs typeface="Times New Roman" pitchFamily="-65" charset="0"/>
                        </a:rPr>
                        <a:t>Root Lab</a:t>
                      </a:r>
                      <a:endParaRPr kumimoji="1" lang="ja-JP" sz="1300" b="0" i="0" u="none" strike="noStrike" cap="none" normalizeH="0" baseline="0" smtClean="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a:ln>
                            <a:noFill/>
                          </a:ln>
                          <a:solidFill>
                            <a:schemeClr val="tx1"/>
                          </a:solidFill>
                          <a:effectLst/>
                          <a:latin typeface="Times New Roman" pitchFamily="-65" charset="0"/>
                          <a:ea typeface="Times New Roman" pitchFamily="-65" charset="0"/>
                          <a:cs typeface="Times New Roman" pitchFamily="-65" charset="0"/>
                        </a:rPr>
                        <a:t>8F TOC2 Bldg. 7-21-11 Nishi-</a:t>
                      </a:r>
                      <a:r>
                        <a:rPr kumimoji="1" lang="en-US" altLang="ja-JP" sz="1300" b="0" i="0" u="none" strike="noStrike" cap="none" normalizeH="0" baseline="0" dirty="0" err="1">
                          <a:ln>
                            <a:noFill/>
                          </a:ln>
                          <a:solidFill>
                            <a:schemeClr val="tx1"/>
                          </a:solidFill>
                          <a:effectLst/>
                          <a:latin typeface="Times New Roman" pitchFamily="-65" charset="0"/>
                          <a:ea typeface="Times New Roman" pitchFamily="-65" charset="0"/>
                          <a:cs typeface="Times New Roman" pitchFamily="-65" charset="0"/>
                        </a:rPr>
                        <a:t>Gotanda</a:t>
                      </a:r>
                      <a:r>
                        <a:rPr kumimoji="1" lang="en-US" altLang="ja-JP" sz="1300" b="0" i="0" u="none" strike="noStrike" cap="none" normalizeH="0" baseline="0" dirty="0">
                          <a:ln>
                            <a:noFill/>
                          </a:ln>
                          <a:solidFill>
                            <a:schemeClr val="tx1"/>
                          </a:solidFill>
                          <a:effectLst/>
                          <a:latin typeface="Times New Roman" pitchFamily="-65" charset="0"/>
                          <a:ea typeface="Times New Roman" pitchFamily="-65" charset="0"/>
                          <a:cs typeface="Times New Roman" pitchFamily="-65" charset="0"/>
                        </a:rPr>
                        <a:t>, Shinagawa-</a:t>
                      </a:r>
                      <a:r>
                        <a:rPr kumimoji="1" lang="en-US" altLang="ja-JP" sz="1300" b="0" i="0" u="none" strike="noStrike" cap="none" normalizeH="0" baseline="0" dirty="0" err="1">
                          <a:ln>
                            <a:noFill/>
                          </a:ln>
                          <a:solidFill>
                            <a:schemeClr val="tx1"/>
                          </a:solidFill>
                          <a:effectLst/>
                          <a:latin typeface="Times New Roman" pitchFamily="-65" charset="0"/>
                          <a:ea typeface="Times New Roman" pitchFamily="-65" charset="0"/>
                          <a:cs typeface="Times New Roman" pitchFamily="-65" charset="0"/>
                        </a:rPr>
                        <a:t>ku</a:t>
                      </a:r>
                      <a:r>
                        <a:rPr kumimoji="1" lang="en-US" altLang="ja-JP" sz="1300" b="0" i="0" u="none" strike="noStrike" cap="none" normalizeH="0" baseline="0" dirty="0">
                          <a:ln>
                            <a:noFill/>
                          </a:ln>
                          <a:solidFill>
                            <a:schemeClr val="tx1"/>
                          </a:solidFill>
                          <a:effectLst/>
                          <a:latin typeface="Times New Roman" pitchFamily="-65" charset="0"/>
                          <a:ea typeface="Times New Roman" pitchFamily="-65" charset="0"/>
                          <a:cs typeface="Times New Roman" pitchFamily="-65" charset="0"/>
                        </a:rPr>
                        <a:t>, Tokyo 141-0031 JAPAN</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+81-3-5436-8350</a:t>
                      </a:r>
                      <a:endParaRPr kumimoji="1" lang="ja-JP" sz="13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a:ln>
                            <a:noFill/>
                          </a:ln>
                          <a:solidFill>
                            <a:schemeClr val="tx1"/>
                          </a:solidFill>
                          <a:effectLst/>
                          <a:latin typeface="Times New Roman" pitchFamily="-65" charset="0"/>
                          <a:ea typeface="Times New Roman" pitchFamily="-65" charset="0"/>
                          <a:cs typeface="Times New Roman" pitchFamily="-65" charset="0"/>
                        </a:rPr>
                        <a:t>hmano@root-hq.com</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674" name="Titel 1"/>
          <p:cNvSpPr>
            <a:spLocks noGrp="1"/>
          </p:cNvSpPr>
          <p:nvPr>
            <p:ph type="title"/>
          </p:nvPr>
        </p:nvSpPr>
        <p:spPr>
          <a:xfrm>
            <a:off x="685800" y="685800"/>
            <a:ext cx="7848600" cy="609600"/>
          </a:xfrm>
        </p:spPr>
        <p:txBody>
          <a:bodyPr/>
          <a:lstStyle/>
          <a:p>
            <a:r>
              <a:rPr lang="en-US" altLang="ja-JP" smtClean="0">
                <a:ea typeface="ＭＳ Ｐゴシック" pitchFamily="-84" charset="-128"/>
                <a:cs typeface="ＭＳ Ｐゴシック" pitchFamily="-84" charset="-128"/>
              </a:rPr>
              <a:t> Guidelines for Telcos</a:t>
            </a:r>
          </a:p>
        </p:txBody>
      </p:sp>
      <p:sp>
        <p:nvSpPr>
          <p:cNvPr id="3" name="Inhaltsplatzhalter 2"/>
          <p:cNvSpPr>
            <a:spLocks noGrp="1"/>
          </p:cNvSpPr>
          <p:nvPr>
            <p:ph idx="1"/>
          </p:nvPr>
        </p:nvSpPr>
        <p:spPr>
          <a:xfrm>
            <a:off x="609600" y="1295400"/>
            <a:ext cx="8077200" cy="4953000"/>
          </a:xfrm>
        </p:spPr>
        <p:txBody>
          <a:bodyPr>
            <a:normAutofit fontScale="77500" lnSpcReduction="20000"/>
          </a:bodyPr>
          <a:lstStyle/>
          <a:p>
            <a:pPr>
              <a:defRPr/>
            </a:pPr>
            <a:r>
              <a:rPr lang="en-US" dirty="0" err="1" smtClean="0"/>
              <a:t>Telecons</a:t>
            </a:r>
            <a:r>
              <a:rPr lang="en-US" dirty="0" smtClean="0"/>
              <a:t> operate under the rules as described in the 802.11 Operations Manual (11-09/0002r5)</a:t>
            </a:r>
          </a:p>
          <a:p>
            <a:pPr>
              <a:defRPr/>
            </a:pPr>
            <a:r>
              <a:rPr lang="en-US" dirty="0" smtClean="0"/>
              <a:t>Anybody may attend (not limited to voting members)</a:t>
            </a:r>
          </a:p>
          <a:p>
            <a:pPr>
              <a:defRPr/>
            </a:pPr>
            <a:r>
              <a:rPr lang="en-US" dirty="0" smtClean="0"/>
              <a:t>Hence:</a:t>
            </a:r>
          </a:p>
          <a:p>
            <a:pPr lvl="1">
              <a:defRPr/>
            </a:pPr>
            <a:r>
              <a:rPr lang="en-US" dirty="0" err="1" smtClean="0"/>
              <a:t>Telecons</a:t>
            </a:r>
            <a:r>
              <a:rPr lang="en-US" dirty="0" smtClean="0"/>
              <a:t> can only be run if a secretary taking minutes is present; minutes are approved during next interim / </a:t>
            </a:r>
            <a:r>
              <a:rPr lang="en-US" dirty="0" err="1" smtClean="0"/>
              <a:t>pleanary</a:t>
            </a:r>
            <a:r>
              <a:rPr lang="en-US" dirty="0" smtClean="0"/>
              <a:t> session</a:t>
            </a:r>
          </a:p>
          <a:p>
            <a:pPr lvl="1">
              <a:defRPr/>
            </a:pPr>
            <a:r>
              <a:rPr lang="en-US" dirty="0" smtClean="0"/>
              <a:t>Presented documents need to use the template for </a:t>
            </a:r>
            <a:r>
              <a:rPr lang="en-US" dirty="0" err="1" smtClean="0"/>
              <a:t>submisstion</a:t>
            </a:r>
            <a:r>
              <a:rPr lang="en-US" dirty="0" smtClean="0"/>
              <a:t>, need to have a document number, and should be uploaded on mentor before presenting the document</a:t>
            </a:r>
          </a:p>
          <a:p>
            <a:pPr>
              <a:defRPr/>
            </a:pPr>
            <a:r>
              <a:rPr lang="en-US" dirty="0" smtClean="0"/>
              <a:t>Agenda needs (only) to list a summary / review of relevant antitrust and </a:t>
            </a:r>
            <a:r>
              <a:rPr lang="en-US" dirty="0" err="1" smtClean="0"/>
              <a:t>P&amp;Ps</a:t>
            </a:r>
            <a:r>
              <a:rPr lang="en-US" dirty="0" smtClean="0"/>
              <a:t>; call for essential patents required</a:t>
            </a:r>
          </a:p>
          <a:p>
            <a:pPr>
              <a:defRPr/>
            </a:pPr>
            <a:r>
              <a:rPr lang="en-US" dirty="0" smtClean="0"/>
              <a:t>Formal motions are not permitted (exception: acting as Comment Resolution Committee; relevant once we are in Sponsor Ballot)</a:t>
            </a:r>
          </a:p>
          <a:p>
            <a:pPr>
              <a:defRPr/>
            </a:pPr>
            <a:endParaRPr lang="en-US" dirty="0" smtClean="0"/>
          </a:p>
          <a:p>
            <a:pPr>
              <a:defRPr/>
            </a:pPr>
            <a:r>
              <a:rPr lang="en-US" dirty="0" smtClean="0"/>
              <a:t>In practice, it is fruitful to present material during telephone conferences, foster discussion and reach consensus during the </a:t>
            </a:r>
            <a:r>
              <a:rPr lang="en-US" dirty="0" err="1" smtClean="0"/>
              <a:t>telco</a:t>
            </a:r>
            <a:r>
              <a:rPr lang="en-US" dirty="0" smtClean="0"/>
              <a:t>.</a:t>
            </a:r>
          </a:p>
          <a:p>
            <a:pPr>
              <a:defRPr/>
            </a:pPr>
            <a:r>
              <a:rPr lang="en-US" dirty="0" smtClean="0"/>
              <a:t>Straw polls are one valid (non binding) and useful scheme for probing the groups opinion. Any formal motions (resulting from presentations) have to be put on the floor during an upcoming plenary / interim session </a:t>
            </a:r>
          </a:p>
        </p:txBody>
      </p:sp>
      <p:sp>
        <p:nvSpPr>
          <p:cNvPr id="28676" name="日付プレースホルダ 3"/>
          <p:cNvSpPr>
            <a:spLocks noGrp="1"/>
          </p:cNvSpPr>
          <p:nvPr>
            <p:ph type="dt" sz="quarter" idx="10"/>
          </p:nvPr>
        </p:nvSpPr>
        <p:spPr>
          <a:noFill/>
        </p:spPr>
        <p:txBody>
          <a:bodyPr/>
          <a:lstStyle/>
          <a:p>
            <a:r>
              <a:rPr lang="en-US" altLang="ja-JP" smtClean="0">
                <a:latin typeface="Times New Roman" pitchFamily="-84" charset="0"/>
              </a:rPr>
              <a:t>Jun/July</a:t>
            </a:r>
            <a:endParaRPr lang="en-US" altLang="ja-JP">
              <a:latin typeface="Times New Roman" pitchFamily="-84" charset="0"/>
            </a:endParaRPr>
          </a:p>
        </p:txBody>
      </p:sp>
      <p:sp>
        <p:nvSpPr>
          <p:cNvPr id="28677" name="スライド番号プレースホルダ 4"/>
          <p:cNvSpPr>
            <a:spLocks noGrp="1"/>
          </p:cNvSpPr>
          <p:nvPr>
            <p:ph type="sldNum" sz="quarter" idx="12"/>
          </p:nvPr>
        </p:nvSpPr>
        <p:spPr>
          <a:noFill/>
        </p:spPr>
        <p:txBody>
          <a:bodyPr/>
          <a:lstStyle/>
          <a:p>
            <a:r>
              <a:rPr lang="en-US" altLang="ja-JP" smtClean="0">
                <a:latin typeface="Times New Roman" pitchFamily="-84" charset="0"/>
              </a:rPr>
              <a:t>Slide </a:t>
            </a:r>
            <a:fld id="{C2D49AB7-2CE5-4245-9A68-83D38CA449BC}" type="slidenum">
              <a:rPr lang="en-US" altLang="ja-JP" smtClean="0">
                <a:latin typeface="Times New Roman" pitchFamily="-84" charset="0"/>
              </a:rPr>
              <a:pPr/>
              <a:t>10</a:t>
            </a:fld>
            <a:endParaRPr lang="en-US" altLang="ja-JP" smtClean="0">
              <a:latin typeface="Times New Roman" pitchFamily="-84" charset="0"/>
            </a:endParaRPr>
          </a:p>
        </p:txBody>
      </p:sp>
      <p:sp>
        <p:nvSpPr>
          <p:cNvPr id="28678" name="フッター プレースホルダ 5"/>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Date Placeholder 3"/>
          <p:cNvSpPr>
            <a:spLocks noGrp="1"/>
          </p:cNvSpPr>
          <p:nvPr>
            <p:ph type="dt" sz="quarter" idx="10"/>
          </p:nvPr>
        </p:nvSpPr>
        <p:spPr>
          <a:noFill/>
        </p:spPr>
        <p:txBody>
          <a:bodyPr/>
          <a:lstStyle/>
          <a:p>
            <a:r>
              <a:rPr lang="en-US" altLang="ja-JP" smtClean="0">
                <a:latin typeface="Times New Roman" pitchFamily="-84" charset="0"/>
              </a:rPr>
              <a:t>Jun/July</a:t>
            </a:r>
            <a:endParaRPr lang="en-US" altLang="ja-JP">
              <a:latin typeface="Times New Roman" pitchFamily="-84" charset="0"/>
            </a:endParaRPr>
          </a:p>
        </p:txBody>
      </p:sp>
      <p:sp>
        <p:nvSpPr>
          <p:cNvPr id="17411" name="Footer Placeholder 4"/>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
        <p:nvSpPr>
          <p:cNvPr id="17412" name="Slide Number Placeholder 5"/>
          <p:cNvSpPr>
            <a:spLocks noGrp="1"/>
          </p:cNvSpPr>
          <p:nvPr>
            <p:ph type="sldNum" sz="quarter" idx="12"/>
          </p:nvPr>
        </p:nvSpPr>
        <p:spPr>
          <a:noFill/>
        </p:spPr>
        <p:txBody>
          <a:bodyPr/>
          <a:lstStyle/>
          <a:p>
            <a:r>
              <a:rPr lang="en-US" altLang="ja-JP">
                <a:latin typeface="Times New Roman" pitchFamily="-84" charset="0"/>
              </a:rPr>
              <a:t>Slide </a:t>
            </a:r>
            <a:fld id="{D26EDE74-2A6B-BC4D-BEA4-1C98789B6691}" type="slidenum">
              <a:rPr lang="en-US" altLang="ja-JP">
                <a:latin typeface="Times New Roman" pitchFamily="-84" charset="0"/>
              </a:rPr>
              <a:pPr/>
              <a:t>2</a:t>
            </a:fld>
            <a:endParaRPr lang="en-US" altLang="ja-JP">
              <a:latin typeface="Times New Roman" pitchFamily="-84" charset="0"/>
            </a:endParaRPr>
          </a:p>
        </p:txBody>
      </p:sp>
      <p:sp>
        <p:nvSpPr>
          <p:cNvPr id="17413" name="Rectangle 2"/>
          <p:cNvSpPr>
            <a:spLocks noGrp="1" noChangeArrowheads="1"/>
          </p:cNvSpPr>
          <p:nvPr>
            <p:ph type="title"/>
          </p:nvPr>
        </p:nvSpPr>
        <p:spPr>
          <a:noFill/>
        </p:spPr>
        <p:txBody>
          <a:bodyPr/>
          <a:lstStyle/>
          <a:p>
            <a:r>
              <a:rPr lang="en-US" altLang="ja-JP" sz="4000" smtClean="0">
                <a:ea typeface="ＭＳ Ｐゴシック" pitchFamily="-84" charset="-128"/>
                <a:cs typeface="ＭＳ Ｐゴシック" pitchFamily="-84" charset="-128"/>
              </a:rPr>
              <a:t>Abstract</a:t>
            </a:r>
          </a:p>
        </p:txBody>
      </p:sp>
      <p:sp>
        <p:nvSpPr>
          <p:cNvPr id="17414" name="Rectangle 3"/>
          <p:cNvSpPr>
            <a:spLocks noGrp="1" noChangeArrowheads="1"/>
          </p:cNvSpPr>
          <p:nvPr>
            <p:ph type="body" idx="1"/>
          </p:nvPr>
        </p:nvSpPr>
        <p:spPr>
          <a:xfrm>
            <a:off x="304800" y="1752600"/>
            <a:ext cx="8534400" cy="1066800"/>
          </a:xfrm>
          <a:noFill/>
        </p:spPr>
        <p:txBody>
          <a:bodyPr/>
          <a:lstStyle/>
          <a:p>
            <a:pPr algn="ctr">
              <a:buFontTx/>
              <a:buNone/>
            </a:pPr>
            <a:r>
              <a:rPr lang="en-US" altLang="ja-JP" dirty="0" smtClean="0">
                <a:ea typeface="ＭＳ Ｐゴシック" pitchFamily="-84" charset="-128"/>
                <a:cs typeface="ＭＳ Ｐゴシック" pitchFamily="-84" charset="-128"/>
              </a:rPr>
              <a:t>IEEE 802.11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Fast Initial Link Setup </a:t>
            </a:r>
            <a:r>
              <a:rPr lang="en-US" altLang="ja-JP" dirty="0" smtClean="0">
                <a:ea typeface="ＭＳ Ｐゴシック" pitchFamily="-84" charset="-128"/>
                <a:cs typeface="ＭＳ Ｐゴシック" pitchFamily="-84" charset="-128"/>
              </a:rPr>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Teleconference Agenda for </a:t>
            </a:r>
            <a:r>
              <a:rPr lang="ja-JP" altLang="en-US" dirty="0" smtClean="0">
                <a:ea typeface="ＭＳ Ｐゴシック" pitchFamily="-84" charset="-128"/>
                <a:cs typeface="ＭＳ Ｐゴシック" pitchFamily="-84" charset="-128"/>
              </a:rPr>
              <a:t>　</a:t>
            </a:r>
            <a:r>
              <a:rPr lang="en-US" altLang="ja-JP" dirty="0" smtClean="0">
                <a:ea typeface="ＭＳ Ｐゴシック" pitchFamily="-84" charset="-128"/>
                <a:cs typeface="ＭＳ Ｐゴシック" pitchFamily="-84" charset="-128"/>
              </a:rPr>
              <a:t>4</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18</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Jun and 2</a:t>
            </a:r>
            <a:r>
              <a:rPr lang="en-US" altLang="ja-JP" baseline="30000" dirty="0" smtClean="0">
                <a:ea typeface="ＭＳ Ｐゴシック" pitchFamily="-84" charset="-128"/>
                <a:cs typeface="ＭＳ Ｐゴシック" pitchFamily="-84" charset="-128"/>
              </a:rPr>
              <a:t>nd</a:t>
            </a:r>
            <a:r>
              <a:rPr lang="en-US" altLang="ja-JP" dirty="0" smtClean="0">
                <a:ea typeface="ＭＳ Ｐゴシック" pitchFamily="-84" charset="-128"/>
                <a:cs typeface="ＭＳ Ｐゴシック" pitchFamily="-84" charset="-128"/>
              </a:rPr>
              <a:t> July 2013</a:t>
            </a:r>
            <a:endParaRPr lang="en-US" altLang="ja-JP" dirty="0" smtClean="0">
              <a:ea typeface="ＭＳ Ｐゴシック" pitchFamily="-84" charset="-128"/>
              <a:cs typeface="ＭＳ Ｐゴシック" pitchFamily="-84" charset="-12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8" name="日付プレースホルダ 1"/>
          <p:cNvSpPr>
            <a:spLocks noGrp="1"/>
          </p:cNvSpPr>
          <p:nvPr>
            <p:ph type="dt" sz="quarter" idx="10"/>
          </p:nvPr>
        </p:nvSpPr>
        <p:spPr>
          <a:noFill/>
        </p:spPr>
        <p:txBody>
          <a:bodyPr/>
          <a:lstStyle/>
          <a:p>
            <a:r>
              <a:rPr lang="en-US" altLang="ja-JP" smtClean="0">
                <a:latin typeface="Times New Roman" pitchFamily="-84" charset="0"/>
              </a:rPr>
              <a:t>Jun/July</a:t>
            </a:r>
            <a:endParaRPr lang="en-US" altLang="ja-JP">
              <a:latin typeface="Times New Roman" pitchFamily="-84" charset="0"/>
            </a:endParaRPr>
          </a:p>
        </p:txBody>
      </p:sp>
      <p:sp>
        <p:nvSpPr>
          <p:cNvPr id="19459" name="フッター プレースホルダ 2"/>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
        <p:nvSpPr>
          <p:cNvPr id="19460"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72181D44-129F-EE4C-B052-2939B9555972}" type="slidenum">
              <a:rPr lang="en-US" altLang="ja-JP">
                <a:latin typeface="Times New Roman" pitchFamily="-84" charset="0"/>
              </a:rPr>
              <a:pPr/>
              <a:t>3</a:t>
            </a:fld>
            <a:endParaRPr lang="en-US" altLang="ja-JP">
              <a:latin typeface="Times New Roman" pitchFamily="-84" charset="0"/>
            </a:endParaRPr>
          </a:p>
        </p:txBody>
      </p:sp>
      <p:sp>
        <p:nvSpPr>
          <p:cNvPr id="19461"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966FBF78-9216-4641-96B0-6020102D1FDA}" type="slidenum">
              <a:rPr lang="en-US" altLang="ja-JP"/>
              <a:pPr algn="ctr"/>
              <a:t>3</a:t>
            </a:fld>
            <a:endParaRPr lang="en-US" altLang="ja-JP"/>
          </a:p>
        </p:txBody>
      </p:sp>
      <p:sp>
        <p:nvSpPr>
          <p:cNvPr id="19462" name="Rectangle 2"/>
          <p:cNvSpPr>
            <a:spLocks noGrp="1" noChangeArrowheads="1"/>
          </p:cNvSpPr>
          <p:nvPr>
            <p:ph type="title" idx="4294967295"/>
          </p:nvPr>
        </p:nvSpPr>
        <p:spPr/>
        <p:txBody>
          <a:bodyPr/>
          <a:lstStyle/>
          <a:p>
            <a:r>
              <a:rPr lang="en-US" altLang="ja-JP">
                <a:ea typeface="ＭＳ Ｐゴシック" pitchFamily="-84" charset="-128"/>
                <a:cs typeface="ＭＳ Ｐゴシック" pitchFamily="-84" charset="-128"/>
              </a:rPr>
              <a:t>Meeting Protocol</a:t>
            </a:r>
          </a:p>
        </p:txBody>
      </p:sp>
      <p:sp>
        <p:nvSpPr>
          <p:cNvPr id="19463" name="Rectangle 3"/>
          <p:cNvSpPr>
            <a:spLocks noGrp="1" noChangeArrowheads="1"/>
          </p:cNvSpPr>
          <p:nvPr>
            <p:ph type="body" idx="4294967295"/>
          </p:nvPr>
        </p:nvSpPr>
        <p:spPr>
          <a:xfrm>
            <a:off x="381000" y="2057400"/>
            <a:ext cx="8458200" cy="1676400"/>
          </a:xfrm>
        </p:spPr>
        <p:txBody>
          <a:bodyPr/>
          <a:lstStyle/>
          <a:p>
            <a:r>
              <a:rPr lang="en-US" altLang="ja-JP" sz="3200">
                <a:ea typeface="ＭＳ Ｐゴシック" pitchFamily="-84" charset="-128"/>
                <a:cs typeface="ＭＳ Ｐゴシック" pitchFamily="-84" charset="-128"/>
              </a:rPr>
              <a:t>Please announce your affiliation when you first address the group during a meeting slot</a:t>
            </a:r>
          </a:p>
          <a:p>
            <a:endParaRPr lang="en-US" altLang="ja-JP" sz="3200">
              <a:ea typeface="ＭＳ Ｐゴシック" pitchFamily="-84" charset="-128"/>
              <a:cs typeface="ＭＳ Ｐゴシック" pitchFamily="-84" charset="-128"/>
            </a:endParaRPr>
          </a:p>
          <a:p>
            <a:r>
              <a:rPr lang="en-US" altLang="ja-JP" sz="3200">
                <a:ea typeface="ＭＳ Ｐゴシック" pitchFamily="-84" charset="-128"/>
                <a:cs typeface="ＭＳ Ｐゴシック" pitchFamily="-84" charset="-128"/>
              </a:rPr>
              <a:t>If you whish to have your attendance recorded in the minutes, please send an e-mail including your name and affiliation to </a:t>
            </a:r>
            <a:r>
              <a:rPr lang="en-US" altLang="ja-JP" sz="3200">
                <a:ea typeface="ＭＳ Ｐゴシック" pitchFamily="-84" charset="-128"/>
                <a:cs typeface="ＭＳ Ｐゴシック" pitchFamily="-84" charset="-128"/>
                <a:hlinkClick r:id="rId2"/>
              </a:rPr>
              <a:t>hmorioka@root-hq.com</a:t>
            </a:r>
            <a:r>
              <a:rPr lang="en-US" altLang="ja-JP" sz="3200">
                <a:ea typeface="ＭＳ Ｐゴシック" pitchFamily="-84" charset="-128"/>
                <a:cs typeface="ＭＳ Ｐゴシック" pitchFamily="-84" charset="-128"/>
              </a:rPr>
              <a:t> and </a:t>
            </a:r>
            <a:r>
              <a:rPr lang="de-DE" altLang="ja-JP" sz="3200">
                <a:ea typeface="ＭＳ Ｐゴシック" pitchFamily="-84" charset="-128"/>
                <a:cs typeface="ＭＳ Ｐゴシック" pitchFamily="-84" charset="-128"/>
                <a:hlinkClick r:id="rId3"/>
              </a:rPr>
              <a:t>hmano@root-hq.com</a:t>
            </a:r>
            <a:r>
              <a:rPr lang="de-DE" altLang="ja-JP" sz="3200">
                <a:ea typeface="ＭＳ Ｐゴシック" pitchFamily="-84" charset="-128"/>
                <a:cs typeface="ＭＳ Ｐゴシック" pitchFamily="-84" charset="-128"/>
              </a:rPr>
              <a:t> </a:t>
            </a:r>
          </a:p>
          <a:p>
            <a:endParaRPr lang="en-US" altLang="ja-JP" sz="3200">
              <a:ea typeface="ＭＳ Ｐゴシック" pitchFamily="-84" charset="-128"/>
              <a:cs typeface="ＭＳ Ｐゴシック" pitchFamily="-84" charset="-12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Title 1"/>
          <p:cNvSpPr>
            <a:spLocks noGrp="1"/>
          </p:cNvSpPr>
          <p:nvPr>
            <p:ph type="title"/>
          </p:nvPr>
        </p:nvSpPr>
        <p:spPr>
          <a:xfrm>
            <a:off x="685800" y="685800"/>
            <a:ext cx="7772400" cy="457200"/>
          </a:xfrm>
        </p:spPr>
        <p:txBody>
          <a:bodyPr/>
          <a:lstStyle/>
          <a:p>
            <a:r>
              <a:rPr lang="en-US" altLang="ja-JP" dirty="0" smtClean="0">
                <a:ea typeface="ＭＳ Ｐゴシック" pitchFamily="-84" charset="-128"/>
                <a:cs typeface="ＭＳ Ｐゴシック" pitchFamily="-84" charset="-128"/>
              </a:rPr>
              <a:t>Agenda for</a:t>
            </a:r>
            <a:r>
              <a:rPr lang="en-US" altLang="ja-JP" dirty="0" smtClean="0">
                <a:ea typeface="ＭＳ Ｐゴシック" pitchFamily="-84" charset="-128"/>
                <a:cs typeface="ＭＳ Ｐゴシック" pitchFamily="-84" charset="-128"/>
              </a:rPr>
              <a:t> 4</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Jun</a:t>
            </a:r>
            <a:endParaRPr lang="en-US" altLang="ja-JP" dirty="0" smtClean="0">
              <a:ea typeface="ＭＳ Ｐゴシック" pitchFamily="-84" charset="-128"/>
              <a:cs typeface="ＭＳ Ｐゴシック" pitchFamily="-84" charset="-128"/>
            </a:endParaRPr>
          </a:p>
        </p:txBody>
      </p:sp>
      <p:sp>
        <p:nvSpPr>
          <p:cNvPr id="20483" name="Content Placeholder 2"/>
          <p:cNvSpPr>
            <a:spLocks noGrp="1"/>
          </p:cNvSpPr>
          <p:nvPr>
            <p:ph idx="1"/>
          </p:nvPr>
        </p:nvSpPr>
        <p:spPr>
          <a:xfrm>
            <a:off x="685800" y="1219200"/>
            <a:ext cx="8077200" cy="5257800"/>
          </a:xfrm>
        </p:spPr>
        <p:txBody>
          <a:bodyPr>
            <a:normAutofit fontScale="92500" lnSpcReduction="10000"/>
          </a:bodyPr>
          <a:lstStyle/>
          <a:p>
            <a:pPr>
              <a:defRPr/>
            </a:pPr>
            <a:r>
              <a:rPr lang="en-US" altLang="ja-JP" dirty="0" err="1" smtClean="0"/>
              <a:t>TGai</a:t>
            </a:r>
            <a:r>
              <a:rPr lang="en-US" altLang="ja-JP" dirty="0" smtClean="0"/>
              <a:t> meeting call to order</a:t>
            </a:r>
          </a:p>
          <a:p>
            <a:pPr>
              <a:defRPr/>
            </a:pPr>
            <a:r>
              <a:rPr lang="en-US" altLang="ja-JP" dirty="0" smtClean="0"/>
              <a:t>Call for essential patents and policies &amp; procedures reminder </a:t>
            </a:r>
          </a:p>
          <a:p>
            <a:pPr>
              <a:defRPr/>
            </a:pPr>
            <a:r>
              <a:rPr lang="en-US" altLang="ja-JP" dirty="0" smtClean="0"/>
              <a:t>Review  past meeting Minutes</a:t>
            </a:r>
          </a:p>
          <a:p>
            <a:pPr lvl="1">
              <a:defRPr/>
            </a:pPr>
            <a:r>
              <a:rPr lang="en-US" altLang="ja-JP" dirty="0" smtClean="0"/>
              <a:t>13-</a:t>
            </a:r>
            <a:r>
              <a:rPr lang="en-US" altLang="ja-JP" dirty="0" smtClean="0"/>
              <a:t>0638r1 May </a:t>
            </a:r>
            <a:r>
              <a:rPr lang="en-US" altLang="ja-JP" dirty="0" smtClean="0"/>
              <a:t>2013</a:t>
            </a:r>
            <a:r>
              <a:rPr lang="en-US" altLang="ja-JP" dirty="0" smtClean="0"/>
              <a:t> Waikoloa  </a:t>
            </a:r>
            <a:r>
              <a:rPr lang="en-US" altLang="ja-JP" dirty="0" smtClean="0"/>
              <a:t>Session Minutes </a:t>
            </a:r>
            <a:endParaRPr lang="en-US" altLang="ja-JP" dirty="0" smtClean="0"/>
          </a:p>
          <a:p>
            <a:pPr lvl="1">
              <a:defRPr/>
            </a:pPr>
            <a:r>
              <a:rPr lang="en-US" altLang="ja-JP" dirty="0" smtClean="0"/>
              <a:t>https://mentor.ieee.org/802.11/dcn/13/11-13-0638-01-00ai-may-2013-waikoloa-session-minutes.docStatus </a:t>
            </a:r>
            <a:r>
              <a:rPr lang="en-US" altLang="ja-JP" dirty="0" smtClean="0"/>
              <a:t>report of Draft 0.5</a:t>
            </a:r>
            <a:endParaRPr lang="en-US" altLang="ja-JP" dirty="0" smtClean="0"/>
          </a:p>
          <a:p>
            <a:pPr>
              <a:defRPr/>
            </a:pPr>
            <a:r>
              <a:rPr lang="en-US" altLang="ja-JP" dirty="0" smtClean="0"/>
              <a:t>Status of comment resolution</a:t>
            </a:r>
          </a:p>
          <a:p>
            <a:pPr lvl="1">
              <a:defRPr/>
            </a:pPr>
            <a:r>
              <a:rPr lang="en-US" altLang="ja-JP" dirty="0" err="1" smtClean="0"/>
              <a:t>TGai</a:t>
            </a:r>
            <a:r>
              <a:rPr lang="en-US" altLang="ja-JP" dirty="0" smtClean="0"/>
              <a:t> D0.5 -- Call for Comments Responses &amp; Resolutions (CC08</a:t>
            </a:r>
            <a:r>
              <a:rPr lang="en-US" altLang="ja-JP" dirty="0" smtClean="0"/>
              <a:t>)</a:t>
            </a:r>
          </a:p>
          <a:p>
            <a:pPr lvl="1">
              <a:defRPr/>
            </a:pPr>
            <a:r>
              <a:rPr lang="en-US" altLang="ja-JP" dirty="0" smtClean="0">
                <a:hlinkClick r:id="rId2"/>
              </a:rPr>
              <a:t>https://mentor.ieee.org/802.11/dcn/13/11-13-0495-10-00ai-tgai-d0-5-call-for-comments-responses-resolutions-cc08.</a:t>
            </a:r>
            <a:r>
              <a:rPr lang="en-US" altLang="ja-JP" dirty="0" smtClean="0">
                <a:hlinkClick r:id="rId2"/>
              </a:rPr>
              <a:t>xlsx</a:t>
            </a:r>
            <a:endParaRPr lang="en-US" altLang="ja-JP" dirty="0" smtClean="0"/>
          </a:p>
          <a:p>
            <a:pPr>
              <a:defRPr/>
            </a:pPr>
            <a:r>
              <a:rPr lang="en-US" altLang="ja-JP" dirty="0" smtClean="0"/>
              <a:t>Berlin </a:t>
            </a:r>
            <a:r>
              <a:rPr lang="en-US" altLang="ja-JP" dirty="0" err="1" smtClean="0"/>
              <a:t>adhoc</a:t>
            </a:r>
            <a:endParaRPr lang="en-US" altLang="ja-JP" dirty="0" smtClean="0"/>
          </a:p>
          <a:p>
            <a:pPr lvl="1">
              <a:defRPr/>
            </a:pPr>
            <a:r>
              <a:rPr lang="en-US" altLang="ja-JP" dirty="0" smtClean="0"/>
              <a:t>https://mentor.ieee.org/802.11/dcn/13/11-13-0641-02-00ai-tgai-berlin-ad-hoc-announcement-and-booking-details.docx</a:t>
            </a:r>
          </a:p>
          <a:p>
            <a:pPr>
              <a:defRPr/>
            </a:pPr>
            <a:r>
              <a:rPr lang="en-US" altLang="ja-JP" dirty="0" smtClean="0"/>
              <a:t>Plan </a:t>
            </a:r>
            <a:r>
              <a:rPr lang="en-US" altLang="ja-JP" dirty="0" smtClean="0"/>
              <a:t>to next teleconference</a:t>
            </a:r>
          </a:p>
          <a:p>
            <a:pPr>
              <a:defRPr/>
            </a:pPr>
            <a:r>
              <a:rPr lang="en-US" altLang="ja-JP" dirty="0" smtClean="0"/>
              <a:t>Adjourn</a:t>
            </a:r>
          </a:p>
        </p:txBody>
      </p:sp>
      <p:sp>
        <p:nvSpPr>
          <p:cNvPr id="20484" name="Date Placeholder 3"/>
          <p:cNvSpPr>
            <a:spLocks noGrp="1"/>
          </p:cNvSpPr>
          <p:nvPr>
            <p:ph type="dt" sz="quarter" idx="10"/>
          </p:nvPr>
        </p:nvSpPr>
        <p:spPr>
          <a:noFill/>
        </p:spPr>
        <p:txBody>
          <a:bodyPr/>
          <a:lstStyle/>
          <a:p>
            <a:r>
              <a:rPr lang="en-US" altLang="ja-JP" smtClean="0">
                <a:latin typeface="Times New Roman" pitchFamily="-84" charset="0"/>
              </a:rPr>
              <a:t>Jun/July</a:t>
            </a:r>
            <a:endParaRPr lang="en-US" altLang="ja-JP">
              <a:latin typeface="Times New Roman" pitchFamily="-84" charset="0"/>
            </a:endParaRPr>
          </a:p>
        </p:txBody>
      </p:sp>
      <p:sp>
        <p:nvSpPr>
          <p:cNvPr id="20485" name="Footer Placeholder 5"/>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
        <p:nvSpPr>
          <p:cNvPr id="20486"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4A030D5D-31E2-8046-8D95-4D165BE176A1}" type="slidenum">
              <a:rPr lang="en-US" altLang="ja-JP" smtClean="0">
                <a:latin typeface="Times New Roman" pitchFamily="-84" charset="0"/>
              </a:rPr>
              <a:pPr/>
              <a:t>4</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altLang="ja-JP" sz="4000">
                <a:ea typeface="ＭＳ Ｐゴシック" pitchFamily="-84" charset="-128"/>
                <a:cs typeface="ＭＳ Ｐゴシック" pitchFamily="-84" charset="-128"/>
              </a:rPr>
              <a:t>Administrative Items</a:t>
            </a:r>
          </a:p>
        </p:txBody>
      </p:sp>
      <p:sp>
        <p:nvSpPr>
          <p:cNvPr id="21507" name="Content Placeholder 2"/>
          <p:cNvSpPr>
            <a:spLocks noGrp="1"/>
          </p:cNvSpPr>
          <p:nvPr>
            <p:ph idx="1"/>
          </p:nvPr>
        </p:nvSpPr>
        <p:spPr>
          <a:xfrm>
            <a:off x="457200" y="1600200"/>
            <a:ext cx="8229600" cy="4876800"/>
          </a:xfrm>
        </p:spPr>
        <p:txBody>
          <a:bodyPr/>
          <a:lstStyle/>
          <a:p>
            <a:pPr>
              <a:lnSpc>
                <a:spcPct val="80000"/>
              </a:lnSpc>
            </a:pPr>
            <a:r>
              <a:rPr lang="en-US" altLang="ja-JP" sz="1900">
                <a:ea typeface="ＭＳ Ｐゴシック" pitchFamily="-84" charset="-128"/>
                <a:cs typeface="ＭＳ Ｐゴシック" pitchFamily="-84" charset="-128"/>
              </a:rPr>
              <a:t>Please be familiar with the documents at the following links:</a:t>
            </a:r>
          </a:p>
          <a:p>
            <a:pPr lvl="1">
              <a:lnSpc>
                <a:spcPct val="80000"/>
              </a:lnSpc>
            </a:pPr>
            <a:r>
              <a:rPr kumimoji="0" lang="en-US" altLang="ja-JP" sz="1500"/>
              <a:t>IEEE Patent Policy - </a:t>
            </a:r>
            <a:r>
              <a:rPr kumimoji="0" lang="en-US" altLang="ja-JP" sz="1500" u="sng">
                <a:hlinkClick r:id="rId2"/>
              </a:rPr>
              <a:t>http://standards.ieee.org/board/pat/pat-slideset.ppt</a:t>
            </a:r>
            <a:endParaRPr kumimoji="0" lang="en-US" altLang="ja-JP" sz="1500"/>
          </a:p>
          <a:p>
            <a:pPr lvl="1">
              <a:lnSpc>
                <a:spcPct val="80000"/>
              </a:lnSpc>
            </a:pPr>
            <a:r>
              <a:rPr kumimoji="0" lang="en-US" altLang="ja-JP" sz="1500"/>
              <a:t>Patent FAQ - </a:t>
            </a:r>
            <a:r>
              <a:rPr kumimoji="0" lang="en-US" altLang="ja-JP" sz="1500" u="sng">
                <a:hlinkClick r:id="rId3"/>
              </a:rPr>
              <a:t>http://standards.ieee.org/board/pat/faq.pdf</a:t>
            </a:r>
            <a:endParaRPr kumimoji="0" lang="en-US" altLang="ja-JP" sz="1500"/>
          </a:p>
          <a:p>
            <a:pPr lvl="1">
              <a:lnSpc>
                <a:spcPct val="80000"/>
              </a:lnSpc>
            </a:pPr>
            <a:r>
              <a:rPr kumimoji="0" lang="en-US" altLang="ja-JP" sz="1500"/>
              <a:t>LoA Form - </a:t>
            </a:r>
            <a:r>
              <a:rPr kumimoji="0" lang="en-US" altLang="ja-JP" sz="1500" u="sng">
                <a:hlinkClick r:id="rId4"/>
              </a:rPr>
              <a:t>http://standards.ieee.org/board/pat/loa.pdf</a:t>
            </a:r>
            <a:endParaRPr kumimoji="0" lang="en-US" altLang="ja-JP" sz="1500"/>
          </a:p>
          <a:p>
            <a:pPr lvl="1">
              <a:lnSpc>
                <a:spcPct val="80000"/>
              </a:lnSpc>
            </a:pPr>
            <a:r>
              <a:rPr kumimoji="0" lang="en-US" altLang="ja-JP" sz="1500"/>
              <a:t>Affiliation FAQ - </a:t>
            </a:r>
            <a:r>
              <a:rPr kumimoji="0" lang="en-US" altLang="ja-JP" sz="1500" u="sng">
                <a:hlinkClick r:id="rId5"/>
              </a:rPr>
              <a:t>http://standards.ieee.org/faqs/affiliationFAQ.html</a:t>
            </a:r>
            <a:endParaRPr kumimoji="0" lang="en-US" altLang="ja-JP" sz="1500"/>
          </a:p>
          <a:p>
            <a:pPr lvl="1">
              <a:lnSpc>
                <a:spcPct val="80000"/>
              </a:lnSpc>
            </a:pPr>
            <a:r>
              <a:rPr kumimoji="0" lang="en-US" altLang="ja-JP" sz="1500"/>
              <a:t>Anti-Trust FAQ - </a:t>
            </a:r>
            <a:r>
              <a:rPr kumimoji="0" lang="en-US" altLang="ja-JP" sz="1500" u="sng">
                <a:hlinkClick r:id="rId6"/>
              </a:rPr>
              <a:t>http://standards.ieee.org/resources/antitrust-guidelines.pdf</a:t>
            </a:r>
            <a:endParaRPr kumimoji="0" lang="en-US" altLang="ja-JP" sz="1500"/>
          </a:p>
          <a:p>
            <a:pPr lvl="1">
              <a:lnSpc>
                <a:spcPct val="80000"/>
              </a:lnSpc>
            </a:pPr>
            <a:r>
              <a:rPr kumimoji="0" lang="en-US" altLang="ja-JP" sz="1500"/>
              <a:t>Ethics - </a:t>
            </a:r>
            <a:r>
              <a:rPr kumimoji="0" lang="en-US" altLang="ja-JP" sz="1500" u="sng">
                <a:hlinkClick r:id="rId7"/>
              </a:rPr>
              <a:t>http://www.ieee.org/portal/cms_docs/about/CoE_poster.pdf</a:t>
            </a:r>
            <a:endParaRPr kumimoji="0" lang="en-US" altLang="ja-JP" sz="1500"/>
          </a:p>
          <a:p>
            <a:pPr lvl="1">
              <a:lnSpc>
                <a:spcPct val="80000"/>
              </a:lnSpc>
            </a:pPr>
            <a:r>
              <a:rPr kumimoji="0" lang="en-US" altLang="ja-JP" sz="1500"/>
              <a:t>IEEE 802.11 Working Group Policies and Procedures - </a:t>
            </a:r>
            <a:r>
              <a:rPr kumimoji="0" lang="en-US" altLang="ja-JP" sz="1500" u="sng">
                <a:hlinkClick r:id="rId8"/>
              </a:rPr>
              <a:t>https://mentor.ieee.org/802.11/public-file/07/11-07-0360-04-0000-802-11-policies-and-procedures.doc</a:t>
            </a:r>
            <a:endParaRPr lang="en-US" altLang="ja-JP" sz="1900"/>
          </a:p>
          <a:p>
            <a:pPr>
              <a:lnSpc>
                <a:spcPct val="80000"/>
              </a:lnSpc>
            </a:pPr>
            <a:r>
              <a:rPr lang="en-US" altLang="ja-JP" sz="1900">
                <a:ea typeface="ＭＳ Ｐゴシック" pitchFamily="-84" charset="-128"/>
                <a:cs typeface="ＭＳ Ｐゴシック" pitchFamily="-84" charset="-128"/>
              </a:rPr>
              <a:t>Chair and secretary</a:t>
            </a:r>
          </a:p>
          <a:p>
            <a:pPr lvl="1">
              <a:lnSpc>
                <a:spcPct val="80000"/>
              </a:lnSpc>
            </a:pPr>
            <a:r>
              <a:rPr kumimoji="0" lang="en-US" altLang="ja-JP" sz="1500"/>
              <a:t>Chair: Hiroshi Mano (Root Inc)</a:t>
            </a:r>
          </a:p>
          <a:p>
            <a:pPr lvl="1">
              <a:lnSpc>
                <a:spcPct val="80000"/>
              </a:lnSpc>
            </a:pPr>
            <a:r>
              <a:rPr kumimoji="0" lang="en-US" altLang="ja-JP" sz="1500"/>
              <a:t>Vice Chair : Marc Emmelman (Fraunhofer FOKUS)</a:t>
            </a:r>
          </a:p>
          <a:p>
            <a:pPr lvl="1">
              <a:lnSpc>
                <a:spcPct val="80000"/>
              </a:lnSpc>
            </a:pPr>
            <a:r>
              <a:rPr kumimoji="0" lang="en-US" altLang="ja-JP" sz="1500"/>
              <a:t>2</a:t>
            </a:r>
            <a:r>
              <a:rPr kumimoji="0" lang="en-US" altLang="ja-JP" sz="1500" baseline="30000"/>
              <a:t>nd</a:t>
            </a:r>
            <a:r>
              <a:rPr kumimoji="0" lang="en-US" altLang="ja-JP" sz="1500"/>
              <a:t> Vice Chair : Gobar Bajko (Nokia)</a:t>
            </a:r>
          </a:p>
          <a:p>
            <a:pPr lvl="1">
              <a:lnSpc>
                <a:spcPct val="80000"/>
              </a:lnSpc>
            </a:pPr>
            <a:r>
              <a:rPr kumimoji="0" lang="en-US" altLang="ja-JP" sz="1500"/>
              <a:t>Recording Secretary: Hitoshi Morioka (Root,Inc.)</a:t>
            </a:r>
          </a:p>
          <a:p>
            <a:pPr lvl="1">
              <a:lnSpc>
                <a:spcPct val="80000"/>
              </a:lnSpc>
            </a:pPr>
            <a:r>
              <a:rPr kumimoji="0" lang="en-US" altLang="ja-JP" sz="1500"/>
              <a:t>Technical Editor: </a:t>
            </a:r>
            <a:r>
              <a:rPr lang="en-US" altLang="ja-JP" sz="1600"/>
              <a:t>Tom Siep (CSR)</a:t>
            </a:r>
            <a:endParaRPr kumimoji="0" lang="en-US" altLang="ja-JP" sz="1500"/>
          </a:p>
          <a:p>
            <a:pPr>
              <a:lnSpc>
                <a:spcPct val="80000"/>
              </a:lnSpc>
            </a:pPr>
            <a:r>
              <a:rPr lang="en-US" altLang="ja-JP" sz="1900">
                <a:ea typeface="ＭＳ Ｐゴシック" pitchFamily="-84" charset="-128"/>
                <a:cs typeface="ＭＳ Ｐゴシック" pitchFamily="-84" charset="-128"/>
              </a:rPr>
              <a:t>Recording your attendance</a:t>
            </a:r>
          </a:p>
          <a:p>
            <a:pPr lvl="1">
              <a:lnSpc>
                <a:spcPct val="80000"/>
              </a:lnSpc>
            </a:pPr>
            <a:r>
              <a:rPr kumimoji="0" lang="en-US" altLang="ja-JP" sz="1900"/>
              <a:t>Please send e-mail including name and affiliation to </a:t>
            </a:r>
            <a:r>
              <a:rPr lang="en-US" altLang="ja-JP" sz="1800">
                <a:hlinkClick r:id="rId9"/>
              </a:rPr>
              <a:t>hmorioka@root-hq.com</a:t>
            </a:r>
            <a:r>
              <a:rPr lang="en-US" altLang="ja-JP" sz="1800"/>
              <a:t> and </a:t>
            </a:r>
            <a:r>
              <a:rPr lang="de-DE" altLang="ja-JP" sz="1800">
                <a:hlinkClick r:id="rId10"/>
              </a:rPr>
              <a:t>hmano@root-hq.com</a:t>
            </a:r>
            <a:r>
              <a:rPr lang="de-DE" altLang="ja-JP" sz="1800"/>
              <a:t> </a:t>
            </a:r>
            <a:r>
              <a:rPr kumimoji="0" lang="en-US" altLang="ja-JP" sz="1500"/>
              <a:t/>
            </a:r>
            <a:br>
              <a:rPr kumimoji="0" lang="en-US" altLang="ja-JP" sz="1500"/>
            </a:br>
            <a:endParaRPr kumimoji="0" lang="en-US" altLang="ja-JP" sz="1500"/>
          </a:p>
        </p:txBody>
      </p:sp>
      <p:sp>
        <p:nvSpPr>
          <p:cNvPr id="21508" name="Date Placeholder 3"/>
          <p:cNvSpPr>
            <a:spLocks noGrp="1"/>
          </p:cNvSpPr>
          <p:nvPr>
            <p:ph type="dt" sz="quarter" idx="10"/>
          </p:nvPr>
        </p:nvSpPr>
        <p:spPr>
          <a:noFill/>
        </p:spPr>
        <p:txBody>
          <a:bodyPr/>
          <a:lstStyle/>
          <a:p>
            <a:r>
              <a:rPr lang="en-US" altLang="ja-JP" smtClean="0">
                <a:latin typeface="Times New Roman" pitchFamily="-84" charset="0"/>
              </a:rPr>
              <a:t>Jun/July</a:t>
            </a:r>
            <a:endParaRPr lang="en-US" altLang="ja-JP">
              <a:latin typeface="Times New Roman" pitchFamily="-84" charset="0"/>
            </a:endParaRPr>
          </a:p>
        </p:txBody>
      </p:sp>
      <p:sp>
        <p:nvSpPr>
          <p:cNvPr id="21509" name="Slide Number Placeholder 4"/>
          <p:cNvSpPr>
            <a:spLocks noGrp="1"/>
          </p:cNvSpPr>
          <p:nvPr>
            <p:ph type="sldNum" sz="quarter" idx="12"/>
          </p:nvPr>
        </p:nvSpPr>
        <p:spPr>
          <a:noFill/>
        </p:spPr>
        <p:txBody>
          <a:bodyPr/>
          <a:lstStyle/>
          <a:p>
            <a:r>
              <a:rPr lang="en-US" altLang="ja-JP">
                <a:latin typeface="Times New Roman" pitchFamily="-84" charset="0"/>
              </a:rPr>
              <a:t>Slide </a:t>
            </a:r>
            <a:fld id="{7147F6EF-1727-3F4F-B408-2B4FB7F206C2}" type="slidenum">
              <a:rPr lang="en-US" altLang="ja-JP">
                <a:latin typeface="Times New Roman" pitchFamily="-84" charset="0"/>
              </a:rPr>
              <a:pPr/>
              <a:t>5</a:t>
            </a:fld>
            <a:endParaRPr lang="en-US" altLang="ja-JP">
              <a:latin typeface="Times New Roman" pitchFamily="-84" charset="0"/>
            </a:endParaRPr>
          </a:p>
        </p:txBody>
      </p:sp>
      <p:sp>
        <p:nvSpPr>
          <p:cNvPr id="21510" name="Footer Placeholder 5"/>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365125" y="274638"/>
            <a:ext cx="8458200" cy="1143000"/>
          </a:xfrm>
        </p:spPr>
        <p:txBody>
          <a:bodyPr/>
          <a:lstStyle/>
          <a:p>
            <a:r>
              <a:rPr lang="en-US" altLang="ja-JP" sz="3600">
                <a:ea typeface="ＭＳ Ｐゴシック" pitchFamily="-84" charset="-128"/>
                <a:cs typeface="ＭＳ Ｐゴシック" pitchFamily="-84" charset="-128"/>
              </a:rPr>
              <a:t>Participants, Patents, and Duty to Inform</a:t>
            </a:r>
          </a:p>
        </p:txBody>
      </p:sp>
      <p:sp>
        <p:nvSpPr>
          <p:cNvPr id="22531"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prstTxWarp prst="textNoShape">
              <a:avLst/>
            </a:prstTxWarp>
          </a:bodyPr>
          <a:lstStyle/>
          <a:p>
            <a:pPr algn="ctr"/>
            <a:endParaRPr lang="en-GB" b="1" u="sng">
              <a:solidFill>
                <a:srgbClr val="000099"/>
              </a:solidFill>
              <a:latin typeface="Helvetica" pitchFamily="-84" charset="0"/>
            </a:endParaRPr>
          </a:p>
        </p:txBody>
      </p:sp>
      <p:sp>
        <p:nvSpPr>
          <p:cNvPr id="22532" name="Rectangle 4"/>
          <p:cNvSpPr>
            <a:spLocks noChangeArrowheads="1"/>
          </p:cNvSpPr>
          <p:nvPr/>
        </p:nvSpPr>
        <p:spPr bwMode="auto">
          <a:xfrm>
            <a:off x="533400" y="990600"/>
            <a:ext cx="8229600" cy="5257800"/>
          </a:xfrm>
          <a:prstGeom prst="rect">
            <a:avLst/>
          </a:prstGeom>
          <a:noFill/>
          <a:ln w="9525">
            <a:noFill/>
            <a:miter lim="800000"/>
            <a:headEnd/>
            <a:tailEnd/>
          </a:ln>
        </p:spPr>
        <p:txBody>
          <a:bodyPr>
            <a:prstTxWarp prst="textNoShape">
              <a:avLst/>
            </a:prstTxWarp>
          </a:bodyPr>
          <a:lstStyle/>
          <a:p>
            <a:pPr marL="230188" indent="-230188">
              <a:lnSpc>
                <a:spcPct val="80000"/>
              </a:lnSpc>
              <a:spcBef>
                <a:spcPct val="20000"/>
              </a:spcBef>
              <a:buClr>
                <a:srgbClr val="CC3300"/>
              </a:buClr>
              <a:buSzPct val="50000"/>
              <a:buFont typeface="Monotype Sorts" pitchFamily="-84" charset="2"/>
              <a:buChar char="l"/>
            </a:pPr>
            <a:endParaRPr lang="en-US" altLang="ja-JP" sz="500" u="sng">
              <a:solidFill>
                <a:srgbClr val="FF0000"/>
              </a:solidFill>
              <a:latin typeface="Arial" pitchFamily="-84" charset="0"/>
            </a:endParaRPr>
          </a:p>
          <a:p>
            <a:pPr marL="230188" indent="-230188">
              <a:spcBef>
                <a:spcPct val="20000"/>
              </a:spcBef>
              <a:buClr>
                <a:srgbClr val="CC3300"/>
              </a:buClr>
              <a:buSzPct val="50000"/>
              <a:buFont typeface="Monotype Sorts" pitchFamily="-84" charset="2"/>
              <a:buNone/>
            </a:pPr>
            <a:r>
              <a:rPr lang="en-US" altLang="ja-JP" sz="1600" b="1">
                <a:solidFill>
                  <a:srgbClr val="000099"/>
                </a:solidFill>
                <a:latin typeface="Arial" pitchFamily="-84" charset="0"/>
              </a:rPr>
              <a:t>	All participants in this meeting have certain obligations under the IEEE-SA Patent Policy.  Participants: </a:t>
            </a:r>
          </a:p>
          <a:p>
            <a:pPr marL="630238" lvl="1" indent="-285750">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pitchFamily="-84" charset="2"/>
              <a:buChar char="l"/>
            </a:pPr>
            <a:r>
              <a:rPr lang="en-US" altLang="ja-JP" sz="1400" b="1">
                <a:solidFill>
                  <a:srgbClr val="000099"/>
                </a:solidFill>
                <a:latin typeface="Arial" pitchFamily="-84" charset="0"/>
              </a:rPr>
              <a:t>“Personal awareness” means that the participant “is personally aware that the holder may have a potential Essential Patent Claim,” even if the participant is not personally aware of the specific patents or</a:t>
            </a:r>
            <a:r>
              <a:rPr lang="en-US" altLang="ja-JP" sz="1400" b="1">
                <a:solidFill>
                  <a:srgbClr val="FF3300"/>
                </a:solidFill>
                <a:latin typeface="Arial" pitchFamily="-84" charset="0"/>
              </a:rPr>
              <a:t> </a:t>
            </a:r>
            <a:r>
              <a:rPr lang="en-US" altLang="ja-JP" sz="1400" b="1">
                <a:solidFill>
                  <a:srgbClr val="000099"/>
                </a:solidFill>
                <a:latin typeface="Arial" pitchFamily="-84" charset="0"/>
              </a:rPr>
              <a:t>patent claims</a:t>
            </a:r>
          </a:p>
          <a:p>
            <a:pPr marL="630238" lvl="1" indent="-285750">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The above does not apply if the patent</a:t>
            </a:r>
            <a:r>
              <a:rPr lang="en-US" altLang="ja-JP" sz="1600" b="1">
                <a:solidFill>
                  <a:srgbClr val="FF3300"/>
                </a:solidFill>
                <a:latin typeface="Arial" pitchFamily="-84" charset="0"/>
              </a:rPr>
              <a:t> </a:t>
            </a:r>
            <a:r>
              <a:rPr lang="en-US" altLang="ja-JP" sz="1600" b="1">
                <a:solidFill>
                  <a:srgbClr val="000099"/>
                </a:solidFill>
                <a:latin typeface="Arial" pitchFamily="-8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pitchFamily="-84" charset="2"/>
              <a:buNone/>
            </a:pPr>
            <a:r>
              <a:rPr lang="en-GB" altLang="ja-JP" sz="1600">
                <a:solidFill>
                  <a:srgbClr val="000099"/>
                </a:solidFill>
                <a:latin typeface="Arial" pitchFamily="-84" charset="0"/>
              </a:rPr>
              <a:t>		Quoted text excerpted from IEEE-SA Standards Board Bylaws subclause 6.2</a:t>
            </a:r>
            <a:endParaRPr lang="en-US" altLang="ja-JP" sz="1600">
              <a:solidFill>
                <a:srgbClr val="000099"/>
              </a:solidFill>
              <a:latin typeface="Arial" pitchFamily="-84" charset="0"/>
            </a:endParaRPr>
          </a:p>
          <a:p>
            <a:pPr marL="230188" indent="-230188">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Early identification of holders of potential Essential Patent Claims is strongly encouraged</a:t>
            </a:r>
          </a:p>
          <a:p>
            <a:pPr marL="230188" indent="-230188">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No duty to perform a patent search</a:t>
            </a:r>
            <a:endParaRPr lang="en-GB" altLang="ja-JP" sz="1600" b="1">
              <a:solidFill>
                <a:srgbClr val="000099"/>
              </a:solidFill>
              <a:latin typeface="Arial" pitchFamily="-84" charset="0"/>
            </a:endParaRPr>
          </a:p>
        </p:txBody>
      </p:sp>
      <p:sp>
        <p:nvSpPr>
          <p:cNvPr id="22533" name="Date Placeholder 4"/>
          <p:cNvSpPr>
            <a:spLocks noGrp="1"/>
          </p:cNvSpPr>
          <p:nvPr>
            <p:ph type="dt" sz="quarter" idx="10"/>
          </p:nvPr>
        </p:nvSpPr>
        <p:spPr>
          <a:noFill/>
        </p:spPr>
        <p:txBody>
          <a:bodyPr/>
          <a:lstStyle/>
          <a:p>
            <a:r>
              <a:rPr lang="en-US" altLang="ja-JP" smtClean="0">
                <a:latin typeface="Times New Roman" pitchFamily="-84" charset="0"/>
              </a:rPr>
              <a:t>Jun/July</a:t>
            </a:r>
            <a:endParaRPr lang="en-US" altLang="ja-JP">
              <a:latin typeface="Times New Roman" pitchFamily="-84" charset="0"/>
            </a:endParaRPr>
          </a:p>
        </p:txBody>
      </p:sp>
      <p:sp>
        <p:nvSpPr>
          <p:cNvPr id="22534" name="Slide Number Placeholder 5"/>
          <p:cNvSpPr>
            <a:spLocks noGrp="1"/>
          </p:cNvSpPr>
          <p:nvPr>
            <p:ph type="sldNum" sz="quarter" idx="12"/>
          </p:nvPr>
        </p:nvSpPr>
        <p:spPr>
          <a:noFill/>
        </p:spPr>
        <p:txBody>
          <a:bodyPr/>
          <a:lstStyle/>
          <a:p>
            <a:r>
              <a:rPr lang="en-US" altLang="ja-JP">
                <a:latin typeface="Times New Roman" pitchFamily="-84" charset="0"/>
              </a:rPr>
              <a:t>Slide </a:t>
            </a:r>
            <a:fld id="{6B75C987-9C7E-A149-87A6-502AD74FC293}" type="slidenum">
              <a:rPr lang="en-US" altLang="ja-JP">
                <a:latin typeface="Times New Roman" pitchFamily="-84" charset="0"/>
              </a:rPr>
              <a:pPr/>
              <a:t>6</a:t>
            </a:fld>
            <a:endParaRPr lang="en-US" altLang="ja-JP">
              <a:latin typeface="Times New Roman" pitchFamily="-84" charset="0"/>
            </a:endParaRPr>
          </a:p>
        </p:txBody>
      </p:sp>
      <p:sp>
        <p:nvSpPr>
          <p:cNvPr id="22535" name="Footer Placeholder 6"/>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57200" y="274638"/>
            <a:ext cx="8229600" cy="1143000"/>
          </a:xfrm>
        </p:spPr>
        <p:txBody>
          <a:bodyPr/>
          <a:lstStyle/>
          <a:p>
            <a:r>
              <a:rPr lang="en-GB" altLang="ja-JP" sz="4000">
                <a:ea typeface="ＭＳ Ｐゴシック" pitchFamily="-84" charset="-128"/>
                <a:cs typeface="ＭＳ Ｐゴシック" pitchFamily="-84" charset="-128"/>
              </a:rPr>
              <a:t>Patent Related Links</a:t>
            </a:r>
            <a:endParaRPr lang="en-US" altLang="ja-JP" sz="4000">
              <a:ea typeface="ＭＳ Ｐゴシック" pitchFamily="-84" charset="-128"/>
              <a:cs typeface="ＭＳ Ｐゴシック" pitchFamily="-84" charset="-128"/>
            </a:endParaRPr>
          </a:p>
        </p:txBody>
      </p:sp>
      <p:sp>
        <p:nvSpPr>
          <p:cNvPr id="24579"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pitchFamily="-84" charset="2"/>
              <a:buNone/>
            </a:pPr>
            <a:r>
              <a:rPr kumimoji="0" lang="en-US" altLang="ja-JP" sz="2400">
                <a:ea typeface="Times New Roman" pitchFamily="-84" charset="0"/>
                <a:cs typeface="Times New Roman" pitchFamily="-84" charset="0"/>
              </a:rPr>
              <a:t>	</a:t>
            </a:r>
            <a:r>
              <a:rPr kumimoji="0" lang="en-US" altLang="ja-JP" sz="2400">
                <a:solidFill>
                  <a:srgbClr val="000000"/>
                </a:solidFill>
                <a:ea typeface="Times New Roman" pitchFamily="-84" charset="0"/>
                <a:cs typeface="Times New Roman" pitchFamily="-84" charset="0"/>
              </a:rPr>
              <a:t>All participants should be familiar with their obligations under the IEEE-SA Policies &amp; Procedures for standards development.</a:t>
            </a:r>
          </a:p>
          <a:p>
            <a:pPr lvl="1">
              <a:lnSpc>
                <a:spcPct val="90000"/>
              </a:lnSpc>
              <a:buFont typeface="Monotype Sorts" pitchFamily="-84" charset="2"/>
              <a:buNone/>
            </a:pPr>
            <a:r>
              <a:rPr kumimoji="0" lang="en-US" altLang="ja-JP" sz="2400">
                <a:solidFill>
                  <a:srgbClr val="000000"/>
                </a:solidFill>
                <a:ea typeface="Times New Roman" pitchFamily="-84" charset="0"/>
                <a:cs typeface="Times New Roman" pitchFamily="-84" charset="0"/>
              </a:rPr>
              <a:t>	Patent Policy is stated in these sources:</a:t>
            </a:r>
          </a:p>
          <a:p>
            <a:pPr lvl="1">
              <a:lnSpc>
                <a:spcPct val="90000"/>
              </a:lnSpc>
              <a:buFont typeface="Monotype Sorts" pitchFamily="-84" charset="2"/>
              <a:buNone/>
            </a:pPr>
            <a:r>
              <a:rPr kumimoji="0" lang="en-GB" altLang="ja-JP" sz="2400">
                <a:solidFill>
                  <a:srgbClr val="000000"/>
                </a:solidFill>
              </a:rPr>
              <a:t>		IEEE-SA Standards Boards Bylaws</a:t>
            </a:r>
          </a:p>
          <a:p>
            <a:pPr lvl="1">
              <a:lnSpc>
                <a:spcPct val="90000"/>
              </a:lnSpc>
              <a:buFont typeface="Monotype Sorts" pitchFamily="-84" charset="2"/>
              <a:buNone/>
            </a:pPr>
            <a:r>
              <a:rPr kumimoji="0" lang="en-US" altLang="ja-JP" sz="2100">
                <a:solidFill>
                  <a:srgbClr val="000000"/>
                </a:solidFill>
              </a:rPr>
              <a:t>		</a:t>
            </a:r>
            <a:r>
              <a:rPr kumimoji="0" lang="en-US" altLang="ja-JP" sz="2100" i="1">
                <a:solidFill>
                  <a:srgbClr val="000000"/>
                </a:solidFill>
                <a:hlinkClick r:id="rId2"/>
              </a:rPr>
              <a:t>http://standards.ieee.org/guides/bylaws/sect6-7.html#6</a:t>
            </a:r>
            <a:r>
              <a:rPr kumimoji="0" lang="en-US" altLang="ja-JP" sz="2100" i="1">
                <a:solidFill>
                  <a:srgbClr val="000000"/>
                </a:solidFill>
              </a:rPr>
              <a:t> </a:t>
            </a:r>
          </a:p>
          <a:p>
            <a:pPr lvl="1">
              <a:lnSpc>
                <a:spcPct val="90000"/>
              </a:lnSpc>
              <a:buFont typeface="Monotype Sorts" pitchFamily="-84" charset="2"/>
              <a:buNone/>
            </a:pPr>
            <a:r>
              <a:rPr kumimoji="0" lang="en-GB" altLang="ja-JP" sz="2400">
                <a:solidFill>
                  <a:srgbClr val="000000"/>
                </a:solidFill>
              </a:rPr>
              <a:t>		IEEE-SA Standards Board Operations Manual</a:t>
            </a:r>
          </a:p>
          <a:p>
            <a:pPr lvl="1">
              <a:lnSpc>
                <a:spcPct val="90000"/>
              </a:lnSpc>
              <a:buFont typeface="Monotype Sorts" pitchFamily="-84" charset="2"/>
              <a:buNone/>
            </a:pPr>
            <a:r>
              <a:rPr kumimoji="0" lang="en-US" altLang="ja-JP" sz="2400">
                <a:solidFill>
                  <a:srgbClr val="000000"/>
                </a:solidFill>
              </a:rPr>
              <a:t>		</a:t>
            </a:r>
            <a:r>
              <a:rPr kumimoji="0" lang="en-US" altLang="ja-JP" sz="2100" i="1">
                <a:solidFill>
                  <a:srgbClr val="000000"/>
                </a:solidFill>
                <a:hlinkClick r:id="rId3"/>
              </a:rPr>
              <a:t>http://standards.ieee.org/guides/opman/sect6.html#6.3</a:t>
            </a:r>
            <a:r>
              <a:rPr kumimoji="0" lang="en-US" altLang="ja-JP" sz="2100" i="1">
                <a:solidFill>
                  <a:srgbClr val="000000"/>
                </a:solidFill>
              </a:rPr>
              <a:t> </a:t>
            </a:r>
            <a:endParaRPr kumimoji="0" lang="en-US" altLang="ja-JP" sz="2400">
              <a:solidFill>
                <a:srgbClr val="000000"/>
              </a:solidFill>
            </a:endParaRPr>
          </a:p>
          <a:p>
            <a:pPr lvl="1">
              <a:lnSpc>
                <a:spcPct val="90000"/>
              </a:lnSpc>
              <a:buFont typeface="Monotype Sorts" pitchFamily="-84" charset="2"/>
              <a:buNone/>
            </a:pPr>
            <a:r>
              <a:rPr kumimoji="0" lang="en-US" altLang="ja-JP" sz="2400">
                <a:solidFill>
                  <a:srgbClr val="000000"/>
                </a:solidFill>
                <a:ea typeface="Times New Roman" pitchFamily="-84" charset="0"/>
                <a:cs typeface="Times New Roman" pitchFamily="-84" charset="0"/>
              </a:rPr>
              <a:t>		Material about the patent policy is available at</a:t>
            </a:r>
            <a:r>
              <a:rPr kumimoji="0" lang="en-US" altLang="ja-JP" sz="2400">
                <a:solidFill>
                  <a:srgbClr val="000000"/>
                </a:solidFill>
              </a:rPr>
              <a:t> </a:t>
            </a:r>
          </a:p>
          <a:p>
            <a:pPr lvl="1">
              <a:lnSpc>
                <a:spcPct val="90000"/>
              </a:lnSpc>
              <a:buFont typeface="Monotype Sorts" pitchFamily="-84" charset="2"/>
              <a:buNone/>
            </a:pPr>
            <a:r>
              <a:rPr kumimoji="0" lang="en-US" altLang="ja-JP" sz="2400">
                <a:solidFill>
                  <a:srgbClr val="000000"/>
                </a:solidFill>
              </a:rPr>
              <a:t>		</a:t>
            </a:r>
            <a:r>
              <a:rPr kumimoji="0" lang="en-US" altLang="ja-JP" sz="2100" i="1">
                <a:solidFill>
                  <a:srgbClr val="000000"/>
                </a:solidFill>
                <a:hlinkClick r:id="rId4"/>
              </a:rPr>
              <a:t>http://standards.ieee.org/board/pat/pat-material.html</a:t>
            </a:r>
            <a:r>
              <a:rPr kumimoji="0" lang="en-US" altLang="ja-JP" sz="2100" i="1">
                <a:solidFill>
                  <a:srgbClr val="000000"/>
                </a:solidFill>
              </a:rPr>
              <a:t> </a:t>
            </a:r>
          </a:p>
        </p:txBody>
      </p:sp>
      <p:sp>
        <p:nvSpPr>
          <p:cNvPr id="24580" name="Rectangle 7"/>
          <p:cNvSpPr>
            <a:spLocks noChangeArrowheads="1"/>
          </p:cNvSpPr>
          <p:nvPr/>
        </p:nvSpPr>
        <p:spPr bwMode="auto">
          <a:xfrm>
            <a:off x="1295400" y="5273675"/>
            <a:ext cx="6781800" cy="822325"/>
          </a:xfrm>
          <a:prstGeom prst="rect">
            <a:avLst/>
          </a:prstGeom>
          <a:noFill/>
          <a:ln w="9525">
            <a:noFill/>
            <a:miter lim="800000"/>
            <a:headEnd/>
            <a:tailEnd/>
          </a:ln>
        </p:spPr>
        <p:txBody>
          <a:bodyPr>
            <a:prstTxWarp prst="textNoShape">
              <a:avLst/>
            </a:prstTxWarp>
            <a:spAutoFit/>
          </a:bodyPr>
          <a:lstStyle/>
          <a:p>
            <a:r>
              <a:rPr lang="en-US" altLang="ja-JP" b="1">
                <a:solidFill>
                  <a:srgbClr val="000099"/>
                </a:solidFill>
                <a:latin typeface="Arial" pitchFamily="-8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pitchFamily="-84" charset="2"/>
              <a:buNone/>
            </a:pPr>
            <a:endParaRPr lang="en-US" altLang="ja-JP" b="1">
              <a:solidFill>
                <a:srgbClr val="000099"/>
              </a:solidFill>
              <a:latin typeface="Arial" pitchFamily="-84" charset="0"/>
            </a:endParaRPr>
          </a:p>
          <a:p>
            <a:pPr algn="ctr">
              <a:lnSpc>
                <a:spcPct val="80000"/>
              </a:lnSpc>
              <a:spcBef>
                <a:spcPct val="20000"/>
              </a:spcBef>
              <a:buClr>
                <a:srgbClr val="CC3300"/>
              </a:buClr>
              <a:buSzPct val="50000"/>
              <a:buFont typeface="Monotype Sorts" pitchFamily="-84" charset="2"/>
              <a:buNone/>
            </a:pPr>
            <a:r>
              <a:rPr lang="en-US" altLang="ja-JP" b="1">
                <a:solidFill>
                  <a:srgbClr val="000099"/>
                </a:solidFill>
                <a:latin typeface="Arial" pitchFamily="-84" charset="0"/>
              </a:rPr>
              <a:t>This slide set is available at http://standards.ieee.org/board/pat/pat-slideset.ppt </a:t>
            </a:r>
          </a:p>
        </p:txBody>
      </p:sp>
      <p:sp>
        <p:nvSpPr>
          <p:cNvPr id="24581" name="Date Placeholder 4"/>
          <p:cNvSpPr>
            <a:spLocks noGrp="1"/>
          </p:cNvSpPr>
          <p:nvPr>
            <p:ph type="dt" sz="quarter" idx="10"/>
          </p:nvPr>
        </p:nvSpPr>
        <p:spPr>
          <a:noFill/>
        </p:spPr>
        <p:txBody>
          <a:bodyPr/>
          <a:lstStyle/>
          <a:p>
            <a:r>
              <a:rPr lang="en-US" altLang="ja-JP" smtClean="0">
                <a:latin typeface="Times New Roman" pitchFamily="-84" charset="0"/>
              </a:rPr>
              <a:t>Jun/July</a:t>
            </a:r>
            <a:endParaRPr lang="en-US" altLang="ja-JP">
              <a:latin typeface="Times New Roman" pitchFamily="-84" charset="0"/>
            </a:endParaRPr>
          </a:p>
        </p:txBody>
      </p:sp>
      <p:sp>
        <p:nvSpPr>
          <p:cNvPr id="24582" name="Slide Number Placeholder 5"/>
          <p:cNvSpPr>
            <a:spLocks noGrp="1"/>
          </p:cNvSpPr>
          <p:nvPr>
            <p:ph type="sldNum" sz="quarter" idx="12"/>
          </p:nvPr>
        </p:nvSpPr>
        <p:spPr>
          <a:noFill/>
        </p:spPr>
        <p:txBody>
          <a:bodyPr/>
          <a:lstStyle/>
          <a:p>
            <a:r>
              <a:rPr lang="en-US" altLang="ja-JP">
                <a:latin typeface="Times New Roman" pitchFamily="-84" charset="0"/>
              </a:rPr>
              <a:t>Slide </a:t>
            </a:r>
            <a:fld id="{3F53E408-DA5F-B14B-8492-8FF8C510D276}" type="slidenum">
              <a:rPr lang="en-US" altLang="ja-JP">
                <a:latin typeface="Times New Roman" pitchFamily="-84" charset="0"/>
              </a:rPr>
              <a:pPr/>
              <a:t>7</a:t>
            </a:fld>
            <a:endParaRPr lang="en-US" altLang="ja-JP">
              <a:latin typeface="Times New Roman" pitchFamily="-84" charset="0"/>
            </a:endParaRPr>
          </a:p>
        </p:txBody>
      </p:sp>
      <p:sp>
        <p:nvSpPr>
          <p:cNvPr id="24583" name="Footer Placeholder 6"/>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Rectangle 1026"/>
          <p:cNvSpPr>
            <a:spLocks noGrp="1" noChangeArrowheads="1"/>
          </p:cNvSpPr>
          <p:nvPr>
            <p:ph type="title"/>
          </p:nvPr>
        </p:nvSpPr>
        <p:spPr>
          <a:xfrm>
            <a:off x="457200" y="304800"/>
            <a:ext cx="8229600" cy="1143000"/>
          </a:xfrm>
        </p:spPr>
        <p:txBody>
          <a:bodyPr/>
          <a:lstStyle/>
          <a:p>
            <a:r>
              <a:rPr lang="en-US" altLang="ja-JP" sz="4000">
                <a:ea typeface="ＭＳ Ｐゴシック" pitchFamily="-84" charset="-128"/>
                <a:cs typeface="ＭＳ Ｐゴシック" pitchFamily="-84" charset="-128"/>
              </a:rPr>
              <a:t>Call for Potentially Essential Patents</a:t>
            </a:r>
          </a:p>
        </p:txBody>
      </p:sp>
      <p:sp>
        <p:nvSpPr>
          <p:cNvPr id="25603" name="Rectangle 1027"/>
          <p:cNvSpPr>
            <a:spLocks noGrp="1" noChangeArrowheads="1"/>
          </p:cNvSpPr>
          <p:nvPr>
            <p:ph type="body" idx="1"/>
          </p:nvPr>
        </p:nvSpPr>
        <p:spPr>
          <a:xfrm>
            <a:off x="685800" y="1752600"/>
            <a:ext cx="7772400" cy="4114800"/>
          </a:xfrm>
        </p:spPr>
        <p:txBody>
          <a:bodyPr/>
          <a:lstStyle/>
          <a:p>
            <a:pPr>
              <a:buFontTx/>
              <a:buNone/>
            </a:pPr>
            <a:r>
              <a:rPr lang="en-US" altLang="ja-JP" sz="2800">
                <a:ea typeface="ＭＳ Ｐゴシック" pitchFamily="-84" charset="-128"/>
                <a:cs typeface="ＭＳ Ｐゴシック" pitchFamily="-84" charset="-128"/>
              </a:rPr>
              <a:t>	</a:t>
            </a:r>
            <a:r>
              <a:rPr lang="en-US" altLang="ja-JP" sz="2800">
                <a:solidFill>
                  <a:srgbClr val="003399"/>
                </a:solidFill>
                <a:ea typeface="ＭＳ Ｐゴシック" pitchFamily="-84" charset="-128"/>
                <a:cs typeface="ＭＳ Ｐゴシック" pitchFamily="-84" charset="-128"/>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kumimoji="0" lang="en-US" altLang="ja-JP">
                <a:solidFill>
                  <a:srgbClr val="003399"/>
                </a:solidFill>
              </a:rPr>
              <a:t>Either speak up now or</a:t>
            </a:r>
          </a:p>
          <a:p>
            <a:pPr lvl="1"/>
            <a:r>
              <a:rPr kumimoji="0" lang="en-US" altLang="ja-JP">
                <a:solidFill>
                  <a:srgbClr val="003399"/>
                </a:solidFill>
              </a:rPr>
              <a:t>Provide the chair of this group with the identity of the holder(s) of any and all such claims as soon as possible or</a:t>
            </a:r>
          </a:p>
          <a:p>
            <a:pPr lvl="1"/>
            <a:r>
              <a:rPr kumimoji="0" lang="en-US" altLang="ja-JP">
                <a:solidFill>
                  <a:srgbClr val="003399"/>
                </a:solidFill>
              </a:rPr>
              <a:t>Cause an LOA to be submitted</a:t>
            </a:r>
          </a:p>
        </p:txBody>
      </p:sp>
      <p:sp>
        <p:nvSpPr>
          <p:cNvPr id="25604" name="Date Placeholder 3"/>
          <p:cNvSpPr>
            <a:spLocks noGrp="1"/>
          </p:cNvSpPr>
          <p:nvPr>
            <p:ph type="dt" sz="quarter" idx="10"/>
          </p:nvPr>
        </p:nvSpPr>
        <p:spPr>
          <a:noFill/>
        </p:spPr>
        <p:txBody>
          <a:bodyPr/>
          <a:lstStyle/>
          <a:p>
            <a:r>
              <a:rPr lang="en-US" altLang="ja-JP" smtClean="0">
                <a:latin typeface="Times New Roman" pitchFamily="-84" charset="0"/>
              </a:rPr>
              <a:t>Jun/July</a:t>
            </a:r>
            <a:endParaRPr lang="en-US" altLang="ja-JP">
              <a:latin typeface="Times New Roman" pitchFamily="-84" charset="0"/>
            </a:endParaRPr>
          </a:p>
        </p:txBody>
      </p:sp>
      <p:sp>
        <p:nvSpPr>
          <p:cNvPr id="25605" name="Slide Number Placeholder 4"/>
          <p:cNvSpPr>
            <a:spLocks noGrp="1"/>
          </p:cNvSpPr>
          <p:nvPr>
            <p:ph type="sldNum" sz="quarter" idx="12"/>
          </p:nvPr>
        </p:nvSpPr>
        <p:spPr>
          <a:noFill/>
        </p:spPr>
        <p:txBody>
          <a:bodyPr/>
          <a:lstStyle/>
          <a:p>
            <a:r>
              <a:rPr lang="en-US" altLang="ja-JP">
                <a:latin typeface="Times New Roman" pitchFamily="-84" charset="0"/>
              </a:rPr>
              <a:t>Slide </a:t>
            </a:r>
            <a:fld id="{2105660F-2F7F-EB41-A52C-83231641A119}" type="slidenum">
              <a:rPr lang="en-US" altLang="ja-JP">
                <a:latin typeface="Times New Roman" pitchFamily="-84" charset="0"/>
              </a:rPr>
              <a:pPr/>
              <a:t>8</a:t>
            </a:fld>
            <a:endParaRPr lang="en-US" altLang="ja-JP">
              <a:latin typeface="Times New Roman" pitchFamily="-84" charset="0"/>
            </a:endParaRPr>
          </a:p>
        </p:txBody>
      </p:sp>
      <p:sp>
        <p:nvSpPr>
          <p:cNvPr id="25606" name="Footer Placeholder 5"/>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365125" y="304800"/>
            <a:ext cx="8458200" cy="1143000"/>
          </a:xfrm>
        </p:spPr>
        <p:txBody>
          <a:bodyPr/>
          <a:lstStyle/>
          <a:p>
            <a:r>
              <a:rPr lang="en-US" altLang="ja-JP" sz="3600">
                <a:ea typeface="ＭＳ Ｐゴシック" pitchFamily="-84" charset="-128"/>
                <a:cs typeface="ＭＳ Ｐゴシック" pitchFamily="-84" charset="-128"/>
              </a:rPr>
              <a:t>Other Guidelines for IEEE WG Meetings</a:t>
            </a:r>
          </a:p>
        </p:txBody>
      </p:sp>
      <p:sp>
        <p:nvSpPr>
          <p:cNvPr id="2662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prstTxWarp prst="textNoShape">
              <a:avLst/>
            </a:prstTxWarp>
          </a:bodyPr>
          <a:lstStyle/>
          <a:p>
            <a:pPr algn="ctr"/>
            <a:endParaRPr lang="en-GB" b="1" u="sng">
              <a:solidFill>
                <a:srgbClr val="000099"/>
              </a:solidFill>
              <a:latin typeface="Helvetica" pitchFamily="-84" charset="0"/>
            </a:endParaRPr>
          </a:p>
        </p:txBody>
      </p:sp>
      <p:sp>
        <p:nvSpPr>
          <p:cNvPr id="26628" name="Rectangle 4"/>
          <p:cNvSpPr>
            <a:spLocks noChangeArrowheads="1"/>
          </p:cNvSpPr>
          <p:nvPr/>
        </p:nvSpPr>
        <p:spPr bwMode="auto">
          <a:xfrm>
            <a:off x="457200" y="1600200"/>
            <a:ext cx="8229600" cy="5181600"/>
          </a:xfrm>
          <a:prstGeom prst="rect">
            <a:avLst/>
          </a:prstGeom>
          <a:noFill/>
          <a:ln w="9525">
            <a:noFill/>
            <a:miter lim="800000"/>
            <a:headEnd/>
            <a:tailEnd/>
          </a:ln>
        </p:spPr>
        <p:txBody>
          <a:bodyPr>
            <a:prstTxWarp prst="textNoShape">
              <a:avLst/>
            </a:prstTxWarp>
          </a:bodyPr>
          <a:lstStyle/>
          <a:p>
            <a:pPr marL="230188" indent="-230188">
              <a:lnSpc>
                <a:spcPct val="80000"/>
              </a:lnSpc>
              <a:spcBef>
                <a:spcPct val="20000"/>
              </a:spcBef>
              <a:buClr>
                <a:srgbClr val="CC3300"/>
              </a:buClr>
              <a:buSzPct val="50000"/>
              <a:buFont typeface="Monotype Sorts" pitchFamily="-84" charset="2"/>
              <a:buChar char="l"/>
            </a:pPr>
            <a:endParaRPr lang="en-US" altLang="ja-JP" sz="700" u="sng">
              <a:solidFill>
                <a:srgbClr val="FF0000"/>
              </a:solidFill>
              <a:latin typeface="Arial" pitchFamily="-84" charset="0"/>
            </a:endParaRPr>
          </a:p>
          <a:p>
            <a:pPr marL="230188" indent="-230188">
              <a:lnSpc>
                <a:spcPct val="80000"/>
              </a:lnSpc>
              <a:spcBef>
                <a:spcPct val="20000"/>
              </a:spcBef>
              <a:spcAft>
                <a:spcPct val="40000"/>
              </a:spcAft>
              <a:buClr>
                <a:srgbClr val="CC3300"/>
              </a:buClr>
              <a:buSzPct val="50000"/>
              <a:buFont typeface="Monotype Sorts" pitchFamily="-84" charset="2"/>
              <a:buChar char="l"/>
            </a:pPr>
            <a:r>
              <a:rPr lang="en-US" altLang="ja-JP" sz="1800" b="1">
                <a:solidFill>
                  <a:srgbClr val="000099"/>
                </a:solidFill>
                <a:latin typeface="Arial" pitchFamily="-8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84" charset="2"/>
              <a:buChar char="l"/>
            </a:pPr>
            <a:r>
              <a:rPr lang="en-US" altLang="ja-JP" sz="1400">
                <a:solidFill>
                  <a:srgbClr val="000099"/>
                </a:solidFill>
                <a:latin typeface="Arial" pitchFamily="-8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84" charset="2"/>
              <a:buChar char="l"/>
            </a:pPr>
            <a:r>
              <a:rPr lang="en-GB" altLang="ja-JP" sz="1400">
                <a:solidFill>
                  <a:srgbClr val="000099"/>
                </a:solidFill>
                <a:latin typeface="Arial" pitchFamily="-84" charset="0"/>
              </a:rPr>
              <a:t>Technical considerations remain primary focus</a:t>
            </a:r>
            <a:endParaRPr lang="en-US" altLang="ja-JP" sz="1400">
              <a:solidFill>
                <a:srgbClr val="000099"/>
              </a:solidFill>
              <a:latin typeface="Arial" pitchFamily="-84" charset="0"/>
            </a:endParaRP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84" charset="2"/>
              <a:buNone/>
            </a:pPr>
            <a:r>
              <a:rPr lang="en-US" altLang="ja-JP" sz="1000" b="1">
                <a:solidFill>
                  <a:srgbClr val="000099"/>
                </a:solidFill>
                <a:latin typeface="Arial" pitchFamily="-84" charset="0"/>
              </a:rPr>
              <a:t>---------------------------------------------------------------   </a:t>
            </a:r>
            <a:endParaRPr lang="en-US" altLang="ja-JP" b="1">
              <a:solidFill>
                <a:srgbClr val="000099"/>
              </a:solidFill>
              <a:latin typeface="Arial" pitchFamily="-84" charset="0"/>
            </a:endParaRPr>
          </a:p>
          <a:p>
            <a:pPr marL="230188" indent="-230188" algn="ctr">
              <a:lnSpc>
                <a:spcPct val="80000"/>
              </a:lnSpc>
              <a:spcBef>
                <a:spcPct val="20000"/>
              </a:spcBef>
              <a:buClr>
                <a:srgbClr val="CC3300"/>
              </a:buClr>
              <a:buSzPct val="50000"/>
              <a:buFont typeface="Monotype Sorts" pitchFamily="-84" charset="2"/>
              <a:buNone/>
            </a:pPr>
            <a:r>
              <a:rPr lang="en-US" altLang="ja-JP" b="1">
                <a:solidFill>
                  <a:srgbClr val="000099"/>
                </a:solidFill>
                <a:latin typeface="Arial" pitchFamily="-84" charset="0"/>
              </a:rPr>
              <a:t>See </a:t>
            </a:r>
            <a:r>
              <a:rPr lang="en-US" altLang="ja-JP" b="1" i="1">
                <a:solidFill>
                  <a:srgbClr val="000099"/>
                </a:solidFill>
                <a:latin typeface="Arial" pitchFamily="-84" charset="0"/>
              </a:rPr>
              <a:t>IEEE-SA Standards Board Operations Manual</a:t>
            </a:r>
            <a:r>
              <a:rPr lang="en-US" altLang="ja-JP" b="1">
                <a:solidFill>
                  <a:srgbClr val="000099"/>
                </a:solidFill>
                <a:latin typeface="Arial" pitchFamily="-84" charset="0"/>
              </a:rPr>
              <a:t>, clause 5.3.10 and </a:t>
            </a:r>
            <a:r>
              <a:rPr lang="en-GB" altLang="ja-JP" b="1">
                <a:solidFill>
                  <a:srgbClr val="000099"/>
                </a:solidFill>
                <a:latin typeface="Arial" pitchFamily="-84" charset="0"/>
              </a:rPr>
              <a:t>“Promoting Competition and Innovation: What You Need to Know about the IEEE Standards Association's Antitrust and Competition Policy”</a:t>
            </a:r>
            <a:r>
              <a:rPr lang="en-US" altLang="ja-JP" b="1">
                <a:solidFill>
                  <a:srgbClr val="000099"/>
                </a:solidFill>
                <a:latin typeface="Arial" pitchFamily="-84" charset="0"/>
              </a:rPr>
              <a:t> for more details.</a:t>
            </a:r>
          </a:p>
        </p:txBody>
      </p:sp>
      <p:sp>
        <p:nvSpPr>
          <p:cNvPr id="26629" name="Date Placeholder 4"/>
          <p:cNvSpPr>
            <a:spLocks noGrp="1"/>
          </p:cNvSpPr>
          <p:nvPr>
            <p:ph type="dt" sz="quarter" idx="10"/>
          </p:nvPr>
        </p:nvSpPr>
        <p:spPr>
          <a:noFill/>
        </p:spPr>
        <p:txBody>
          <a:bodyPr/>
          <a:lstStyle/>
          <a:p>
            <a:r>
              <a:rPr lang="en-US" altLang="ja-JP" smtClean="0">
                <a:latin typeface="Times New Roman" pitchFamily="-84" charset="0"/>
              </a:rPr>
              <a:t>Jun/July</a:t>
            </a:r>
            <a:endParaRPr lang="en-US" altLang="ja-JP">
              <a:latin typeface="Times New Roman" pitchFamily="-84" charset="0"/>
            </a:endParaRPr>
          </a:p>
        </p:txBody>
      </p:sp>
      <p:sp>
        <p:nvSpPr>
          <p:cNvPr id="26630" name="Slide Number Placeholder 5"/>
          <p:cNvSpPr>
            <a:spLocks noGrp="1"/>
          </p:cNvSpPr>
          <p:nvPr>
            <p:ph type="sldNum" sz="quarter" idx="12"/>
          </p:nvPr>
        </p:nvSpPr>
        <p:spPr>
          <a:noFill/>
        </p:spPr>
        <p:txBody>
          <a:bodyPr/>
          <a:lstStyle/>
          <a:p>
            <a:r>
              <a:rPr lang="en-US" altLang="ja-JP">
                <a:latin typeface="Times New Roman" pitchFamily="-84" charset="0"/>
              </a:rPr>
              <a:t>Slide </a:t>
            </a:r>
            <a:fld id="{B2198F5D-28E3-6A41-815D-BF9CFC8D71CA}" type="slidenum">
              <a:rPr lang="en-US" altLang="ja-JP">
                <a:latin typeface="Times New Roman" pitchFamily="-84" charset="0"/>
              </a:rPr>
              <a:pPr/>
              <a:t>9</a:t>
            </a:fld>
            <a:endParaRPr lang="en-US" altLang="ja-JP">
              <a:latin typeface="Times New Roman" pitchFamily="-84" charset="0"/>
            </a:endParaRPr>
          </a:p>
        </p:txBody>
      </p:sp>
      <p:sp>
        <p:nvSpPr>
          <p:cNvPr id="26631" name="Footer Placeholder 6"/>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7110</TotalTime>
  <Words>1619</Words>
  <Application>Microsoft Macintosh PowerPoint</Application>
  <PresentationFormat>画面に合わせる (4:3)</PresentationFormat>
  <Paragraphs>141</Paragraphs>
  <Slides>10</Slides>
  <Notes>4</Notes>
  <HiddenSlides>0</HiddenSlides>
  <MMClips>0</MMClips>
  <ScaleCrop>false</ScaleCrop>
  <HeadingPairs>
    <vt:vector size="4" baseType="variant">
      <vt:variant>
        <vt:lpstr>デザイン テンプレート</vt:lpstr>
      </vt:variant>
      <vt:variant>
        <vt:i4>1</vt:i4>
      </vt:variant>
      <vt:variant>
        <vt:lpstr>スライド タイトル</vt:lpstr>
      </vt:variant>
      <vt:variant>
        <vt:i4>10</vt:i4>
      </vt:variant>
    </vt:vector>
  </HeadingPairs>
  <TitlesOfParts>
    <vt:vector size="11" baseType="lpstr">
      <vt:lpstr>802-11-Submission</vt:lpstr>
      <vt:lpstr>IEEE 802.11 TGai Fast Initial Link Setup  Teleconference Agenda for 4th, 18th Jun and 2nd July 2013</vt:lpstr>
      <vt:lpstr>Abstract</vt:lpstr>
      <vt:lpstr>Meeting Protocol</vt:lpstr>
      <vt:lpstr>Agenda for 4th Jun</vt:lpstr>
      <vt:lpstr>Administrative Items</vt:lpstr>
      <vt:lpstr>Participants, Patents, and Duty to Inform</vt:lpstr>
      <vt:lpstr>Patent Related Links</vt:lpstr>
      <vt:lpstr>Call for Potentially Essential Patents</vt:lpstr>
      <vt:lpstr>Other Guidelines for IEEE WG Meetings</vt:lpstr>
      <vt:lpstr> Guidelines for Telcos</vt:lpstr>
    </vt:vector>
  </TitlesOfParts>
  <Manager/>
  <Company>Root Inc.</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TGai Teleconference Agenda </dc:title>
  <dc:subject/>
  <dc:creator>Hiroshi Mano</dc:creator>
  <cp:keywords/>
  <dc:description/>
  <cp:lastModifiedBy>真野 浩</cp:lastModifiedBy>
  <cp:revision>365</cp:revision>
  <cp:lastPrinted>1998-02-10T13:28:06Z</cp:lastPrinted>
  <dcterms:created xsi:type="dcterms:W3CDTF">2013-06-04T02:15:15Z</dcterms:created>
  <dcterms:modified xsi:type="dcterms:W3CDTF">2013-06-04T02:27:04Z</dcterms:modified>
  <cp:category/>
</cp:coreProperties>
</file>