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1105" r:id="rId2"/>
    <p:sldId id="1295" r:id="rId3"/>
    <p:sldId id="1617" r:id="rId4"/>
    <p:sldId id="1645" r:id="rId5"/>
    <p:sldId id="1646" r:id="rId6"/>
    <p:sldId id="1650" r:id="rId7"/>
    <p:sldId id="1653" r:id="rId8"/>
    <p:sldId id="1357" r:id="rId9"/>
    <p:sldId id="1629" r:id="rId10"/>
    <p:sldId id="1563" r:id="rId11"/>
    <p:sldId id="1651" r:id="rId12"/>
    <p:sldId id="1456" r:id="rId13"/>
    <p:sldId id="1642" r:id="rId14"/>
    <p:sldId id="1603" r:id="rId15"/>
    <p:sldId id="1609" r:id="rId16"/>
    <p:sldId id="1598" r:id="rId17"/>
    <p:sldId id="1649" r:id="rId18"/>
    <p:sldId id="1483" r:id="rId19"/>
    <p:sldId id="1654" r:id="rId20"/>
    <p:sldId id="1512" r:id="rId21"/>
    <p:sldId id="1450" r:id="rId22"/>
    <p:sldId id="1386" r:id="rId23"/>
    <p:sldId id="1547" r:id="rId24"/>
    <p:sldId id="1652" r:id="rId25"/>
    <p:sldId id="1296" r:id="rId26"/>
    <p:sldId id="1625" r:id="rId27"/>
    <p:sldId id="1549" r:id="rId28"/>
    <p:sldId id="1550" r:id="rId29"/>
    <p:sldId id="1551" r:id="rId30"/>
    <p:sldId id="1297" r:id="rId31"/>
    <p:sldId id="1596" r:id="rId32"/>
    <p:sldId id="1388" r:id="rId33"/>
    <p:sldId id="1655" r:id="rId34"/>
    <p:sldId id="1614" r:id="rId35"/>
    <p:sldId id="1447" r:id="rId36"/>
    <p:sldId id="1536" r:id="rId37"/>
    <p:sldId id="1643" r:id="rId38"/>
    <p:sldId id="1656" r:id="rId39"/>
    <p:sldId id="1599" r:id="rId40"/>
    <p:sldId id="1630" r:id="rId41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E1D5B7"/>
    <a:srgbClr val="D3C5C8"/>
    <a:srgbClr val="FF9966"/>
    <a:srgbClr val="FF3300"/>
    <a:srgbClr val="FF9933"/>
    <a:srgbClr val="FFFF99"/>
    <a:srgbClr val="33CC33"/>
    <a:srgbClr val="66FF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752" autoAdjust="0"/>
    <p:restoredTop sz="86410" autoAdjust="0"/>
  </p:normalViewPr>
  <p:slideViewPr>
    <p:cSldViewPr snapToGrid="0">
      <p:cViewPr>
        <p:scale>
          <a:sx n="75" d="100"/>
          <a:sy n="75" d="100"/>
        </p:scale>
        <p:origin x="-3018" y="-10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7" d="100"/>
        <a:sy n="107" d="100"/>
      </p:scale>
      <p:origin x="0" y="4416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2163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689" y="185649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5360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802.11-13/0650r2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268" y="177671"/>
            <a:ext cx="732624" cy="2139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5938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2641" y="8998357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5360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125" y="8998357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5938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078556-1C3A-4E15-A638-4599463C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687718" y="386821"/>
            <a:ext cx="55063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1" tIns="44925" rIns="89851" bIns="44925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687719" y="8998357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5938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687718" y="8987260"/>
            <a:ext cx="56612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1" tIns="44925" rIns="89851" bIns="44925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8511" y="95282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5360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802.11-13/0650r2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997" y="96816"/>
            <a:ext cx="732624" cy="2139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5360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4850"/>
            <a:ext cx="4630737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958" y="4416746"/>
            <a:ext cx="5047902" cy="41836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899" tIns="46155" rIns="93899" bIns="461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5990" y="9003112"/>
            <a:ext cx="203837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694" lvl="4" algn="r" defTabSz="935360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8775" y="9003112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5938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BB55A41-2363-4FF7-B4E6-59522012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18697" y="9003112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7221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18696" y="8999943"/>
            <a:ext cx="544442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1" tIns="44925" rIns="89851" bIns="44925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42802" y="296457"/>
            <a:ext cx="55962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1" tIns="44925" rIns="89851" bIns="44925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8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802.11-13/0650r2</a:t>
            </a:r>
            <a:endParaRPr lang="en-US" sz="1400"/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367" y="9003112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E45BD789-D7E7-49CC-8921-D1DE3E24E29A}" type="slidenum">
              <a:rPr lang="en-US" sz="1200" b="0"/>
              <a:pPr/>
              <a:t>1</a:t>
            </a:fld>
            <a:endParaRPr lang="en-US" sz="1200" b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802.11-13/0650r2</a:t>
            </a:r>
            <a:endParaRPr lang="en-US" sz="1400"/>
          </a:p>
        </p:txBody>
      </p:sp>
      <p:sp>
        <p:nvSpPr>
          <p:cNvPr id="70659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06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706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F42C4005-3F5F-4665-98E2-E69A7869924E}" type="slidenum">
              <a:rPr lang="en-US" sz="1200" b="0"/>
              <a:pPr/>
              <a:t>32</a:t>
            </a:fld>
            <a:endParaRPr lang="en-US" sz="1200" b="0"/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7125" y="704850"/>
            <a:ext cx="4627563" cy="3471863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802.11-13/0650r2</a:t>
            </a:r>
            <a:endParaRPr lang="en-US" sz="1400"/>
          </a:p>
        </p:txBody>
      </p:sp>
      <p:sp>
        <p:nvSpPr>
          <p:cNvPr id="72709" name="Date Placeholder 4"/>
          <p:cNvSpPr txBox="1">
            <a:spLocks noGrp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2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28107" y="9003112"/>
            <a:ext cx="1806264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Andrew Myles, Cisco</a:t>
            </a:r>
          </a:p>
        </p:txBody>
      </p:sp>
      <p:sp>
        <p:nvSpPr>
          <p:cNvPr id="72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6082DD4-69D3-49C5-BA88-19B4AF142FF5}" type="slidenum">
              <a:rPr lang="en-US" sz="1200" b="0"/>
              <a:pPr/>
              <a:t>34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802.11-13/0650r2</a:t>
            </a:r>
            <a:endParaRPr lang="en-US" sz="1400"/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19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19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A9EF70F8-095F-4220-8B24-3CCEAB82CF09}" type="slidenum">
              <a:rPr lang="en-US" sz="1200" b="0"/>
              <a:pPr/>
              <a:t>35</a:t>
            </a:fld>
            <a:endParaRPr lang="en-US" sz="1200" b="0"/>
          </a:p>
        </p:txBody>
      </p:sp>
      <p:sp>
        <p:nvSpPr>
          <p:cNvPr id="819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802.11-13/0650r2</a:t>
            </a:r>
            <a:endParaRPr lang="en-US" sz="1400"/>
          </a:p>
        </p:txBody>
      </p:sp>
      <p:sp>
        <p:nvSpPr>
          <p:cNvPr id="83971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96E07C6B-0B5C-4F8B-AF92-7FF4F800ABD9}" type="slidenum">
              <a:rPr lang="en-US" sz="1200" b="0"/>
              <a:pPr/>
              <a:t>36</a:t>
            </a:fld>
            <a:endParaRPr lang="en-US" sz="1200" b="0"/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802.11-13/0650r2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14424" y="9003113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98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802.11-13/0650r2</a:t>
            </a:r>
            <a:endParaRPr lang="en-US" sz="1400"/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367" y="9003112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52BEB48A-F2B2-4DC9-B48F-7362793BC5C1}" type="slidenum">
              <a:rPr lang="en-US" sz="1200" b="0"/>
              <a:pPr/>
              <a:t>2</a:t>
            </a:fld>
            <a:endParaRPr lang="en-US" sz="1200" b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802.11-13/0650r2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62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6" y="96816"/>
            <a:ext cx="732624" cy="21391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4038513" y="95282"/>
            <a:ext cx="2195858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802.11-13/0650r2</a:t>
            </a:r>
            <a:endParaRPr lang="en-US" smtClean="0"/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5371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95990" y="9003112"/>
            <a:ext cx="2038379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14425" y="9003113"/>
            <a:ext cx="492122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5371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3537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6" y="96816"/>
            <a:ext cx="732624" cy="21391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4038513" y="95282"/>
            <a:ext cx="2195858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802.11-13/0650r2</a:t>
            </a:r>
            <a:endParaRPr lang="en-US" smtClean="0"/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5371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95990" y="9003112"/>
            <a:ext cx="2038379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14425" y="9003113"/>
            <a:ext cx="492122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5371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3537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802.11-13/0650r2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0132" y="9003113"/>
            <a:ext cx="48641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98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9995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777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5549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3326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110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802.11-13/0650r2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000" y="93991"/>
            <a:ext cx="738254" cy="215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9995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777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5549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3326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110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03520" y="9004701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332" indent="-343332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9367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144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921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2697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90474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2" y="90047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9995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777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5549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3326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110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802.11-13/0650r2</a:t>
            </a:r>
            <a:endParaRPr lang="en-US" sz="1400"/>
          </a:p>
        </p:txBody>
      </p:sp>
      <p:sp>
        <p:nvSpPr>
          <p:cNvPr id="52227" name="Rectangle 3"/>
          <p:cNvSpPr txBox="1">
            <a:spLocks noGrp="1" noChangeArrowheads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77EC9F2F-741B-4DEE-8797-BA00E4F3D4F3}" type="slidenum">
              <a:rPr lang="en-US" sz="1200" b="0"/>
              <a:pPr/>
              <a:t>25</a:t>
            </a:fld>
            <a:endParaRPr lang="en-US" sz="1200" b="0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6451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xfrm>
            <a:off x="4038511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802.11-13/0650r2</a:t>
            </a:r>
            <a:endParaRPr lang="en-US" sz="1400"/>
          </a:p>
        </p:txBody>
      </p:sp>
      <p:sp>
        <p:nvSpPr>
          <p:cNvPr id="64517" name="Date Placeholder 4"/>
          <p:cNvSpPr txBox="1">
            <a:spLocks noGrp="1"/>
          </p:cNvSpPr>
          <p:nvPr/>
        </p:nvSpPr>
        <p:spPr bwMode="auto">
          <a:xfrm>
            <a:off x="648996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645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97274" y="9003112"/>
            <a:ext cx="203709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5131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7121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9113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11104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630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645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14425" y="9003112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3380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3380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4E44476F-A137-4586-B866-C75BB669FE3D}" type="slidenum">
              <a:rPr lang="en-US" sz="1200" b="0"/>
              <a:pPr/>
              <a:t>27</a:t>
            </a:fld>
            <a:endParaRPr 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A0CEB-573A-4C5B-B96E-9F988F65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4A103C-95A1-4F98-86E3-4AC6B2ED6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EE9B48-E8B0-4388-B2E0-961FE42F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52631" y="6475413"/>
            <a:ext cx="714940" cy="246221"/>
          </a:xfrm>
          <a:ln/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6E056-741C-471B-B835-4AEE309D7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694D38-305E-44E0-93FC-17A03AB5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6F17C2-4CCD-4DA3-9E5C-4DA81EE09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89F155-C5C9-454B-A5D2-E5482864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797FB-F421-47F0-8EC2-CE2059B9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3D312F-790B-4327-8E5D-C520810C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ACE81-C911-4801-93D7-DFC0697A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52631" y="6475413"/>
            <a:ext cx="714940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600" b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ACB99B2B-AF85-4893-959A-4850BB0805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64060" y="311964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802.11-13/0650r2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_tutorials/2013-07/WR_Tutorial_IEEE.pdf" TargetMode="External"/><Relationship Id="rId2" Type="http://schemas.openxmlformats.org/officeDocument/2006/relationships/hyperlink" Target="http://ieee802.org/Tutorials.s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standards.ieee.org/about/get/802/802.11.html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tu.int/aboutitu/itu-plan.pdf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3/15-13-0231-03-0l2r-l2r-working-draft-par.pdf" TargetMode="External"/><Relationship Id="rId3" Type="http://schemas.openxmlformats.org/officeDocument/2006/relationships/hyperlink" Target="http://ieee802.org/1/files/public/docs2013/new-p802-1qcc-draft-5c-0513-v1.pdf" TargetMode="External"/><Relationship Id="rId7" Type="http://schemas.openxmlformats.org/officeDocument/2006/relationships/hyperlink" Target="http://www.ieee802.org/3/DMLT/8023-DMLT-SG-1305-Winkel-5C-2013-05-17r1.pdf" TargetMode="External"/><Relationship Id="rId2" Type="http://schemas.openxmlformats.org/officeDocument/2006/relationships/hyperlink" Target="http://ieee802.org/1/files/public/docs2013/new-p802-1qcc-draft-par-0513-v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3/DMLT/8023-DMLT-SG-1305-Winkel-PAR-2013-05-17r1.pdf" TargetMode="External"/><Relationship Id="rId5" Type="http://schemas.openxmlformats.org/officeDocument/2006/relationships/hyperlink" Target="http://ieee802.org/1/files/public/docs2013/new-p802-1qcd-draft-5c-0513-v01.pdf" TargetMode="External"/><Relationship Id="rId10" Type="http://schemas.openxmlformats.org/officeDocument/2006/relationships/hyperlink" Target="http://www.ieee802.org/PARs/2013-07/P802_19_1_PAR_Detail.pdf" TargetMode="External"/><Relationship Id="rId4" Type="http://schemas.openxmlformats.org/officeDocument/2006/relationships/hyperlink" Target="http://ieee802.org/1/files/public/docs2013/new-p802-1qcd-draft-par-0513-v01.pdf" TargetMode="External"/><Relationship Id="rId9" Type="http://schemas.openxmlformats.org/officeDocument/2006/relationships/hyperlink" Target="https://mentor.ieee.org/802.15/dcn/13/15-13-0232-03-0l2r-l2r-working-draft-5c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04E5C1E-A54F-41BC-BA0B-32D74731848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522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751-3958</a:t>
            </a: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5488 Marvell Lane,</a:t>
            </a:r>
          </a:p>
          <a:p>
            <a:pPr eaLnBrk="0" hangingPunct="0"/>
            <a:r>
              <a:rPr lang="en-US" sz="1400" b="0"/>
              <a:t>Santa Clara, CA, 95054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16451" name="Rectangle 76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52" name="Rectangle 77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Supplementary Plenary Information - July 2013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2013-</a:t>
            </a:r>
            <a:r>
              <a:rPr lang="en-US" dirty="0" smtClean="0"/>
              <a:t> July </a:t>
            </a:r>
            <a:r>
              <a:rPr lang="en-US" b="0" dirty="0" smtClean="0"/>
              <a:t>-12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827088" y="3394075"/>
            <a:ext cx="74659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Additional Information on topics for </a:t>
            </a:r>
            <a:r>
              <a:rPr lang="en-US" sz="1600" dirty="0" smtClean="0"/>
              <a:t>802.11 Plenary meeting </a:t>
            </a:r>
            <a:r>
              <a:rPr lang="en-US" sz="1600" dirty="0"/>
              <a:t>– </a:t>
            </a:r>
            <a:r>
              <a:rPr lang="en-US" sz="1600" dirty="0" smtClean="0"/>
              <a:t>July  2013 </a:t>
            </a:r>
            <a:endParaRPr lang="en-US" sz="1600" dirty="0"/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088"/>
            <a:ext cx="15287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790575"/>
            <a:ext cx="7772400" cy="501196"/>
          </a:xfrm>
        </p:spPr>
        <p:txBody>
          <a:bodyPr/>
          <a:lstStyle/>
          <a:p>
            <a:r>
              <a:rPr lang="en-US" dirty="0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721850"/>
              </p:ext>
            </p:extLst>
          </p:nvPr>
        </p:nvGraphicFramePr>
        <p:xfrm>
          <a:off x="246289" y="1335996"/>
          <a:ext cx="7838169" cy="4541520"/>
        </p:xfrm>
        <a:graphic>
          <a:graphicData uri="http://schemas.openxmlformats.org/drawingml/2006/table">
            <a:tbl>
              <a:tblPr/>
              <a:tblGrid>
                <a:gridCol w="2217511"/>
                <a:gridCol w="2346436"/>
                <a:gridCol w="3274222"/>
              </a:tblGrid>
              <a:tr h="2582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Building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Popov 1, K1, L1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M1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20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16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19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17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CCV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+mn-lt"/>
                        </a:rPr>
                        <a:t>C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OMNIRAN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CCV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+mn-lt"/>
                        </a:rPr>
                        <a:t>C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4.1.6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July 2013</a:t>
            </a:r>
            <a:endParaRPr lang="en-US" smtClean="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790575"/>
            <a:ext cx="7772400" cy="501196"/>
          </a:xfrm>
        </p:spPr>
        <p:txBody>
          <a:bodyPr/>
          <a:lstStyle/>
          <a:p>
            <a:r>
              <a:rPr lang="en-US" dirty="0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702934"/>
              </p:ext>
            </p:extLst>
          </p:nvPr>
        </p:nvGraphicFramePr>
        <p:xfrm>
          <a:off x="275318" y="1427626"/>
          <a:ext cx="8418741" cy="4876800"/>
        </p:xfrm>
        <a:graphic>
          <a:graphicData uri="http://schemas.openxmlformats.org/drawingml/2006/table">
            <a:tbl>
              <a:tblPr/>
              <a:tblGrid>
                <a:gridCol w="2438854"/>
                <a:gridCol w="2162628"/>
                <a:gridCol w="3817259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Building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Plenary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CICG 1, CICG 1, ITU Popov 1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6 –first, 18 all others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6, 6, 18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Editors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AH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AI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5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AJ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14, 5, 5, 18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AK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5/ Joint in 6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AQ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6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WNG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JTC1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8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0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</a:t>
                      </a:r>
                      <a:endParaRPr lang="en-US" sz="1400" dirty="0"/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CICG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4.1.6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08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78007" y="894484"/>
            <a:ext cx="7772400" cy="474663"/>
          </a:xfrm>
        </p:spPr>
        <p:txBody>
          <a:bodyPr/>
          <a:lstStyle/>
          <a:p>
            <a:r>
              <a:rPr lang="en-US" dirty="0" smtClean="0"/>
              <a:t>WG Agendas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58053" y="1249652"/>
            <a:ext cx="8564562" cy="523823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18:   </a:t>
            </a:r>
            <a:r>
              <a:rPr lang="en-US" sz="2600" dirty="0"/>
              <a:t>Agenda			</a:t>
            </a:r>
            <a:r>
              <a:rPr lang="en-US" sz="2600" dirty="0" smtClean="0"/>
              <a:t>	</a:t>
            </a:r>
            <a:r>
              <a:rPr lang="en-US" sz="2600" dirty="0" smtClean="0"/>
              <a:t>18-13-0070 r7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        Opening </a:t>
            </a:r>
            <a:r>
              <a:rPr lang="en-US" sz="2600" dirty="0"/>
              <a:t>Report </a:t>
            </a:r>
            <a:r>
              <a:rPr lang="en-US" sz="2600" dirty="0" smtClean="0"/>
              <a:t>		</a:t>
            </a:r>
            <a:r>
              <a:rPr lang="en-US" sz="2600" dirty="0" smtClean="0"/>
              <a:t>18-13-0086 r0</a:t>
            </a:r>
            <a:endParaRPr lang="en-US" sz="2600" dirty="0"/>
          </a:p>
          <a:p>
            <a:pPr marL="0" indent="0">
              <a:spcBef>
                <a:spcPts val="600"/>
              </a:spcBef>
              <a:buFontTx/>
              <a:buNone/>
            </a:pPr>
            <a:r>
              <a:rPr lang="en-US" sz="2600" dirty="0" smtClean="0"/>
              <a:t>19</a:t>
            </a:r>
            <a:r>
              <a:rPr lang="en-US" sz="2600" dirty="0" smtClean="0"/>
              <a:t>:   Agenda  			</a:t>
            </a:r>
            <a:r>
              <a:rPr lang="en-US" sz="2600" dirty="0" smtClean="0"/>
              <a:t>19-13-0079 r1 </a:t>
            </a:r>
            <a:r>
              <a:rPr lang="en-US" sz="2600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Opening Report   		</a:t>
            </a:r>
            <a:r>
              <a:rPr lang="en-US" sz="2600" dirty="0" smtClean="0"/>
              <a:t>19-13-0081 r0 </a:t>
            </a:r>
            <a:r>
              <a:rPr lang="en-US" sz="2600" dirty="0" smtClean="0"/>
              <a:t>	</a:t>
            </a:r>
          </a:p>
          <a:p>
            <a:pPr marL="0" indent="0">
              <a:buNone/>
            </a:pPr>
            <a:r>
              <a:rPr lang="en-US" sz="2600" dirty="0" smtClean="0"/>
              <a:t>21:  Agenda 				</a:t>
            </a:r>
            <a:r>
              <a:rPr lang="en-US" sz="2600" dirty="0" smtClean="0"/>
              <a:t>21-13-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       Opening </a:t>
            </a:r>
            <a:r>
              <a:rPr lang="en-US" sz="2600" dirty="0"/>
              <a:t>Report   	</a:t>
            </a:r>
            <a:r>
              <a:rPr lang="en-US" sz="2600" dirty="0" smtClean="0"/>
              <a:t>	</a:t>
            </a:r>
            <a:r>
              <a:rPr lang="en-US" sz="2600" dirty="0" smtClean="0"/>
              <a:t>21-13-0120r0</a:t>
            </a:r>
            <a:r>
              <a:rPr lang="en-US" sz="2600" dirty="0" smtClean="0"/>
              <a:t>	</a:t>
            </a:r>
          </a:p>
          <a:p>
            <a:pPr marL="0" indent="0">
              <a:buNone/>
            </a:pPr>
            <a:r>
              <a:rPr lang="en-US" sz="2600" dirty="0" smtClean="0"/>
              <a:t>22: </a:t>
            </a:r>
            <a:r>
              <a:rPr lang="en-US" sz="2600" dirty="0"/>
              <a:t>Agenda 			</a:t>
            </a:r>
            <a:r>
              <a:rPr lang="en-US" sz="2600" dirty="0" smtClean="0"/>
              <a:t>	22-13- 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       Opening Report   		22-13- 0099r0 	</a:t>
            </a:r>
          </a:p>
          <a:p>
            <a:pPr marL="0" indent="0">
              <a:buNone/>
            </a:pPr>
            <a:r>
              <a:rPr lang="en-US" sz="2600" dirty="0" smtClean="0"/>
              <a:t>24</a:t>
            </a:r>
            <a:r>
              <a:rPr lang="en-US" sz="2600" dirty="0" smtClean="0"/>
              <a:t>: </a:t>
            </a:r>
            <a:r>
              <a:rPr lang="en-US" sz="2600" dirty="0"/>
              <a:t>Agenda 				</a:t>
            </a:r>
            <a:r>
              <a:rPr lang="en-US" sz="2600" dirty="0" smtClean="0"/>
              <a:t>24-13-0025 </a:t>
            </a:r>
            <a:r>
              <a:rPr lang="en-US" sz="2600" dirty="0" smtClean="0"/>
              <a:t>r0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Opening </a:t>
            </a:r>
            <a:r>
              <a:rPr lang="en-US" sz="2600" dirty="0"/>
              <a:t>Report   		</a:t>
            </a:r>
            <a:r>
              <a:rPr lang="en-US" sz="2600" dirty="0" smtClean="0"/>
              <a:t>24-13-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err="1" smtClean="0"/>
              <a:t>OmniRAN</a:t>
            </a:r>
            <a:r>
              <a:rPr lang="en-US" sz="2600" dirty="0" smtClean="0"/>
              <a:t>   </a:t>
            </a:r>
            <a:r>
              <a:rPr lang="en-US" sz="2600" dirty="0"/>
              <a:t>Agenda 		</a:t>
            </a:r>
            <a:r>
              <a:rPr lang="en-US" sz="2600" dirty="0" smtClean="0"/>
              <a:t>omniran-13-0050 r0</a:t>
            </a:r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      Opening Report   		</a:t>
            </a:r>
            <a:r>
              <a:rPr lang="en-US" sz="2600" dirty="0" smtClean="0"/>
              <a:t>omniran-13- </a:t>
            </a:r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endParaRPr lang="en-US" sz="2600" dirty="0" smtClean="0"/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9AA8243-718F-4881-A355-D1C68AAC6828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4.1.6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829" y="888549"/>
            <a:ext cx="7772400" cy="562429"/>
          </a:xfrm>
        </p:spPr>
        <p:txBody>
          <a:bodyPr/>
          <a:lstStyle/>
          <a:p>
            <a:r>
              <a:rPr lang="en-US" dirty="0" smtClean="0"/>
              <a:t>802.18 topics – Timeslots to be assigned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4.1.6 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856007"/>
              </p:ext>
            </p:extLst>
          </p:nvPr>
        </p:nvGraphicFramePr>
        <p:xfrm>
          <a:off x="241300" y="1409700"/>
          <a:ext cx="8686800" cy="4980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6800"/>
              </a:tblGrid>
              <a:tr h="3690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Status Updates, Open FCC Proceedings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287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Reply Comments to the FCC 5 GHz U-NII Band Revision NPRM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4818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Report on WP 1A meeting, Question 236/1, and PDNR ITU-R SM.[SMART_GRID] (18-13/084r0, 18-13/085r0 editing baseline)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382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Discuss FCC Decision on Progeny M-LMS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3280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Discuss Meeting in Nanjing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4408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ITU-R WP 5A Update to M.2227 (18-13/073r0)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4305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ITU-R WP 5A Update to M.2003 (18-13/074r0)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3820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ITU-R WP 5A Update to Draft M.1450-4 (18-13/076r0)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468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ITU-R WP 5A Liaison Statement on Technologies for Public Protection and Disaster Relief (18-13/077r0)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33830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ITU-R WP 5A Update to Draft F.1763 (18-13/079r0)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348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ITU-R WP 5A Update to Draft New Report on Cognitive Radio Systems (18-13/081r0)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  <a:tr h="468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Discuss Drafting Support for IEEE USA Filing to FCC re: Above 95 GHz Petition (18-12/055r1)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77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93485" y="875167"/>
            <a:ext cx="8042564" cy="576262"/>
          </a:xfrm>
        </p:spPr>
        <p:txBody>
          <a:bodyPr/>
          <a:lstStyle/>
          <a:p>
            <a:r>
              <a:rPr lang="en-US" sz="2800" dirty="0" smtClean="0"/>
              <a:t>September 15-20, </a:t>
            </a:r>
            <a:r>
              <a:rPr lang="en-US" sz="2800" dirty="0"/>
              <a:t>2013 </a:t>
            </a:r>
            <a:r>
              <a:rPr lang="en-US" sz="2800" dirty="0" smtClean="0"/>
              <a:t>Nanjing, China</a:t>
            </a:r>
            <a:endParaRPr lang="en-US" sz="2800" dirty="0" smtClean="0"/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89417" y="2676120"/>
            <a:ext cx="8890000" cy="1569660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+mj-lt"/>
              <a:buAutoNum type="arabicPeriod"/>
            </a:pPr>
            <a:r>
              <a:rPr lang="en-US" sz="3200" dirty="0"/>
              <a:t>Hotel Registration  </a:t>
            </a:r>
            <a:r>
              <a:rPr lang="en-US" sz="3200" dirty="0" smtClean="0"/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Ravie" pitchFamily="82" charset="0"/>
              </a:rPr>
              <a:t>Later this week</a:t>
            </a:r>
            <a:endParaRPr lang="en-US" sz="28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2800" dirty="0">
                <a:latin typeface="Ravie" pitchFamily="82" charset="0"/>
              </a:rPr>
              <a:t>Later this </a:t>
            </a:r>
            <a:r>
              <a:rPr lang="en-US" sz="2800" dirty="0" smtClean="0">
                <a:latin typeface="Ravie" pitchFamily="82" charset="0"/>
              </a:rPr>
              <a:t>week</a:t>
            </a: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 smtClean="0">
                <a:latin typeface="MS PMincho" pitchFamily="18" charset="-128"/>
                <a:ea typeface="MS PMincho" pitchFamily="18" charset="-128"/>
              </a:rPr>
              <a:t>Visa invitation letter</a:t>
            </a:r>
            <a:endParaRPr lang="en-US" sz="3200" dirty="0">
              <a:latin typeface="MS PMincho" pitchFamily="18" charset="-128"/>
              <a:ea typeface="MS PMincho" pitchFamily="18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93485" y="1451428"/>
            <a:ext cx="8244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IEEE </a:t>
            </a:r>
            <a:r>
              <a:rPr lang="en-US" dirty="0" smtClean="0"/>
              <a:t>802.11 Interim Session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724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366000" cy="1066800"/>
          </a:xfrm>
        </p:spPr>
        <p:txBody>
          <a:bodyPr/>
          <a:lstStyle/>
          <a:p>
            <a:r>
              <a:rPr lang="en-GB" dirty="0" smtClean="0"/>
              <a:t>Geneva Meeting Registration  (718)</a:t>
            </a:r>
            <a:endParaRPr lang="en-GB" dirty="0" smtClean="0"/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04A268E9-F9A8-4749-9470-6F5EF855EEEB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4.1.8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9700" y="1536700"/>
            <a:ext cx="241407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802.1 </a:t>
            </a:r>
            <a:r>
              <a:rPr lang="en-US" dirty="0" smtClean="0"/>
              <a:t>     56</a:t>
            </a:r>
            <a:endParaRPr lang="en-US" dirty="0"/>
          </a:p>
          <a:p>
            <a:r>
              <a:rPr lang="en-US" dirty="0"/>
              <a:t>802.3 </a:t>
            </a:r>
            <a:r>
              <a:rPr lang="en-US" dirty="0" smtClean="0"/>
              <a:t>   </a:t>
            </a:r>
            <a:r>
              <a:rPr lang="en-US" dirty="0"/>
              <a:t>239</a:t>
            </a:r>
          </a:p>
          <a:p>
            <a:r>
              <a:rPr lang="en-US" dirty="0" smtClean="0"/>
              <a:t>802.11  254</a:t>
            </a:r>
          </a:p>
          <a:p>
            <a:r>
              <a:rPr lang="en-US" dirty="0" smtClean="0"/>
              <a:t>802.15  100</a:t>
            </a:r>
          </a:p>
          <a:p>
            <a:r>
              <a:rPr lang="en-US" dirty="0" smtClean="0"/>
              <a:t>802.16    11</a:t>
            </a:r>
          </a:p>
          <a:p>
            <a:r>
              <a:rPr lang="en-US" dirty="0" smtClean="0"/>
              <a:t>802.18      6</a:t>
            </a:r>
          </a:p>
          <a:p>
            <a:r>
              <a:rPr lang="en-US" dirty="0"/>
              <a:t>802.19 </a:t>
            </a:r>
            <a:r>
              <a:rPr lang="en-US" dirty="0" smtClean="0"/>
              <a:t>     5</a:t>
            </a:r>
            <a:endParaRPr lang="en-US" dirty="0"/>
          </a:p>
          <a:p>
            <a:r>
              <a:rPr lang="en-US" dirty="0" smtClean="0"/>
              <a:t>802.21    11</a:t>
            </a:r>
          </a:p>
          <a:p>
            <a:r>
              <a:rPr lang="en-US" dirty="0" smtClean="0"/>
              <a:t>802.22    11</a:t>
            </a:r>
          </a:p>
          <a:p>
            <a:r>
              <a:rPr lang="en-US" dirty="0" smtClean="0"/>
              <a:t>802.24     3</a:t>
            </a:r>
          </a:p>
          <a:p>
            <a:r>
              <a:rPr lang="en-US" dirty="0" smtClean="0"/>
              <a:t>802.25     2</a:t>
            </a:r>
          </a:p>
          <a:p>
            <a:r>
              <a:rPr lang="en-US" dirty="0"/>
              <a:t>802.xx   14</a:t>
            </a:r>
          </a:p>
          <a:p>
            <a:r>
              <a:rPr lang="en-US" dirty="0"/>
              <a:t>None </a:t>
            </a:r>
            <a:r>
              <a:rPr lang="en-US" dirty="0" smtClean="0"/>
              <a:t>   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48370"/>
            <a:ext cx="7772400" cy="696191"/>
          </a:xfrm>
        </p:spPr>
        <p:txBody>
          <a:bodyPr/>
          <a:lstStyle/>
          <a:p>
            <a:r>
              <a:rPr lang="en-US" b="0" dirty="0" smtClean="0"/>
              <a:t>IEEE </a:t>
            </a:r>
            <a:r>
              <a:rPr lang="en-US" b="0" dirty="0"/>
              <a:t>Staff on site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210" y="1533071"/>
            <a:ext cx="8836890" cy="4893129"/>
          </a:xfrm>
        </p:spPr>
        <p:txBody>
          <a:bodyPr/>
          <a:lstStyle/>
          <a:p>
            <a:r>
              <a:rPr lang="fr-FR" dirty="0" smtClean="0"/>
              <a:t>Michelle </a:t>
            </a:r>
            <a:r>
              <a:rPr lang="fr-FR" dirty="0"/>
              <a:t>Turner: Document </a:t>
            </a:r>
            <a:r>
              <a:rPr lang="fr-FR" dirty="0" err="1"/>
              <a:t>Development</a:t>
            </a:r>
            <a:r>
              <a:rPr lang="fr-FR" dirty="0"/>
              <a:t> Sr. </a:t>
            </a:r>
            <a:r>
              <a:rPr lang="fr-FR" dirty="0" err="1"/>
              <a:t>Prgm</a:t>
            </a:r>
            <a:r>
              <a:rPr lang="fr-FR" dirty="0"/>
              <a:t>. Mgr. </a:t>
            </a:r>
          </a:p>
          <a:p>
            <a:endParaRPr lang="en-US" dirty="0"/>
          </a:p>
          <a:p>
            <a:r>
              <a:rPr lang="en-US" dirty="0" smtClean="0"/>
              <a:t>Lisa </a:t>
            </a:r>
            <a:r>
              <a:rPr lang="en-US" dirty="0"/>
              <a:t>Perry: Technical Program Development </a:t>
            </a:r>
            <a:r>
              <a:rPr lang="en-US" dirty="0" err="1"/>
              <a:t>Prgm</a:t>
            </a:r>
            <a:r>
              <a:rPr lang="en-US" dirty="0"/>
              <a:t>. Mgr. </a:t>
            </a:r>
          </a:p>
          <a:p>
            <a:endParaRPr lang="en-US" dirty="0"/>
          </a:p>
          <a:p>
            <a:r>
              <a:rPr lang="en-US" dirty="0" smtClean="0"/>
              <a:t>Karen </a:t>
            </a:r>
            <a:r>
              <a:rPr lang="en-US" dirty="0"/>
              <a:t>McCabe: </a:t>
            </a:r>
            <a:r>
              <a:rPr lang="en-US" dirty="0" err="1"/>
              <a:t>Strat</a:t>
            </a:r>
            <a:r>
              <a:rPr lang="en-US" dirty="0"/>
              <a:t>. </a:t>
            </a:r>
            <a:r>
              <a:rPr lang="en-US" dirty="0" err="1"/>
              <a:t>Mktg</a:t>
            </a:r>
            <a:r>
              <a:rPr lang="en-US" dirty="0"/>
              <a:t> and Product Management Sr. </a:t>
            </a:r>
            <a:r>
              <a:rPr lang="en-US" dirty="0" err="1" smtClean="0"/>
              <a:t>Dir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Jodi </a:t>
            </a:r>
            <a:r>
              <a:rPr lang="en-US" dirty="0" err="1"/>
              <a:t>Haasz</a:t>
            </a:r>
            <a:r>
              <a:rPr lang="en-US" dirty="0"/>
              <a:t>: International Programs, Standards Strategist </a:t>
            </a:r>
          </a:p>
          <a:p>
            <a:endParaRPr lang="en-US" dirty="0"/>
          </a:p>
          <a:p>
            <a:r>
              <a:rPr lang="en-US" dirty="0" smtClean="0"/>
              <a:t>Bill Ash: </a:t>
            </a:r>
            <a:r>
              <a:rPr lang="fr-FR" dirty="0"/>
              <a:t>Sr. </a:t>
            </a:r>
            <a:r>
              <a:rPr lang="fr-FR" dirty="0" err="1"/>
              <a:t>Prgm</a:t>
            </a:r>
            <a:r>
              <a:rPr lang="fr-FR" dirty="0"/>
              <a:t>. Mgr</a:t>
            </a:r>
            <a:r>
              <a:rPr lang="en-US" dirty="0" smtClean="0"/>
              <a:t>  </a:t>
            </a:r>
          </a:p>
          <a:p>
            <a:r>
              <a:rPr lang="en-US" dirty="0" smtClean="0"/>
              <a:t>Walter </a:t>
            </a:r>
            <a:r>
              <a:rPr lang="en-US" dirty="0" err="1" smtClean="0"/>
              <a:t>Pienciak</a:t>
            </a:r>
            <a:r>
              <a:rPr lang="en-US" dirty="0" smtClean="0"/>
              <a:t> </a:t>
            </a:r>
          </a:p>
          <a:p>
            <a:r>
              <a:rPr lang="en-US" dirty="0"/>
              <a:t>Sri </a:t>
            </a:r>
            <a:r>
              <a:rPr lang="en-US" dirty="0" smtClean="0"/>
              <a:t>Chandrasekaran - India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81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Cafeterias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885DD7-3821-4FFE-BF8D-81AF824CE29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215900" y="2242457"/>
            <a:ext cx="8737600" cy="30469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Cafeterias</a:t>
            </a:r>
            <a:r>
              <a:rPr lang="en-US" sz="3200" b="0" dirty="0"/>
              <a:t>: </a:t>
            </a:r>
            <a:endParaRPr lang="en-US" sz="3200" b="0" dirty="0" smtClean="0"/>
          </a:p>
          <a:p>
            <a:r>
              <a:rPr lang="en-US" sz="3200" b="0" dirty="0" smtClean="0"/>
              <a:t>1. CICG</a:t>
            </a:r>
          </a:p>
          <a:p>
            <a:r>
              <a:rPr lang="en-US" sz="3200" b="0" dirty="0" smtClean="0"/>
              <a:t>2. top </a:t>
            </a:r>
            <a:r>
              <a:rPr lang="en-US" sz="3200" b="0" dirty="0"/>
              <a:t>of the Tower </a:t>
            </a:r>
            <a:r>
              <a:rPr lang="en-US" sz="3200" b="0" dirty="0" smtClean="0"/>
              <a:t>building</a:t>
            </a:r>
          </a:p>
          <a:p>
            <a:r>
              <a:rPr lang="en-US" sz="3200" b="0" dirty="0" smtClean="0"/>
              <a:t>3. </a:t>
            </a:r>
            <a:r>
              <a:rPr lang="en-US" sz="3200" b="0" dirty="0" smtClean="0"/>
              <a:t>between </a:t>
            </a:r>
            <a:r>
              <a:rPr lang="en-US" sz="3200" b="0" dirty="0"/>
              <a:t>the </a:t>
            </a:r>
            <a:r>
              <a:rPr lang="en-US" sz="3200" b="0" dirty="0" err="1"/>
              <a:t>Varembé</a:t>
            </a:r>
            <a:r>
              <a:rPr lang="en-US" sz="3200" b="0" dirty="0"/>
              <a:t> and </a:t>
            </a:r>
            <a:r>
              <a:rPr lang="en-US" sz="3200" b="0" dirty="0" err="1"/>
              <a:t>Montbrillant</a:t>
            </a:r>
            <a:r>
              <a:rPr lang="en-US" sz="3200" b="0" dirty="0"/>
              <a:t> buildings. </a:t>
            </a:r>
            <a:endParaRPr lang="en-US" sz="3200" b="0" dirty="0" smtClean="0"/>
          </a:p>
          <a:p>
            <a:endParaRPr lang="en-US" sz="3200" b="0" dirty="0"/>
          </a:p>
          <a:p>
            <a:r>
              <a:rPr lang="en-US" sz="3200" b="0" dirty="0" smtClean="0"/>
              <a:t>Open </a:t>
            </a:r>
            <a:r>
              <a:rPr lang="en-US" sz="3200" b="0" dirty="0"/>
              <a:t>Monday to Friday from 0800 to 1700 hours.</a:t>
            </a:r>
            <a:endParaRPr lang="en-US" sz="320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33938" y="561975"/>
            <a:ext cx="3965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4.1.10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8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2472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70" name="TextBox 2"/>
          <p:cNvSpPr txBox="1">
            <a:spLocks noChangeArrowheads="1"/>
          </p:cNvSpPr>
          <p:nvPr/>
        </p:nvSpPr>
        <p:spPr bwMode="auto">
          <a:xfrm>
            <a:off x="366583" y="4528457"/>
            <a:ext cx="8476475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</a:t>
            </a:r>
            <a:r>
              <a:rPr lang="en-US" sz="3200" dirty="0" smtClean="0"/>
              <a:t>             None</a:t>
            </a:r>
            <a:endParaRPr lang="en-US" sz="3200" dirty="0"/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102864" y="1850118"/>
            <a:ext cx="8729851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Breakfast &amp; Breaks:</a:t>
            </a:r>
          </a:p>
          <a:p>
            <a:r>
              <a:rPr lang="en-US" sz="2600" dirty="0" smtClean="0"/>
              <a:t>No special provisions</a:t>
            </a:r>
            <a:endParaRPr lang="en-US" sz="26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5263" y="3221718"/>
            <a:ext cx="8587795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Lunch:  Included in registration – no fee</a:t>
            </a:r>
          </a:p>
          <a:p>
            <a:r>
              <a:rPr lang="en-US" sz="2600" dirty="0"/>
              <a:t>No special provisions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July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922976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100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46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323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969" y="617538"/>
            <a:ext cx="38712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88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BC65D6B-EC32-4656-B38E-E7735A82E436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Wednesday Plenary Topics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634989" cy="4500562"/>
          </a:xfrm>
        </p:spPr>
        <p:txBody>
          <a:bodyPr/>
          <a:lstStyle/>
          <a:p>
            <a:r>
              <a:rPr lang="en-US" sz="3200" dirty="0" smtClean="0"/>
              <a:t> </a:t>
            </a:r>
            <a:r>
              <a:rPr lang="en-US" sz="3200" dirty="0" smtClean="0"/>
              <a:t>Pending 802 Operations Manual Changes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</p:txBody>
      </p:sp>
      <p:sp>
        <p:nvSpPr>
          <p:cNvPr id="4710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6D0D503-1675-4B23-A55D-ADAE9E03F941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4.1.12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BD9E1DD-0C4A-4234-8DE4-72B48CA059F4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 Architecture Document</a:t>
            </a: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1617663"/>
            <a:ext cx="7164387" cy="474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4.1.13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7097556-3852-42C8-975C-01EE155953DF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802.11 Topics for July 2013 EC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323834"/>
            <a:ext cx="8523288" cy="501823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/>
              <a:t>Begin Sponsor Ballot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Conditional approval for </a:t>
            </a:r>
            <a:r>
              <a:rPr lang="en-US" dirty="0" smtClean="0"/>
              <a:t>AF  - Open Sponsor Ballot Group formation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Requests to submit to RevCom?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x</a:t>
            </a:r>
            <a:endParaRPr lang="en-US" dirty="0" smtClean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New project PAR to NesCom?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PAR Extension 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AF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Revision PAR?</a:t>
            </a:r>
            <a:endParaRPr lang="en-US" dirty="0"/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Nothing needed at this time 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Study Group start up?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Depends upon results of WNG meeting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/>
              <a:t>Study Group </a:t>
            </a:r>
            <a:r>
              <a:rPr lang="en-US" dirty="0" smtClean="0"/>
              <a:t>extension?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HEW 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Press Release</a:t>
            </a:r>
          </a:p>
          <a:p>
            <a:pPr>
              <a:spcBef>
                <a:spcPts val="0"/>
              </a:spcBef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4.1.15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July Tutorials</a:t>
            </a: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23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98263" y="613073"/>
            <a:ext cx="4564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ieee802.org/Tutorials.shtml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08925"/>
              </p:ext>
            </p:extLst>
          </p:nvPr>
        </p:nvGraphicFramePr>
        <p:xfrm>
          <a:off x="304800" y="1857829"/>
          <a:ext cx="8558111" cy="4480560"/>
        </p:xfrm>
        <a:graphic>
          <a:graphicData uri="http://schemas.openxmlformats.org/drawingml/2006/table">
            <a:tbl>
              <a:tblPr/>
              <a:tblGrid>
                <a:gridCol w="8558111"/>
              </a:tblGrid>
              <a:tr h="194062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</a:rPr>
                        <a:t>Tutorial #1 (6:00–7:30 pm): </a:t>
                      </a:r>
                      <a:endParaRPr lang="en-US" sz="2400" dirty="0" smtClean="0">
                        <a:effectLst/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b="1" dirty="0" smtClean="0">
                          <a:effectLst/>
                          <a:latin typeface="Aharoni" pitchFamily="2" charset="-79"/>
                          <a:ea typeface="Times New Roman"/>
                          <a:cs typeface="Aharoni" pitchFamily="2" charset="-79"/>
                        </a:rPr>
                        <a:t>White </a:t>
                      </a:r>
                      <a:r>
                        <a:rPr lang="en-US" sz="2400" b="1" dirty="0">
                          <a:effectLst/>
                          <a:latin typeface="Aharoni" pitchFamily="2" charset="-79"/>
                          <a:ea typeface="Times New Roman"/>
                          <a:cs typeface="Aharoni" pitchFamily="2" charset="-79"/>
                        </a:rPr>
                        <a:t>Rabbit - Ethernet-based solution for sub-ns synchronization and deterministic, reliable data delivery</a:t>
                      </a: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  <a:hlinkClick r:id="rId3"/>
                        </a:rPr>
                        <a:t>Presentation</a:t>
                      </a:r>
                      <a:endParaRPr lang="en-US" sz="2400" dirty="0">
                        <a:effectLst/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dirty="0" err="1">
                          <a:effectLst/>
                          <a:latin typeface="Aharoni" pitchFamily="2" charset="-79"/>
                          <a:cs typeface="Aharoni" pitchFamily="2" charset="-79"/>
                        </a:rPr>
                        <a:t>Maciej</a:t>
                      </a: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</a:rPr>
                        <a:t> Lipinski, CERN / Warsaw University of Technology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3993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buFont typeface="Arial"/>
                        <a:buNone/>
                      </a:pPr>
                      <a:endParaRPr lang="en-US" sz="900" dirty="0" smtClean="0">
                        <a:effectLst/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>
                        <a:spcBef>
                          <a:spcPts val="600"/>
                        </a:spcBef>
                        <a:buFont typeface="Arial"/>
                        <a:buNone/>
                      </a:pP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Tutorial </a:t>
                      </a: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</a:rPr>
                        <a:t>#2 (7:30–9:00 pm</a:t>
                      </a: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):</a:t>
                      </a:r>
                    </a:p>
                    <a:p>
                      <a:pPr>
                        <a:spcBef>
                          <a:spcPts val="600"/>
                        </a:spcBef>
                        <a:buFont typeface="Arial"/>
                        <a:buNone/>
                      </a:pP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Aharoni" pitchFamily="2" charset="-79"/>
                          <a:ea typeface="Times New Roman"/>
                          <a:cs typeface="Aharoni" pitchFamily="2" charset="-79"/>
                        </a:rPr>
                        <a:t>Interspersing Express Traffic on IEEE 802.3 Networks</a:t>
                      </a:r>
                      <a:r>
                        <a:rPr lang="en-US" sz="2400" dirty="0">
                          <a:effectLst/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endParaRPr lang="en-US" sz="2400" dirty="0" smtClean="0">
                        <a:effectLst/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>
                        <a:spcBef>
                          <a:spcPts val="600"/>
                        </a:spcBef>
                        <a:buFont typeface="Arial"/>
                        <a:buNone/>
                      </a:pPr>
                      <a:endParaRPr lang="en-US" sz="900" dirty="0" smtClean="0">
                        <a:effectLst/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Tutorial #3 (9:00–10:30 pm): </a:t>
                      </a:r>
                    </a:p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b="1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IEEE-SA IoT Effort Overview and FAQs</a:t>
                      </a: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 Presentation</a:t>
                      </a:r>
                    </a:p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dirty="0" smtClean="0">
                          <a:effectLst/>
                          <a:latin typeface="Aharoni" pitchFamily="2" charset="-79"/>
                          <a:cs typeface="Aharoni" pitchFamily="2" charset="-79"/>
                        </a:rPr>
                        <a:t>Wael William Diab, Broadcom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41572" y="-2006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Monday, July 15, 2013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0571" y="1336710"/>
            <a:ext cx="6663427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rebuchet MS" pitchFamily="34" charset="0"/>
              </a:rPr>
              <a:t>Tutorials in ITU </a:t>
            </a:r>
            <a:r>
              <a:rPr lang="en-US" i="1" dirty="0" smtClean="0">
                <a:latin typeface="Trebuchet MS" pitchFamily="34" charset="0"/>
              </a:rPr>
              <a:t>Tower      Room:  Popov </a:t>
            </a:r>
            <a:r>
              <a:rPr lang="en-US" i="1" dirty="0" smtClean="0">
                <a:latin typeface="Trebuchet MS" pitchFamily="34" charset="0"/>
              </a:rPr>
              <a:t>1&amp;2</a:t>
            </a:r>
            <a:endParaRPr lang="en-US" i="1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342900" y="846138"/>
            <a:ext cx="8115300" cy="692150"/>
          </a:xfrm>
        </p:spPr>
        <p:txBody>
          <a:bodyPr/>
          <a:lstStyle/>
          <a:p>
            <a:r>
              <a:rPr lang="en-US" dirty="0" smtClean="0"/>
              <a:t>Notable </a:t>
            </a:r>
            <a:r>
              <a:rPr lang="en-US" dirty="0" err="1" smtClean="0"/>
              <a:t>ExCom</a:t>
            </a:r>
            <a:r>
              <a:rPr lang="en-US" dirty="0" smtClean="0"/>
              <a:t> or SA Activities</a:t>
            </a:r>
            <a:endParaRPr lang="en-US" dirty="0" smtClean="0"/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24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4.1.17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819931"/>
              </p:ext>
            </p:extLst>
          </p:nvPr>
        </p:nvGraphicFramePr>
        <p:xfrm>
          <a:off x="304800" y="1857829"/>
          <a:ext cx="8558111" cy="3337560"/>
        </p:xfrm>
        <a:graphic>
          <a:graphicData uri="http://schemas.openxmlformats.org/drawingml/2006/table">
            <a:tbl>
              <a:tblPr/>
              <a:tblGrid>
                <a:gridCol w="8558111"/>
              </a:tblGrid>
              <a:tr h="118106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802 operations manual changes</a:t>
                      </a: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 </a:t>
                      </a:r>
                    </a:p>
                    <a:p>
                      <a:pPr lvl="1"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Discussion in 802.11 on Wednesday</a:t>
                      </a:r>
                    </a:p>
                    <a:p>
                      <a:pPr lvl="1"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EC motion on Friday</a:t>
                      </a:r>
                    </a:p>
                    <a:p>
                      <a:pPr lvl="1">
                        <a:spcBef>
                          <a:spcPts val="0"/>
                        </a:spcBef>
                        <a:buFont typeface="Arial"/>
                        <a:buNone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Some modification of 5Cs included</a:t>
                      </a:r>
                      <a:endParaRPr lang="en-US" sz="2400" dirty="0">
                        <a:effectLst/>
                        <a:latin typeface="Berlin Sans FB Demi" pitchFamily="34" charset="0"/>
                        <a:cs typeface="Aharoni" pitchFamily="2" charset="-79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458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40</a:t>
                      </a:r>
                      <a:r>
                        <a:rPr lang="en-US" sz="2400" baseline="3000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th</a:t>
                      </a: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 Anniversary of Ethernet celebration planned for Nov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Special event on Monday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effectLst/>
                          <a:latin typeface="Berlin Sans FB Demi" pitchFamily="34" charset="0"/>
                          <a:cs typeface="Aharoni" pitchFamily="2" charset="-79"/>
                        </a:rPr>
                        <a:t>Tutorials shifted to Tuesday</a:t>
                      </a:r>
                    </a:p>
                    <a:p>
                      <a:pPr>
                        <a:spcBef>
                          <a:spcPts val="600"/>
                        </a:spcBef>
                        <a:buFont typeface="Arial"/>
                        <a:buNone/>
                      </a:pPr>
                      <a:endParaRPr lang="en-US" sz="2400" dirty="0" smtClean="0">
                        <a:effectLst/>
                        <a:latin typeface="Berlin Sans FB Demi" pitchFamily="34" charset="0"/>
                        <a:cs typeface="Aharoni" pitchFamily="2" charset="-79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41572" y="-2006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Monday, July 15, 2013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93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B683F7-22E6-4EDC-B19D-F1A3A11DDA16}" type="slidenum">
              <a:rPr lang="en-US" sz="1200" b="0" smtClean="0"/>
              <a:pPr/>
              <a:t>25</a:t>
            </a:fld>
            <a:endParaRPr lang="en-US" sz="1200" b="0" smtClean="0"/>
          </a:p>
        </p:txBody>
      </p:sp>
      <p:sp>
        <p:nvSpPr>
          <p:cNvPr id="51204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978995"/>
            <a:ext cx="7340600" cy="922375"/>
          </a:xfrm>
        </p:spPr>
        <p:txBody>
          <a:bodyPr/>
          <a:lstStyle/>
          <a:p>
            <a:r>
              <a:rPr lang="en-US" dirty="0" smtClean="0"/>
              <a:t>No  Social  in Geneva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04832" y="617538"/>
            <a:ext cx="35035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2.7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349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8B48962-344E-47C1-A65F-6561BF81BF81}" type="slidenum">
              <a:rPr lang="en-US" sz="1200" b="0" smtClean="0"/>
              <a:pPr/>
              <a:t>27</a:t>
            </a:fld>
            <a:endParaRPr lang="en-US" sz="1200" b="0" smtClean="0"/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Room Changes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4603" y="1828800"/>
            <a:ext cx="456214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Remove time slots for </a:t>
            </a:r>
          </a:p>
          <a:p>
            <a:r>
              <a:rPr lang="en-US" sz="3600" dirty="0" err="1" smtClean="0"/>
              <a:t>Tgaf</a:t>
            </a:r>
            <a:endParaRPr lang="en-US" sz="3600" dirty="0" smtClean="0"/>
          </a:p>
          <a:p>
            <a:r>
              <a:rPr lang="en-US" sz="3600" dirty="0" smtClean="0"/>
              <a:t>JTC1 Thurs pm1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4603" y="4089400"/>
            <a:ext cx="69309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Add time slots for </a:t>
            </a:r>
          </a:p>
          <a:p>
            <a:r>
              <a:rPr lang="en-US" sz="3600" dirty="0" err="1" smtClean="0"/>
              <a:t>TGah</a:t>
            </a:r>
            <a:r>
              <a:rPr lang="en-US" sz="3600" dirty="0" smtClean="0"/>
              <a:t>   Wed PM2    and </a:t>
            </a:r>
            <a:r>
              <a:rPr lang="en-US" sz="3600" dirty="0" err="1" smtClean="0"/>
              <a:t>Thur</a:t>
            </a:r>
            <a:r>
              <a:rPr lang="en-US" sz="3600" dirty="0" smtClean="0"/>
              <a:t> am2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55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B51E244-D7CB-4731-9091-183CFDD3311D}" type="slidenum">
              <a:rPr lang="en-US" sz="1200" b="0" smtClean="0"/>
              <a:pPr/>
              <a:t>28</a:t>
            </a:fld>
            <a:endParaRPr lang="en-US" sz="1200" b="0" smtClean="0"/>
          </a:p>
        </p:txBody>
      </p:sp>
      <p:sp>
        <p:nvSpPr>
          <p:cNvPr id="65540" name="TextBox 5"/>
          <p:cNvSpPr txBox="1">
            <a:spLocks noChangeArrowheads="1"/>
          </p:cNvSpPr>
          <p:nvPr/>
        </p:nvSpPr>
        <p:spPr bwMode="auto">
          <a:xfrm>
            <a:off x="2019300" y="1031875"/>
            <a:ext cx="4538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Revised Agenda Graphic</a:t>
            </a: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5542" name="TextBox 6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50E019E-4A99-4B6C-ADC3-E69846FC02B9}" type="slidenum">
              <a:rPr lang="en-US" sz="1200" b="0" smtClean="0"/>
              <a:pPr/>
              <a:t>29</a:t>
            </a:fld>
            <a:endParaRPr lang="en-US" sz="1200" b="0" smtClean="0"/>
          </a:p>
        </p:txBody>
      </p:sp>
      <p:sp>
        <p:nvSpPr>
          <p:cNvPr id="66564" name="TextBox 5"/>
          <p:cNvSpPr txBox="1">
            <a:spLocks noChangeArrowheads="1"/>
          </p:cNvSpPr>
          <p:nvPr/>
        </p:nvSpPr>
        <p:spPr bwMode="auto">
          <a:xfrm>
            <a:off x="1840399" y="1025525"/>
            <a:ext cx="48964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Mid-week Officer </a:t>
            </a:r>
            <a:r>
              <a:rPr lang="en-US" sz="3200" dirty="0"/>
              <a:t>Changes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5.3</a:t>
            </a:r>
          </a:p>
        </p:txBody>
      </p:sp>
      <p:sp>
        <p:nvSpPr>
          <p:cNvPr id="66566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 – July 12, 2013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24 entries with 2013 submission dates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190056" y="601663"/>
            <a:ext cx="36045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3.2.1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3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75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4BC4AF1-6646-4E89-96F6-D8AE9B52707D}" type="slidenum">
              <a:rPr lang="en-US" sz="1200" b="0" smtClean="0"/>
              <a:pPr/>
              <a:t>30</a:t>
            </a:fld>
            <a:endParaRPr lang="en-US" sz="1200" b="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31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 – </a:t>
            </a:r>
            <a:r>
              <a:rPr lang="en-US" dirty="0" smtClean="0"/>
              <a:t>July 12, </a:t>
            </a:r>
            <a:r>
              <a:rPr lang="en-US" dirty="0" smtClean="0"/>
              <a:t>2013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24 </a:t>
            </a:r>
            <a:r>
              <a:rPr lang="en-US" sz="2800" dirty="0" smtClean="0"/>
              <a:t>entries with 2013 submission dates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2.08 </a:t>
            </a:r>
          </a:p>
        </p:txBody>
      </p:sp>
    </p:spTree>
    <p:extLst>
      <p:ext uri="{BB962C8B-B14F-4D97-AF65-F5344CB8AC3E}">
        <p14:creationId xmlns:p14="http://schemas.microsoft.com/office/powerpoint/2010/main" val="25063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7D930D0-479D-42F5-AB14-C71C7A35E28F}" type="slidenum">
              <a:rPr lang="en-US" sz="1200" b="0" smtClean="0"/>
              <a:pPr/>
              <a:t>32</a:t>
            </a:fld>
            <a:endParaRPr lang="en-US" sz="1200" b="0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05114" y="1305570"/>
            <a:ext cx="8320596" cy="447030"/>
          </a:xfrm>
        </p:spPr>
        <p:txBody>
          <a:bodyPr/>
          <a:lstStyle/>
          <a:p>
            <a:r>
              <a:rPr lang="en-US" dirty="0" smtClean="0"/>
              <a:t>IEEE Store Contents  - July  2013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331666"/>
              </p:ext>
            </p:extLst>
          </p:nvPr>
        </p:nvGraphicFramePr>
        <p:xfrm>
          <a:off x="92595" y="1830837"/>
          <a:ext cx="8633114" cy="4515900"/>
        </p:xfrm>
        <a:graphic>
          <a:graphicData uri="http://schemas.openxmlformats.org/drawingml/2006/table">
            <a:tbl>
              <a:tblPr/>
              <a:tblGrid>
                <a:gridCol w="3565005"/>
                <a:gridCol w="1825204"/>
                <a:gridCol w="1520315"/>
                <a:gridCol w="1722590"/>
              </a:tblGrid>
              <a:tr h="944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12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11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D4.0   $300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pdf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9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D5.0   $250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pdf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xxx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$360  print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$105  print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$180  print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$540 print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 k,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n, p, y, r, w, u, v, z, s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$100 - $305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9705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9706" name="Text Box 73"/>
          <p:cNvSpPr txBox="1">
            <a:spLocks noChangeArrowheads="1"/>
          </p:cNvSpPr>
          <p:nvPr/>
        </p:nvSpPr>
        <p:spPr bwMode="auto">
          <a:xfrm>
            <a:off x="4109033" y="617538"/>
            <a:ext cx="325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400" dirty="0">
                <a:hlinkClick r:id="rId3"/>
              </a:rPr>
              <a:t>http://www.techstreet.com/ieeegate.html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109033" y="900570"/>
            <a:ext cx="4079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standards.ieee.org/about/get/802/802.11.html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Geneva Attendance info (Thursday noon)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885DD7-3821-4FFE-BF8D-81AF824CE29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030727"/>
              </p:ext>
            </p:extLst>
          </p:nvPr>
        </p:nvGraphicFramePr>
        <p:xfrm>
          <a:off x="508000" y="1079499"/>
          <a:ext cx="7632700" cy="5271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6910"/>
                <a:gridCol w="752814"/>
                <a:gridCol w="480965"/>
                <a:gridCol w="606434"/>
                <a:gridCol w="501877"/>
                <a:gridCol w="543700"/>
              </a:tblGrid>
              <a:tr h="28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Row Labels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 Mtgs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Avg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Min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Max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802.11 Newcomer Training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ARC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Editors Meeting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JTC1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PAR Comments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Reg SC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TGaf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</a:tr>
              <a:tr h="28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TGah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259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133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TGai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193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TGaj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TGak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TGaq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TGmc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</a:tr>
              <a:tr h="2087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Tutorials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111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111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</a:tr>
              <a:tr h="198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WG CAC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</a:tr>
              <a:tr h="28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WG Mid-Session Plenary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231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231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</a:tr>
              <a:tr h="28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WG Opening Plenary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203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203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</a:tr>
              <a:tr h="28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WNG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155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155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</a:tr>
              <a:tr h="28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HEW SG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130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1045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</a:tr>
              <a:tr h="28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802 Opening Plenary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217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217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</a:tr>
              <a:tr h="285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Record attendance here for both morning slots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181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181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1364" marR="5136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685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smtClean="0"/>
              <a:t>802.11 drafts to ISO/IEC JTC1/SC6</a:t>
            </a:r>
          </a:p>
        </p:txBody>
      </p:sp>
      <p:sp>
        <p:nvSpPr>
          <p:cNvPr id="71682" name="Content Placeholder 6"/>
          <p:cNvSpPr>
            <a:spLocks noGrp="1"/>
          </p:cNvSpPr>
          <p:nvPr>
            <p:ph idx="1"/>
          </p:nvPr>
        </p:nvSpPr>
        <p:spPr>
          <a:xfrm>
            <a:off x="174625" y="5994400"/>
            <a:ext cx="8839200" cy="406400"/>
          </a:xfrm>
        </p:spPr>
        <p:txBody>
          <a:bodyPr/>
          <a:lstStyle/>
          <a:p>
            <a:pPr marL="457200" lvl="1" indent="0">
              <a:buFontTx/>
              <a:buNone/>
            </a:pPr>
            <a:endParaRPr lang="en-AU" dirty="0" smtClean="0"/>
          </a:p>
          <a:p>
            <a:pPr marL="457200" lvl="1" indent="0">
              <a:buFontTx/>
              <a:buNone/>
            </a:pPr>
            <a:endParaRPr lang="en-AU" dirty="0" smtClean="0"/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93623" y="6488292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b="0" dirty="0" smtClean="0"/>
              <a:t>Slide </a:t>
            </a:r>
            <a:fld id="{F08ECC2A-67AC-445B-B19C-387D5EE1CD5F}" type="slidenum">
              <a:rPr lang="en-US" sz="1200" b="0" smtClean="0"/>
              <a:pPr algn="r"/>
              <a:t>34</a:t>
            </a:fld>
            <a:endParaRPr lang="en-US" sz="1200" b="0" dirty="0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87140"/>
              </p:ext>
            </p:extLst>
          </p:nvPr>
        </p:nvGraphicFramePr>
        <p:xfrm>
          <a:off x="228600" y="1600200"/>
          <a:ext cx="8390105" cy="3627435"/>
        </p:xfrm>
        <a:graphic>
          <a:graphicData uri="http://schemas.openxmlformats.org/drawingml/2006/table">
            <a:tbl>
              <a:tblPr/>
              <a:tblGrid>
                <a:gridCol w="1553901"/>
                <a:gridCol w="1149385"/>
                <a:gridCol w="803787"/>
                <a:gridCol w="1432516"/>
                <a:gridCol w="1144805"/>
                <a:gridCol w="1110434"/>
                <a:gridCol w="1195277"/>
              </a:tblGrid>
              <a:tr h="579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Vancouver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01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TGREVmb</a:t>
                      </a: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578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31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17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717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41273" y="6488292"/>
            <a:ext cx="19653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Bruce Kraemer, Marvell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761760" y="1374080"/>
            <a:ext cx="1203767" cy="417846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C0E246-AB09-4D1E-B496-3CF15F50139B}" type="slidenum">
              <a:rPr lang="en-US" sz="1200" b="0" smtClean="0"/>
              <a:pPr/>
              <a:t>35</a:t>
            </a:fld>
            <a:endParaRPr lang="en-US" sz="1200" b="0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-2013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304925"/>
            <a:ext cx="8770937" cy="5200047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u="sng" dirty="0" smtClean="0"/>
              <a:t>2013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137 </a:t>
            </a:r>
            <a:r>
              <a:rPr 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January 13-18, 2013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- --Hyatt Regency Vancouver, BC, CA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#137.5 January 23-24, Grand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Mercure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Shenzhen, CN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138 March 17-22, 2013 –Caribe Royale, Orlando, FL, USA</a:t>
            </a:r>
            <a:endParaRPr lang="en-US" u="sng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139 </a:t>
            </a:r>
            <a:r>
              <a:rPr 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May 12-17, 2013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----Hilton Waikoloa, Big Island, HI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 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#139.5 April 24-25 – Beijing, China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>
                <a:solidFill>
                  <a:schemeClr val="bg1">
                    <a:lumMod val="85000"/>
                  </a:schemeClr>
                </a:solidFill>
              </a:rPr>
              <a:t>#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140 July 14-19, 2013  --- Geneva , CH  ITU headquarters</a:t>
            </a:r>
            <a:endParaRPr lang="en-US" u="sng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141 </a:t>
            </a:r>
            <a:r>
              <a:rPr lang="en-US" u="sng" dirty="0" smtClean="0"/>
              <a:t>September 15-20, 2013</a:t>
            </a:r>
            <a:r>
              <a:rPr lang="en-US" dirty="0" smtClean="0"/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Zhong</a:t>
            </a:r>
            <a:r>
              <a:rPr lang="en-US" dirty="0" smtClean="0">
                <a:solidFill>
                  <a:srgbClr val="FF0000"/>
                </a:solidFill>
              </a:rPr>
              <a:t> Shan Hotel, – Nanjing, </a:t>
            </a:r>
            <a:r>
              <a:rPr lang="en-US" dirty="0" smtClean="0">
                <a:solidFill>
                  <a:srgbClr val="FF3300"/>
                </a:solidFill>
              </a:rPr>
              <a:t>China </a:t>
            </a:r>
            <a:endParaRPr lang="en-US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142 Nov 10-15, 2013    Hyatt Regency Dallas, TX, USA</a:t>
            </a:r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0C75EB9-5E0D-45B1-BF61-2B5DAAC08D3F}" type="slidenum">
              <a:rPr lang="en-US" sz="1200" b="0" smtClean="0"/>
              <a:pPr/>
              <a:t>36</a:t>
            </a:fld>
            <a:endParaRPr lang="en-US" sz="1200" b="0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- 2014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897" y="1117600"/>
            <a:ext cx="8877782" cy="51530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u="sng" dirty="0" smtClean="0"/>
              <a:t>2014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143 </a:t>
            </a:r>
            <a:r>
              <a:rPr lang="en-US" sz="2300" u="sng" dirty="0" smtClean="0"/>
              <a:t>January 19-24, 2014</a:t>
            </a:r>
            <a:r>
              <a:rPr lang="en-US" sz="2300" dirty="0" smtClean="0"/>
              <a:t> -Hyatt Century Plaza, Los Angeles, CA, US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#143.5 January  8-9, 2014  -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144 March 16-21, 2014 – </a:t>
            </a:r>
            <a:r>
              <a:rPr lang="en-US" sz="2300" dirty="0" smtClean="0">
                <a:solidFill>
                  <a:srgbClr val="FF0000"/>
                </a:solidFill>
              </a:rPr>
              <a:t>Beijing, China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145 </a:t>
            </a:r>
            <a:r>
              <a:rPr lang="en-US" sz="2300" u="sng" dirty="0" smtClean="0"/>
              <a:t>May 11-16, 2014 </a:t>
            </a:r>
            <a:r>
              <a:rPr lang="en-US" sz="2300" dirty="0" smtClean="0"/>
              <a:t>----Hilton Waikoloa, Big Island, HI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 #145.5 May21-22, 2014 - 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146 July 13-18, 2014 - Manchester Grand Hyatt, San Diego, CA, US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147 </a:t>
            </a:r>
            <a:r>
              <a:rPr lang="en-US" sz="2300" u="sng" dirty="0" smtClean="0"/>
              <a:t>September 14-19, 2014</a:t>
            </a:r>
            <a:r>
              <a:rPr lang="en-US" sz="2300" dirty="0" smtClean="0"/>
              <a:t>-</a:t>
            </a:r>
            <a:r>
              <a:rPr lang="en-US" sz="2300" dirty="0" smtClean="0"/>
              <a:t>---</a:t>
            </a:r>
            <a:r>
              <a:rPr lang="en-US" sz="2300" dirty="0" smtClean="0">
                <a:solidFill>
                  <a:srgbClr val="FF0000"/>
                </a:solidFill>
              </a:rPr>
              <a:t>Athens, Greece</a:t>
            </a:r>
            <a:endParaRPr lang="en-US" sz="23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#147.5 September24-25, 2014 - China</a:t>
            </a:r>
            <a:r>
              <a:rPr lang="en-US" sz="2300" dirty="0" smtClean="0">
                <a:solidFill>
                  <a:srgbClr val="FF0000"/>
                </a:solidFill>
              </a:rPr>
              <a:t>			      </a:t>
            </a:r>
            <a:r>
              <a:rPr lang="en-US" sz="2300" dirty="0" smtClean="0"/>
              <a:t> 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148 November 2-7, 2014   Hyatt Regency San Antonio, TX, US</a:t>
            </a:r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8716"/>
            <a:ext cx="7772400" cy="547914"/>
          </a:xfrm>
        </p:spPr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670927"/>
              </p:ext>
            </p:extLst>
          </p:nvPr>
        </p:nvGraphicFramePr>
        <p:xfrm>
          <a:off x="188687" y="1219200"/>
          <a:ext cx="8679542" cy="5175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7827"/>
                <a:gridCol w="3614057"/>
                <a:gridCol w="1835208"/>
                <a:gridCol w="1372450"/>
              </a:tblGrid>
              <a:tr h="3471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 Year 2014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Session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5876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January 19-24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Hyatt Century Plaza, Los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Angeles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Interim*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2885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January 6-10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(TBD)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143.5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Interim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709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March 16-21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World Hotel (TBC) 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Beijing, China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Plenary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309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May 11-16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Hilton Waikoloa Village, HI, USA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Interim*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2476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May 20-24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(TBD)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145.5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Interim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4757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July 13-18 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Manchester Grand Hyatt San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Diego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Plenary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5134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September 14-19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Kobe Convention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Center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Japan (To be confirmed)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Interim*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313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September 23-27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 (TBD)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147.5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China Interim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  <a:tr h="5134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November 2-7 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Grand Hyatt San Antonio, San Antonio, TX, USA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Plenary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998" marR="76998" marT="76998" marB="76998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  <p:extLst>
      <p:ext uri="{BB962C8B-B14F-4D97-AF65-F5344CB8AC3E}">
        <p14:creationId xmlns:p14="http://schemas.microsoft.com/office/powerpoint/2010/main" val="22293308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38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93485" y="875167"/>
            <a:ext cx="8042564" cy="576262"/>
          </a:xfrm>
        </p:spPr>
        <p:txBody>
          <a:bodyPr/>
          <a:lstStyle/>
          <a:p>
            <a:r>
              <a:rPr lang="en-US" sz="2800" dirty="0" smtClean="0"/>
              <a:t>September 15-20, </a:t>
            </a:r>
            <a:r>
              <a:rPr lang="en-US" sz="2800" dirty="0"/>
              <a:t>2013 </a:t>
            </a:r>
            <a:r>
              <a:rPr lang="en-US" sz="2800" dirty="0" smtClean="0"/>
              <a:t>Nanjing, China</a:t>
            </a:r>
            <a:endParaRPr lang="en-US" sz="2800" dirty="0" smtClean="0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89417" y="2676120"/>
            <a:ext cx="8890000" cy="1569660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+mj-lt"/>
              <a:buAutoNum type="arabicPeriod"/>
            </a:pPr>
            <a:r>
              <a:rPr lang="en-US" sz="3200" dirty="0"/>
              <a:t>Hotel Registration  </a:t>
            </a:r>
            <a:r>
              <a:rPr lang="en-US" sz="3200" dirty="0" smtClean="0"/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Ravie" pitchFamily="82" charset="0"/>
              </a:rPr>
              <a:t>Later this week</a:t>
            </a:r>
            <a:endParaRPr lang="en-US" sz="28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2800" dirty="0">
                <a:latin typeface="Ravie" pitchFamily="82" charset="0"/>
              </a:rPr>
              <a:t>Later this </a:t>
            </a:r>
            <a:r>
              <a:rPr lang="en-US" sz="2800" dirty="0" smtClean="0">
                <a:latin typeface="Ravie" pitchFamily="82" charset="0"/>
              </a:rPr>
              <a:t>week</a:t>
            </a: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 smtClean="0">
                <a:latin typeface="MS PMincho" pitchFamily="18" charset="-128"/>
                <a:ea typeface="MS PMincho" pitchFamily="18" charset="-128"/>
              </a:rPr>
              <a:t>Visa invitation letter</a:t>
            </a:r>
            <a:endParaRPr lang="en-US" sz="3200" dirty="0">
              <a:latin typeface="MS PMincho" pitchFamily="18" charset="-128"/>
              <a:ea typeface="MS PMincho" pitchFamily="18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93485" y="1451428"/>
            <a:ext cx="8244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IEEE </a:t>
            </a:r>
            <a:r>
              <a:rPr lang="en-US" dirty="0" smtClean="0"/>
              <a:t>802.11 Interim Session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 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90776" y="611188"/>
            <a:ext cx="28410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7.0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5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97" y="614216"/>
            <a:ext cx="8005106" cy="6076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3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3241849-C0DB-4FB1-89C5-EE74AA3C680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4.1.3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Meeting Rooms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751859"/>
              </p:ext>
            </p:extLst>
          </p:nvPr>
        </p:nvGraphicFramePr>
        <p:xfrm>
          <a:off x="116114" y="1622229"/>
          <a:ext cx="8984343" cy="4500353"/>
        </p:xfrm>
        <a:graphic>
          <a:graphicData uri="http://schemas.openxmlformats.org/drawingml/2006/table">
            <a:tbl>
              <a:tblPr/>
              <a:tblGrid>
                <a:gridCol w="2380468"/>
                <a:gridCol w="6603875"/>
              </a:tblGrid>
              <a:tr h="398989">
                <a:tc>
                  <a:txBody>
                    <a:bodyPr/>
                    <a:lstStyle/>
                    <a:p>
                      <a:pPr algn="ctr"/>
                      <a:r>
                        <a:rPr lang="en-US" sz="2400" b="1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Building</a:t>
                      </a:r>
                      <a:endParaRPr lang="en-US" sz="2400" b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Room</a:t>
                      </a:r>
                      <a:endParaRPr lang="en-US" sz="2400" b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834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Montbrillant</a:t>
                      </a:r>
                      <a:endParaRPr lang="en-US" sz="2400" dirty="0"/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Meeting rooms</a:t>
                      </a:r>
                      <a:r>
                        <a:rPr lang="en-US" sz="2400" dirty="0"/>
                        <a:t>: H1, H2, K1, K2, L1, L2, M1, M2.</a:t>
                      </a:r>
                      <a:br>
                        <a:rPr lang="en-US" sz="2400" dirty="0"/>
                      </a:br>
                      <a:endParaRPr lang="en-US" sz="2400" dirty="0"/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32115">
                <a:tc>
                  <a:txBody>
                    <a:bodyPr/>
                    <a:lstStyle/>
                    <a:p>
                      <a:pPr algn="l"/>
                      <a:r>
                        <a:rPr lang="en-US" sz="2400"/>
                        <a:t>Varembé</a:t>
                      </a: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Meeting rooms</a:t>
                      </a:r>
                      <a:r>
                        <a:rPr lang="en-US" sz="2400" dirty="0"/>
                        <a:t>: A, E, G1, G2, G3.</a:t>
                      </a:r>
                      <a:br>
                        <a:rPr lang="en-US" sz="2400" dirty="0"/>
                      </a:br>
                      <a:r>
                        <a:rPr lang="en-US" sz="2400" b="1" dirty="0"/>
                        <a:t>Other</a:t>
                      </a:r>
                      <a:r>
                        <a:rPr lang="en-US" sz="2400" dirty="0"/>
                        <a:t>: TIES helpdesk, medical services.</a:t>
                      </a: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28914">
                <a:tc>
                  <a:txBody>
                    <a:bodyPr/>
                    <a:lstStyle/>
                    <a:p>
                      <a:pPr algn="l"/>
                      <a:r>
                        <a:rPr lang="en-US" sz="2400"/>
                        <a:t>Tower</a:t>
                      </a: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Meeting rooms</a:t>
                      </a:r>
                      <a:r>
                        <a:rPr lang="en-US" sz="2400" dirty="0"/>
                        <a:t>: </a:t>
                      </a:r>
                      <a:endParaRPr lang="en-US" sz="2400" dirty="0" smtClean="0"/>
                    </a:p>
                    <a:p>
                      <a:pPr algn="l"/>
                      <a:r>
                        <a:rPr lang="en-US" sz="2400" b="1" dirty="0" smtClean="0"/>
                        <a:t>B</a:t>
                      </a:r>
                      <a:r>
                        <a:rPr lang="en-US" sz="2400" b="1" dirty="0"/>
                        <a:t>, C, D, T101, T102, </a:t>
                      </a:r>
                      <a:r>
                        <a:rPr lang="en-US" sz="2400" b="1" dirty="0" smtClean="0"/>
                        <a:t>T103,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Popov</a:t>
                      </a:r>
                    </a:p>
                    <a:p>
                      <a:pPr algn="ctr"/>
                      <a:endParaRPr lang="en-US" sz="2400" b="1" dirty="0" smtClean="0"/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No food or Drink (except water)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 in meeting rooms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87549" marR="87549" marT="43774" marB="437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14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6711" name="Picture 5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57" y="353702"/>
            <a:ext cx="8540998" cy="6504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12" name="Picture 5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41" y="4486275"/>
            <a:ext cx="36195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5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3241849-C0DB-4FB1-89C5-EE74AA3C680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736045" y="343807"/>
            <a:ext cx="379253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4.1.3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77257" y="6119556"/>
            <a:ext cx="58565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hlinkClick r:id="rId2"/>
              </a:rPr>
              <a:t>http://www.itu.int/aboutitu/itu-plan.pdf</a:t>
            </a:r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1007"/>
            <a:ext cx="9144000" cy="5404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9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0771"/>
          </a:xfrm>
        </p:spPr>
        <p:txBody>
          <a:bodyPr/>
          <a:lstStyle/>
          <a:p>
            <a:r>
              <a:rPr lang="en-US" dirty="0" smtClean="0"/>
              <a:t>ITU Entrances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885DD7-3821-4FFE-BF8D-81AF824CE2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286" y="1349834"/>
            <a:ext cx="849085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dirty="0"/>
              <a:t>There are three entrances:</a:t>
            </a:r>
          </a:p>
          <a:p>
            <a:r>
              <a:rPr lang="en-US" sz="2800" b="0" dirty="0"/>
              <a:t> The </a:t>
            </a:r>
            <a:r>
              <a:rPr lang="en-US" sz="2800" dirty="0" err="1"/>
              <a:t>Montbrillant</a:t>
            </a:r>
            <a:r>
              <a:rPr lang="en-US" sz="2800" b="0" dirty="0"/>
              <a:t> entrance (2 rue de </a:t>
            </a:r>
            <a:r>
              <a:rPr lang="en-US" sz="2800" b="0" dirty="0" err="1"/>
              <a:t>Varembé</a:t>
            </a:r>
            <a:r>
              <a:rPr lang="en-US" sz="2800" b="0" dirty="0"/>
              <a:t>, extension 6788 or 6789) is open from 0600 to 2200 hours, Monday to Friday. It is here that delegate registration takes place</a:t>
            </a:r>
            <a:r>
              <a:rPr lang="en-US" sz="2800" b="0" dirty="0" smtClean="0"/>
              <a:t>.</a:t>
            </a:r>
          </a:p>
          <a:p>
            <a:endParaRPr lang="en-US" sz="2800" b="0" dirty="0"/>
          </a:p>
          <a:p>
            <a:r>
              <a:rPr lang="en-US" sz="2800" b="0" dirty="0"/>
              <a:t> The </a:t>
            </a:r>
            <a:r>
              <a:rPr lang="en-US" sz="2800" dirty="0"/>
              <a:t>Tower</a:t>
            </a:r>
            <a:r>
              <a:rPr lang="en-US" sz="2800" b="0" dirty="0"/>
              <a:t> entrance (av. Giuseppe Motta, extension 5107 or 5108) is open every day from 0600 to 2200 hours (including weekends, but not official holidays</a:t>
            </a:r>
            <a:r>
              <a:rPr lang="en-US" sz="2800" b="0" dirty="0" smtClean="0"/>
              <a:t>).</a:t>
            </a:r>
          </a:p>
          <a:p>
            <a:endParaRPr lang="en-US" sz="2800" b="0" dirty="0"/>
          </a:p>
          <a:p>
            <a:r>
              <a:rPr lang="en-US" sz="2800" b="0" dirty="0"/>
              <a:t> The </a:t>
            </a:r>
            <a:r>
              <a:rPr lang="en-US" sz="2800" dirty="0" err="1"/>
              <a:t>Varembé</a:t>
            </a:r>
            <a:r>
              <a:rPr lang="en-US" sz="2800" b="0" dirty="0"/>
              <a:t> entrance, accessible only to </a:t>
            </a:r>
            <a:r>
              <a:rPr lang="en-US" sz="2800" b="0" dirty="0" err="1"/>
              <a:t>badgeholders</a:t>
            </a:r>
            <a:r>
              <a:rPr lang="en-US" sz="2800" b="0" dirty="0"/>
              <a:t>, is open from 0600 to 2200 hours, Monday to Friday.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4.1.3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1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dirty="0" smtClean="0"/>
              <a:t>Monday, Tuesday, Wednesday and Thursday :</a:t>
            </a:r>
          </a:p>
          <a:p>
            <a:r>
              <a:rPr lang="en-US" dirty="0" smtClean="0"/>
              <a:t>	Meetings in CICG and CCV must end before 6:30pm (18:30)</a:t>
            </a:r>
          </a:p>
          <a:p>
            <a:r>
              <a:rPr lang="en-US" dirty="0" smtClean="0"/>
              <a:t>	Please leave buildings promptly.</a:t>
            </a:r>
          </a:p>
          <a:p>
            <a:r>
              <a:rPr lang="en-US" dirty="0" smtClean="0"/>
              <a:t>	*</a:t>
            </a:r>
            <a:r>
              <a:rPr lang="en-US" sz="2000" dirty="0" smtClean="0"/>
              <a:t>All Evening Meetings (PM3) after 6pm must be held in ITU.</a:t>
            </a:r>
          </a:p>
          <a:p>
            <a:r>
              <a:rPr lang="en-US" dirty="0" smtClean="0"/>
              <a:t>	Note: that Power to ITU meeting rooms will be out from 9pm Tues until 6am Wed.</a:t>
            </a:r>
          </a:p>
          <a:p>
            <a:endParaRPr lang="en-US" dirty="0" smtClean="0"/>
          </a:p>
          <a:p>
            <a:r>
              <a:rPr lang="en-US" dirty="0" smtClean="0"/>
              <a:t>Friday :</a:t>
            </a:r>
          </a:p>
          <a:p>
            <a:r>
              <a:rPr lang="en-US" dirty="0" smtClean="0"/>
              <a:t>	*All Meetings are to be held in ITU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No food or Drink </a:t>
            </a:r>
            <a:r>
              <a:rPr lang="en-US" dirty="0" smtClean="0">
                <a:solidFill>
                  <a:srgbClr val="FF0000"/>
                </a:solidFill>
              </a:rPr>
              <a:t>(except water) in </a:t>
            </a:r>
            <a:r>
              <a:rPr lang="en-US" dirty="0">
                <a:solidFill>
                  <a:srgbClr val="FF0000"/>
                </a:solidFill>
              </a:rPr>
              <a:t>meeting rooms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9918" y="6500813"/>
            <a:ext cx="3184520" cy="18097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GB" sz="1200" dirty="0" smtClean="0"/>
              <a:t>Bruce </a:t>
            </a:r>
            <a:r>
              <a:rPr lang="en-GB" sz="1200" b="0" dirty="0" smtClean="0"/>
              <a:t>Kraemer</a:t>
            </a:r>
            <a:r>
              <a:rPr lang="en-GB" sz="1200" dirty="0" smtClean="0"/>
              <a:t>, Marvell</a:t>
            </a:r>
            <a:endParaRPr lang="en-GB" sz="1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2317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56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121E95C-6A68-46D7-8E15-2043FFAA6664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Joint Meetings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4625" y="2090738"/>
            <a:ext cx="888206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External</a:t>
            </a:r>
            <a:r>
              <a:rPr lang="en-US" dirty="0"/>
              <a:t>:  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 smtClean="0"/>
              <a:t>802.11AK     with 802.1   Thursday 8:00   (am1)  CICG Room 6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/>
              <a:t>				</a:t>
            </a:r>
            <a:endParaRPr lang="en-US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Internal</a:t>
            </a:r>
            <a:r>
              <a:rPr lang="en-US" u="sng" dirty="0" smtClean="0"/>
              <a:t>:</a:t>
            </a:r>
            <a:r>
              <a:rPr lang="en-US" dirty="0" smtClean="0"/>
              <a:t>     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dirty="0"/>
          </a:p>
        </p:txBody>
      </p:sp>
      <p:sp>
        <p:nvSpPr>
          <p:cNvPr id="215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4.1.4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07571"/>
          </a:xfrm>
        </p:spPr>
        <p:txBody>
          <a:bodyPr/>
          <a:lstStyle/>
          <a:p>
            <a:r>
              <a:rPr lang="en-US" dirty="0" smtClean="0"/>
              <a:t>July 2013        PARS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80" y="1378857"/>
            <a:ext cx="8732292" cy="4717143"/>
          </a:xfrm>
        </p:spPr>
        <p:txBody>
          <a:bodyPr/>
          <a:lstStyle/>
          <a:p>
            <a:r>
              <a:rPr lang="en-US" dirty="0" smtClean="0"/>
              <a:t>802.1Qcc </a:t>
            </a:r>
            <a:r>
              <a:rPr lang="en-US" dirty="0"/>
              <a:t>- amendment for Stream Reservation Protocol (SRP), 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5C</a:t>
            </a:r>
            <a:endParaRPr lang="en-US" dirty="0"/>
          </a:p>
          <a:p>
            <a:r>
              <a:rPr lang="en-US" dirty="0"/>
              <a:t>802.1Qcd - amendment for Application Virtual Local Area Networks (VLAN) Type, Length, Value (TLV), </a:t>
            </a:r>
            <a:r>
              <a:rPr lang="en-US" dirty="0">
                <a:hlinkClick r:id="rId4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5C</a:t>
            </a:r>
            <a:endParaRPr lang="en-US" dirty="0"/>
          </a:p>
          <a:p>
            <a:r>
              <a:rPr lang="en-US" dirty="0"/>
              <a:t>802.3br - amendment for Specification and Management Parameters for Interspersing Express Traffic, </a:t>
            </a:r>
            <a:r>
              <a:rPr lang="en-US" dirty="0">
                <a:hlinkClick r:id="rId6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7"/>
              </a:rPr>
              <a:t>5C</a:t>
            </a:r>
            <a:endParaRPr lang="en-US" dirty="0"/>
          </a:p>
          <a:p>
            <a:r>
              <a:rPr lang="en-US" dirty="0"/>
              <a:t>802.15.10 - recommended practice on Layer 2 Routing, </a:t>
            </a:r>
            <a:r>
              <a:rPr lang="en-US" dirty="0">
                <a:hlinkClick r:id="rId8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9"/>
              </a:rPr>
              <a:t>5C</a:t>
            </a:r>
            <a:endParaRPr lang="en-US" dirty="0"/>
          </a:p>
          <a:p>
            <a:r>
              <a:rPr lang="en-US" dirty="0"/>
              <a:t>P802.19.1 - </a:t>
            </a:r>
            <a:r>
              <a:rPr lang="en-US" dirty="0">
                <a:hlinkClick r:id="rId10"/>
              </a:rPr>
              <a:t>PAR Extension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79479" y="544513"/>
            <a:ext cx="32049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4.1.5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321068</TotalTime>
  <Words>2070</Words>
  <Application>Microsoft Office PowerPoint</Application>
  <PresentationFormat>On-screen Show (4:3)</PresentationFormat>
  <Paragraphs>733</Paragraphs>
  <Slides>40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Default Design</vt:lpstr>
      <vt:lpstr>Supplementary Plenary Information - July 2013</vt:lpstr>
      <vt:lpstr>PowerPoint Presentation</vt:lpstr>
      <vt:lpstr>IEEE LOA Database – July 12, 2013</vt:lpstr>
      <vt:lpstr>802 Meeting Rooms</vt:lpstr>
      <vt:lpstr>PowerPoint Presentation</vt:lpstr>
      <vt:lpstr>ITU Entrances</vt:lpstr>
      <vt:lpstr> Geneva Expectations (cont)</vt:lpstr>
      <vt:lpstr> Joint Meetings</vt:lpstr>
      <vt:lpstr>July 2013        PARS</vt:lpstr>
      <vt:lpstr>Group Room assignments</vt:lpstr>
      <vt:lpstr>Group Room assignments</vt:lpstr>
      <vt:lpstr>WG Agendas</vt:lpstr>
      <vt:lpstr>802.18 topics – Timeslots to be assigned</vt:lpstr>
      <vt:lpstr>September 15-20, 2013 Nanjing, China</vt:lpstr>
      <vt:lpstr>Geneva Meeting Registration  (718)</vt:lpstr>
      <vt:lpstr>IEEE Staff on site </vt:lpstr>
      <vt:lpstr>Cafeterias</vt:lpstr>
      <vt:lpstr>Other Special Events</vt:lpstr>
      <vt:lpstr>Current Membership Status - July</vt:lpstr>
      <vt:lpstr>Wednesday Plenary Topics</vt:lpstr>
      <vt:lpstr>802.1 Architecture Document</vt:lpstr>
      <vt:lpstr>802.11 Topics for July 2013 EC</vt:lpstr>
      <vt:lpstr>July Tutorials</vt:lpstr>
      <vt:lpstr>Notable ExCom or SA Activities</vt:lpstr>
      <vt:lpstr>PowerPoint Presentation</vt:lpstr>
      <vt:lpstr>No  Social  in Geneva</vt:lpstr>
      <vt:lpstr>PowerPoint Presentation</vt:lpstr>
      <vt:lpstr>PowerPoint Presentation</vt:lpstr>
      <vt:lpstr>PowerPoint Presentation</vt:lpstr>
      <vt:lpstr>PowerPoint Presentation</vt:lpstr>
      <vt:lpstr>IEEE LOA Database – July 12, 2013</vt:lpstr>
      <vt:lpstr>IEEE Store Contents  - July  2013</vt:lpstr>
      <vt:lpstr>Geneva Attendance info (Thursday noon)</vt:lpstr>
      <vt:lpstr>802.11 drafts to ISO/IEC JTC1/SC6</vt:lpstr>
      <vt:lpstr>Future Venues -2013</vt:lpstr>
      <vt:lpstr>Future Venues - 2014</vt:lpstr>
      <vt:lpstr>2014</vt:lpstr>
      <vt:lpstr>September 15-20, 2013 Nanjing, China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July 2013</dc:title>
  <dc:subject>Additional Meeting Information</dc:subject>
  <dc:creator>Bruce Kraemer (Marvell)</dc:creator>
  <cp:lastModifiedBy>Marvell</cp:lastModifiedBy>
  <cp:revision>3116</cp:revision>
  <cp:lastPrinted>2013-07-18T14:29:35Z</cp:lastPrinted>
  <dcterms:created xsi:type="dcterms:W3CDTF">1998-02-10T13:07:52Z</dcterms:created>
  <dcterms:modified xsi:type="dcterms:W3CDTF">2013-07-19T05:43:03Z</dcterms:modified>
</cp:coreProperties>
</file>