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02" r:id="rId14"/>
    <p:sldId id="2057" r:id="rId15"/>
    <p:sldId id="2239" r:id="rId16"/>
    <p:sldId id="2264" r:id="rId17"/>
    <p:sldId id="2297" r:id="rId18"/>
    <p:sldId id="2283" r:id="rId19"/>
    <p:sldId id="2292" r:id="rId20"/>
    <p:sldId id="2293" r:id="rId21"/>
    <p:sldId id="2286" r:id="rId22"/>
    <p:sldId id="2282" r:id="rId23"/>
    <p:sldId id="2294" r:id="rId24"/>
    <p:sldId id="2284" r:id="rId25"/>
    <p:sldId id="2285" r:id="rId26"/>
    <p:sldId id="2287" r:id="rId27"/>
    <p:sldId id="2289" r:id="rId28"/>
    <p:sldId id="2288" r:id="rId29"/>
    <p:sldId id="2290" r:id="rId30"/>
    <p:sldId id="2291" r:id="rId31"/>
    <p:sldId id="2295" r:id="rId32"/>
    <p:sldId id="2009" r:id="rId33"/>
    <p:sldId id="2013" r:id="rId34"/>
    <p:sldId id="2279" r:id="rId35"/>
    <p:sldId id="2263" r:id="rId3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86422" autoAdjust="0"/>
  </p:normalViewPr>
  <p:slideViewPr>
    <p:cSldViewPr>
      <p:cViewPr>
        <p:scale>
          <a:sx n="70" d="100"/>
          <a:sy n="70" d="100"/>
        </p:scale>
        <p:origin x="-3126" y="-76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8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5141" y="17613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802.11-13/0649r1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0819" y="176429"/>
            <a:ext cx="738254" cy="215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2639" y="899994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125" y="899994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689268" y="386822"/>
            <a:ext cx="55032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689268" y="899994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057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689269" y="8988845"/>
            <a:ext cx="565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8509" y="9369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802.11-13/0649r1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998" y="93991"/>
            <a:ext cx="738254" cy="215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0737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506" y="4416745"/>
            <a:ext cx="5044804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328" tIns="45874" rIns="93328" bIns="45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8554" y="9004703"/>
            <a:ext cx="2035814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3942" lvl="4" algn="r" defTabSz="93128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0326" y="9004703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18696" y="900470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168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18697" y="9001529"/>
            <a:ext cx="54444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44351" y="294871"/>
            <a:ext cx="5593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7" y="900470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3263"/>
            <a:ext cx="4632325" cy="347503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23137" y="9004703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650A5F-0989-49F8-A946-07E0AEB6F278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8357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79798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91763" y="9001047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BFF6AFDA-BAB4-401B-AB7C-51AD05E9E6CB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46" tIns="46078" rIns="93746" bIns="46078"/>
          <a:lstStyle/>
          <a:p>
            <a:pPr defTabSz="943718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97080" y="9004702"/>
            <a:ext cx="27372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103" indent="-342103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6138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2276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68414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4552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0691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515184E-7AB3-4B6C-A6FB-1C09B08C326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1675"/>
            <a:ext cx="4633912" cy="34766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521" y="4416029"/>
            <a:ext cx="5044773" cy="41854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80E89323-2033-49A8-885D-D35DDB365E71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A8BDEE89-F2C7-4DF2-9F36-14B7E2D4E921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doc.: IEEE 802.11-13/0649r1</a:t>
            </a:r>
            <a:endParaRPr lang="en-US" altLang="ja-JP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429" indent="-34142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3658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8896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4135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9374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74612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269" y="9000796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87CF786D-940B-40D4-9D5D-78321B22902E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48" y="4414912"/>
            <a:ext cx="5507320" cy="41832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98618717-8EE1-4BE5-911C-0601BD4102AA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D60CB5C8-34E3-4430-9450-9C9E04CE2EAB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703263"/>
            <a:ext cx="4630737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802.11-13/0649r1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8998" y="93697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60294" y="9004702"/>
            <a:ext cx="177407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5973" y="90047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6910" y="95120"/>
            <a:ext cx="2177789" cy="21719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802.11-13/0649r1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671" y="95120"/>
            <a:ext cx="748225" cy="21719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8244" y="8999943"/>
            <a:ext cx="20364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932079" indent="-23932079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787" y="899994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0AA167CF-0936-43CF-9A7E-163EA14B0E9F}" type="slidenum">
              <a:rPr kumimoji="0" lang="en-US" altLang="ja-JP" sz="1200"/>
              <a:pPr/>
              <a:t>27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703263"/>
            <a:ext cx="4630737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346462" y="9004702"/>
            <a:ext cx="288790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5973" y="90047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802.11-13/0649r1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2919" y="900470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9A3ABD5D-A41D-4AEE-8222-D7B3872E5F82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17600" y="696913"/>
            <a:ext cx="46466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8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8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4" y="900470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000" y="93991"/>
            <a:ext cx="738254" cy="21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352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332" indent="-343332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9367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14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921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2697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047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2" y="90047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48386" y="93697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8999" y="93697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95349" y="9004703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15974" y="900470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700088"/>
            <a:ext cx="4643437" cy="348456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8" y="4415161"/>
            <a:ext cx="5506380" cy="4182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48386" y="93697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8999" y="93697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95349" y="9004703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15973" y="9004703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700088"/>
            <a:ext cx="4643437" cy="348456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8" y="4415161"/>
            <a:ext cx="5506380" cy="4182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802.11-13/0649r1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7" y="93697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2" y="9004702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48756" y="95282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9113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613866" y="9001530"/>
            <a:ext cx="16207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5109" lvl="4" algn="r" defTabSz="929113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215042" y="9001530"/>
            <a:ext cx="4921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9113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29113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4850"/>
            <a:ext cx="4629150" cy="3471863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367" y="4415156"/>
            <a:ext cx="5047082" cy="4183697"/>
          </a:xfrm>
          <a:noFill/>
          <a:ln/>
        </p:spPr>
        <p:txBody>
          <a:bodyPr lIns="93174" tIns="45797" rIns="93174" bIns="45797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802.11-13/0649r1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8-00ac-sb0-comments-d5-0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6-00ac-sb0-comments-d5-0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701-01-00ah-comment-collection-9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701-03-00ah-comment-collection-9-comments.xlsx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July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14 – July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July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797575"/>
              </p:ext>
            </p:extLst>
          </p:nvPr>
        </p:nvGraphicFramePr>
        <p:xfrm>
          <a:off x="1600200" y="1143000"/>
          <a:ext cx="4038601" cy="5026222"/>
        </p:xfrm>
        <a:graphic>
          <a:graphicData uri="http://schemas.openxmlformats.org/drawingml/2006/table">
            <a:tbl>
              <a:tblPr/>
              <a:tblGrid>
                <a:gridCol w="637674"/>
                <a:gridCol w="850232"/>
                <a:gridCol w="2550695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Montemurro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July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48572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100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02920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smtClean="0"/>
              <a:t>WG11 Editor Abstract / Agenda – July 2013</a:t>
            </a:r>
            <a:br>
              <a:rPr lang="en-US" dirty="0" smtClean="0"/>
            </a:br>
            <a:r>
              <a:rPr lang="en-US" dirty="0" smtClean="0"/>
              <a:t>Co-</a:t>
            </a:r>
            <a:r>
              <a:rPr lang="en-GB" dirty="0" smtClean="0"/>
              <a:t>Chairs: </a:t>
            </a:r>
            <a:r>
              <a:rPr lang="en-US" dirty="0" smtClean="0"/>
              <a:t>Adrian Stephens + Peter Ecclesine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July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dirty="0"/>
              <a:t>Chair: </a:t>
            </a:r>
            <a:r>
              <a:rPr lang="en-US" dirty="0"/>
              <a:t>Clint Chaplin</a:t>
            </a:r>
            <a:endParaRPr lang="en-US" dirty="0" smtClean="0"/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686800" cy="4648200"/>
          </a:xfrm>
        </p:spPr>
        <p:txBody>
          <a:bodyPr/>
          <a:lstStyle/>
          <a:p>
            <a:pPr eaLnBrk="1" hangingPunct="1"/>
            <a:r>
              <a:rPr lang="en-US" sz="2800" smtClean="0"/>
              <a:t>Review of objectives</a:t>
            </a:r>
          </a:p>
          <a:p>
            <a:pPr eaLnBrk="1" hangingPunct="1"/>
            <a:r>
              <a:rPr lang="en-US" sz="2800" smtClean="0"/>
              <a:t>Tuesday AM1 (08:00-10:00)</a:t>
            </a:r>
          </a:p>
          <a:p>
            <a:pPr lvl="1" eaLnBrk="1" hangingPunct="1"/>
            <a:r>
              <a:rPr lang="en-US" sz="2400" smtClean="0"/>
              <a:t>Control Channel Signaling Protocol for Co-operative Resource Allocation in WLAN (11-13-0791-00-0wng Control Channel Signaling Protocol for Co-operative Resource Allocation in WLAN.pptx) – Andrea Fabio Cattoni</a:t>
            </a:r>
          </a:p>
          <a:p>
            <a:pPr lvl="1" eaLnBrk="1" hangingPunct="1"/>
            <a:r>
              <a:rPr lang="en-US" sz="2400" smtClean="0"/>
              <a:t>Effect of Power Save on Time-Sensitive Multicast Services (11-13-0792-01-0wng-effect-of-power-save-on-time-sensitive-multicast-services.pptx) – Edward Reuss</a:t>
            </a:r>
          </a:p>
          <a:p>
            <a:pPr lvl="1" eaLnBrk="1" hangingPunct="1"/>
            <a:r>
              <a:rPr lang="en-US" sz="2400" smtClean="0"/>
              <a:t>Mobile Slotted Aloha (11-13-0790-00-0wng MS-Aloha.pptx) – Riccardo Scopigno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802.11 ARC – July, 2013</a:t>
            </a:r>
            <a:br>
              <a:rPr lang="en-US" dirty="0" smtClean="0"/>
            </a:br>
            <a:r>
              <a:rPr lang="en-GB" dirty="0"/>
              <a:t>Chair: </a:t>
            </a:r>
            <a:r>
              <a:rPr lang="en-US" dirty="0" smtClean="0"/>
              <a:t>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eaLnBrk="1" hangingPunct="1">
              <a:defRPr/>
            </a:pPr>
            <a:r>
              <a:rPr lang="en-US" dirty="0"/>
              <a:t>802 O&amp;A </a:t>
            </a:r>
            <a:r>
              <a:rPr lang="en-US" dirty="0" smtClean="0"/>
              <a:t>update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TGak and 802.1Qbz on </a:t>
            </a:r>
            <a:r>
              <a:rPr lang="en-US" sz="2400" b="1" dirty="0">
                <a:ea typeface="ＭＳ Ｐゴシック" pitchFamily="34" charset="-128"/>
              </a:rPr>
              <a:t>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Update, and consideration of any 802.11 architecture questions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OmniRAN relationship to 802.11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Presentation of Study Group’s findings on gaps </a:t>
            </a:r>
            <a:r>
              <a:rPr lang="en-US" dirty="0"/>
              <a:t>for a common IEEE 802 access network specification 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Suggested feedback from 802.11 WG on 802.11’s relationship to OmniRAN, and possible organization of the work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FAF4544-03A7-4FFA-92BB-44B2E84DD830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14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475272E-2254-4435-98B6-085FE5B8F413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July 2013</a:t>
            </a:r>
            <a:br>
              <a:rPr lang="en-US" dirty="0" smtClean="0"/>
            </a:br>
            <a:r>
              <a:rPr lang="en-US" dirty="0" smtClean="0"/>
              <a:t>Chair: Andrew Myles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The agenda items that will be addressed this week are: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</a:t>
            </a:r>
          </a:p>
          <a:p>
            <a:pPr lvl="1"/>
            <a:r>
              <a:rPr lang="en-AU" dirty="0" smtClean="0"/>
              <a:t>Review outcomes of SC6 meeting Korea</a:t>
            </a:r>
          </a:p>
          <a:p>
            <a:pPr lvl="2"/>
            <a:r>
              <a:rPr lang="en-AU" dirty="0" smtClean="0"/>
              <a:t>Review attendance</a:t>
            </a:r>
          </a:p>
          <a:p>
            <a:pPr lvl="2"/>
            <a:r>
              <a:rPr lang="en-AU" dirty="0" smtClean="0"/>
              <a:t>Review WG1 and WG7 agendas</a:t>
            </a:r>
          </a:p>
          <a:p>
            <a:pPr lvl="2"/>
            <a:r>
              <a:rPr lang="en-AU" dirty="0" smtClean="0"/>
              <a:t>Review liaisons of drafts and notifications of projects to SC6</a:t>
            </a:r>
          </a:p>
          <a:p>
            <a:pPr lvl="2"/>
            <a:r>
              <a:rPr lang="en-AU" dirty="0" smtClean="0"/>
              <a:t>Review IEEE 802 overviews to SC6</a:t>
            </a:r>
          </a:p>
          <a:p>
            <a:pPr lvl="2"/>
            <a:r>
              <a:rPr lang="en-AU" dirty="0" smtClean="0"/>
              <a:t>Review withdrawal of IEEE 802 related ISO/IEC standards</a:t>
            </a:r>
          </a:p>
          <a:p>
            <a:pPr lvl="2"/>
            <a:r>
              <a:rPr lang="en-AU" dirty="0" smtClean="0"/>
              <a:t>Review ISO/IEC ballots on IEEE 802 standards</a:t>
            </a:r>
          </a:p>
          <a:p>
            <a:pPr lvl="2"/>
            <a:r>
              <a:rPr lang="en-AU" dirty="0" smtClean="0"/>
              <a:t>Review collaboration agreement status</a:t>
            </a:r>
          </a:p>
          <a:p>
            <a:pPr lvl="2"/>
            <a:r>
              <a:rPr lang="en-AU" dirty="0" smtClean="0"/>
              <a:t>Review TEPA-AC discussions in WG1</a:t>
            </a:r>
          </a:p>
          <a:p>
            <a:pPr lvl="2"/>
            <a:r>
              <a:rPr lang="en-AU" dirty="0" smtClean="0"/>
              <a:t>Review </a:t>
            </a:r>
            <a:r>
              <a:rPr lang="en-AU" dirty="0" err="1" smtClean="0"/>
              <a:t>TLSec</a:t>
            </a:r>
            <a:r>
              <a:rPr lang="en-AU" dirty="0" smtClean="0"/>
              <a:t> discussions in WG1</a:t>
            </a:r>
          </a:p>
          <a:p>
            <a:pPr lvl="2"/>
            <a:r>
              <a:rPr lang="en-AU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8244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11-13-0648r1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11-13-0649r0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11-13-0650r0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11-13-0096r4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11-13-0696r0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11-13-0695r0</a:t>
            </a:r>
            <a:endParaRPr lang="en-US" sz="3200" dirty="0" smtClean="0"/>
          </a:p>
          <a:p>
            <a:r>
              <a:rPr lang="en-US" sz="3200" dirty="0" smtClean="0"/>
              <a:t>Publicity agenda			</a:t>
            </a:r>
            <a:r>
              <a:rPr lang="en-US" sz="3200" dirty="0" smtClean="0"/>
              <a:t>11-13-0760r0</a:t>
            </a:r>
            <a:endParaRPr lang="en-US" sz="3200" dirty="0" smtClean="0"/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11-13-0049r2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5CA9EFB-5816-415D-9CFD-2612E5D3CFA8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July 2013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…</a:t>
            </a:r>
          </a:p>
          <a:p>
            <a:pPr lvl="2"/>
            <a:r>
              <a:rPr lang="en-AU" smtClean="0"/>
              <a:t>Review TAAA discussions in WG1</a:t>
            </a:r>
          </a:p>
          <a:p>
            <a:pPr lvl="2"/>
            <a:r>
              <a:rPr lang="en-AU" smtClean="0"/>
              <a:t>Review outcomes  of security discussions in WG1 &amp; WG7</a:t>
            </a:r>
          </a:p>
          <a:p>
            <a:pPr lvl="2"/>
            <a:r>
              <a:rPr lang="en-AU" smtClean="0"/>
              <a:t>Review WAPI discussions in WG1</a:t>
            </a:r>
          </a:p>
          <a:p>
            <a:pPr lvl="2"/>
            <a:r>
              <a:rPr lang="en-AU" smtClean="0"/>
              <a:t>Review TISec discussions in WG7</a:t>
            </a:r>
          </a:p>
          <a:p>
            <a:pPr lvl="2"/>
            <a:r>
              <a:rPr lang="en-AU" smtClean="0"/>
              <a:t>Review WLAN Cloud discussions in WG7</a:t>
            </a:r>
          </a:p>
          <a:p>
            <a:pPr lvl="2"/>
            <a:r>
              <a:rPr lang="en-AU" smtClean="0"/>
              <a:t>Review </a:t>
            </a:r>
            <a:r>
              <a:rPr lang="en-GB" smtClean="0"/>
              <a:t>Optimization technology in WLAN </a:t>
            </a:r>
            <a:r>
              <a:rPr lang="en-AU" smtClean="0"/>
              <a:t>discussions n WG7</a:t>
            </a:r>
          </a:p>
          <a:p>
            <a:pPr lvl="2"/>
            <a:r>
              <a:rPr lang="en-AU" smtClean="0"/>
              <a:t>Review IEEE 1888 discussions in WG7</a:t>
            </a:r>
          </a:p>
          <a:p>
            <a:pPr lvl="1"/>
            <a:r>
              <a:rPr lang="en-AU" smtClean="0"/>
              <a:t>Consider other topics</a:t>
            </a:r>
          </a:p>
          <a:p>
            <a:pPr lvl="2"/>
            <a:r>
              <a:rPr lang="en-AU" smtClean="0"/>
              <a:t>Discuss EUHT status</a:t>
            </a:r>
          </a:p>
          <a:p>
            <a:pPr lvl="2"/>
            <a:r>
              <a:rPr lang="en-AU" smtClean="0"/>
              <a:t>Discuss numbering of  8802-1 amendments</a:t>
            </a:r>
          </a:p>
          <a:p>
            <a:pPr lvl="2"/>
            <a:r>
              <a:rPr lang="en-AU" smtClean="0"/>
              <a:t>Discuss next SC6 meeting</a:t>
            </a:r>
          </a:p>
          <a:p>
            <a:pPr lvl="2"/>
            <a:r>
              <a:rPr lang="en-AU" smtClean="0"/>
              <a:t>Discuss PSDO status</a:t>
            </a:r>
          </a:p>
        </p:txBody>
      </p:sp>
    </p:spTree>
    <p:extLst>
      <p:ext uri="{BB962C8B-B14F-4D97-AF65-F5344CB8AC3E}">
        <p14:creationId xmlns:p14="http://schemas.microsoft.com/office/powerpoint/2010/main" val="884922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July 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regulatory summaries</a:t>
            </a:r>
          </a:p>
          <a:p>
            <a:pPr eaLnBrk="1" hangingPunct="1"/>
            <a:r>
              <a:rPr lang="en-US" sz="2800" dirty="0" smtClean="0"/>
              <a:t>Regulatory issues status</a:t>
            </a:r>
          </a:p>
          <a:p>
            <a:pPr lvl="1" eaLnBrk="1" hangingPunct="1"/>
            <a:r>
              <a:rPr lang="en-US" sz="2400" dirty="0" smtClean="0"/>
              <a:t>NPRM FCC 13-22</a:t>
            </a:r>
          </a:p>
          <a:p>
            <a:pPr lvl="1" eaLnBrk="1" hangingPunct="1"/>
            <a:r>
              <a:rPr lang="en-US" sz="2400" dirty="0" smtClean="0"/>
              <a:t>ITS / DSRC coexistence in U-NII4</a:t>
            </a:r>
          </a:p>
          <a:p>
            <a:pPr eaLnBrk="1" hangingPunct="1"/>
            <a:r>
              <a:rPr lang="en-US" sz="2800" dirty="0" smtClean="0"/>
              <a:t>Critical issues</a:t>
            </a:r>
          </a:p>
          <a:p>
            <a:pPr lvl="1" eaLnBrk="1" hangingPunct="1"/>
            <a:r>
              <a:rPr lang="en-US" sz="2400" dirty="0" smtClean="0"/>
              <a:t>Finalize NPRM FCC 13-22 Reply Comments and drive RR-TAG processing and submission to </a:t>
            </a:r>
            <a:r>
              <a:rPr lang="en-US" sz="2400" dirty="0" err="1" smtClean="0"/>
              <a:t>ExCom</a:t>
            </a:r>
            <a:r>
              <a:rPr lang="en-US" sz="2400" dirty="0" smtClean="0"/>
              <a:t> (July 24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deadline)</a:t>
            </a:r>
          </a:p>
          <a:p>
            <a:pPr lvl="1" eaLnBrk="1" hangingPunct="1"/>
            <a:r>
              <a:rPr lang="en-US" sz="2400" dirty="0" smtClean="0"/>
              <a:t>EN 300 328 v1.8.1 testing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11DF50C-1387-4434-A0CC-29370831724C}" type="slidenum">
              <a:rPr lang="en-US" sz="1200" smtClean="0"/>
              <a:pPr/>
              <a:t>21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1465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 Geneva</a:t>
            </a:r>
            <a:r>
              <a:rPr lang="en-US" altLang="ja-JP" sz="2900" dirty="0"/>
              <a:t> </a:t>
            </a:r>
            <a:r>
              <a:rPr lang="en-US" altLang="ja-JP" sz="2900" dirty="0" smtClean="0"/>
              <a:t> </a:t>
            </a:r>
            <a:r>
              <a:rPr lang="en-US" altLang="ja-JP" dirty="0" smtClean="0"/>
              <a:t>July 2013 </a:t>
            </a:r>
            <a:r>
              <a:rPr lang="en-GB" dirty="0"/>
              <a:t>Chair: </a:t>
            </a:r>
            <a:r>
              <a:rPr lang="en-US" altLang="ja-JP" dirty="0" smtClean="0"/>
              <a:t>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Since May 2013 meeting</a:t>
            </a:r>
          </a:p>
          <a:p>
            <a:pPr lvl="1"/>
            <a:r>
              <a:rPr lang="en-US" altLang="ja-JP" sz="2200" smtClean="0"/>
              <a:t>Held 3 teleconferences</a:t>
            </a:r>
          </a:p>
          <a:p>
            <a:pPr lvl="1"/>
            <a:r>
              <a:rPr lang="en-US" altLang="ja-JP" sz="2200" smtClean="0"/>
              <a:t>801 comments (713 LB, 88 remaining 2012 Call for comments); approximately 260 comments remain to be resolved</a:t>
            </a:r>
          </a:p>
          <a:p>
            <a:pPr lvl="1"/>
            <a:endParaRPr lang="en-US" altLang="ja-JP" sz="2200" smtClean="0"/>
          </a:p>
          <a:p>
            <a:r>
              <a:rPr lang="en-US" altLang="ja-JP" smtClean="0"/>
              <a:t>Goals for July Meeting:</a:t>
            </a:r>
          </a:p>
          <a:p>
            <a:pPr lvl="1"/>
            <a:r>
              <a:rPr lang="en-US" altLang="ja-JP" sz="2200" smtClean="0"/>
              <a:t>Continue LB193 comment resolution, hear presentations </a:t>
            </a:r>
          </a:p>
          <a:p>
            <a:pPr lvl="1"/>
            <a:r>
              <a:rPr lang="en-US" altLang="ja-JP" sz="2200" smtClean="0"/>
              <a:t>Plan for Sept 2013 meeting</a:t>
            </a:r>
          </a:p>
          <a:p>
            <a:pPr lvl="2"/>
            <a:r>
              <a:rPr lang="en-US" altLang="ja-JP" smtClean="0"/>
              <a:t>Expect to complete LB193 comment resolution at September meeting</a:t>
            </a:r>
          </a:p>
          <a:p>
            <a:pPr lvl="1"/>
            <a:endParaRPr lang="en-US" altLang="ja-JP" sz="260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July 2013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6B10155-0CBB-4030-9A1B-843033317BDD}" type="slidenum">
              <a:rPr lang="en-US" altLang="ja-JP" sz="1200" smtClean="0"/>
              <a:pPr/>
              <a:t>22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594397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0CE5E4D0-4048-4641-8FAC-ED189BB58A11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July 2013 -update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8153400" cy="44196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A CRC meeting was held in Munich, Germany during the period of July 10-11 with the objective to achieve progress on initial sponsor ballot comment resolution.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 11-13/0709r2.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CRC Completed the resolution of all initial sponsor ballot comments on draft 5.0.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Comment spreadsheet is available at: </a:t>
            </a:r>
            <a:r>
              <a:rPr lang="en-US" dirty="0" smtClean="0">
                <a:hlinkClick r:id="rId3"/>
              </a:rPr>
              <a:t>https://mentor.ieee.org/802.11/dcn/13/11-13-0485-08-00ac-sb0-comments-d5-0.xls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motion passed to proceed to recirculation sponsor ballot. </a:t>
            </a:r>
            <a:r>
              <a:rPr lang="en-US" dirty="0" smtClean="0"/>
              <a:t> Expect D 6.0 in ~ 2weeks.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TGac</a:t>
            </a:r>
            <a:r>
              <a:rPr lang="en-US" dirty="0" smtClean="0"/>
              <a:t> </a:t>
            </a:r>
            <a:r>
              <a:rPr lang="en-US" dirty="0" smtClean="0"/>
              <a:t>business is scheduled for this week.</a:t>
            </a:r>
          </a:p>
        </p:txBody>
      </p:sp>
    </p:spTree>
    <p:extLst>
      <p:ext uri="{BB962C8B-B14F-4D97-AF65-F5344CB8AC3E}">
        <p14:creationId xmlns:p14="http://schemas.microsoft.com/office/powerpoint/2010/main" val="20878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F1CBE42C-304C-4D5E-AA01-7BED2835AFE5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July 2013</a:t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1336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Complete the resolution of SB 0 comments received on draft D5.0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Comment spreadsheet is available at: </a:t>
            </a:r>
            <a:r>
              <a:rPr lang="en-US" dirty="0" smtClean="0">
                <a:hlinkClick r:id="rId3"/>
              </a:rPr>
              <a:t>https://mentor.ieee.org/802.11/dcn/13/11-13-0485-06-00ac-sb0-comments-d5-0.xls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TG Ad Hoc meeting was held in Munich, Germany during the period of July 10-11 with the objective to achieve progress on SB 0 comment resolution.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document11-13/0709r0.</a:t>
            </a:r>
          </a:p>
          <a:p>
            <a:r>
              <a:rPr lang="en-US" dirty="0" smtClean="0"/>
              <a:t>Agenda for this meeting is available  in document 11-13/0662r0.</a:t>
            </a:r>
          </a:p>
        </p:txBody>
      </p:sp>
    </p:spTree>
    <p:extLst>
      <p:ext uri="{BB962C8B-B14F-4D97-AF65-F5344CB8AC3E}">
        <p14:creationId xmlns:p14="http://schemas.microsoft.com/office/powerpoint/2010/main" val="21004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33D37A7-670D-418A-917F-BFC092AF0ADC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C14A347D-CB2F-4233-A8E4-F628275221CA}" type="slidenum">
              <a:rPr lang="en-US" sz="1200"/>
              <a:pPr algn="ctr"/>
              <a:t>25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err="1" smtClean="0"/>
              <a:t>TGaf</a:t>
            </a:r>
            <a:r>
              <a:rPr lang="en-US" dirty="0" smtClean="0"/>
              <a:t> – Meeting Goals July 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768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the results of LB196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the progress since March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Resolve all LB 196 comments (12)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the Editor to create Draft 6.0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a WG recirculation letter ballot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conditional approval for Sponsor </a:t>
            </a:r>
            <a:r>
              <a:rPr lang="en-US" altLang="ja-JP" dirty="0" smtClean="0">
                <a:ea typeface="ＭＳ Ｐゴシック" pitchFamily="34" charset="-128"/>
              </a:rPr>
              <a:t>Ballot</a:t>
            </a:r>
          </a:p>
          <a:p>
            <a:pPr lvl="1"/>
            <a:r>
              <a:rPr lang="en-US" altLang="ja-JP" sz="2400" dirty="0" smtClean="0">
                <a:ea typeface="ＭＳ Ｐゴシック" pitchFamily="34" charset="-128"/>
              </a:rPr>
              <a:t>Sponsor ballot group formation is open</a:t>
            </a:r>
            <a:endParaRPr lang="en-US" altLang="ja-JP" sz="2400" dirty="0" smtClean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Request a PAR extension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Plan for September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9706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July Snapshot</a:t>
            </a:r>
            <a:br>
              <a:rPr lang="en-US" dirty="0" smtClean="0"/>
            </a:br>
            <a:r>
              <a:rPr lang="en-US" dirty="0" smtClean="0"/>
              <a:t>Chair: Dave Halasz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Address comments  collected on </a:t>
            </a:r>
            <a:r>
              <a:rPr lang="en-US" sz="2800" dirty="0"/>
              <a:t>Draft P802.11ah </a:t>
            </a:r>
            <a:r>
              <a:rPr lang="en-US" sz="2800" dirty="0" smtClean="0"/>
              <a:t>D0.1</a:t>
            </a:r>
          </a:p>
          <a:p>
            <a:pPr marL="1009650" lvl="1" indent="-609600"/>
            <a:r>
              <a:rPr lang="en-US" sz="2400" dirty="0" smtClean="0">
                <a:hlinkClick r:id="rId3"/>
              </a:rPr>
              <a:t>11-13-0701-01-00ah-comment-collection-9-comments.xlsx</a:t>
            </a:r>
            <a:endParaRPr lang="en-US" sz="2400" dirty="0" smtClean="0"/>
          </a:p>
          <a:p>
            <a:pPr marL="609600" indent="-609600"/>
            <a:r>
              <a:rPr lang="en-US" sz="2800" dirty="0" smtClean="0"/>
              <a:t>Letter Ballot targeted in September</a:t>
            </a:r>
          </a:p>
          <a:p>
            <a:pPr marL="1009650" lvl="1" indent="-609600"/>
            <a:endParaRPr lang="en-US" sz="2400" dirty="0" smtClean="0"/>
          </a:p>
          <a:p>
            <a:pPr marL="1009650" lvl="1" indent="-609600">
              <a:buNone/>
            </a:pPr>
            <a:endParaRPr lang="en-US" sz="2400" dirty="0" smtClean="0"/>
          </a:p>
          <a:p>
            <a:pPr marL="609600" indent="-609600"/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6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Geneva </a:t>
            </a:r>
            <a:r>
              <a:rPr lang="en-US" altLang="ja-JP" sz="2900" dirty="0" smtClean="0">
                <a:ea typeface="ＭＳ Ｐゴシック" pitchFamily="34" charset="-128"/>
              </a:rPr>
              <a:t> July 2013</a:t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900" dirty="0" smtClean="0">
                <a:ea typeface="ＭＳ Ｐゴシック" pitchFamily="34" charset="-128"/>
              </a:rPr>
              <a:t>Chair: Hiroshi Mano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495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Comment resolution of Task Group review of TGai draft.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to forward the draft to WG LB.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Plan for  Sep</a:t>
            </a:r>
            <a:endParaRPr lang="en-US" altLang="ja-JP" sz="2600" smtClean="0">
              <a:ea typeface="ＭＳ Ｐゴシック" pitchFamily="34" charset="-128"/>
            </a:endParaRPr>
          </a:p>
          <a:p>
            <a:pPr lvl="1"/>
            <a:endParaRPr lang="en-US" altLang="ja-JP" sz="260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 smtClean="0"/>
              <a:t>July 2013</a:t>
            </a:r>
            <a:endParaRPr kumimoji="0" lang="en-US" altLang="ja-JP" sz="180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D38066DA-07C7-498C-ACF8-052A45E0CCFD}" type="slidenum">
              <a:rPr kumimoji="0" lang="en-US" altLang="ja-JP" sz="1200"/>
              <a:pPr/>
              <a:t>27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15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July 2013</a:t>
            </a:r>
            <a:br>
              <a:rPr lang="en-US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TGaj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approved the following TG documents as baseline in April meeting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Usage Model – 11-12/1245r4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Functional Requirement – 11-12/1301r3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Evaluation Methodology – 11-12/1382r2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Selection Procedure, 11-12/1359r0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Process Overview, 11-13/0437r0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Goal for July meeting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Issue CFP for 60GHz frequency band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The CFP document is available in document 11-13/0643r0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Plan to Call for Nomination of TG Technical Editors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New Submission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s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Channel Measurement for IEEE 802.11aj (45GHz) update – 11-12/1361r4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Proposed dynamic channel transfer (DCT) procedure for IEEE 802.11aj (60GHz) update – 11-13/0440r1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MAC protocol to support dynamic bandwidth for IEEE 802.11aj (60GHz) update – 11-13/0433r1</a:t>
            </a:r>
            <a:endParaRPr lang="en-US" dirty="0" smtClean="0"/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July 2013</a:t>
            </a:r>
            <a:br>
              <a:rPr lang="en-US" dirty="0" smtClean="0"/>
            </a:br>
            <a:r>
              <a:rPr lang="en-GB" sz="2000" dirty="0"/>
              <a:t>Enhancements For Transit Links Within Bridged </a:t>
            </a:r>
            <a:r>
              <a:rPr lang="en-GB" sz="2000" dirty="0" smtClean="0"/>
              <a:t>Networks</a:t>
            </a:r>
            <a:br>
              <a:rPr lang="en-GB" sz="2000" dirty="0" smtClean="0"/>
            </a:br>
            <a:r>
              <a:rPr lang="en-GB" sz="2800" dirty="0" smtClean="0"/>
              <a:t>Chair: Donald Eastlake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114800"/>
          </a:xfrm>
        </p:spPr>
        <p:txBody>
          <a:bodyPr/>
          <a:lstStyle/>
          <a:p>
            <a:pPr marL="609600" indent="-609600">
              <a:spcBef>
                <a:spcPts val="0"/>
              </a:spcBef>
            </a:pPr>
            <a:r>
              <a:rPr lang="en-US" sz="3200" dirty="0"/>
              <a:t>Primary foci: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Develop an architectural model for 802.11ak.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Receive and discuss technical presentations</a:t>
            </a:r>
            <a:r>
              <a:rPr lang="en-GB" sz="2800" dirty="0" smtClean="0"/>
              <a:t>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 smtClean="0"/>
              <a:t>Joint meeting with IEEE 802.1Qbz</a:t>
            </a:r>
            <a:endParaRPr lang="en-GB" sz="2800" dirty="0"/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Consider selection of an Editor.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Develop process and timeline for </a:t>
            </a:r>
            <a:r>
              <a:rPr lang="en-GB" sz="2800" dirty="0" err="1"/>
              <a:t>TGak</a:t>
            </a:r>
            <a:r>
              <a:rPr lang="en-GB" sz="2800" dirty="0" smtClean="0"/>
              <a:t>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endParaRPr lang="en-GB" sz="2800" dirty="0"/>
          </a:p>
          <a:p>
            <a:pPr marL="609600" indent="-609600">
              <a:spcBef>
                <a:spcPts val="0"/>
              </a:spcBef>
            </a:pPr>
            <a:r>
              <a:rPr lang="en-US" sz="3200" dirty="0" smtClean="0"/>
              <a:t>Agenda: See 11-13</a:t>
            </a:r>
            <a:r>
              <a:rPr lang="en-US" sz="3200" dirty="0"/>
              <a:t>/</a:t>
            </a:r>
            <a:r>
              <a:rPr lang="en-US" sz="3200" dirty="0" smtClean="0"/>
              <a:t>0672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/>
          </a:p>
          <a:p>
            <a:pPr marL="1009650" lvl="1" indent="-609600">
              <a:spcBef>
                <a:spcPts val="0"/>
              </a:spcBef>
            </a:pPr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88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5953282" y="3276600"/>
            <a:ext cx="30875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EC Approval </a:t>
            </a:r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191765" y="1971317"/>
            <a:ext cx="1333500" cy="127706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7B307420-0854-4F84-B48B-9931ACB92778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802.11aq – July 2013</a:t>
            </a:r>
            <a:br>
              <a:rPr lang="en-US" dirty="0" smtClean="0"/>
            </a:br>
            <a:r>
              <a:rPr lang="en-US" sz="2400" b="0" dirty="0" smtClean="0"/>
              <a:t>Pre-Association Discovery</a:t>
            </a:r>
            <a:r>
              <a:rPr lang="en-GB" sz="2400" dirty="0"/>
              <a:t>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dirty="0" smtClean="0"/>
              <a:t>Chair</a:t>
            </a:r>
            <a:r>
              <a:rPr lang="en-GB" sz="2800" dirty="0"/>
              <a:t>: </a:t>
            </a:r>
            <a:r>
              <a:rPr lang="en-GB" sz="2800" dirty="0" smtClean="0"/>
              <a:t>Stephen McCann</a:t>
            </a:r>
            <a:endParaRPr lang="en-US" sz="28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57400"/>
            <a:ext cx="8458200" cy="4343400"/>
          </a:xfrm>
        </p:spPr>
        <p:txBody>
          <a:bodyPr lIns="91440" tIns="45720" rIns="91440" bIns="45720"/>
          <a:lstStyle/>
          <a:p>
            <a:pPr>
              <a:spcBef>
                <a:spcPts val="0"/>
              </a:spcBef>
            </a:pPr>
            <a:r>
              <a:rPr lang="en-US" sz="2800" dirty="0" smtClean="0"/>
              <a:t>Presentations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Technical presentations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Transportation of higher layer service discovery protocols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Selection of design options (infrastructure, ad-hoc, mesh)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Documents under development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Framework Requirements Document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Terminology Document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Liaisons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Agenda for this meeting is 11-13/0682r0.</a:t>
            </a:r>
          </a:p>
        </p:txBody>
      </p:sp>
    </p:spTree>
    <p:extLst>
      <p:ext uri="{BB962C8B-B14F-4D97-AF65-F5344CB8AC3E}">
        <p14:creationId xmlns:p14="http://schemas.microsoft.com/office/powerpoint/2010/main" val="33071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</p:spPr>
        <p:txBody>
          <a:bodyPr lIns="91440" tIns="45720" rIns="91440" bIns="45720"/>
          <a:lstStyle/>
          <a:p>
            <a:r>
              <a:rPr lang="en-US" smtClean="0"/>
              <a:t>HEW SG – July 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143000"/>
            <a:ext cx="8763000" cy="5410200"/>
          </a:xfrm>
        </p:spPr>
        <p:txBody>
          <a:bodyPr lIns="91440" tIns="45720" rIns="91440" bIns="45720"/>
          <a:lstStyle/>
          <a:p>
            <a:r>
              <a:rPr lang="en-CA" sz="1800" dirty="0" smtClean="0"/>
              <a:t>Complete a first draft usage models document and forward to the WFA for feedback. </a:t>
            </a:r>
          </a:p>
          <a:p>
            <a:r>
              <a:rPr lang="en-CA" sz="1800" dirty="0" smtClean="0"/>
              <a:t>Continue to receive submissions that could assist in drafting the PAR and the 5C.</a:t>
            </a:r>
          </a:p>
          <a:p>
            <a:pPr lvl="1"/>
            <a:r>
              <a:rPr lang="en-CA" sz="1800" b="1" dirty="0" smtClean="0"/>
              <a:t>A call for submission was issued on the IEEE 802.11 reflector. Submissions may cover topics including:</a:t>
            </a:r>
          </a:p>
          <a:p>
            <a:pPr lvl="2"/>
            <a:r>
              <a:rPr lang="en-US" sz="2000" b="1" dirty="0" smtClean="0"/>
              <a:t>Market needs, applications, usage scenarios</a:t>
            </a:r>
            <a:endParaRPr lang="en-CA" sz="2000" b="1" dirty="0" smtClean="0"/>
          </a:p>
          <a:p>
            <a:pPr lvl="2"/>
            <a:r>
              <a:rPr lang="en-US" sz="2000" b="1" dirty="0" smtClean="0"/>
              <a:t>Technology &amp; feasibility</a:t>
            </a:r>
            <a:endParaRPr lang="en-CA" sz="2000" b="1" dirty="0" smtClean="0"/>
          </a:p>
          <a:p>
            <a:pPr lvl="3"/>
            <a:r>
              <a:rPr lang="en-US" sz="1400" b="1" dirty="0" smtClean="0"/>
              <a:t>MAC efficiency evaluation and enhancements.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PHY enhancements to 11ac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new MAC &amp; PHY technology</a:t>
            </a:r>
            <a:endParaRPr lang="en-CA" sz="1400" b="1" dirty="0" smtClean="0"/>
          </a:p>
          <a:p>
            <a:pPr lvl="2"/>
            <a:r>
              <a:rPr lang="en-US" sz="2000" b="1" dirty="0" smtClean="0"/>
              <a:t>Requirements</a:t>
            </a:r>
            <a:endParaRPr lang="en-CA" sz="2000" b="1" dirty="0" smtClean="0"/>
          </a:p>
          <a:p>
            <a:pPr lvl="3"/>
            <a:r>
              <a:rPr lang="en-US" sz="1400" b="1" dirty="0" smtClean="0"/>
              <a:t>metrics (i.e. throughput, network capacity, spectral efficiency, range, </a:t>
            </a:r>
            <a:r>
              <a:rPr lang="en-US" sz="1400" b="1" dirty="0" err="1" smtClean="0"/>
              <a:t>etc</a:t>
            </a:r>
            <a:r>
              <a:rPr lang="en-US" sz="1400" b="1" dirty="0" smtClean="0"/>
              <a:t>)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coexistence / interoperability</a:t>
            </a:r>
            <a:endParaRPr lang="en-CA" sz="1400" b="1" dirty="0" smtClean="0"/>
          </a:p>
          <a:p>
            <a:pPr lvl="2"/>
            <a:r>
              <a:rPr lang="en-US" sz="2000" b="1" dirty="0" smtClean="0"/>
              <a:t>Spectrum availability &amp; regulatory options</a:t>
            </a:r>
            <a:endParaRPr lang="en-CA" sz="2000" b="1" dirty="0" smtClean="0"/>
          </a:p>
          <a:p>
            <a:r>
              <a:rPr lang="en-CA" sz="1800" dirty="0" smtClean="0"/>
              <a:t>Agree on a timeline for the SG.</a:t>
            </a:r>
          </a:p>
          <a:p>
            <a:r>
              <a:rPr lang="en-CA" sz="1800" dirty="0" smtClean="0"/>
              <a:t>Ask the IEEE 802 EC for an extension of the SG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 for this meeting is available  in document 11-13/0664r0.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58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19032226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85800"/>
            <a:ext cx="83820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#196  was a  15 day Working Group Technical  recirculation Ballot asking the question "Should P802.11af D5.0 be forwarded to Sponsor Ballot?"   The Official results follow:  </a:t>
            </a:r>
          </a:p>
          <a:p>
            <a:pPr marL="0" indent="0">
              <a:buNone/>
            </a:pPr>
            <a:r>
              <a:rPr lang="en-US" sz="1600" dirty="0"/>
              <a:t>Ballot Opening Date:   Thursday       May 30, 2013 - 23:59 ET</a:t>
            </a:r>
            <a:br>
              <a:rPr lang="en-US" sz="1600" dirty="0"/>
            </a:br>
            <a:r>
              <a:rPr lang="en-US" sz="1600" dirty="0"/>
              <a:t>Ballot Closing Date:     Friday            June 14, 2013 - 23:59 ET </a:t>
            </a:r>
          </a:p>
          <a:p>
            <a:pPr marL="0" indent="0">
              <a:buNone/>
            </a:pPr>
            <a:r>
              <a:rPr lang="en-US" sz="1600" dirty="0" smtClean="0"/>
              <a:t>RESULTS: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215 affirmative votes </a:t>
            </a:r>
            <a:br>
              <a:rPr lang="en-US" sz="1600" dirty="0"/>
            </a:br>
            <a:r>
              <a:rPr lang="en-US" sz="1600" dirty="0"/>
              <a:t>  14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8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238  votes received  =  79.3%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 dirty="0" smtClean="0"/>
              <a:t> </a:t>
            </a:r>
            <a:r>
              <a:rPr lang="en-US" sz="1600" dirty="0"/>
              <a:t>=    3.4%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215  affirmative votes       =      93.9 % affirmative</a:t>
            </a:r>
            <a:br>
              <a:rPr lang="en-US" sz="1600" dirty="0"/>
            </a:br>
            <a:r>
              <a:rPr lang="en-US" sz="1600" dirty="0"/>
              <a:t>  14  valid negative votes  =        6.1 % negative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Motion Passes</a:t>
            </a:r>
            <a:r>
              <a:rPr lang="en-US" sz="1600" dirty="0" smtClean="0"/>
              <a:t>.              There </a:t>
            </a:r>
            <a:r>
              <a:rPr lang="en-US" sz="1600" dirty="0"/>
              <a:t>were 12 comments received.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66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3200" dirty="0" smtClean="0"/>
              <a:t>WG Comment Collection on </a:t>
            </a:r>
            <a:r>
              <a:rPr lang="en-US" sz="3200" dirty="0" err="1" smtClean="0"/>
              <a:t>TGah</a:t>
            </a:r>
            <a:endParaRPr lang="en-US" sz="3200" dirty="0" smtClean="0"/>
          </a:p>
          <a:p>
            <a:r>
              <a:rPr lang="en-US" sz="3200" dirty="0" smtClean="0"/>
              <a:t>988 comments</a:t>
            </a:r>
          </a:p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mentor.ieee.org/802.11/dcn/13/11-13-0701-03-00ah-comment-collection-9-comments.xlsx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71624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July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593702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July 2013-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295943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282758</TotalTime>
  <Words>2668</Words>
  <Application>Microsoft Office PowerPoint</Application>
  <PresentationFormat>On-screen Show (4:3)</PresentationFormat>
  <Paragraphs>915</Paragraphs>
  <Slides>35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 Opening Report Snapshots  July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July 2013</vt:lpstr>
      <vt:lpstr>WG11 Task &amp; Study Group Officers – July 2013- ADJ</vt:lpstr>
      <vt:lpstr>WG11 Meeting Chairs – July 2013</vt:lpstr>
      <vt:lpstr>PowerPoint Presentation</vt:lpstr>
      <vt:lpstr>Current Membership Status - July</vt:lpstr>
      <vt:lpstr>IEEE 802.11 Standards Pipeline</vt:lpstr>
      <vt:lpstr>IEEE 802.11 Revisions</vt:lpstr>
      <vt:lpstr>PowerPoint Presentation</vt:lpstr>
      <vt:lpstr>WG11 Editor Abstract / Agenda – July 2013 Co-Chairs: Adrian Stephens + Peter Ecclesine </vt:lpstr>
      <vt:lpstr>WNG SC – July 2013 Chair: Clint Chaplin</vt:lpstr>
      <vt:lpstr>802.11 ARC – July, 2013 Chair: Mark Hamilton</vt:lpstr>
      <vt:lpstr>IEEE 802 JTC1 SC – July 2013 Chair: Andrew Myles</vt:lpstr>
      <vt:lpstr>IEEE 802 JTC1 SC – July 2013</vt:lpstr>
      <vt:lpstr>Regulatory Standing Committee  Meeting Goals July 2013 Chair: Richard Kennedy</vt:lpstr>
      <vt:lpstr>IEEE 802.11 TGmc – Geneva  July 2013 Chair: Dorothy Stanley</vt:lpstr>
      <vt:lpstr>IEEE 802.11ac – July 2013 -update</vt:lpstr>
      <vt:lpstr>IEEE 802.11ac – July 2013 Chair: Osama Aboul-Magd</vt:lpstr>
      <vt:lpstr>TGaf – Meeting Goals July 2013 Chair: Richard Kennedy</vt:lpstr>
      <vt:lpstr>IEEE 802.11ah July Snapshot Chair: Dave Halasz </vt:lpstr>
      <vt:lpstr>IEEE 802.11 FILS TGai – Geneva  July 2013 Chair: Hiroshi Mano</vt:lpstr>
      <vt:lpstr>IEEE 802.11aj - July 2013 Chair: Xiaoming Peng</vt:lpstr>
      <vt:lpstr>Task Group 802.11ak July 2013 Enhancements For Transit Links Within Bridged Networks Chair: Donald Eastlake</vt:lpstr>
      <vt:lpstr>IEEE 802.11aq – July 2013 Pre-Association Discovery  Chair: Stephen McCann</vt:lpstr>
      <vt:lpstr>HEW SG – July 2013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July 2013</dc:title>
  <dc:creator>Bruce Kraemer</dc:creator>
  <cp:lastModifiedBy>Marvell</cp:lastModifiedBy>
  <cp:revision>2806</cp:revision>
  <cp:lastPrinted>2013-07-14T19:21:48Z</cp:lastPrinted>
  <dcterms:created xsi:type="dcterms:W3CDTF">1998-02-10T13:07:52Z</dcterms:created>
  <dcterms:modified xsi:type="dcterms:W3CDTF">2013-07-15T07:59:29Z</dcterms:modified>
</cp:coreProperties>
</file>