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8"/>
  </p:notesMasterIdLst>
  <p:handoutMasterIdLst>
    <p:handoutMasterId r:id="rId39"/>
  </p:handoutMasterIdLst>
  <p:sldIdLst>
    <p:sldId id="1403" r:id="rId2"/>
    <p:sldId id="2142" r:id="rId3"/>
    <p:sldId id="2019" r:id="rId4"/>
    <p:sldId id="1995" r:id="rId5"/>
    <p:sldId id="2144" r:id="rId6"/>
    <p:sldId id="2180" r:id="rId7"/>
    <p:sldId id="2145" r:id="rId8"/>
    <p:sldId id="2243" r:id="rId9"/>
    <p:sldId id="2257" r:id="rId10"/>
    <p:sldId id="2258" r:id="rId11"/>
    <p:sldId id="1996" r:id="rId12"/>
    <p:sldId id="2200" r:id="rId13"/>
    <p:sldId id="2202" r:id="rId14"/>
    <p:sldId id="2057" r:id="rId15"/>
    <p:sldId id="2239" r:id="rId16"/>
    <p:sldId id="2264" r:id="rId17"/>
    <p:sldId id="2296" r:id="rId18"/>
    <p:sldId id="2267" r:id="rId19"/>
    <p:sldId id="2283" r:id="rId20"/>
    <p:sldId id="2292" r:id="rId21"/>
    <p:sldId id="2293" r:id="rId22"/>
    <p:sldId id="2286" r:id="rId23"/>
    <p:sldId id="2282" r:id="rId24"/>
    <p:sldId id="2294" r:id="rId25"/>
    <p:sldId id="2284" r:id="rId26"/>
    <p:sldId id="2285" r:id="rId27"/>
    <p:sldId id="2287" r:id="rId28"/>
    <p:sldId id="2289" r:id="rId29"/>
    <p:sldId id="2288" r:id="rId30"/>
    <p:sldId id="2290" r:id="rId31"/>
    <p:sldId id="2291" r:id="rId32"/>
    <p:sldId id="2295" r:id="rId33"/>
    <p:sldId id="2009" r:id="rId34"/>
    <p:sldId id="2013" r:id="rId35"/>
    <p:sldId id="2279" r:id="rId36"/>
    <p:sldId id="2263" r:id="rId37"/>
  </p:sldIdLst>
  <p:sldSz cx="9144000" cy="6858000" type="screen4x3"/>
  <p:notesSz cx="6881813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000000"/>
    <a:srgbClr val="66FF33"/>
    <a:srgbClr val="FF9966"/>
    <a:srgbClr val="FF9900"/>
    <a:srgbClr val="0033CC"/>
    <a:srgbClr val="3366FF"/>
    <a:srgbClr val="FFFF99"/>
    <a:srgbClr val="66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9531" autoAdjust="0"/>
    <p:restoredTop sz="86422" autoAdjust="0"/>
  </p:normalViewPr>
  <p:slideViewPr>
    <p:cSldViewPr>
      <p:cViewPr>
        <p:scale>
          <a:sx n="70" d="100"/>
          <a:sy n="70" d="100"/>
        </p:scale>
        <p:origin x="-3126" y="-762"/>
      </p:cViewPr>
      <p:guideLst>
        <p:guide orient="horz" pos="2160"/>
        <p:guide pos="2880"/>
      </p:guideLst>
    </p:cSldViewPr>
  </p:slideViewPr>
  <p:outlineViewPr>
    <p:cViewPr>
      <p:scale>
        <a:sx n="100" d="100"/>
        <a:sy n="10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416"/>
    </p:cViewPr>
  </p:sorterViewPr>
  <p:notesViewPr>
    <p:cSldViewPr>
      <p:cViewPr>
        <p:scale>
          <a:sx n="100" d="100"/>
          <a:sy n="100" d="100"/>
        </p:scale>
        <p:origin x="-1380" y="84"/>
      </p:cViewPr>
      <p:guideLst>
        <p:guide orient="horz" pos="2163"/>
        <p:guide pos="2856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995141" y="176137"/>
            <a:ext cx="2195858" cy="215444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1282" eaLnBrk="0" hangingPunct="0">
              <a:defRPr sz="1400" b="1" smtClean="0"/>
            </a:lvl1pPr>
          </a:lstStyle>
          <a:p>
            <a:pPr>
              <a:defRPr/>
            </a:pPr>
            <a:r>
              <a:rPr lang="en-US" smtClean="0"/>
              <a:t>doc.: IEEE 802.11-13/0649r0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0819" y="176429"/>
            <a:ext cx="738254" cy="2151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1282" eaLnBrk="0" hangingPunct="0">
              <a:defRPr sz="1400" b="1" smtClean="0"/>
            </a:lvl1pPr>
          </a:lstStyle>
          <a:p>
            <a:pPr>
              <a:defRPr/>
            </a:pPr>
            <a:r>
              <a:rPr lang="en-US" smtClean="0"/>
              <a:t>July 2013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692639" y="8999944"/>
            <a:ext cx="1577355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1282" eaLnBrk="0" hangingPunct="0">
              <a:defRPr sz="1200"/>
            </a:lvl1pPr>
          </a:lstStyle>
          <a:p>
            <a:pPr>
              <a:defRPr/>
            </a:pPr>
            <a:r>
              <a:rPr lang="en-US"/>
              <a:t>Bruce Kraemer (Marvell)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06125" y="8999944"/>
            <a:ext cx="517770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1282" eaLnBrk="0" hangingPunct="0">
              <a:defRPr sz="1200"/>
            </a:lvl1pPr>
          </a:lstStyle>
          <a:p>
            <a:pPr>
              <a:defRPr/>
            </a:pPr>
            <a:r>
              <a:rPr lang="en-US"/>
              <a:t>Page </a:t>
            </a:r>
            <a:fld id="{87BC7332-6786-47F2-956D-4C00DF15A6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5302" name="Line 6"/>
          <p:cNvSpPr>
            <a:spLocks noChangeShapeType="1"/>
          </p:cNvSpPr>
          <p:nvPr/>
        </p:nvSpPr>
        <p:spPr bwMode="auto">
          <a:xfrm>
            <a:off x="689268" y="386822"/>
            <a:ext cx="5503281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lIns="89854" tIns="44926" rIns="89854" bIns="44926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55303" name="Rectangle 7"/>
          <p:cNvSpPr>
            <a:spLocks noChangeArrowheads="1"/>
          </p:cNvSpPr>
          <p:nvPr/>
        </p:nvSpPr>
        <p:spPr bwMode="auto">
          <a:xfrm>
            <a:off x="689268" y="8999944"/>
            <a:ext cx="718145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>
            <a:spAutoFit/>
          </a:bodyPr>
          <a:lstStyle/>
          <a:p>
            <a:pPr defTabSz="930578" eaLnBrk="0" hangingPunct="0">
              <a:defRPr/>
            </a:pPr>
            <a:r>
              <a:rPr lang="en-US" sz="1200"/>
              <a:t>Submission</a:t>
            </a:r>
          </a:p>
        </p:txBody>
      </p:sp>
      <p:sp>
        <p:nvSpPr>
          <p:cNvPr id="55304" name="Line 8"/>
          <p:cNvSpPr>
            <a:spLocks noChangeShapeType="1"/>
          </p:cNvSpPr>
          <p:nvPr/>
        </p:nvSpPr>
        <p:spPr bwMode="auto">
          <a:xfrm>
            <a:off x="689269" y="8988845"/>
            <a:ext cx="565817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lIns="89854" tIns="44926" rIns="89854" bIns="44926" anchor="ctr"/>
          <a:lstStyle/>
          <a:p>
            <a:pPr eaLnBrk="0" hangingPunct="0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755688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38509" y="93697"/>
            <a:ext cx="2195858" cy="215444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1282" eaLnBrk="0" hangingPunct="0">
              <a:defRPr sz="1400" b="1" smtClean="0"/>
            </a:lvl1pPr>
          </a:lstStyle>
          <a:p>
            <a:pPr>
              <a:defRPr/>
            </a:pPr>
            <a:r>
              <a:rPr lang="en-US" smtClean="0"/>
              <a:t>doc.: IEEE 802.11-13/0649r0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8998" y="93991"/>
            <a:ext cx="738254" cy="2151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1282" eaLnBrk="0" hangingPunct="0">
              <a:defRPr sz="1400" b="1" smtClean="0"/>
            </a:lvl1pPr>
          </a:lstStyle>
          <a:p>
            <a:pPr>
              <a:defRPr/>
            </a:pPr>
            <a:r>
              <a:rPr lang="en-US" smtClean="0"/>
              <a:t>July 2013</a:t>
            </a:r>
            <a:endParaRPr lang="en-US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25538" y="703263"/>
            <a:ext cx="4630737" cy="347503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8506" y="4416745"/>
            <a:ext cx="5044804" cy="418369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3328" tIns="45874" rIns="93328" bIns="4587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198554" y="9004703"/>
            <a:ext cx="2035814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3942" lvl="4" algn="r" defTabSz="931282" eaLnBrk="0" hangingPunct="0">
              <a:defRPr sz="1200"/>
            </a:lvl5pPr>
          </a:lstStyle>
          <a:p>
            <a:pPr lvl="4">
              <a:defRPr/>
            </a:pPr>
            <a:r>
              <a:rPr lang="en-US"/>
              <a:t>Bruce Kraemer (Marvell)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90326" y="9004703"/>
            <a:ext cx="517770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1282" eaLnBrk="0" hangingPunct="0">
              <a:defRPr sz="1200"/>
            </a:lvl1pPr>
          </a:lstStyle>
          <a:p>
            <a:pPr>
              <a:defRPr/>
            </a:pPr>
            <a:r>
              <a:rPr lang="en-US"/>
              <a:t>Page </a:t>
            </a:r>
            <a:fld id="{8138E68C-85D0-4620-96D9-D9A05C4F3F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4824" name="Rectangle 8"/>
          <p:cNvSpPr>
            <a:spLocks noChangeArrowheads="1"/>
          </p:cNvSpPr>
          <p:nvPr/>
        </p:nvSpPr>
        <p:spPr bwMode="auto">
          <a:xfrm>
            <a:off x="718696" y="9004703"/>
            <a:ext cx="718145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>
            <a:spAutoFit/>
          </a:bodyPr>
          <a:lstStyle/>
          <a:p>
            <a:pPr defTabSz="911683" eaLnBrk="0" hangingPunct="0">
              <a:defRPr/>
            </a:pPr>
            <a:r>
              <a:rPr lang="en-US" sz="1200"/>
              <a:t>Submission</a:t>
            </a:r>
          </a:p>
        </p:txBody>
      </p:sp>
      <p:sp>
        <p:nvSpPr>
          <p:cNvPr id="34825" name="Line 9"/>
          <p:cNvSpPr>
            <a:spLocks noChangeShapeType="1"/>
          </p:cNvSpPr>
          <p:nvPr/>
        </p:nvSpPr>
        <p:spPr bwMode="auto">
          <a:xfrm>
            <a:off x="718697" y="9001529"/>
            <a:ext cx="544442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lIns="89854" tIns="44926" rIns="89854" bIns="44926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34826" name="Line 10"/>
          <p:cNvSpPr>
            <a:spLocks noChangeShapeType="1"/>
          </p:cNvSpPr>
          <p:nvPr/>
        </p:nvSpPr>
        <p:spPr bwMode="auto">
          <a:xfrm>
            <a:off x="644351" y="294871"/>
            <a:ext cx="559312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lIns="89854" tIns="44926" rIns="89854" bIns="44926" anchor="ctr"/>
          <a:lstStyle/>
          <a:p>
            <a:pPr eaLnBrk="0" hangingPunct="0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993690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9094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34486" indent="-282494" defTabSz="929094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29978" indent="-225996" defTabSz="929094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581969" indent="-225996" defTabSz="929094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33961" indent="-225996" defTabSz="929094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485952" indent="-225996" defTabSz="929094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37945" indent="-225996" defTabSz="929094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389934" indent="-225996" defTabSz="929094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41926" indent="-225996" defTabSz="929094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/>
              <a:t>doc.: IEEE 802.11-13/0649r0</a:t>
            </a:r>
            <a:endParaRPr lang="en-US" sz="1400"/>
          </a:p>
        </p:txBody>
      </p:sp>
      <p:sp>
        <p:nvSpPr>
          <p:cNvPr id="18434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9094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34486" indent="-282494" defTabSz="929094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29978" indent="-225996" defTabSz="929094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581969" indent="-225996" defTabSz="929094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33961" indent="-225996" defTabSz="929094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485952" indent="-225996" defTabSz="929094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37945" indent="-225996" defTabSz="929094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389934" indent="-225996" defTabSz="929094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41926" indent="-225996" defTabSz="929094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/>
              <a:t>July 2013</a:t>
            </a:r>
            <a:endParaRPr lang="en-US" sz="1400"/>
          </a:p>
        </p:txBody>
      </p:sp>
      <p:sp>
        <p:nvSpPr>
          <p:cNvPr id="18435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38994" indent="-338994" defTabSz="929094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34486" indent="-282494" defTabSz="929094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29978" indent="-225996" defTabSz="929094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581969" indent="-225996" defTabSz="929094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451992" defTabSz="929094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903983" defTabSz="929094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1355974" defTabSz="929094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1807965" defTabSz="929094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2259957" defTabSz="929094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/>
              <a:t>Bruce Kraemer (Marvell)</a:t>
            </a:r>
          </a:p>
        </p:txBody>
      </p:sp>
      <p:sp>
        <p:nvSpPr>
          <p:cNvPr id="18436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92917" y="9004703"/>
            <a:ext cx="415178" cy="184666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9094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34486" indent="-282494" defTabSz="929094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29978" indent="-225996" defTabSz="929094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581969" indent="-225996" defTabSz="929094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33961" indent="-225996" defTabSz="929094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485952" indent="-225996" defTabSz="929094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37945" indent="-225996" defTabSz="929094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389934" indent="-225996" defTabSz="929094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41926" indent="-225996" defTabSz="929094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/>
              <a:t>Page </a:t>
            </a:r>
            <a:fld id="{DD53ECFC-36A6-464C-B7A4-4428C327EC5E}" type="slidenum">
              <a:rPr lang="en-US" sz="1200"/>
              <a:pPr/>
              <a:t>1</a:t>
            </a:fld>
            <a:endParaRPr lang="en-US" sz="1200"/>
          </a:p>
        </p:txBody>
      </p:sp>
      <p:sp>
        <p:nvSpPr>
          <p:cNvPr id="1843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25538" y="703263"/>
            <a:ext cx="4632325" cy="3475037"/>
          </a:xfrm>
          <a:ln/>
        </p:spPr>
      </p:sp>
      <p:sp>
        <p:nvSpPr>
          <p:cNvPr id="18438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623137" y="9004703"/>
            <a:ext cx="84959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51122" indent="-288893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55573" indent="-231115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17802" indent="-231115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80031" indent="-231115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42261" indent="-23111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04490" indent="-23111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66719" indent="-23111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928948" indent="-23111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9387D737-9188-4810-96CE-6B30CC495A4B}" type="slidenum">
              <a:rPr lang="en-US"/>
              <a:pPr eaLnBrk="1" hangingPunct="1"/>
              <a:t>17</a:t>
            </a:fld>
            <a:endParaRPr lang="en-US"/>
          </a:p>
        </p:txBody>
      </p:sp>
      <p:sp>
        <p:nvSpPr>
          <p:cNvPr id="4099" name="Rectangle 3"/>
          <p:cNvSpPr txBox="1">
            <a:spLocks noGrp="1" noChangeArrowheads="1"/>
          </p:cNvSpPr>
          <p:nvPr/>
        </p:nvSpPr>
        <p:spPr bwMode="auto">
          <a:xfrm>
            <a:off x="648357" y="96051"/>
            <a:ext cx="753411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23925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23925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3925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3925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23925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1400" b="1">
                <a:latin typeface="Times New Roman" pitchFamily="18" charset="0"/>
              </a:rPr>
              <a:t>May 2008</a:t>
            </a:r>
          </a:p>
        </p:txBody>
      </p:sp>
      <p:sp>
        <p:nvSpPr>
          <p:cNvPr id="4100" name="Rectangle 6"/>
          <p:cNvSpPr txBox="1">
            <a:spLocks noGrp="1" noChangeArrowheads="1"/>
          </p:cNvSpPr>
          <p:nvPr/>
        </p:nvSpPr>
        <p:spPr bwMode="auto">
          <a:xfrm>
            <a:off x="5779798" y="9001047"/>
            <a:ext cx="455253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23925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23925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3925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3925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450850" defTabSz="923925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908050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1365250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1822450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2279650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lvl="4" algn="r"/>
            <a:endParaRPr lang="en-US" sz="1200">
              <a:latin typeface="Times New Roman" pitchFamily="18" charset="0"/>
            </a:endParaRPr>
          </a:p>
        </p:txBody>
      </p:sp>
      <p:sp>
        <p:nvSpPr>
          <p:cNvPr id="4101" name="Rectangle 7"/>
          <p:cNvSpPr txBox="1">
            <a:spLocks noGrp="1" noChangeArrowheads="1"/>
          </p:cNvSpPr>
          <p:nvPr/>
        </p:nvSpPr>
        <p:spPr bwMode="auto">
          <a:xfrm>
            <a:off x="3291763" y="9001047"/>
            <a:ext cx="415177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23925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23925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3925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3925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23925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/>
            <a:r>
              <a:rPr lang="en-US" sz="1200">
                <a:latin typeface="Times New Roman" pitchFamily="18" charset="0"/>
              </a:rPr>
              <a:t>Page </a:t>
            </a:r>
            <a:fld id="{7DF67074-AAFD-4E25-88B1-4BAB75DECE57}" type="slidenum">
              <a:rPr lang="en-US" sz="1200">
                <a:latin typeface="Times New Roman" pitchFamily="18" charset="0"/>
              </a:rPr>
              <a:pPr algn="r"/>
              <a:t>17</a:t>
            </a:fld>
            <a:endParaRPr lang="en-US" sz="1200">
              <a:latin typeface="Times New Roman" pitchFamily="18" charset="0"/>
            </a:endParaRPr>
          </a:p>
        </p:txBody>
      </p:sp>
      <p:sp>
        <p:nvSpPr>
          <p:cNvPr id="410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3746" tIns="46078" rIns="93746" bIns="46078"/>
          <a:lstStyle/>
          <a:p>
            <a:pPr defTabSz="943718" eaLnBrk="1" hangingPunct="1"/>
            <a:endParaRPr lang="en-GB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538177" y="9004702"/>
            <a:ext cx="169918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36991" indent="-283459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33834" indent="-226767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587366" indent="-226767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40900" indent="-226767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494433" indent="-22676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47967" indent="-22676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01500" indent="-22676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55033" indent="-22676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3F7CA7A7-9D6E-4B5A-8ADA-6618A8ACC67D}" type="slidenum">
              <a:rPr lang="en-US" smtClean="0"/>
              <a:pPr eaLnBrk="1" hangingPunct="1"/>
              <a:t>18</a:t>
            </a:fld>
            <a:endParaRPr lang="en-US" smtClean="0"/>
          </a:p>
        </p:txBody>
      </p:sp>
      <p:sp>
        <p:nvSpPr>
          <p:cNvPr id="4099" name="Rectangle 3"/>
          <p:cNvSpPr txBox="1">
            <a:spLocks noGrp="1" noChangeArrowheads="1"/>
          </p:cNvSpPr>
          <p:nvPr/>
        </p:nvSpPr>
        <p:spPr bwMode="auto">
          <a:xfrm>
            <a:off x="648359" y="96048"/>
            <a:ext cx="753411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23925"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923925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923925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923925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923925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US" sz="1400" b="1">
                <a:latin typeface="Times New Roman" pitchFamily="18" charset="0"/>
              </a:rPr>
              <a:t>May 2008</a:t>
            </a:r>
          </a:p>
        </p:txBody>
      </p:sp>
      <p:sp>
        <p:nvSpPr>
          <p:cNvPr id="4100" name="Rectangle 6"/>
          <p:cNvSpPr txBox="1">
            <a:spLocks noGrp="1" noChangeArrowheads="1"/>
          </p:cNvSpPr>
          <p:nvPr/>
        </p:nvSpPr>
        <p:spPr bwMode="auto">
          <a:xfrm>
            <a:off x="5779799" y="9001048"/>
            <a:ext cx="455253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23925"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923925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923925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923925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450850" defTabSz="923925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908050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1365250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1822450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2279650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lvl="4" algn="r"/>
            <a:endParaRPr lang="en-US" sz="1200">
              <a:latin typeface="Times New Roman" pitchFamily="18" charset="0"/>
            </a:endParaRPr>
          </a:p>
        </p:txBody>
      </p:sp>
      <p:sp>
        <p:nvSpPr>
          <p:cNvPr id="4101" name="Rectangle 7"/>
          <p:cNvSpPr txBox="1">
            <a:spLocks noGrp="1" noChangeArrowheads="1"/>
          </p:cNvSpPr>
          <p:nvPr/>
        </p:nvSpPr>
        <p:spPr bwMode="auto">
          <a:xfrm>
            <a:off x="3214819" y="9001047"/>
            <a:ext cx="492122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23925"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923925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923925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923925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923925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/>
            <a:r>
              <a:rPr lang="en-US" sz="1200">
                <a:latin typeface="Times New Roman" pitchFamily="18" charset="0"/>
              </a:rPr>
              <a:t>Page </a:t>
            </a:r>
            <a:fld id="{4388B213-1376-49BF-9874-2E220A5E45E3}" type="slidenum">
              <a:rPr lang="en-US" sz="1200">
                <a:latin typeface="Times New Roman" pitchFamily="18" charset="0"/>
              </a:rPr>
              <a:pPr algn="r"/>
              <a:t>18</a:t>
            </a:fld>
            <a:endParaRPr lang="en-US" sz="1200">
              <a:latin typeface="Times New Roman" pitchFamily="18" charset="0"/>
            </a:endParaRPr>
          </a:p>
        </p:txBody>
      </p:sp>
      <p:sp>
        <p:nvSpPr>
          <p:cNvPr id="41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982" tIns="45211" rIns="91982" bIns="45211"/>
          <a:lstStyle/>
          <a:p>
            <a:pPr defTabSz="925964" eaLnBrk="1" hangingPunct="1"/>
            <a:endParaRPr lang="en-GB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282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1225" indent="-285086" defTabSz="931282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0346" indent="-228070" defTabSz="931282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596484" indent="-228070" defTabSz="931282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2622" indent="-228070" defTabSz="931282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08760" indent="-228070" defTabSz="931282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64898" indent="-228070" defTabSz="931282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1036" indent="-228070" defTabSz="931282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77175" indent="-228070" defTabSz="931282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/>
              <a:t>doc.: IEEE 802.11-08/1455r0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8998" y="93697"/>
            <a:ext cx="682879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282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1225" indent="-285086" defTabSz="931282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0346" indent="-228070" defTabSz="931282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596484" indent="-228070" defTabSz="931282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2622" indent="-228070" defTabSz="931282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08760" indent="-228070" defTabSz="931282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64898" indent="-228070" defTabSz="931282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1036" indent="-228070" defTabSz="931282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77175" indent="-228070" defTabSz="931282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/>
              <a:t>Jan 2009</a:t>
            </a:r>
          </a:p>
        </p:txBody>
      </p:sp>
      <p:sp>
        <p:nvSpPr>
          <p:cNvPr id="15364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497080" y="9004702"/>
            <a:ext cx="2737288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103" indent="-342103" defTabSz="931282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1225" indent="-285086" defTabSz="931282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0346" indent="-228070" defTabSz="931282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596484" indent="-228070" defTabSz="931282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6138" defTabSz="931282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2276" defTabSz="931282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68414" defTabSz="931282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4552" defTabSz="931282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0691" defTabSz="931282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David Bagby, Calypso Ventures, Inc.</a:t>
            </a:r>
          </a:p>
        </p:txBody>
      </p:sp>
      <p:sp>
        <p:nvSpPr>
          <p:cNvPr id="1536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15973" y="9004702"/>
            <a:ext cx="492122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282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1225" indent="-285086" defTabSz="931282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0346" indent="-228070" defTabSz="931282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596484" indent="-228070" defTabSz="931282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2622" indent="-228070" defTabSz="931282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08760" indent="-228070" defTabSz="931282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64898" indent="-228070" defTabSz="931282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1036" indent="-228070" defTabSz="931282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77175" indent="-228070" defTabSz="931282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B515184E-7AB3-4B6C-A6FB-1C09B08C326C}" type="slidenum">
              <a:rPr lang="en-US" smtClean="0"/>
              <a:pPr/>
              <a:t>19</a:t>
            </a:fld>
            <a:endParaRPr lang="en-US" smtClean="0"/>
          </a:p>
        </p:txBody>
      </p:sp>
      <p:sp>
        <p:nvSpPr>
          <p:cNvPr id="153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25538" y="701675"/>
            <a:ext cx="4633912" cy="3476625"/>
          </a:xfrm>
          <a:ln/>
        </p:spPr>
      </p:sp>
      <p:sp>
        <p:nvSpPr>
          <p:cNvPr id="153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8521" y="4416029"/>
            <a:ext cx="5044773" cy="418544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867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35887" indent="-283034" defTabSz="930867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32135" indent="-226427" defTabSz="930867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584989" indent="-226427" defTabSz="930867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37843" indent="-226427" defTabSz="930867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490697" indent="-226427" defTabSz="93086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43551" indent="-226427" defTabSz="93086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396405" indent="-226427" defTabSz="93086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49259" indent="-226427" defTabSz="93086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/>
              <a:t>doc.: IEEE 802.11-07/0547r0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8998" y="93697"/>
            <a:ext cx="753411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867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35887" indent="-283034" defTabSz="930867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32135" indent="-226427" defTabSz="930867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584989" indent="-226427" defTabSz="930867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37843" indent="-226427" defTabSz="930867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490697" indent="-226427" defTabSz="93086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43551" indent="-226427" defTabSz="93086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396405" indent="-226427" defTabSz="93086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49259" indent="-226427" defTabSz="93086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/>
              <a:t>May 2008</a:t>
            </a:r>
          </a:p>
        </p:txBody>
      </p:sp>
      <p:sp>
        <p:nvSpPr>
          <p:cNvPr id="614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39640" indent="-339640" defTabSz="930867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35887" indent="-283034" defTabSz="930867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32135" indent="-226427" defTabSz="930867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584989" indent="-226427" defTabSz="930867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454427" defTabSz="930867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907281" defTabSz="93086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1360135" defTabSz="93086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1812989" defTabSz="93086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2265843" defTabSz="93086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/>
              <a:t>Bruce Kraemer (Marvell)</a:t>
            </a:r>
          </a:p>
        </p:txBody>
      </p:sp>
      <p:sp>
        <p:nvSpPr>
          <p:cNvPr id="614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15973" y="9004702"/>
            <a:ext cx="492122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867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35887" indent="-283034" defTabSz="930867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32135" indent="-226427" defTabSz="930867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584989" indent="-226427" defTabSz="930867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37843" indent="-226427" defTabSz="930867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490697" indent="-226427" defTabSz="93086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43551" indent="-226427" defTabSz="93086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396405" indent="-226427" defTabSz="93086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49259" indent="-226427" defTabSz="93086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/>
              <a:t>Page </a:t>
            </a:r>
            <a:fld id="{80E89323-2033-49A8-885D-D35DDB365E71}" type="slidenum">
              <a:rPr lang="en-US" sz="1200"/>
              <a:pPr/>
              <a:t>20</a:t>
            </a:fld>
            <a:endParaRPr lang="en-US" sz="1200"/>
          </a:p>
        </p:txBody>
      </p:sp>
      <p:sp>
        <p:nvSpPr>
          <p:cNvPr id="61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867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35887" indent="-283034" defTabSz="930867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32135" indent="-226427" defTabSz="930867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584989" indent="-226427" defTabSz="930867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37843" indent="-226427" defTabSz="930867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490697" indent="-226427" defTabSz="93086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43551" indent="-226427" defTabSz="93086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396405" indent="-226427" defTabSz="93086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49259" indent="-226427" defTabSz="93086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/>
              <a:t>doc.: IEEE 802.11-07/0547r0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8998" y="93697"/>
            <a:ext cx="753411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867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35887" indent="-283034" defTabSz="930867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32135" indent="-226427" defTabSz="930867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584989" indent="-226427" defTabSz="930867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37843" indent="-226427" defTabSz="930867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490697" indent="-226427" defTabSz="93086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43551" indent="-226427" defTabSz="93086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396405" indent="-226427" defTabSz="93086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49259" indent="-226427" defTabSz="93086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/>
              <a:t>May 2008</a:t>
            </a:r>
          </a:p>
        </p:txBody>
      </p:sp>
      <p:sp>
        <p:nvSpPr>
          <p:cNvPr id="717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39640" indent="-339640" defTabSz="930867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35887" indent="-283034" defTabSz="930867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32135" indent="-226427" defTabSz="930867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584989" indent="-226427" defTabSz="930867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454427" defTabSz="930867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907281" defTabSz="93086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1360135" defTabSz="93086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1812989" defTabSz="93086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2265843" defTabSz="93086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/>
              <a:t>Bruce Kraemer (Marvell)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15973" y="9004702"/>
            <a:ext cx="492122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867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35887" indent="-283034" defTabSz="930867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32135" indent="-226427" defTabSz="930867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584989" indent="-226427" defTabSz="930867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37843" indent="-226427" defTabSz="930867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490697" indent="-226427" defTabSz="93086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43551" indent="-226427" defTabSz="93086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396405" indent="-226427" defTabSz="93086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49259" indent="-226427" defTabSz="93086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/>
              <a:t>Page </a:t>
            </a:r>
            <a:fld id="{A8BDEE89-F2C7-4DF2-9F36-14B7E2D4E921}" type="slidenum">
              <a:rPr lang="en-US" sz="1200"/>
              <a:pPr/>
              <a:t>21</a:t>
            </a:fld>
            <a:endParaRPr lang="en-US" sz="1200"/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9445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39762" indent="-284524" defTabSz="929445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38096" indent="-227619" defTabSz="929445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593334" indent="-227619" defTabSz="929445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48573" indent="-227619" defTabSz="929445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03812" indent="-227619" defTabSz="92944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59049" indent="-227619" defTabSz="92944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14288" indent="-227619" defTabSz="92944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69527" indent="-227619" defTabSz="92944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ja-JP" sz="1400"/>
              <a:t>doc.: IEEE 802.11-09/xxxxr0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8998" y="93697"/>
            <a:ext cx="753411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9445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39762" indent="-284524" defTabSz="929445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38096" indent="-227619" defTabSz="929445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593334" indent="-227619" defTabSz="929445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48573" indent="-227619" defTabSz="929445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03812" indent="-227619" defTabSz="92944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59049" indent="-227619" defTabSz="92944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14288" indent="-227619" defTabSz="92944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69527" indent="-227619" defTabSz="92944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ja-JP" sz="1400"/>
              <a:t>May 2008</a:t>
            </a:r>
          </a:p>
        </p:txBody>
      </p:sp>
      <p:sp>
        <p:nvSpPr>
          <p:cNvPr id="512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1429" indent="-341429" defTabSz="929445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39762" indent="-284524" defTabSz="929445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38096" indent="-227619" defTabSz="929445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593334" indent="-227619" defTabSz="929445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453658" defTabSz="929445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908896" defTabSz="92944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1364135" defTabSz="92944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1819374" defTabSz="92944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2274612" defTabSz="92944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 lvl="4"/>
            <a:r>
              <a:rPr lang="en-US" altLang="ja-JP" sz="1200"/>
              <a:t>Bruce Kraemer (Marvell)</a:t>
            </a:r>
          </a:p>
        </p:txBody>
      </p:sp>
      <p:sp>
        <p:nvSpPr>
          <p:cNvPr id="512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15269" y="9000796"/>
            <a:ext cx="492122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9445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39762" indent="-284524" defTabSz="929445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38096" indent="-227619" defTabSz="929445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593334" indent="-227619" defTabSz="929445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48573" indent="-227619" defTabSz="929445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03812" indent="-227619" defTabSz="92944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59049" indent="-227619" defTabSz="92944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14288" indent="-227619" defTabSz="92944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69527" indent="-227619" defTabSz="92944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ja-JP" sz="1200"/>
              <a:t>Page </a:t>
            </a:r>
            <a:fld id="{87CF786D-940B-40D4-9D5D-78321B22902E}" type="slidenum">
              <a:rPr lang="en-US" altLang="ja-JP" sz="1200"/>
              <a:pPr/>
              <a:t>23</a:t>
            </a:fld>
            <a:endParaRPr lang="en-US" altLang="ja-JP" sz="1200"/>
          </a:p>
        </p:txBody>
      </p:sp>
      <p:sp>
        <p:nvSpPr>
          <p:cNvPr id="51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19188" y="698500"/>
            <a:ext cx="4643437" cy="3484563"/>
          </a:xfrm>
          <a:ln/>
        </p:spPr>
      </p:sp>
      <p:sp>
        <p:nvSpPr>
          <p:cNvPr id="51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7248" y="4414912"/>
            <a:ext cx="5507320" cy="418322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kumimoji="0" lang="en-GB" alt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867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35887" indent="-283034" defTabSz="930867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32135" indent="-226427" defTabSz="930867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584989" indent="-226427" defTabSz="930867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37843" indent="-226427" defTabSz="930867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490697" indent="-226427" defTabSz="93086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43551" indent="-226427" defTabSz="93086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396405" indent="-226427" defTabSz="93086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49259" indent="-226427" defTabSz="93086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sz="1400"/>
              <a:t>doc.: IEEE 802.11-12/xxxxr0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8998" y="93697"/>
            <a:ext cx="1198983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867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35887" indent="-283034" defTabSz="930867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32135" indent="-226427" defTabSz="930867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584989" indent="-226427" defTabSz="930867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37843" indent="-226427" defTabSz="930867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490697" indent="-226427" defTabSz="93086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43551" indent="-226427" defTabSz="93086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396405" indent="-226427" defTabSz="93086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49259" indent="-226427" defTabSz="93086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sz="1400"/>
              <a:t>November 2010</a:t>
            </a:r>
          </a:p>
        </p:txBody>
      </p:sp>
      <p:sp>
        <p:nvSpPr>
          <p:cNvPr id="512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39640" indent="-339640" defTabSz="930867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35887" indent="-283034" defTabSz="930867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32135" indent="-226427" defTabSz="930867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584989" indent="-226427" defTabSz="930867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454427" defTabSz="930867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907281" defTabSz="93086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1360135" defTabSz="93086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812989" defTabSz="93086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2265843" defTabSz="93086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lvl="4"/>
            <a:r>
              <a:rPr lang="en-US" sz="1200"/>
              <a:t>Bruce Kraemer (Marvell)</a:t>
            </a:r>
          </a:p>
        </p:txBody>
      </p:sp>
      <p:sp>
        <p:nvSpPr>
          <p:cNvPr id="512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15973" y="9004702"/>
            <a:ext cx="492122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867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35887" indent="-283034" defTabSz="930867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32135" indent="-226427" defTabSz="930867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584989" indent="-226427" defTabSz="930867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37843" indent="-226427" defTabSz="930867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490697" indent="-226427" defTabSz="93086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43551" indent="-226427" defTabSz="93086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396405" indent="-226427" defTabSz="93086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49259" indent="-226427" defTabSz="93086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sz="1200"/>
              <a:t>Page </a:t>
            </a:r>
            <a:fld id="{98618717-8EE1-4BE5-911C-0601BD4102AA}" type="slidenum">
              <a:rPr lang="en-US" sz="1200"/>
              <a:pPr/>
              <a:t>24</a:t>
            </a:fld>
            <a:endParaRPr lang="en-US" sz="1200"/>
          </a:p>
        </p:txBody>
      </p:sp>
      <p:sp>
        <p:nvSpPr>
          <p:cNvPr id="51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19188" y="698500"/>
            <a:ext cx="4643437" cy="3484563"/>
          </a:xfrm>
          <a:ln/>
        </p:spPr>
      </p:sp>
      <p:sp>
        <p:nvSpPr>
          <p:cNvPr id="51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7559" y="4415156"/>
            <a:ext cx="5506695" cy="418369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867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35887" indent="-283034" defTabSz="930867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32135" indent="-226427" defTabSz="930867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584989" indent="-226427" defTabSz="930867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37843" indent="-226427" defTabSz="930867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490697" indent="-226427" defTabSz="93086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43551" indent="-226427" defTabSz="93086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396405" indent="-226427" defTabSz="93086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49259" indent="-226427" defTabSz="93086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sz="1400"/>
              <a:t>doc.: IEEE 802.11-12/xxxxr0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8998" y="93697"/>
            <a:ext cx="1198983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867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35887" indent="-283034" defTabSz="930867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32135" indent="-226427" defTabSz="930867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584989" indent="-226427" defTabSz="930867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37843" indent="-226427" defTabSz="930867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490697" indent="-226427" defTabSz="93086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43551" indent="-226427" defTabSz="93086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396405" indent="-226427" defTabSz="93086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49259" indent="-226427" defTabSz="93086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sz="1400"/>
              <a:t>November 2010</a:t>
            </a:r>
          </a:p>
        </p:txBody>
      </p:sp>
      <p:sp>
        <p:nvSpPr>
          <p:cNvPr id="512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39640" indent="-339640" defTabSz="930867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35887" indent="-283034" defTabSz="930867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32135" indent="-226427" defTabSz="930867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584989" indent="-226427" defTabSz="930867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454427" defTabSz="930867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907281" defTabSz="93086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1360135" defTabSz="93086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1812989" defTabSz="93086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2265843" defTabSz="93086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 lvl="4"/>
            <a:r>
              <a:rPr lang="en-US" sz="1200"/>
              <a:t>Bruce Kraemer (Marvell)</a:t>
            </a:r>
          </a:p>
        </p:txBody>
      </p:sp>
      <p:sp>
        <p:nvSpPr>
          <p:cNvPr id="512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15973" y="9004702"/>
            <a:ext cx="492122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867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35887" indent="-283034" defTabSz="930867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32135" indent="-226427" defTabSz="930867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584989" indent="-226427" defTabSz="930867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37843" indent="-226427" defTabSz="930867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490697" indent="-226427" defTabSz="93086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43551" indent="-226427" defTabSz="93086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396405" indent="-226427" defTabSz="93086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49259" indent="-226427" defTabSz="93086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sz="1200"/>
              <a:t>Page </a:t>
            </a:r>
            <a:fld id="{D60CB5C8-34E3-4430-9450-9C9E04CE2EAB}" type="slidenum">
              <a:rPr lang="en-US" sz="1200"/>
              <a:pPr/>
              <a:t>25</a:t>
            </a:fld>
            <a:endParaRPr lang="en-US" sz="1200"/>
          </a:p>
        </p:txBody>
      </p:sp>
      <p:sp>
        <p:nvSpPr>
          <p:cNvPr id="51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19188" y="698500"/>
            <a:ext cx="4643437" cy="3484563"/>
          </a:xfrm>
          <a:ln/>
        </p:spPr>
      </p:sp>
      <p:sp>
        <p:nvSpPr>
          <p:cNvPr id="51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7559" y="4415156"/>
            <a:ext cx="5506695" cy="418369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25538" y="703263"/>
            <a:ext cx="4630737" cy="3473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802.11-10/0587r0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8998" y="93697"/>
            <a:ext cx="916020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4460294" y="9004702"/>
            <a:ext cx="1774075" cy="184666"/>
          </a:xfrm>
        </p:spPr>
        <p:txBody>
          <a:bodyPr/>
          <a:lstStyle/>
          <a:p>
            <a:pPr lvl="4">
              <a:defRPr/>
            </a:pPr>
            <a:r>
              <a:rPr lang="en-US" smtClean="0"/>
              <a:t>David Halasz, Aclara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15973" y="9004702"/>
            <a:ext cx="492122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7797EB75-BD9E-45DB-A35F-6C321BEA61EF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56910" y="95120"/>
            <a:ext cx="2177789" cy="217191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867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37571161" indent="-37118307" defTabSz="930867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452855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90570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135856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1811416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kumimoji="0" lang="en-US" altLang="ja-JP" sz="1400"/>
              <a:t>doc.: IEEE 802.11-09/xxxxr0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8671" y="95120"/>
            <a:ext cx="748225" cy="217191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867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37571161" indent="-37118307" defTabSz="930867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452855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90570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135856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1811416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kumimoji="0" lang="en-US" altLang="ja-JP" sz="1400"/>
              <a:t>May 2008</a:t>
            </a:r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198244" y="8999943"/>
            <a:ext cx="2036455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3932079" indent="-23932079" defTabSz="930867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37571161" indent="-37118307" defTabSz="930867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454427" defTabSz="930867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907281" defTabSz="930867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1360135" defTabSz="930867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1812989" defTabSz="930867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2265843" defTabSz="930867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 lvl="4"/>
            <a:r>
              <a:rPr kumimoji="0" lang="en-US" altLang="ja-JP" sz="1200"/>
              <a:t>Bruce Kraemer (Marvell)</a:t>
            </a:r>
          </a:p>
        </p:txBody>
      </p:sp>
      <p:sp>
        <p:nvSpPr>
          <p:cNvPr id="1638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14787" y="8999943"/>
            <a:ext cx="492122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867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37571161" indent="-37118307" defTabSz="930867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452855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90570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135856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1811416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kumimoji="0" lang="en-US" altLang="ja-JP" sz="1200"/>
              <a:t>Page </a:t>
            </a:r>
            <a:fld id="{0AA167CF-0936-43CF-9A7E-163EA14B0E9F}" type="slidenum">
              <a:rPr kumimoji="0" lang="en-US" altLang="ja-JP" sz="1200"/>
              <a:pPr/>
              <a:t>28</a:t>
            </a:fld>
            <a:endParaRPr kumimoji="0" lang="en-US" altLang="ja-JP" sz="1200"/>
          </a:p>
        </p:txBody>
      </p:sp>
      <p:sp>
        <p:nvSpPr>
          <p:cNvPr id="163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19188" y="698500"/>
            <a:ext cx="4643437" cy="3484563"/>
          </a:xfrm>
          <a:ln/>
        </p:spPr>
      </p:sp>
      <p:sp>
        <p:nvSpPr>
          <p:cNvPr id="163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7559" y="4415156"/>
            <a:ext cx="5506695" cy="418369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kumimoji="0" lang="en-GB" altLang="en-US" smtClean="0"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802.11-13/0649r0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Bruce Kraemer (Marvell)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92919" y="9004703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138E68C-85D0-4620-96D9-D9A05C4F3F8F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451924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25538" y="703263"/>
            <a:ext cx="4630737" cy="3473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3346462" y="9004702"/>
            <a:ext cx="2887906" cy="184666"/>
          </a:xfrm>
        </p:spPr>
        <p:txBody>
          <a:bodyPr/>
          <a:lstStyle/>
          <a:p>
            <a:pPr lvl="4">
              <a:defRPr/>
            </a:pPr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15973" y="9004702"/>
            <a:ext cx="492122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7797EB75-BD9E-45DB-A35F-6C321BEA61EF}" type="slidenum">
              <a:rPr lang="en-US" smtClean="0"/>
              <a:pPr>
                <a:defRPr/>
              </a:pPr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867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35887" indent="-283034" defTabSz="930867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32135" indent="-226427" defTabSz="930867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584989" indent="-226427" defTabSz="930867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37843" indent="-226427" defTabSz="930867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490697" indent="-226427" defTabSz="93086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43551" indent="-226427" defTabSz="93086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396405" indent="-226427" defTabSz="93086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49259" indent="-226427" defTabSz="93086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sz="1400"/>
              <a:t>doc.: IEEE 802.11-13/xxxxr0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867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35887" indent="-283034" defTabSz="930867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32135" indent="-226427" defTabSz="930867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584989" indent="-226427" defTabSz="930867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37843" indent="-226427" defTabSz="930867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490697" indent="-226427" defTabSz="93086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43551" indent="-226427" defTabSz="93086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396405" indent="-226427" defTabSz="93086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49259" indent="-226427" defTabSz="93086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sz="1400"/>
              <a:t>July 2013</a:t>
            </a:r>
          </a:p>
        </p:txBody>
      </p:sp>
      <p:sp>
        <p:nvSpPr>
          <p:cNvPr id="512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39640" indent="-339640" defTabSz="930867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35887" indent="-283034" defTabSz="930867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32135" indent="-226427" defTabSz="930867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584989" indent="-226427" defTabSz="930867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454427" defTabSz="930867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907281" defTabSz="93086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1360135" defTabSz="93086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1812989" defTabSz="93086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2265843" defTabSz="93086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 lvl="4"/>
            <a:r>
              <a:rPr lang="en-US" sz="1200"/>
              <a:t>Bruce Kraemer (Marvell)</a:t>
            </a:r>
          </a:p>
        </p:txBody>
      </p:sp>
      <p:sp>
        <p:nvSpPr>
          <p:cNvPr id="512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15973" y="9004702"/>
            <a:ext cx="492122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867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35887" indent="-283034" defTabSz="930867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32135" indent="-226427" defTabSz="930867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584989" indent="-226427" defTabSz="930867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37843" indent="-226427" defTabSz="930867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490697" indent="-226427" defTabSz="93086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43551" indent="-226427" defTabSz="93086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396405" indent="-226427" defTabSz="93086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49259" indent="-226427" defTabSz="93086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sz="1200"/>
              <a:t>Page </a:t>
            </a:r>
            <a:fld id="{9A3ABD5D-A41D-4AEE-8222-D7B3872E5F82}" type="slidenum">
              <a:rPr lang="en-US" sz="1200"/>
              <a:pPr/>
              <a:t>31</a:t>
            </a:fld>
            <a:endParaRPr lang="en-US" sz="1200"/>
          </a:p>
        </p:txBody>
      </p:sp>
      <p:sp>
        <p:nvSpPr>
          <p:cNvPr id="51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19188" y="698500"/>
            <a:ext cx="4643437" cy="3484563"/>
          </a:xfrm>
          <a:ln/>
        </p:spPr>
      </p:sp>
      <p:sp>
        <p:nvSpPr>
          <p:cNvPr id="51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7559" y="4415156"/>
            <a:ext cx="5506695" cy="418369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872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35892" indent="-283035" defTabSz="930872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32142" indent="-226428" defTabSz="930872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584998" indent="-226428" defTabSz="930872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37855" indent="-226428" defTabSz="930872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490711" indent="-226428" defTabSz="93087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43568" indent="-226428" defTabSz="93087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396425" indent="-226428" defTabSz="93087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49281" indent="-226428" defTabSz="93087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sz="1400"/>
              <a:t>doc.: IEEE 802.11-12/xxxxr0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8998" y="93697"/>
            <a:ext cx="1198983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872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35892" indent="-283035" defTabSz="930872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32142" indent="-226428" defTabSz="930872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584998" indent="-226428" defTabSz="930872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37855" indent="-226428" defTabSz="930872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490711" indent="-226428" defTabSz="93087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43568" indent="-226428" defTabSz="93087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396425" indent="-226428" defTabSz="93087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49281" indent="-226428" defTabSz="93087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sz="1400"/>
              <a:t>November 2010</a:t>
            </a:r>
          </a:p>
        </p:txBody>
      </p:sp>
      <p:sp>
        <p:nvSpPr>
          <p:cNvPr id="512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39642" indent="-339642" defTabSz="930872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35892" indent="-283035" defTabSz="930872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32142" indent="-226428" defTabSz="930872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584998" indent="-226428" defTabSz="930872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454430" defTabSz="930872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907286" defTabSz="93087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1360143" defTabSz="93087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812999" defTabSz="93087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2265856" defTabSz="93087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lvl="4"/>
            <a:r>
              <a:rPr lang="en-US" sz="1200"/>
              <a:t>Bruce Kraemer (Marvell)</a:t>
            </a:r>
          </a:p>
        </p:txBody>
      </p:sp>
      <p:sp>
        <p:nvSpPr>
          <p:cNvPr id="512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92919" y="9004703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872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35892" indent="-283035" defTabSz="930872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32142" indent="-226428" defTabSz="930872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584998" indent="-226428" defTabSz="930872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37855" indent="-226428" defTabSz="930872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490711" indent="-226428" defTabSz="93087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43568" indent="-226428" defTabSz="93087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396425" indent="-226428" defTabSz="93087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49281" indent="-226428" defTabSz="93087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sz="1200"/>
              <a:t>Page </a:t>
            </a:r>
            <a:fld id="{B8C34512-B62F-43E4-AA0B-6094D03FFCD9}" type="slidenum">
              <a:rPr lang="en-US" sz="1200"/>
              <a:pPr/>
              <a:t>32</a:t>
            </a:fld>
            <a:endParaRPr lang="en-US" sz="1200"/>
          </a:p>
        </p:txBody>
      </p:sp>
      <p:sp>
        <p:nvSpPr>
          <p:cNvPr id="5126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17600" y="696913"/>
            <a:ext cx="4646613" cy="3486150"/>
          </a:xfrm>
          <a:ln/>
        </p:spPr>
      </p:sp>
      <p:sp>
        <p:nvSpPr>
          <p:cNvPr id="51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7559" y="4415156"/>
            <a:ext cx="5506695" cy="418369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9094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34486" indent="-282494" defTabSz="929094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29978" indent="-225996" defTabSz="929094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581969" indent="-225996" defTabSz="929094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33961" indent="-225996" defTabSz="929094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485952" indent="-225996" defTabSz="929094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37945" indent="-225996" defTabSz="929094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389934" indent="-225996" defTabSz="929094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41926" indent="-225996" defTabSz="929094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/>
              <a:t>doc.: IEEE 802.11-13/0649r0</a:t>
            </a:r>
            <a:endParaRPr lang="en-US" sz="1400"/>
          </a:p>
        </p:txBody>
      </p:sp>
      <p:sp>
        <p:nvSpPr>
          <p:cNvPr id="25602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9094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34486" indent="-282494" defTabSz="929094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29978" indent="-225996" defTabSz="929094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581969" indent="-225996" defTabSz="929094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33961" indent="-225996" defTabSz="929094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485952" indent="-225996" defTabSz="929094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37945" indent="-225996" defTabSz="929094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389934" indent="-225996" defTabSz="929094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41926" indent="-225996" defTabSz="929094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/>
              <a:t>July 2013</a:t>
            </a:r>
            <a:endParaRPr lang="en-US" sz="1400"/>
          </a:p>
        </p:txBody>
      </p:sp>
      <p:sp>
        <p:nvSpPr>
          <p:cNvPr id="25603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38994" indent="-338994" defTabSz="929094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34486" indent="-282494" defTabSz="929094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29978" indent="-225996" defTabSz="929094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581969" indent="-225996" defTabSz="929094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451992" defTabSz="929094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903983" defTabSz="929094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1355974" defTabSz="929094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1807965" defTabSz="929094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2259957" defTabSz="929094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/>
              <a:t>Bruce Kraemer (Marvell)</a:t>
            </a:r>
          </a:p>
        </p:txBody>
      </p:sp>
      <p:sp>
        <p:nvSpPr>
          <p:cNvPr id="25604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92918" y="9004702"/>
            <a:ext cx="415178" cy="184666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9094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34486" indent="-282494" defTabSz="929094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29978" indent="-225996" defTabSz="929094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581969" indent="-225996" defTabSz="929094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33961" indent="-225996" defTabSz="929094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485952" indent="-225996" defTabSz="929094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37945" indent="-225996" defTabSz="929094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389934" indent="-225996" defTabSz="929094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41926" indent="-225996" defTabSz="929094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/>
              <a:t>Page </a:t>
            </a:r>
            <a:fld id="{715DBE2F-93A1-4727-BDCC-A8F0FCA4B459}" type="slidenum">
              <a:rPr lang="en-US" sz="1200"/>
              <a:pPr/>
              <a:t>8</a:t>
            </a:fld>
            <a:endParaRPr lang="en-US" sz="1200"/>
          </a:p>
        </p:txBody>
      </p:sp>
      <p:sp>
        <p:nvSpPr>
          <p:cNvPr id="2560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6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9094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34486" indent="-282494" defTabSz="929094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29978" indent="-225996" defTabSz="929094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581969" indent="-225996" defTabSz="929094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33961" indent="-225996" defTabSz="929094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485952" indent="-225996" defTabSz="929094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37945" indent="-225996" defTabSz="929094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389934" indent="-225996" defTabSz="929094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41926" indent="-225996" defTabSz="929094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/>
              <a:t>doc.: IEEE 802.11-13/0649r0</a:t>
            </a:r>
            <a:endParaRPr lang="en-US" sz="1400"/>
          </a:p>
        </p:txBody>
      </p:sp>
      <p:sp>
        <p:nvSpPr>
          <p:cNvPr id="25602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9094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34486" indent="-282494" defTabSz="929094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29978" indent="-225996" defTabSz="929094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581969" indent="-225996" defTabSz="929094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33961" indent="-225996" defTabSz="929094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485952" indent="-225996" defTabSz="929094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37945" indent="-225996" defTabSz="929094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389934" indent="-225996" defTabSz="929094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41926" indent="-225996" defTabSz="929094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/>
              <a:t>July 2013</a:t>
            </a:r>
            <a:endParaRPr lang="en-US" sz="1400"/>
          </a:p>
        </p:txBody>
      </p:sp>
      <p:sp>
        <p:nvSpPr>
          <p:cNvPr id="25603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38994" indent="-338994" defTabSz="929094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34486" indent="-282494" defTabSz="929094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29978" indent="-225996" defTabSz="929094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581969" indent="-225996" defTabSz="929094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451992" defTabSz="929094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903983" defTabSz="929094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1355974" defTabSz="929094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1807965" defTabSz="929094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2259957" defTabSz="929094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/>
              <a:t>Bruce Kraemer (Marvell)</a:t>
            </a:r>
          </a:p>
        </p:txBody>
      </p:sp>
      <p:sp>
        <p:nvSpPr>
          <p:cNvPr id="25604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92918" y="9004702"/>
            <a:ext cx="415178" cy="184666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9094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34486" indent="-282494" defTabSz="929094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29978" indent="-225996" defTabSz="929094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581969" indent="-225996" defTabSz="929094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33961" indent="-225996" defTabSz="929094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485952" indent="-225996" defTabSz="929094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37945" indent="-225996" defTabSz="929094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389934" indent="-225996" defTabSz="929094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41926" indent="-225996" defTabSz="929094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/>
              <a:t>Page </a:t>
            </a:r>
            <a:fld id="{715DBE2F-93A1-4727-BDCC-A8F0FCA4B459}" type="slidenum">
              <a:rPr lang="en-US" sz="1200"/>
              <a:pPr/>
              <a:t>9</a:t>
            </a:fld>
            <a:endParaRPr lang="en-US" sz="1200"/>
          </a:p>
        </p:txBody>
      </p:sp>
      <p:sp>
        <p:nvSpPr>
          <p:cNvPr id="2560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6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9094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34486" indent="-282494" defTabSz="929094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29978" indent="-225996" defTabSz="929094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581969" indent="-225996" defTabSz="929094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33961" indent="-225996" defTabSz="929094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485952" indent="-225996" defTabSz="929094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37945" indent="-225996" defTabSz="929094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389934" indent="-225996" defTabSz="929094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41926" indent="-225996" defTabSz="929094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/>
              <a:t>doc.: IEEE 802.11-13/0649r0</a:t>
            </a:r>
            <a:endParaRPr lang="en-US" sz="1400"/>
          </a:p>
        </p:txBody>
      </p:sp>
      <p:sp>
        <p:nvSpPr>
          <p:cNvPr id="25602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9094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34486" indent="-282494" defTabSz="929094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29978" indent="-225996" defTabSz="929094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581969" indent="-225996" defTabSz="929094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33961" indent="-225996" defTabSz="929094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485952" indent="-225996" defTabSz="929094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37945" indent="-225996" defTabSz="929094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389934" indent="-225996" defTabSz="929094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41926" indent="-225996" defTabSz="929094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/>
              <a:t>July 2013</a:t>
            </a:r>
            <a:endParaRPr lang="en-US" sz="1400"/>
          </a:p>
        </p:txBody>
      </p:sp>
      <p:sp>
        <p:nvSpPr>
          <p:cNvPr id="25603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38994" indent="-338994" defTabSz="929094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34486" indent="-282494" defTabSz="929094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29978" indent="-225996" defTabSz="929094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581969" indent="-225996" defTabSz="929094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451992" defTabSz="929094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903983" defTabSz="929094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1355974" defTabSz="929094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1807965" defTabSz="929094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2259957" defTabSz="929094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/>
              <a:t>Bruce Kraemer (Marvell)</a:t>
            </a:r>
          </a:p>
        </p:txBody>
      </p:sp>
      <p:sp>
        <p:nvSpPr>
          <p:cNvPr id="25604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15974" y="9004703"/>
            <a:ext cx="492122" cy="184666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9094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34486" indent="-282494" defTabSz="929094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29978" indent="-225996" defTabSz="929094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581969" indent="-225996" defTabSz="929094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33961" indent="-225996" defTabSz="929094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485952" indent="-225996" defTabSz="929094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37945" indent="-225996" defTabSz="929094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389934" indent="-225996" defTabSz="929094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41926" indent="-225996" defTabSz="929094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/>
              <a:t>Page </a:t>
            </a:r>
            <a:fld id="{715DBE2F-93A1-4727-BDCC-A8F0FCA4B459}" type="slidenum">
              <a:rPr lang="en-US" sz="1200"/>
              <a:pPr/>
              <a:t>10</a:t>
            </a:fld>
            <a:endParaRPr lang="en-US" sz="1200"/>
          </a:p>
        </p:txBody>
      </p:sp>
      <p:sp>
        <p:nvSpPr>
          <p:cNvPr id="2560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6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396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3888" indent="-286111" defTabSz="939396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4442" indent="-228888" defTabSz="939396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2220" indent="-228888" defTabSz="939396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9995" indent="-228888" defTabSz="939396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7773" indent="-228888" defTabSz="939396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5549" indent="-228888" defTabSz="939396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33326" indent="-228888" defTabSz="939396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91103" indent="-228888" defTabSz="939396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/>
              <a:t>doc.: IEEE 802.11-13/0649r0</a:t>
            </a:r>
            <a:endParaRPr lang="en-US" sz="1400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9000" y="93991"/>
            <a:ext cx="738254" cy="215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396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3888" indent="-286111" defTabSz="939396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4442" indent="-228888" defTabSz="939396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2220" indent="-228888" defTabSz="939396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9995" indent="-228888" defTabSz="939396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7773" indent="-228888" defTabSz="939396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5549" indent="-228888" defTabSz="939396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33326" indent="-228888" defTabSz="939396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91103" indent="-228888" defTabSz="939396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/>
              <a:t>July 2013</a:t>
            </a:r>
            <a:endParaRPr lang="en-US" sz="1400"/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03520" y="9004701"/>
            <a:ext cx="2630848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3332" indent="-343332" defTabSz="939396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3888" indent="-286111" defTabSz="939396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4442" indent="-228888" defTabSz="939396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2220" indent="-228888" defTabSz="939396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459367" defTabSz="939396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917144" defTabSz="939396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1374921" defTabSz="939396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1832697" defTabSz="939396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2290474" defTabSz="939396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b="0"/>
              <a:t>Adrian Stephens, Intel Corporation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15972" y="9004701"/>
            <a:ext cx="492122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396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3888" indent="-286111" defTabSz="939396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4442" indent="-228888" defTabSz="939396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2220" indent="-228888" defTabSz="939396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9995" indent="-228888" defTabSz="939396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7773" indent="-228888" defTabSz="939396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5549" indent="-228888" defTabSz="939396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33326" indent="-228888" defTabSz="939396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91103" indent="-228888" defTabSz="939396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/>
              <a:t>Page </a:t>
            </a:r>
            <a:fld id="{2C91F92F-F436-4CC4-9AC9-4A1CE1BFF2FD}" type="slidenum">
              <a:rPr lang="en-US" sz="1200" b="0"/>
              <a:pPr/>
              <a:t>12</a:t>
            </a:fld>
            <a:endParaRPr lang="en-US" sz="1200" b="0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2"/>
          <p:cNvSpPr txBox="1">
            <a:spLocks noGrp="1" noChangeArrowheads="1"/>
          </p:cNvSpPr>
          <p:nvPr/>
        </p:nvSpPr>
        <p:spPr bwMode="auto">
          <a:xfrm>
            <a:off x="4048386" y="93697"/>
            <a:ext cx="2185983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0" hangingPunct="0"/>
            <a:r>
              <a:rPr lang="en-US" sz="1400" b="1"/>
              <a:t>doc.: IEEE 802.11-11/0483r0</a:t>
            </a:r>
          </a:p>
        </p:txBody>
      </p:sp>
      <p:sp>
        <p:nvSpPr>
          <p:cNvPr id="31746" name="Rectangle 3"/>
          <p:cNvSpPr txBox="1">
            <a:spLocks noGrp="1" noChangeArrowheads="1"/>
          </p:cNvSpPr>
          <p:nvPr/>
        </p:nvSpPr>
        <p:spPr bwMode="auto">
          <a:xfrm>
            <a:off x="648999" y="93697"/>
            <a:ext cx="743537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/>
            <a:r>
              <a:rPr lang="en-US" sz="1400" b="1"/>
              <a:t>May 2011</a:t>
            </a:r>
          </a:p>
        </p:txBody>
      </p:sp>
      <p:sp>
        <p:nvSpPr>
          <p:cNvPr id="31747" name="Rectangle 6"/>
          <p:cNvSpPr txBox="1">
            <a:spLocks noGrp="1" noChangeArrowheads="1"/>
          </p:cNvSpPr>
          <p:nvPr/>
        </p:nvSpPr>
        <p:spPr bwMode="auto">
          <a:xfrm>
            <a:off x="4195349" y="9004703"/>
            <a:ext cx="2039020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 eaLnBrk="0" hangingPunct="0"/>
            <a:r>
              <a:rPr lang="en-US" sz="1200"/>
              <a:t>Bruce Kraemer (Marvell)</a:t>
            </a:r>
          </a:p>
        </p:txBody>
      </p:sp>
      <p:sp>
        <p:nvSpPr>
          <p:cNvPr id="31748" name="Rectangle 7"/>
          <p:cNvSpPr txBox="1">
            <a:spLocks noGrp="1" noChangeArrowheads="1"/>
          </p:cNvSpPr>
          <p:nvPr/>
        </p:nvSpPr>
        <p:spPr bwMode="auto">
          <a:xfrm>
            <a:off x="3215974" y="9004701"/>
            <a:ext cx="492122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0" hangingPunct="0"/>
            <a:r>
              <a:rPr lang="en-US" sz="1200"/>
              <a:t>Page </a:t>
            </a:r>
            <a:fld id="{FBF61866-3B38-4060-AC4E-03A654F60552}" type="slidenum">
              <a:rPr lang="en-US" sz="1200"/>
              <a:pPr algn="r" eaLnBrk="0" hangingPunct="0"/>
              <a:t>13</a:t>
            </a:fld>
            <a:endParaRPr lang="en-US" sz="1200"/>
          </a:p>
        </p:txBody>
      </p:sp>
      <p:sp>
        <p:nvSpPr>
          <p:cNvPr id="3174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19188" y="700088"/>
            <a:ext cx="4643437" cy="3484562"/>
          </a:xfrm>
          <a:ln/>
        </p:spPr>
      </p:sp>
      <p:sp>
        <p:nvSpPr>
          <p:cNvPr id="3175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7718" y="4415161"/>
            <a:ext cx="5506380" cy="418211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2"/>
          <p:cNvSpPr txBox="1">
            <a:spLocks noGrp="1" noChangeArrowheads="1"/>
          </p:cNvSpPr>
          <p:nvPr/>
        </p:nvSpPr>
        <p:spPr bwMode="auto">
          <a:xfrm>
            <a:off x="4048386" y="93697"/>
            <a:ext cx="2185983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0" hangingPunct="0"/>
            <a:r>
              <a:rPr lang="en-US" sz="1400" b="1"/>
              <a:t>doc.: IEEE 802.11-11/0483r0</a:t>
            </a:r>
          </a:p>
        </p:txBody>
      </p:sp>
      <p:sp>
        <p:nvSpPr>
          <p:cNvPr id="33794" name="Rectangle 3"/>
          <p:cNvSpPr txBox="1">
            <a:spLocks noGrp="1" noChangeArrowheads="1"/>
          </p:cNvSpPr>
          <p:nvPr/>
        </p:nvSpPr>
        <p:spPr bwMode="auto">
          <a:xfrm>
            <a:off x="648999" y="93697"/>
            <a:ext cx="743537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/>
            <a:r>
              <a:rPr lang="en-US" sz="1400" b="1"/>
              <a:t>May 2011</a:t>
            </a:r>
          </a:p>
        </p:txBody>
      </p:sp>
      <p:sp>
        <p:nvSpPr>
          <p:cNvPr id="33795" name="Rectangle 6"/>
          <p:cNvSpPr txBox="1">
            <a:spLocks noGrp="1" noChangeArrowheads="1"/>
          </p:cNvSpPr>
          <p:nvPr/>
        </p:nvSpPr>
        <p:spPr bwMode="auto">
          <a:xfrm>
            <a:off x="4195349" y="9004703"/>
            <a:ext cx="2039020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 eaLnBrk="0" hangingPunct="0"/>
            <a:r>
              <a:rPr lang="en-US" sz="1200"/>
              <a:t>Bruce Kraemer (Marvell)</a:t>
            </a:r>
          </a:p>
        </p:txBody>
      </p:sp>
      <p:sp>
        <p:nvSpPr>
          <p:cNvPr id="33796" name="Rectangle 7"/>
          <p:cNvSpPr txBox="1">
            <a:spLocks noGrp="1" noChangeArrowheads="1"/>
          </p:cNvSpPr>
          <p:nvPr/>
        </p:nvSpPr>
        <p:spPr bwMode="auto">
          <a:xfrm>
            <a:off x="3215973" y="9004703"/>
            <a:ext cx="492122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0" hangingPunct="0"/>
            <a:r>
              <a:rPr lang="en-US" sz="1200"/>
              <a:t>Page </a:t>
            </a:r>
            <a:fld id="{4ED28A0E-4BA3-4608-97B3-66B1DD630016}" type="slidenum">
              <a:rPr lang="en-US" sz="1200"/>
              <a:pPr algn="r" eaLnBrk="0" hangingPunct="0"/>
              <a:t>14</a:t>
            </a:fld>
            <a:endParaRPr lang="en-US" sz="1200"/>
          </a:p>
        </p:txBody>
      </p:sp>
      <p:sp>
        <p:nvSpPr>
          <p:cNvPr id="3379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19188" y="700088"/>
            <a:ext cx="4643437" cy="3484562"/>
          </a:xfrm>
          <a:ln/>
        </p:spPr>
      </p:sp>
      <p:sp>
        <p:nvSpPr>
          <p:cNvPr id="3379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7718" y="4415161"/>
            <a:ext cx="5506380" cy="418211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802.11-13/0649r0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8997" y="93697"/>
            <a:ext cx="732573" cy="215444"/>
          </a:xfrm>
          <a:noFill/>
        </p:spPr>
        <p:txBody>
          <a:bodyPr/>
          <a:lstStyle/>
          <a:p>
            <a:r>
              <a:rPr lang="en-US" smtClean="0"/>
              <a:t>July 2013</a:t>
            </a:r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Bruce Kraemer (Marvell)</a:t>
            </a:r>
          </a:p>
        </p:txBody>
      </p:sp>
      <p:sp>
        <p:nvSpPr>
          <p:cNvPr id="1638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15972" y="9004702"/>
            <a:ext cx="492122" cy="184666"/>
          </a:xfrm>
          <a:noFill/>
        </p:spPr>
        <p:txBody>
          <a:bodyPr/>
          <a:lstStyle/>
          <a:p>
            <a:r>
              <a:rPr lang="en-US" smtClean="0"/>
              <a:t>Page </a:t>
            </a:r>
            <a:fld id="{403D8DA4-28FC-4AB2-B7DF-D792EFDCD4E8}" type="slidenum">
              <a:rPr lang="en-US" smtClean="0"/>
              <a:pPr/>
              <a:t>16</a:t>
            </a:fld>
            <a:endParaRPr lang="en-US" smtClean="0"/>
          </a:p>
        </p:txBody>
      </p:sp>
      <p:sp>
        <p:nvSpPr>
          <p:cNvPr id="16390" name="Rectangle 3"/>
          <p:cNvSpPr txBox="1">
            <a:spLocks noGrp="1" noChangeArrowheads="1"/>
          </p:cNvSpPr>
          <p:nvPr/>
        </p:nvSpPr>
        <p:spPr bwMode="auto">
          <a:xfrm>
            <a:off x="648756" y="95282"/>
            <a:ext cx="73257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29113"/>
            <a:r>
              <a:rPr lang="en-US" sz="1400" b="1"/>
              <a:t>July 2007</a:t>
            </a:r>
          </a:p>
        </p:txBody>
      </p:sp>
      <p:sp>
        <p:nvSpPr>
          <p:cNvPr id="16391" name="Rectangle 6"/>
          <p:cNvSpPr txBox="1">
            <a:spLocks noGrp="1" noChangeArrowheads="1"/>
          </p:cNvSpPr>
          <p:nvPr/>
        </p:nvSpPr>
        <p:spPr bwMode="auto">
          <a:xfrm>
            <a:off x="4613866" y="9001530"/>
            <a:ext cx="162076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marL="455109" lvl="4" algn="r" defTabSz="929113"/>
            <a:r>
              <a:rPr lang="en-US" sz="1200"/>
              <a:t>Terry Cole (AMD)</a:t>
            </a:r>
          </a:p>
        </p:txBody>
      </p:sp>
      <p:sp>
        <p:nvSpPr>
          <p:cNvPr id="16392" name="Rectangle 7"/>
          <p:cNvSpPr txBox="1">
            <a:spLocks noGrp="1" noChangeArrowheads="1"/>
          </p:cNvSpPr>
          <p:nvPr/>
        </p:nvSpPr>
        <p:spPr bwMode="auto">
          <a:xfrm>
            <a:off x="3215042" y="9001530"/>
            <a:ext cx="49212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r" defTabSz="929113"/>
            <a:r>
              <a:rPr lang="en-US" sz="1200"/>
              <a:t>Page </a:t>
            </a:r>
            <a:fld id="{9046A24E-E429-46ED-B596-7B5FCAF25E95}" type="slidenum">
              <a:rPr lang="en-US" sz="1200"/>
              <a:pPr algn="r" defTabSz="929113"/>
              <a:t>16</a:t>
            </a:fld>
            <a:endParaRPr lang="en-US" sz="1200"/>
          </a:p>
        </p:txBody>
      </p:sp>
      <p:sp>
        <p:nvSpPr>
          <p:cNvPr id="1639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27125" y="704850"/>
            <a:ext cx="4629150" cy="3471863"/>
          </a:xfrm>
          <a:ln/>
        </p:spPr>
      </p:sp>
      <p:sp>
        <p:nvSpPr>
          <p:cNvPr id="1639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7367" y="4415156"/>
            <a:ext cx="5047082" cy="4183697"/>
          </a:xfrm>
          <a:noFill/>
          <a:ln/>
        </p:spPr>
        <p:txBody>
          <a:bodyPr lIns="93174" tIns="45797" rIns="93174" bIns="45797"/>
          <a:lstStyle/>
          <a:p>
            <a:endParaRPr lang="en-US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Bruce Kraemer (Marvell)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A8C78F4-A33E-4703-9F96-418EBED38A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23656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Bruce Kraemer (Marvell)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DB5A574-7268-409A-B97E-7B2567475C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06665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Bruce Kraemer (Marvell)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400E29D-DAC5-4D6F-9340-DB2893F190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347899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Bruce Kraemer (Marvell)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08CC35B-6E7A-4659-983B-103F2C1944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319855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85800" y="685800"/>
            <a:ext cx="7772400" cy="5410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2013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Bruce Kraemer (Marvell)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05CD4F-C74B-4274-A532-2982B8BB8F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0110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Bruce Kraemer (Marvell)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D810085-7017-4368-A971-DE56F883B3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21249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Bruce Kraemer (Marvell)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36B8E0D-AC94-4201-914D-BDE7553554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06254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2013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Bruce Kraemer (Marvell)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081F4DF-F0D9-49CC-8B05-EE58B96245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95308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2013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Bruce Kraemer (Marvell)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E2EA6D8-EB6C-4AD9-A47C-25C5BB4A142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78563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2013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Bruce Kraemer (Marvell)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0BF5E02-2830-4FB1-88C8-922771FC71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4023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2013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Bruce Kraemer (Marvell)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FCC6E19-2015-45BF-A8A5-59D0D5FE5F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86076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2013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Bruce Kraemer (Marvell)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08E31F0-28F3-4F99-B754-052117B798A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00458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2013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Bruce Kraemer (Marvell)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5AF42C0-507F-4298-A5A1-6051D5C9F83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30996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 smtClean="0"/>
            </a:lvl1pPr>
          </a:lstStyle>
          <a:p>
            <a:pPr>
              <a:defRPr/>
            </a:pPr>
            <a:r>
              <a:rPr lang="en-US" smtClean="0"/>
              <a:t>July 2013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 sz="1200" smtClean="0"/>
            </a:lvl1pPr>
          </a:lstStyle>
          <a:p>
            <a:pPr>
              <a:defRPr/>
            </a:pPr>
            <a:r>
              <a:rPr lang="en-US" smtClean="0"/>
              <a:t>Bruce Kraemer (Marvell)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 sz="1200"/>
            </a:lvl1pPr>
          </a:lstStyle>
          <a:p>
            <a:pPr>
              <a:defRPr/>
            </a:pPr>
            <a:r>
              <a:rPr lang="en-US"/>
              <a:t>Slide </a:t>
            </a:r>
            <a:fld id="{63EFED77-5E93-4280-B603-53573A82C5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073585" y="302439"/>
            <a:ext cx="3283015" cy="276999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/>
              <a:t>doc.: IEEE </a:t>
            </a:r>
            <a:r>
              <a:rPr lang="en-US" sz="1800" b="1" dirty="0" smtClean="0"/>
              <a:t>802.11-13/0649r0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579438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sz="120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iming>
    <p:tnLst>
      <p:par>
        <p:cTn id="1" dur="indefinite" restart="never" nodeType="tmRoot"/>
      </p:par>
    </p:tnLst>
  </p:timing>
  <p:hf sldNum="0"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3/11-13-0485-08-00ac-sb0-comments-d5-0.xls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3/11-13-0485-06-00ac-sb0-comments-d5-0.xls" TargetMode="Externa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3/11-13-0701-01-00ah-comment-collection-9-comments.xlsx" TargetMode="Externa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development.standards.ieee.org/pub/active-pars?n=22&amp;o=1a0a2a3d" TargetMode="External"/><Relationship Id="rId1" Type="http://schemas.openxmlformats.org/officeDocument/2006/relationships/slideLayout" Target="../slideLayouts/slideLayout1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13/11-13-0701-03-00ah-comment-collection-9-comments.xlsx" TargetMode="Externa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Date Placeholder 3"/>
          <p:cNvSpPr>
            <a:spLocks noGrp="1"/>
          </p:cNvSpPr>
          <p:nvPr>
            <p:ph type="dt" sz="quarter" idx="10"/>
          </p:nvPr>
        </p:nvSpPr>
        <p:spPr>
          <a:xfrm>
            <a:off x="533400" y="304800"/>
            <a:ext cx="1566863" cy="2762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July 2013</a:t>
            </a:r>
            <a:endParaRPr lang="en-US" sz="1800"/>
          </a:p>
        </p:txBody>
      </p:sp>
      <p:sp>
        <p:nvSpPr>
          <p:cNvPr id="1741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82000" cy="914400"/>
          </a:xfrm>
        </p:spPr>
        <p:txBody>
          <a:bodyPr/>
          <a:lstStyle/>
          <a:p>
            <a:r>
              <a:rPr lang="en-US" dirty="0" smtClean="0"/>
              <a:t>WG11  </a:t>
            </a:r>
            <a:br>
              <a:rPr lang="en-US" dirty="0" smtClean="0"/>
            </a:br>
            <a:r>
              <a:rPr lang="en-US" dirty="0" smtClean="0"/>
              <a:t>Opening Report Snapshots  July 2013</a:t>
            </a:r>
          </a:p>
        </p:txBody>
      </p:sp>
      <p:sp>
        <p:nvSpPr>
          <p:cNvPr id="17413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14 – July -2013</a:t>
            </a:r>
          </a:p>
        </p:txBody>
      </p:sp>
      <p:sp>
        <p:nvSpPr>
          <p:cNvPr id="17414" name="Rectangle 6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  <p:grpSp>
        <p:nvGrpSpPr>
          <p:cNvPr id="17415" name="Group 269"/>
          <p:cNvGrpSpPr>
            <a:grpSpLocks/>
          </p:cNvGrpSpPr>
          <p:nvPr/>
        </p:nvGrpSpPr>
        <p:grpSpPr bwMode="auto">
          <a:xfrm>
            <a:off x="533400" y="2514600"/>
            <a:ext cx="8077200" cy="2573338"/>
            <a:chOff x="337" y="1523"/>
            <a:chExt cx="4915" cy="1621"/>
          </a:xfrm>
        </p:grpSpPr>
        <p:sp>
          <p:nvSpPr>
            <p:cNvPr id="17416" name="AutoShape 7"/>
            <p:cNvSpPr>
              <a:spLocks noChangeAspect="1" noChangeArrowheads="1" noTextEdit="1"/>
            </p:cNvSpPr>
            <p:nvPr/>
          </p:nvSpPr>
          <p:spPr bwMode="auto">
            <a:xfrm>
              <a:off x="337" y="1523"/>
              <a:ext cx="4915" cy="16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17" name="Rectangle 9"/>
            <p:cNvSpPr>
              <a:spLocks noChangeArrowheads="1"/>
            </p:cNvSpPr>
            <p:nvPr/>
          </p:nvSpPr>
          <p:spPr bwMode="auto">
            <a:xfrm>
              <a:off x="433" y="1530"/>
              <a:ext cx="380" cy="1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900" b="1">
                  <a:solidFill>
                    <a:srgbClr val="000000"/>
                  </a:solidFill>
                </a:rPr>
                <a:t>Name</a:t>
              </a:r>
              <a:endParaRPr lang="en-US" sz="2400"/>
            </a:p>
          </p:txBody>
        </p:sp>
        <p:sp>
          <p:nvSpPr>
            <p:cNvPr id="17418" name="Rectangle 10"/>
            <p:cNvSpPr>
              <a:spLocks noChangeArrowheads="1"/>
            </p:cNvSpPr>
            <p:nvPr/>
          </p:nvSpPr>
          <p:spPr bwMode="auto">
            <a:xfrm>
              <a:off x="805" y="1530"/>
              <a:ext cx="38" cy="1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900" b="1">
                  <a:solidFill>
                    <a:srgbClr val="000000"/>
                  </a:solidFill>
                </a:rPr>
                <a:t> </a:t>
              </a:r>
              <a:endParaRPr lang="en-US" sz="2400"/>
            </a:p>
          </p:txBody>
        </p:sp>
        <p:sp>
          <p:nvSpPr>
            <p:cNvPr id="17419" name="Rectangle 11"/>
            <p:cNvSpPr>
              <a:spLocks noChangeArrowheads="1"/>
            </p:cNvSpPr>
            <p:nvPr/>
          </p:nvSpPr>
          <p:spPr bwMode="auto">
            <a:xfrm>
              <a:off x="1360" y="1530"/>
              <a:ext cx="635" cy="1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900" b="1">
                  <a:solidFill>
                    <a:srgbClr val="000000"/>
                  </a:solidFill>
                </a:rPr>
                <a:t>Company</a:t>
              </a:r>
              <a:endParaRPr lang="en-US" sz="2400"/>
            </a:p>
          </p:txBody>
        </p:sp>
        <p:sp>
          <p:nvSpPr>
            <p:cNvPr id="17420" name="Rectangle 12"/>
            <p:cNvSpPr>
              <a:spLocks noChangeArrowheads="1"/>
            </p:cNvSpPr>
            <p:nvPr/>
          </p:nvSpPr>
          <p:spPr bwMode="auto">
            <a:xfrm>
              <a:off x="1982" y="1530"/>
              <a:ext cx="38" cy="1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900" b="1">
                  <a:solidFill>
                    <a:srgbClr val="000000"/>
                  </a:solidFill>
                </a:rPr>
                <a:t> </a:t>
              </a:r>
              <a:endParaRPr lang="en-US" sz="2400"/>
            </a:p>
          </p:txBody>
        </p:sp>
        <p:sp>
          <p:nvSpPr>
            <p:cNvPr id="17421" name="Rectangle 13"/>
            <p:cNvSpPr>
              <a:spLocks noChangeArrowheads="1"/>
            </p:cNvSpPr>
            <p:nvPr/>
          </p:nvSpPr>
          <p:spPr bwMode="auto">
            <a:xfrm>
              <a:off x="2233" y="1530"/>
              <a:ext cx="532" cy="1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900" b="1">
                  <a:solidFill>
                    <a:srgbClr val="000000"/>
                  </a:solidFill>
                </a:rPr>
                <a:t>Address</a:t>
              </a:r>
              <a:endParaRPr lang="en-US" sz="2400"/>
            </a:p>
          </p:txBody>
        </p:sp>
        <p:sp>
          <p:nvSpPr>
            <p:cNvPr id="17422" name="Rectangle 14"/>
            <p:cNvSpPr>
              <a:spLocks noChangeArrowheads="1"/>
            </p:cNvSpPr>
            <p:nvPr/>
          </p:nvSpPr>
          <p:spPr bwMode="auto">
            <a:xfrm>
              <a:off x="2756" y="1530"/>
              <a:ext cx="38" cy="1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900" b="1">
                  <a:solidFill>
                    <a:srgbClr val="000000"/>
                  </a:solidFill>
                </a:rPr>
                <a:t> </a:t>
              </a:r>
              <a:endParaRPr lang="en-US" sz="2400"/>
            </a:p>
          </p:txBody>
        </p:sp>
        <p:sp>
          <p:nvSpPr>
            <p:cNvPr id="17423" name="Rectangle 15"/>
            <p:cNvSpPr>
              <a:spLocks noChangeArrowheads="1"/>
            </p:cNvSpPr>
            <p:nvPr/>
          </p:nvSpPr>
          <p:spPr bwMode="auto">
            <a:xfrm>
              <a:off x="3308" y="1530"/>
              <a:ext cx="406" cy="1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900" b="1">
                  <a:solidFill>
                    <a:srgbClr val="000000"/>
                  </a:solidFill>
                </a:rPr>
                <a:t>Phone</a:t>
              </a:r>
              <a:endParaRPr lang="en-US" sz="2400"/>
            </a:p>
          </p:txBody>
        </p:sp>
        <p:sp>
          <p:nvSpPr>
            <p:cNvPr id="17424" name="Rectangle 16"/>
            <p:cNvSpPr>
              <a:spLocks noChangeArrowheads="1"/>
            </p:cNvSpPr>
            <p:nvPr/>
          </p:nvSpPr>
          <p:spPr bwMode="auto">
            <a:xfrm>
              <a:off x="3706" y="1530"/>
              <a:ext cx="38" cy="1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900" b="1">
                  <a:solidFill>
                    <a:srgbClr val="000000"/>
                  </a:solidFill>
                </a:rPr>
                <a:t> </a:t>
              </a:r>
              <a:endParaRPr lang="en-US" sz="2400"/>
            </a:p>
          </p:txBody>
        </p:sp>
        <p:sp>
          <p:nvSpPr>
            <p:cNvPr id="17425" name="Rectangle 17"/>
            <p:cNvSpPr>
              <a:spLocks noChangeArrowheads="1"/>
            </p:cNvSpPr>
            <p:nvPr/>
          </p:nvSpPr>
          <p:spPr bwMode="auto">
            <a:xfrm>
              <a:off x="4081" y="1530"/>
              <a:ext cx="354" cy="1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900" b="1">
                  <a:solidFill>
                    <a:srgbClr val="000000"/>
                  </a:solidFill>
                </a:rPr>
                <a:t>email</a:t>
              </a:r>
              <a:endParaRPr lang="en-US" sz="2400"/>
            </a:p>
          </p:txBody>
        </p:sp>
        <p:sp>
          <p:nvSpPr>
            <p:cNvPr id="17426" name="Rectangle 18"/>
            <p:cNvSpPr>
              <a:spLocks noChangeArrowheads="1"/>
            </p:cNvSpPr>
            <p:nvPr/>
          </p:nvSpPr>
          <p:spPr bwMode="auto">
            <a:xfrm>
              <a:off x="4429" y="1530"/>
              <a:ext cx="38" cy="1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900" b="1">
                  <a:solidFill>
                    <a:srgbClr val="000000"/>
                  </a:solidFill>
                </a:rPr>
                <a:t> </a:t>
              </a:r>
              <a:endParaRPr lang="en-US" sz="2400"/>
            </a:p>
          </p:txBody>
        </p:sp>
        <p:sp>
          <p:nvSpPr>
            <p:cNvPr id="17427" name="Rectangle 19"/>
            <p:cNvSpPr>
              <a:spLocks noChangeArrowheads="1"/>
            </p:cNvSpPr>
            <p:nvPr/>
          </p:nvSpPr>
          <p:spPr bwMode="auto">
            <a:xfrm>
              <a:off x="391" y="1523"/>
              <a:ext cx="3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28" name="Line 20"/>
            <p:cNvSpPr>
              <a:spLocks noChangeShapeType="1"/>
            </p:cNvSpPr>
            <p:nvPr/>
          </p:nvSpPr>
          <p:spPr bwMode="auto">
            <a:xfrm>
              <a:off x="391" y="1523"/>
              <a:ext cx="3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29" name="Line 21"/>
            <p:cNvSpPr>
              <a:spLocks noChangeShapeType="1"/>
            </p:cNvSpPr>
            <p:nvPr/>
          </p:nvSpPr>
          <p:spPr bwMode="auto">
            <a:xfrm>
              <a:off x="391" y="1523"/>
              <a:ext cx="0" cy="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30" name="Rectangle 22"/>
            <p:cNvSpPr>
              <a:spLocks noChangeArrowheads="1"/>
            </p:cNvSpPr>
            <p:nvPr/>
          </p:nvSpPr>
          <p:spPr bwMode="auto">
            <a:xfrm>
              <a:off x="391" y="1523"/>
              <a:ext cx="3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31" name="Line 23"/>
            <p:cNvSpPr>
              <a:spLocks noChangeShapeType="1"/>
            </p:cNvSpPr>
            <p:nvPr/>
          </p:nvSpPr>
          <p:spPr bwMode="auto">
            <a:xfrm>
              <a:off x="391" y="1523"/>
              <a:ext cx="3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32" name="Line 24"/>
            <p:cNvSpPr>
              <a:spLocks noChangeShapeType="1"/>
            </p:cNvSpPr>
            <p:nvPr/>
          </p:nvSpPr>
          <p:spPr bwMode="auto">
            <a:xfrm>
              <a:off x="391" y="1523"/>
              <a:ext cx="0" cy="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33" name="Rectangle 25"/>
            <p:cNvSpPr>
              <a:spLocks noChangeArrowheads="1"/>
            </p:cNvSpPr>
            <p:nvPr/>
          </p:nvSpPr>
          <p:spPr bwMode="auto">
            <a:xfrm>
              <a:off x="394" y="1523"/>
              <a:ext cx="924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34" name="Line 26"/>
            <p:cNvSpPr>
              <a:spLocks noChangeShapeType="1"/>
            </p:cNvSpPr>
            <p:nvPr/>
          </p:nvSpPr>
          <p:spPr bwMode="auto">
            <a:xfrm>
              <a:off x="394" y="1523"/>
              <a:ext cx="924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35" name="Rectangle 27"/>
            <p:cNvSpPr>
              <a:spLocks noChangeArrowheads="1"/>
            </p:cNvSpPr>
            <p:nvPr/>
          </p:nvSpPr>
          <p:spPr bwMode="auto">
            <a:xfrm>
              <a:off x="1318" y="1523"/>
              <a:ext cx="3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36" name="Line 28"/>
            <p:cNvSpPr>
              <a:spLocks noChangeShapeType="1"/>
            </p:cNvSpPr>
            <p:nvPr/>
          </p:nvSpPr>
          <p:spPr bwMode="auto">
            <a:xfrm>
              <a:off x="1318" y="1523"/>
              <a:ext cx="3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37" name="Line 29"/>
            <p:cNvSpPr>
              <a:spLocks noChangeShapeType="1"/>
            </p:cNvSpPr>
            <p:nvPr/>
          </p:nvSpPr>
          <p:spPr bwMode="auto">
            <a:xfrm>
              <a:off x="1318" y="1523"/>
              <a:ext cx="0" cy="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38" name="Rectangle 30"/>
            <p:cNvSpPr>
              <a:spLocks noChangeArrowheads="1"/>
            </p:cNvSpPr>
            <p:nvPr/>
          </p:nvSpPr>
          <p:spPr bwMode="auto">
            <a:xfrm>
              <a:off x="1321" y="1523"/>
              <a:ext cx="870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39" name="Line 31"/>
            <p:cNvSpPr>
              <a:spLocks noChangeShapeType="1"/>
            </p:cNvSpPr>
            <p:nvPr/>
          </p:nvSpPr>
          <p:spPr bwMode="auto">
            <a:xfrm>
              <a:off x="1321" y="1523"/>
              <a:ext cx="870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40" name="Rectangle 32"/>
            <p:cNvSpPr>
              <a:spLocks noChangeArrowheads="1"/>
            </p:cNvSpPr>
            <p:nvPr/>
          </p:nvSpPr>
          <p:spPr bwMode="auto">
            <a:xfrm>
              <a:off x="2191" y="1523"/>
              <a:ext cx="4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41" name="Line 33"/>
            <p:cNvSpPr>
              <a:spLocks noChangeShapeType="1"/>
            </p:cNvSpPr>
            <p:nvPr/>
          </p:nvSpPr>
          <p:spPr bwMode="auto">
            <a:xfrm>
              <a:off x="2191" y="1523"/>
              <a:ext cx="4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42" name="Line 34"/>
            <p:cNvSpPr>
              <a:spLocks noChangeShapeType="1"/>
            </p:cNvSpPr>
            <p:nvPr/>
          </p:nvSpPr>
          <p:spPr bwMode="auto">
            <a:xfrm>
              <a:off x="2191" y="1523"/>
              <a:ext cx="0" cy="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43" name="Rectangle 35"/>
            <p:cNvSpPr>
              <a:spLocks noChangeArrowheads="1"/>
            </p:cNvSpPr>
            <p:nvPr/>
          </p:nvSpPr>
          <p:spPr bwMode="auto">
            <a:xfrm>
              <a:off x="2195" y="1523"/>
              <a:ext cx="1071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44" name="Line 36"/>
            <p:cNvSpPr>
              <a:spLocks noChangeShapeType="1"/>
            </p:cNvSpPr>
            <p:nvPr/>
          </p:nvSpPr>
          <p:spPr bwMode="auto">
            <a:xfrm>
              <a:off x="2195" y="1523"/>
              <a:ext cx="1071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45" name="Rectangle 37"/>
            <p:cNvSpPr>
              <a:spLocks noChangeArrowheads="1"/>
            </p:cNvSpPr>
            <p:nvPr/>
          </p:nvSpPr>
          <p:spPr bwMode="auto">
            <a:xfrm>
              <a:off x="3266" y="1523"/>
              <a:ext cx="4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46" name="Line 38"/>
            <p:cNvSpPr>
              <a:spLocks noChangeShapeType="1"/>
            </p:cNvSpPr>
            <p:nvPr/>
          </p:nvSpPr>
          <p:spPr bwMode="auto">
            <a:xfrm>
              <a:off x="3266" y="1523"/>
              <a:ext cx="4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47" name="Line 39"/>
            <p:cNvSpPr>
              <a:spLocks noChangeShapeType="1"/>
            </p:cNvSpPr>
            <p:nvPr/>
          </p:nvSpPr>
          <p:spPr bwMode="auto">
            <a:xfrm>
              <a:off x="3266" y="1523"/>
              <a:ext cx="0" cy="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48" name="Rectangle 40"/>
            <p:cNvSpPr>
              <a:spLocks noChangeArrowheads="1"/>
            </p:cNvSpPr>
            <p:nvPr/>
          </p:nvSpPr>
          <p:spPr bwMode="auto">
            <a:xfrm>
              <a:off x="3270" y="1523"/>
              <a:ext cx="769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49" name="Line 41"/>
            <p:cNvSpPr>
              <a:spLocks noChangeShapeType="1"/>
            </p:cNvSpPr>
            <p:nvPr/>
          </p:nvSpPr>
          <p:spPr bwMode="auto">
            <a:xfrm>
              <a:off x="3270" y="1523"/>
              <a:ext cx="769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50" name="Rectangle 42"/>
            <p:cNvSpPr>
              <a:spLocks noChangeArrowheads="1"/>
            </p:cNvSpPr>
            <p:nvPr/>
          </p:nvSpPr>
          <p:spPr bwMode="auto">
            <a:xfrm>
              <a:off x="4039" y="1523"/>
              <a:ext cx="3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51" name="Line 43"/>
            <p:cNvSpPr>
              <a:spLocks noChangeShapeType="1"/>
            </p:cNvSpPr>
            <p:nvPr/>
          </p:nvSpPr>
          <p:spPr bwMode="auto">
            <a:xfrm>
              <a:off x="4039" y="1523"/>
              <a:ext cx="3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52" name="Line 44"/>
            <p:cNvSpPr>
              <a:spLocks noChangeShapeType="1"/>
            </p:cNvSpPr>
            <p:nvPr/>
          </p:nvSpPr>
          <p:spPr bwMode="auto">
            <a:xfrm>
              <a:off x="4039" y="1523"/>
              <a:ext cx="0" cy="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53" name="Rectangle 45"/>
            <p:cNvSpPr>
              <a:spLocks noChangeArrowheads="1"/>
            </p:cNvSpPr>
            <p:nvPr/>
          </p:nvSpPr>
          <p:spPr bwMode="auto">
            <a:xfrm>
              <a:off x="4042" y="1523"/>
              <a:ext cx="1038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54" name="Line 46"/>
            <p:cNvSpPr>
              <a:spLocks noChangeShapeType="1"/>
            </p:cNvSpPr>
            <p:nvPr/>
          </p:nvSpPr>
          <p:spPr bwMode="auto">
            <a:xfrm>
              <a:off x="4042" y="1523"/>
              <a:ext cx="1038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55" name="Rectangle 47"/>
            <p:cNvSpPr>
              <a:spLocks noChangeArrowheads="1"/>
            </p:cNvSpPr>
            <p:nvPr/>
          </p:nvSpPr>
          <p:spPr bwMode="auto">
            <a:xfrm>
              <a:off x="5080" y="1523"/>
              <a:ext cx="4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56" name="Line 48"/>
            <p:cNvSpPr>
              <a:spLocks noChangeShapeType="1"/>
            </p:cNvSpPr>
            <p:nvPr/>
          </p:nvSpPr>
          <p:spPr bwMode="auto">
            <a:xfrm>
              <a:off x="5080" y="1523"/>
              <a:ext cx="4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57" name="Line 49"/>
            <p:cNvSpPr>
              <a:spLocks noChangeShapeType="1"/>
            </p:cNvSpPr>
            <p:nvPr/>
          </p:nvSpPr>
          <p:spPr bwMode="auto">
            <a:xfrm>
              <a:off x="5080" y="1523"/>
              <a:ext cx="0" cy="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58" name="Rectangle 50"/>
            <p:cNvSpPr>
              <a:spLocks noChangeArrowheads="1"/>
            </p:cNvSpPr>
            <p:nvPr/>
          </p:nvSpPr>
          <p:spPr bwMode="auto">
            <a:xfrm>
              <a:off x="5080" y="1523"/>
              <a:ext cx="4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59" name="Line 51"/>
            <p:cNvSpPr>
              <a:spLocks noChangeShapeType="1"/>
            </p:cNvSpPr>
            <p:nvPr/>
          </p:nvSpPr>
          <p:spPr bwMode="auto">
            <a:xfrm>
              <a:off x="5080" y="1523"/>
              <a:ext cx="4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60" name="Line 52"/>
            <p:cNvSpPr>
              <a:spLocks noChangeShapeType="1"/>
            </p:cNvSpPr>
            <p:nvPr/>
          </p:nvSpPr>
          <p:spPr bwMode="auto">
            <a:xfrm>
              <a:off x="5080" y="1523"/>
              <a:ext cx="0" cy="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61" name="Rectangle 53"/>
            <p:cNvSpPr>
              <a:spLocks noChangeArrowheads="1"/>
            </p:cNvSpPr>
            <p:nvPr/>
          </p:nvSpPr>
          <p:spPr bwMode="auto">
            <a:xfrm>
              <a:off x="391" y="1527"/>
              <a:ext cx="3" cy="201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62" name="Line 54"/>
            <p:cNvSpPr>
              <a:spLocks noChangeShapeType="1"/>
            </p:cNvSpPr>
            <p:nvPr/>
          </p:nvSpPr>
          <p:spPr bwMode="auto">
            <a:xfrm>
              <a:off x="391" y="1527"/>
              <a:ext cx="0" cy="20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63" name="Rectangle 55"/>
            <p:cNvSpPr>
              <a:spLocks noChangeArrowheads="1"/>
            </p:cNvSpPr>
            <p:nvPr/>
          </p:nvSpPr>
          <p:spPr bwMode="auto">
            <a:xfrm>
              <a:off x="1318" y="1527"/>
              <a:ext cx="3" cy="201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64" name="Line 56"/>
            <p:cNvSpPr>
              <a:spLocks noChangeShapeType="1"/>
            </p:cNvSpPr>
            <p:nvPr/>
          </p:nvSpPr>
          <p:spPr bwMode="auto">
            <a:xfrm>
              <a:off x="1318" y="1527"/>
              <a:ext cx="0" cy="20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65" name="Rectangle 57"/>
            <p:cNvSpPr>
              <a:spLocks noChangeArrowheads="1"/>
            </p:cNvSpPr>
            <p:nvPr/>
          </p:nvSpPr>
          <p:spPr bwMode="auto">
            <a:xfrm>
              <a:off x="2191" y="1527"/>
              <a:ext cx="4" cy="201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66" name="Line 58"/>
            <p:cNvSpPr>
              <a:spLocks noChangeShapeType="1"/>
            </p:cNvSpPr>
            <p:nvPr/>
          </p:nvSpPr>
          <p:spPr bwMode="auto">
            <a:xfrm>
              <a:off x="2191" y="1527"/>
              <a:ext cx="0" cy="20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67" name="Rectangle 59"/>
            <p:cNvSpPr>
              <a:spLocks noChangeArrowheads="1"/>
            </p:cNvSpPr>
            <p:nvPr/>
          </p:nvSpPr>
          <p:spPr bwMode="auto">
            <a:xfrm>
              <a:off x="3266" y="1527"/>
              <a:ext cx="4" cy="201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68" name="Line 60"/>
            <p:cNvSpPr>
              <a:spLocks noChangeShapeType="1"/>
            </p:cNvSpPr>
            <p:nvPr/>
          </p:nvSpPr>
          <p:spPr bwMode="auto">
            <a:xfrm>
              <a:off x="3266" y="1527"/>
              <a:ext cx="0" cy="20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69" name="Rectangle 61"/>
            <p:cNvSpPr>
              <a:spLocks noChangeArrowheads="1"/>
            </p:cNvSpPr>
            <p:nvPr/>
          </p:nvSpPr>
          <p:spPr bwMode="auto">
            <a:xfrm>
              <a:off x="4039" y="1527"/>
              <a:ext cx="3" cy="201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70" name="Line 62"/>
            <p:cNvSpPr>
              <a:spLocks noChangeShapeType="1"/>
            </p:cNvSpPr>
            <p:nvPr/>
          </p:nvSpPr>
          <p:spPr bwMode="auto">
            <a:xfrm>
              <a:off x="4039" y="1527"/>
              <a:ext cx="0" cy="20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71" name="Rectangle 63"/>
            <p:cNvSpPr>
              <a:spLocks noChangeArrowheads="1"/>
            </p:cNvSpPr>
            <p:nvPr/>
          </p:nvSpPr>
          <p:spPr bwMode="auto">
            <a:xfrm>
              <a:off x="5080" y="1527"/>
              <a:ext cx="4" cy="201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72" name="Line 64"/>
            <p:cNvSpPr>
              <a:spLocks noChangeShapeType="1"/>
            </p:cNvSpPr>
            <p:nvPr/>
          </p:nvSpPr>
          <p:spPr bwMode="auto">
            <a:xfrm>
              <a:off x="5080" y="1527"/>
              <a:ext cx="0" cy="20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73" name="Rectangle 65"/>
            <p:cNvSpPr>
              <a:spLocks noChangeArrowheads="1"/>
            </p:cNvSpPr>
            <p:nvPr/>
          </p:nvSpPr>
          <p:spPr bwMode="auto">
            <a:xfrm>
              <a:off x="433" y="1736"/>
              <a:ext cx="735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500">
                  <a:solidFill>
                    <a:srgbClr val="000000"/>
                  </a:solidFill>
                </a:rPr>
                <a:t>Bruce Kraemer</a:t>
              </a:r>
              <a:endParaRPr lang="en-US" sz="2400"/>
            </a:p>
          </p:txBody>
        </p:sp>
        <p:sp>
          <p:nvSpPr>
            <p:cNvPr id="17474" name="Rectangle 66"/>
            <p:cNvSpPr>
              <a:spLocks noChangeArrowheads="1"/>
            </p:cNvSpPr>
            <p:nvPr/>
          </p:nvSpPr>
          <p:spPr bwMode="auto">
            <a:xfrm>
              <a:off x="1166" y="1736"/>
              <a:ext cx="30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500">
                  <a:solidFill>
                    <a:srgbClr val="000000"/>
                  </a:solidFill>
                </a:rPr>
                <a:t> </a:t>
              </a:r>
              <a:endParaRPr lang="en-US" sz="2400"/>
            </a:p>
          </p:txBody>
        </p:sp>
        <p:sp>
          <p:nvSpPr>
            <p:cNvPr id="17475" name="Rectangle 67"/>
            <p:cNvSpPr>
              <a:spLocks noChangeArrowheads="1"/>
            </p:cNvSpPr>
            <p:nvPr/>
          </p:nvSpPr>
          <p:spPr bwMode="auto">
            <a:xfrm>
              <a:off x="1360" y="1736"/>
              <a:ext cx="379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500">
                  <a:solidFill>
                    <a:srgbClr val="000000"/>
                  </a:solidFill>
                </a:rPr>
                <a:t>Marvell</a:t>
              </a:r>
              <a:endParaRPr lang="en-US" sz="2400"/>
            </a:p>
          </p:txBody>
        </p:sp>
        <p:sp>
          <p:nvSpPr>
            <p:cNvPr id="17476" name="Rectangle 68"/>
            <p:cNvSpPr>
              <a:spLocks noChangeArrowheads="1"/>
            </p:cNvSpPr>
            <p:nvPr/>
          </p:nvSpPr>
          <p:spPr bwMode="auto">
            <a:xfrm>
              <a:off x="1738" y="1736"/>
              <a:ext cx="30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500">
                  <a:solidFill>
                    <a:srgbClr val="000000"/>
                  </a:solidFill>
                </a:rPr>
                <a:t> </a:t>
              </a:r>
              <a:endParaRPr lang="en-US" sz="2400"/>
            </a:p>
          </p:txBody>
        </p:sp>
        <p:sp>
          <p:nvSpPr>
            <p:cNvPr id="17477" name="Rectangle 69"/>
            <p:cNvSpPr>
              <a:spLocks noChangeArrowheads="1"/>
            </p:cNvSpPr>
            <p:nvPr/>
          </p:nvSpPr>
          <p:spPr bwMode="auto">
            <a:xfrm>
              <a:off x="2233" y="1736"/>
              <a:ext cx="927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500" dirty="0">
                  <a:solidFill>
                    <a:srgbClr val="000000"/>
                  </a:solidFill>
                </a:rPr>
                <a:t>5488 Marvell </a:t>
              </a:r>
              <a:r>
                <a:rPr lang="en-US" sz="1500" dirty="0" smtClean="0">
                  <a:solidFill>
                    <a:srgbClr val="000000"/>
                  </a:solidFill>
                </a:rPr>
                <a:t>Lane</a:t>
              </a:r>
              <a:endParaRPr lang="en-US" sz="2400" dirty="0"/>
            </a:p>
          </p:txBody>
        </p:sp>
        <p:sp>
          <p:nvSpPr>
            <p:cNvPr id="17478" name="Rectangle 70"/>
            <p:cNvSpPr>
              <a:spLocks noChangeArrowheads="1"/>
            </p:cNvSpPr>
            <p:nvPr/>
          </p:nvSpPr>
          <p:spPr bwMode="auto">
            <a:xfrm>
              <a:off x="3043" y="1736"/>
              <a:ext cx="30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500">
                  <a:solidFill>
                    <a:srgbClr val="000000"/>
                  </a:solidFill>
                </a:rPr>
                <a:t> </a:t>
              </a:r>
              <a:endParaRPr lang="en-US" sz="2400"/>
            </a:p>
          </p:txBody>
        </p:sp>
        <p:sp>
          <p:nvSpPr>
            <p:cNvPr id="17479" name="Rectangle 71"/>
            <p:cNvSpPr>
              <a:spLocks noChangeArrowheads="1"/>
            </p:cNvSpPr>
            <p:nvPr/>
          </p:nvSpPr>
          <p:spPr bwMode="auto">
            <a:xfrm>
              <a:off x="2233" y="1874"/>
              <a:ext cx="812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500">
                  <a:solidFill>
                    <a:srgbClr val="000000"/>
                  </a:solidFill>
                </a:rPr>
                <a:t>Santa Clara, CA </a:t>
              </a:r>
              <a:endParaRPr lang="en-US" sz="2400"/>
            </a:p>
          </p:txBody>
        </p:sp>
        <p:sp>
          <p:nvSpPr>
            <p:cNvPr id="17480" name="Rectangle 72"/>
            <p:cNvSpPr>
              <a:spLocks noChangeArrowheads="1"/>
            </p:cNvSpPr>
            <p:nvPr/>
          </p:nvSpPr>
          <p:spPr bwMode="auto">
            <a:xfrm>
              <a:off x="2233" y="2011"/>
              <a:ext cx="300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500">
                  <a:solidFill>
                    <a:srgbClr val="000000"/>
                  </a:solidFill>
                </a:rPr>
                <a:t>95054</a:t>
              </a:r>
              <a:endParaRPr lang="en-US" sz="2400"/>
            </a:p>
          </p:txBody>
        </p:sp>
        <p:sp>
          <p:nvSpPr>
            <p:cNvPr id="17481" name="Rectangle 73"/>
            <p:cNvSpPr>
              <a:spLocks noChangeArrowheads="1"/>
            </p:cNvSpPr>
            <p:nvPr/>
          </p:nvSpPr>
          <p:spPr bwMode="auto">
            <a:xfrm>
              <a:off x="2532" y="2011"/>
              <a:ext cx="30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500">
                  <a:solidFill>
                    <a:srgbClr val="000000"/>
                  </a:solidFill>
                </a:rPr>
                <a:t> </a:t>
              </a:r>
              <a:endParaRPr lang="en-US" sz="2400"/>
            </a:p>
          </p:txBody>
        </p:sp>
        <p:sp>
          <p:nvSpPr>
            <p:cNvPr id="17482" name="Rectangle 74"/>
            <p:cNvSpPr>
              <a:spLocks noChangeArrowheads="1"/>
            </p:cNvSpPr>
            <p:nvPr/>
          </p:nvSpPr>
          <p:spPr bwMode="auto">
            <a:xfrm>
              <a:off x="3308" y="1736"/>
              <a:ext cx="128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500">
                  <a:solidFill>
                    <a:srgbClr val="000000"/>
                  </a:solidFill>
                </a:rPr>
                <a:t>+1</a:t>
              </a:r>
              <a:endParaRPr lang="en-US" sz="2400"/>
            </a:p>
          </p:txBody>
        </p:sp>
        <p:sp>
          <p:nvSpPr>
            <p:cNvPr id="17483" name="Rectangle 75"/>
            <p:cNvSpPr>
              <a:spLocks noChangeArrowheads="1"/>
            </p:cNvSpPr>
            <p:nvPr/>
          </p:nvSpPr>
          <p:spPr bwMode="auto">
            <a:xfrm>
              <a:off x="3436" y="1736"/>
              <a:ext cx="40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500">
                  <a:solidFill>
                    <a:srgbClr val="000000"/>
                  </a:solidFill>
                </a:rPr>
                <a:t>-</a:t>
              </a:r>
              <a:endParaRPr lang="en-US" sz="2400"/>
            </a:p>
          </p:txBody>
        </p:sp>
        <p:sp>
          <p:nvSpPr>
            <p:cNvPr id="17484" name="Rectangle 76"/>
            <p:cNvSpPr>
              <a:spLocks noChangeArrowheads="1"/>
            </p:cNvSpPr>
            <p:nvPr/>
          </p:nvSpPr>
          <p:spPr bwMode="auto">
            <a:xfrm>
              <a:off x="3475" y="1736"/>
              <a:ext cx="180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500">
                  <a:solidFill>
                    <a:srgbClr val="000000"/>
                  </a:solidFill>
                </a:rPr>
                <a:t>321</a:t>
              </a:r>
              <a:endParaRPr lang="en-US" sz="2400"/>
            </a:p>
          </p:txBody>
        </p:sp>
        <p:sp>
          <p:nvSpPr>
            <p:cNvPr id="17485" name="Rectangle 77"/>
            <p:cNvSpPr>
              <a:spLocks noChangeArrowheads="1"/>
            </p:cNvSpPr>
            <p:nvPr/>
          </p:nvSpPr>
          <p:spPr bwMode="auto">
            <a:xfrm>
              <a:off x="3654" y="1736"/>
              <a:ext cx="40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500">
                  <a:solidFill>
                    <a:srgbClr val="000000"/>
                  </a:solidFill>
                </a:rPr>
                <a:t>-</a:t>
              </a:r>
              <a:endParaRPr lang="en-US" sz="2400"/>
            </a:p>
          </p:txBody>
        </p:sp>
        <p:sp>
          <p:nvSpPr>
            <p:cNvPr id="17486" name="Rectangle 78"/>
            <p:cNvSpPr>
              <a:spLocks noChangeArrowheads="1"/>
            </p:cNvSpPr>
            <p:nvPr/>
          </p:nvSpPr>
          <p:spPr bwMode="auto">
            <a:xfrm>
              <a:off x="3694" y="1736"/>
              <a:ext cx="60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500">
                  <a:solidFill>
                    <a:srgbClr val="000000"/>
                  </a:solidFill>
                </a:rPr>
                <a:t>4</a:t>
              </a:r>
              <a:endParaRPr lang="en-US" sz="2400"/>
            </a:p>
          </p:txBody>
        </p:sp>
        <p:sp>
          <p:nvSpPr>
            <p:cNvPr id="17487" name="Rectangle 79"/>
            <p:cNvSpPr>
              <a:spLocks noChangeArrowheads="1"/>
            </p:cNvSpPr>
            <p:nvPr/>
          </p:nvSpPr>
          <p:spPr bwMode="auto">
            <a:xfrm>
              <a:off x="3754" y="1736"/>
              <a:ext cx="120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500">
                  <a:solidFill>
                    <a:srgbClr val="000000"/>
                  </a:solidFill>
                </a:rPr>
                <a:t>27</a:t>
              </a:r>
              <a:endParaRPr lang="en-US" sz="2400"/>
            </a:p>
          </p:txBody>
        </p:sp>
        <p:sp>
          <p:nvSpPr>
            <p:cNvPr id="17488" name="Rectangle 80"/>
            <p:cNvSpPr>
              <a:spLocks noChangeArrowheads="1"/>
            </p:cNvSpPr>
            <p:nvPr/>
          </p:nvSpPr>
          <p:spPr bwMode="auto">
            <a:xfrm>
              <a:off x="3873" y="1736"/>
              <a:ext cx="40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500">
                  <a:solidFill>
                    <a:srgbClr val="000000"/>
                  </a:solidFill>
                </a:rPr>
                <a:t>-</a:t>
              </a:r>
              <a:endParaRPr lang="en-US" sz="2400"/>
            </a:p>
          </p:txBody>
        </p:sp>
        <p:sp>
          <p:nvSpPr>
            <p:cNvPr id="17489" name="Rectangle 81"/>
            <p:cNvSpPr>
              <a:spLocks noChangeArrowheads="1"/>
            </p:cNvSpPr>
            <p:nvPr/>
          </p:nvSpPr>
          <p:spPr bwMode="auto">
            <a:xfrm>
              <a:off x="3308" y="1874"/>
              <a:ext cx="240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500">
                  <a:solidFill>
                    <a:srgbClr val="000000"/>
                  </a:solidFill>
                </a:rPr>
                <a:t>4098</a:t>
              </a:r>
              <a:endParaRPr lang="en-US" sz="2400"/>
            </a:p>
          </p:txBody>
        </p:sp>
        <p:sp>
          <p:nvSpPr>
            <p:cNvPr id="17490" name="Rectangle 82"/>
            <p:cNvSpPr>
              <a:spLocks noChangeArrowheads="1"/>
            </p:cNvSpPr>
            <p:nvPr/>
          </p:nvSpPr>
          <p:spPr bwMode="auto">
            <a:xfrm>
              <a:off x="3547" y="1874"/>
              <a:ext cx="30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500">
                  <a:solidFill>
                    <a:srgbClr val="000000"/>
                  </a:solidFill>
                </a:rPr>
                <a:t> </a:t>
              </a:r>
              <a:endParaRPr lang="en-US" sz="2400"/>
            </a:p>
          </p:txBody>
        </p:sp>
        <p:sp>
          <p:nvSpPr>
            <p:cNvPr id="17491" name="Rectangle 83"/>
            <p:cNvSpPr>
              <a:spLocks noChangeArrowheads="1"/>
            </p:cNvSpPr>
            <p:nvPr/>
          </p:nvSpPr>
          <p:spPr bwMode="auto">
            <a:xfrm>
              <a:off x="4081" y="1733"/>
              <a:ext cx="412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bkraemer@</a:t>
              </a:r>
              <a:endParaRPr lang="en-US" sz="2400"/>
            </a:p>
          </p:txBody>
        </p:sp>
        <p:sp>
          <p:nvSpPr>
            <p:cNvPr id="17492" name="Rectangle 84"/>
            <p:cNvSpPr>
              <a:spLocks noChangeArrowheads="1"/>
            </p:cNvSpPr>
            <p:nvPr/>
          </p:nvSpPr>
          <p:spPr bwMode="auto">
            <a:xfrm>
              <a:off x="4501" y="1733"/>
              <a:ext cx="267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marvell</a:t>
              </a:r>
              <a:endParaRPr lang="en-US" sz="2400"/>
            </a:p>
          </p:txBody>
        </p:sp>
        <p:sp>
          <p:nvSpPr>
            <p:cNvPr id="17493" name="Rectangle 85"/>
            <p:cNvSpPr>
              <a:spLocks noChangeArrowheads="1"/>
            </p:cNvSpPr>
            <p:nvPr/>
          </p:nvSpPr>
          <p:spPr bwMode="auto">
            <a:xfrm>
              <a:off x="4775" y="1733"/>
              <a:ext cx="173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.com</a:t>
              </a:r>
              <a:endParaRPr lang="en-US" sz="2400"/>
            </a:p>
          </p:txBody>
        </p:sp>
        <p:sp>
          <p:nvSpPr>
            <p:cNvPr id="17494" name="Rectangle 86"/>
            <p:cNvSpPr>
              <a:spLocks noChangeArrowheads="1"/>
            </p:cNvSpPr>
            <p:nvPr/>
          </p:nvSpPr>
          <p:spPr bwMode="auto">
            <a:xfrm>
              <a:off x="4951" y="1733"/>
              <a:ext cx="22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 </a:t>
              </a:r>
              <a:endParaRPr lang="en-US" sz="2400"/>
            </a:p>
          </p:txBody>
        </p:sp>
        <p:sp>
          <p:nvSpPr>
            <p:cNvPr id="17495" name="Rectangle 87"/>
            <p:cNvSpPr>
              <a:spLocks noChangeArrowheads="1"/>
            </p:cNvSpPr>
            <p:nvPr/>
          </p:nvSpPr>
          <p:spPr bwMode="auto">
            <a:xfrm>
              <a:off x="391" y="1728"/>
              <a:ext cx="3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96" name="Line 88"/>
            <p:cNvSpPr>
              <a:spLocks noChangeShapeType="1"/>
            </p:cNvSpPr>
            <p:nvPr/>
          </p:nvSpPr>
          <p:spPr bwMode="auto">
            <a:xfrm>
              <a:off x="391" y="1728"/>
              <a:ext cx="3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97" name="Line 89"/>
            <p:cNvSpPr>
              <a:spLocks noChangeShapeType="1"/>
            </p:cNvSpPr>
            <p:nvPr/>
          </p:nvSpPr>
          <p:spPr bwMode="auto">
            <a:xfrm>
              <a:off x="391" y="1728"/>
              <a:ext cx="0" cy="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98" name="Rectangle 90"/>
            <p:cNvSpPr>
              <a:spLocks noChangeArrowheads="1"/>
            </p:cNvSpPr>
            <p:nvPr/>
          </p:nvSpPr>
          <p:spPr bwMode="auto">
            <a:xfrm>
              <a:off x="394" y="1728"/>
              <a:ext cx="924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99" name="Line 91"/>
            <p:cNvSpPr>
              <a:spLocks noChangeShapeType="1"/>
            </p:cNvSpPr>
            <p:nvPr/>
          </p:nvSpPr>
          <p:spPr bwMode="auto">
            <a:xfrm>
              <a:off x="394" y="1728"/>
              <a:ext cx="924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500" name="Rectangle 92"/>
            <p:cNvSpPr>
              <a:spLocks noChangeArrowheads="1"/>
            </p:cNvSpPr>
            <p:nvPr/>
          </p:nvSpPr>
          <p:spPr bwMode="auto">
            <a:xfrm>
              <a:off x="1318" y="1728"/>
              <a:ext cx="3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501" name="Line 93"/>
            <p:cNvSpPr>
              <a:spLocks noChangeShapeType="1"/>
            </p:cNvSpPr>
            <p:nvPr/>
          </p:nvSpPr>
          <p:spPr bwMode="auto">
            <a:xfrm>
              <a:off x="1318" y="1728"/>
              <a:ext cx="3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502" name="Line 94"/>
            <p:cNvSpPr>
              <a:spLocks noChangeShapeType="1"/>
            </p:cNvSpPr>
            <p:nvPr/>
          </p:nvSpPr>
          <p:spPr bwMode="auto">
            <a:xfrm>
              <a:off x="1318" y="1728"/>
              <a:ext cx="0" cy="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503" name="Rectangle 95"/>
            <p:cNvSpPr>
              <a:spLocks noChangeArrowheads="1"/>
            </p:cNvSpPr>
            <p:nvPr/>
          </p:nvSpPr>
          <p:spPr bwMode="auto">
            <a:xfrm>
              <a:off x="1321" y="1728"/>
              <a:ext cx="870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504" name="Line 96"/>
            <p:cNvSpPr>
              <a:spLocks noChangeShapeType="1"/>
            </p:cNvSpPr>
            <p:nvPr/>
          </p:nvSpPr>
          <p:spPr bwMode="auto">
            <a:xfrm>
              <a:off x="1321" y="1728"/>
              <a:ext cx="870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505" name="Rectangle 97"/>
            <p:cNvSpPr>
              <a:spLocks noChangeArrowheads="1"/>
            </p:cNvSpPr>
            <p:nvPr/>
          </p:nvSpPr>
          <p:spPr bwMode="auto">
            <a:xfrm>
              <a:off x="2191" y="1728"/>
              <a:ext cx="4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506" name="Line 98"/>
            <p:cNvSpPr>
              <a:spLocks noChangeShapeType="1"/>
            </p:cNvSpPr>
            <p:nvPr/>
          </p:nvSpPr>
          <p:spPr bwMode="auto">
            <a:xfrm>
              <a:off x="2191" y="1728"/>
              <a:ext cx="4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507" name="Line 99"/>
            <p:cNvSpPr>
              <a:spLocks noChangeShapeType="1"/>
            </p:cNvSpPr>
            <p:nvPr/>
          </p:nvSpPr>
          <p:spPr bwMode="auto">
            <a:xfrm>
              <a:off x="2191" y="1728"/>
              <a:ext cx="0" cy="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508" name="Rectangle 100"/>
            <p:cNvSpPr>
              <a:spLocks noChangeArrowheads="1"/>
            </p:cNvSpPr>
            <p:nvPr/>
          </p:nvSpPr>
          <p:spPr bwMode="auto">
            <a:xfrm>
              <a:off x="2195" y="1728"/>
              <a:ext cx="1071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509" name="Line 101"/>
            <p:cNvSpPr>
              <a:spLocks noChangeShapeType="1"/>
            </p:cNvSpPr>
            <p:nvPr/>
          </p:nvSpPr>
          <p:spPr bwMode="auto">
            <a:xfrm>
              <a:off x="2195" y="1728"/>
              <a:ext cx="1071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510" name="Rectangle 102"/>
            <p:cNvSpPr>
              <a:spLocks noChangeArrowheads="1"/>
            </p:cNvSpPr>
            <p:nvPr/>
          </p:nvSpPr>
          <p:spPr bwMode="auto">
            <a:xfrm>
              <a:off x="3266" y="1728"/>
              <a:ext cx="4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511" name="Line 103"/>
            <p:cNvSpPr>
              <a:spLocks noChangeShapeType="1"/>
            </p:cNvSpPr>
            <p:nvPr/>
          </p:nvSpPr>
          <p:spPr bwMode="auto">
            <a:xfrm>
              <a:off x="3266" y="1728"/>
              <a:ext cx="4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512" name="Line 104"/>
            <p:cNvSpPr>
              <a:spLocks noChangeShapeType="1"/>
            </p:cNvSpPr>
            <p:nvPr/>
          </p:nvSpPr>
          <p:spPr bwMode="auto">
            <a:xfrm>
              <a:off x="3266" y="1728"/>
              <a:ext cx="0" cy="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513" name="Rectangle 105"/>
            <p:cNvSpPr>
              <a:spLocks noChangeArrowheads="1"/>
            </p:cNvSpPr>
            <p:nvPr/>
          </p:nvSpPr>
          <p:spPr bwMode="auto">
            <a:xfrm>
              <a:off x="3270" y="1728"/>
              <a:ext cx="769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514" name="Line 106"/>
            <p:cNvSpPr>
              <a:spLocks noChangeShapeType="1"/>
            </p:cNvSpPr>
            <p:nvPr/>
          </p:nvSpPr>
          <p:spPr bwMode="auto">
            <a:xfrm>
              <a:off x="3270" y="1728"/>
              <a:ext cx="769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515" name="Rectangle 107"/>
            <p:cNvSpPr>
              <a:spLocks noChangeArrowheads="1"/>
            </p:cNvSpPr>
            <p:nvPr/>
          </p:nvSpPr>
          <p:spPr bwMode="auto">
            <a:xfrm>
              <a:off x="4039" y="1728"/>
              <a:ext cx="3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516" name="Line 108"/>
            <p:cNvSpPr>
              <a:spLocks noChangeShapeType="1"/>
            </p:cNvSpPr>
            <p:nvPr/>
          </p:nvSpPr>
          <p:spPr bwMode="auto">
            <a:xfrm>
              <a:off x="4039" y="1728"/>
              <a:ext cx="3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517" name="Line 109"/>
            <p:cNvSpPr>
              <a:spLocks noChangeShapeType="1"/>
            </p:cNvSpPr>
            <p:nvPr/>
          </p:nvSpPr>
          <p:spPr bwMode="auto">
            <a:xfrm>
              <a:off x="4039" y="1728"/>
              <a:ext cx="0" cy="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518" name="Rectangle 110"/>
            <p:cNvSpPr>
              <a:spLocks noChangeArrowheads="1"/>
            </p:cNvSpPr>
            <p:nvPr/>
          </p:nvSpPr>
          <p:spPr bwMode="auto">
            <a:xfrm>
              <a:off x="4042" y="1728"/>
              <a:ext cx="1038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519" name="Line 111"/>
            <p:cNvSpPr>
              <a:spLocks noChangeShapeType="1"/>
            </p:cNvSpPr>
            <p:nvPr/>
          </p:nvSpPr>
          <p:spPr bwMode="auto">
            <a:xfrm>
              <a:off x="4042" y="1728"/>
              <a:ext cx="1038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520" name="Rectangle 112"/>
            <p:cNvSpPr>
              <a:spLocks noChangeArrowheads="1"/>
            </p:cNvSpPr>
            <p:nvPr/>
          </p:nvSpPr>
          <p:spPr bwMode="auto">
            <a:xfrm>
              <a:off x="5080" y="1728"/>
              <a:ext cx="4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521" name="Line 113"/>
            <p:cNvSpPr>
              <a:spLocks noChangeShapeType="1"/>
            </p:cNvSpPr>
            <p:nvPr/>
          </p:nvSpPr>
          <p:spPr bwMode="auto">
            <a:xfrm>
              <a:off x="5080" y="1728"/>
              <a:ext cx="4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522" name="Line 114"/>
            <p:cNvSpPr>
              <a:spLocks noChangeShapeType="1"/>
            </p:cNvSpPr>
            <p:nvPr/>
          </p:nvSpPr>
          <p:spPr bwMode="auto">
            <a:xfrm>
              <a:off x="5080" y="1728"/>
              <a:ext cx="0" cy="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523" name="Rectangle 115"/>
            <p:cNvSpPr>
              <a:spLocks noChangeArrowheads="1"/>
            </p:cNvSpPr>
            <p:nvPr/>
          </p:nvSpPr>
          <p:spPr bwMode="auto">
            <a:xfrm>
              <a:off x="391" y="1732"/>
              <a:ext cx="3" cy="41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524" name="Line 116"/>
            <p:cNvSpPr>
              <a:spLocks noChangeShapeType="1"/>
            </p:cNvSpPr>
            <p:nvPr/>
          </p:nvSpPr>
          <p:spPr bwMode="auto">
            <a:xfrm>
              <a:off x="391" y="1732"/>
              <a:ext cx="0" cy="41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525" name="Rectangle 117"/>
            <p:cNvSpPr>
              <a:spLocks noChangeArrowheads="1"/>
            </p:cNvSpPr>
            <p:nvPr/>
          </p:nvSpPr>
          <p:spPr bwMode="auto">
            <a:xfrm>
              <a:off x="1318" y="1732"/>
              <a:ext cx="3" cy="41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526" name="Line 118"/>
            <p:cNvSpPr>
              <a:spLocks noChangeShapeType="1"/>
            </p:cNvSpPr>
            <p:nvPr/>
          </p:nvSpPr>
          <p:spPr bwMode="auto">
            <a:xfrm>
              <a:off x="1318" y="1732"/>
              <a:ext cx="0" cy="41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527" name="Rectangle 119"/>
            <p:cNvSpPr>
              <a:spLocks noChangeArrowheads="1"/>
            </p:cNvSpPr>
            <p:nvPr/>
          </p:nvSpPr>
          <p:spPr bwMode="auto">
            <a:xfrm>
              <a:off x="2191" y="1732"/>
              <a:ext cx="4" cy="41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528" name="Line 120"/>
            <p:cNvSpPr>
              <a:spLocks noChangeShapeType="1"/>
            </p:cNvSpPr>
            <p:nvPr/>
          </p:nvSpPr>
          <p:spPr bwMode="auto">
            <a:xfrm>
              <a:off x="2191" y="1732"/>
              <a:ext cx="0" cy="41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529" name="Rectangle 121"/>
            <p:cNvSpPr>
              <a:spLocks noChangeArrowheads="1"/>
            </p:cNvSpPr>
            <p:nvPr/>
          </p:nvSpPr>
          <p:spPr bwMode="auto">
            <a:xfrm>
              <a:off x="3266" y="1732"/>
              <a:ext cx="4" cy="41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530" name="Line 122"/>
            <p:cNvSpPr>
              <a:spLocks noChangeShapeType="1"/>
            </p:cNvSpPr>
            <p:nvPr/>
          </p:nvSpPr>
          <p:spPr bwMode="auto">
            <a:xfrm>
              <a:off x="3266" y="1732"/>
              <a:ext cx="0" cy="41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531" name="Rectangle 123"/>
            <p:cNvSpPr>
              <a:spLocks noChangeArrowheads="1"/>
            </p:cNvSpPr>
            <p:nvPr/>
          </p:nvSpPr>
          <p:spPr bwMode="auto">
            <a:xfrm>
              <a:off x="4039" y="1732"/>
              <a:ext cx="3" cy="41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532" name="Line 124"/>
            <p:cNvSpPr>
              <a:spLocks noChangeShapeType="1"/>
            </p:cNvSpPr>
            <p:nvPr/>
          </p:nvSpPr>
          <p:spPr bwMode="auto">
            <a:xfrm>
              <a:off x="4039" y="1732"/>
              <a:ext cx="0" cy="41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533" name="Rectangle 125"/>
            <p:cNvSpPr>
              <a:spLocks noChangeArrowheads="1"/>
            </p:cNvSpPr>
            <p:nvPr/>
          </p:nvSpPr>
          <p:spPr bwMode="auto">
            <a:xfrm>
              <a:off x="5080" y="1732"/>
              <a:ext cx="4" cy="41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534" name="Line 126"/>
            <p:cNvSpPr>
              <a:spLocks noChangeShapeType="1"/>
            </p:cNvSpPr>
            <p:nvPr/>
          </p:nvSpPr>
          <p:spPr bwMode="auto">
            <a:xfrm>
              <a:off x="5080" y="1732"/>
              <a:ext cx="0" cy="41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535" name="Line 171"/>
            <p:cNvSpPr>
              <a:spLocks noChangeShapeType="1"/>
            </p:cNvSpPr>
            <p:nvPr/>
          </p:nvSpPr>
          <p:spPr bwMode="auto">
            <a:xfrm>
              <a:off x="4042" y="2145"/>
              <a:ext cx="1038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536" name="Line 268"/>
            <p:cNvSpPr>
              <a:spLocks noChangeShapeType="1"/>
            </p:cNvSpPr>
            <p:nvPr/>
          </p:nvSpPr>
          <p:spPr bwMode="auto">
            <a:xfrm>
              <a:off x="384" y="2145"/>
              <a:ext cx="470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Date Placeholder 3"/>
          <p:cNvSpPr>
            <a:spLocks noGrp="1"/>
          </p:cNvSpPr>
          <p:nvPr>
            <p:ph type="dt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July 2013</a:t>
            </a:r>
            <a:endParaRPr lang="en-US" sz="1800"/>
          </a:p>
        </p:txBody>
      </p:sp>
      <p:sp>
        <p:nvSpPr>
          <p:cNvPr id="24580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609600"/>
            <a:ext cx="8991600" cy="381000"/>
          </a:xfrm>
        </p:spPr>
        <p:txBody>
          <a:bodyPr/>
          <a:lstStyle/>
          <a:p>
            <a:r>
              <a:rPr lang="en-US" sz="2800" dirty="0" smtClean="0"/>
              <a:t>WG11 Meeting Chairs – July 2013</a:t>
            </a:r>
          </a:p>
        </p:txBody>
      </p:sp>
      <p:graphicFrame>
        <p:nvGraphicFramePr>
          <p:cNvPr id="3245204" name="Group 14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50797575"/>
              </p:ext>
            </p:extLst>
          </p:nvPr>
        </p:nvGraphicFramePr>
        <p:xfrm>
          <a:off x="1600200" y="1143000"/>
          <a:ext cx="4038601" cy="5026222"/>
        </p:xfrm>
        <a:graphic>
          <a:graphicData uri="http://schemas.openxmlformats.org/drawingml/2006/table">
            <a:tbl>
              <a:tblPr/>
              <a:tblGrid>
                <a:gridCol w="637674"/>
                <a:gridCol w="850232"/>
                <a:gridCol w="2550695"/>
              </a:tblGrid>
              <a:tr h="3048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Cat</a:t>
                      </a:r>
                    </a:p>
                  </a:txBody>
                  <a:tcPr marT="45728" marB="4572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Group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Meeting Chair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09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WG</a:t>
                      </a:r>
                    </a:p>
                  </a:txBody>
                  <a:tcPr marT="45728" marB="4572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WG11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Bruce Kraemer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6" marB="274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MC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Dorothy Stanley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6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6" marB="274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AC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Osama </a:t>
                      </a: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Aboul-Magd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6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6" marB="274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AF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Richard Kennedy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6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6" marB="27436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AH</a:t>
                      </a:r>
                    </a:p>
                  </a:txBody>
                  <a:tcPr marT="27436" marB="2743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Dave Halasz </a:t>
                      </a:r>
                    </a:p>
                  </a:txBody>
                  <a:tcPr marT="27436" marB="2743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851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6" marB="274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AI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Hiroshi Mano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86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6" marB="274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AJ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Xiaoming </a:t>
                      </a: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Peng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2">
                            <a:lumMod val="60000"/>
                            <a:lumOff val="40000"/>
                          </a:schemeClr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86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6" marB="274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AK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Donald Eastlake 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86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6" marB="274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AQ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Stephen McCann 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6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</a:p>
                  </a:txBody>
                  <a:tcPr marT="27436" marB="274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WNG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Clint Chaplin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6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ARC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Michael </a:t>
                      </a: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Montemurro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214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JTC1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Andrew Myles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6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REG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Richard Kennedy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6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SG</a:t>
                      </a:r>
                    </a:p>
                  </a:txBody>
                  <a:tcPr marT="27436" marB="274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HEW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Osama </a:t>
                      </a: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Aboul-Magd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95668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Date Placeholder 3"/>
          <p:cNvSpPr>
            <a:spLocks noGrp="1"/>
          </p:cNvSpPr>
          <p:nvPr>
            <p:ph type="dt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July 2013</a:t>
            </a:r>
            <a:endParaRPr lang="en-US" sz="1800"/>
          </a:p>
        </p:txBody>
      </p:sp>
      <p:sp>
        <p:nvSpPr>
          <p:cNvPr id="26628" name="WordArt 2"/>
          <p:cNvSpPr>
            <a:spLocks noChangeArrowheads="1" noChangeShapeType="1" noTextEdit="1"/>
          </p:cNvSpPr>
          <p:nvPr/>
        </p:nvSpPr>
        <p:spPr bwMode="auto">
          <a:xfrm>
            <a:off x="533400" y="2438400"/>
            <a:ext cx="7924800" cy="274320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49649"/>
              </a:avLst>
            </a:prstTxWarp>
          </a:bodyPr>
          <a:lstStyle/>
          <a:p>
            <a:pPr algn="ctr"/>
            <a:r>
              <a:rPr lang="en-US" sz="8000" kern="10" dirty="0" smtClean="0"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WG11 Status</a:t>
            </a:r>
            <a:endParaRPr lang="en-US" sz="8000" kern="10" dirty="0">
              <a:solidFill>
                <a:srgbClr val="336699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July 2013</a:t>
            </a:r>
          </a:p>
        </p:txBody>
      </p:sp>
      <p:sp>
        <p:nvSpPr>
          <p:cNvPr id="922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Current Membership Status - July</a:t>
            </a:r>
          </a:p>
        </p:txBody>
      </p:sp>
      <p:sp>
        <p:nvSpPr>
          <p:cNvPr id="9222" name="Text Box 3"/>
          <p:cNvSpPr txBox="1">
            <a:spLocks noChangeArrowheads="1"/>
          </p:cNvSpPr>
          <p:nvPr/>
        </p:nvSpPr>
        <p:spPr bwMode="auto">
          <a:xfrm>
            <a:off x="685800" y="6019800"/>
            <a:ext cx="77724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GB" sz="1200" b="0" dirty="0"/>
              <a:t>Data as of </a:t>
            </a:r>
            <a:r>
              <a:rPr lang="en-GB" sz="1200" b="0" dirty="0" smtClean="0"/>
              <a:t>2012-11-06</a:t>
            </a:r>
            <a:endParaRPr lang="en-GB" sz="1200" b="0" dirty="0"/>
          </a:p>
        </p:txBody>
      </p:sp>
      <p:sp>
        <p:nvSpPr>
          <p:cNvPr id="9223" name="TextBox 8"/>
          <p:cNvSpPr txBox="1">
            <a:spLocks noChangeArrowheads="1"/>
          </p:cNvSpPr>
          <p:nvPr/>
        </p:nvSpPr>
        <p:spPr bwMode="auto">
          <a:xfrm>
            <a:off x="609600" y="4495800"/>
            <a:ext cx="777240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z="1800" b="0" dirty="0"/>
              <a:t>Definitions:  </a:t>
            </a:r>
          </a:p>
          <a:p>
            <a:pPr lvl="1"/>
            <a:r>
              <a:rPr lang="en-GB" sz="1800" i="1" dirty="0"/>
              <a:t>Aspirant</a:t>
            </a:r>
            <a:r>
              <a:rPr lang="en-GB" sz="1800" b="0" dirty="0"/>
              <a:t>: a member who has attended 1 qualifying meeting</a:t>
            </a:r>
          </a:p>
          <a:p>
            <a:pPr lvl="1"/>
            <a:r>
              <a:rPr lang="en-GB" sz="1800" i="1" dirty="0"/>
              <a:t>Potential Voter</a:t>
            </a:r>
            <a:r>
              <a:rPr lang="en-GB" sz="1800" b="0" dirty="0"/>
              <a:t>: a member who has attended 2 qualifying meetings and will become a voter at the start of the next plenary they attend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29848572"/>
              </p:ext>
            </p:extLst>
          </p:nvPr>
        </p:nvGraphicFramePr>
        <p:xfrm>
          <a:off x="668338" y="1752600"/>
          <a:ext cx="7772400" cy="2316184"/>
        </p:xfrm>
        <a:graphic>
          <a:graphicData uri="http://schemas.openxmlformats.org/drawingml/2006/table">
            <a:tbl>
              <a:tblPr/>
              <a:tblGrid>
                <a:gridCol w="3886200"/>
                <a:gridCol w="3886200"/>
              </a:tblGrid>
              <a:tr h="579041">
                <a:tc>
                  <a:txBody>
                    <a:bodyPr/>
                    <a:lstStyle/>
                    <a:p>
                      <a:pPr algn="ctr"/>
                      <a:r>
                        <a:rPr lang="en-GB" sz="3200" dirty="0"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Status</a:t>
                      </a:r>
                      <a:endParaRPr lang="en-GB" sz="4800" dirty="0">
                        <a:solidFill>
                          <a:schemeClr val="tx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T="45683" marB="45683" anchor="ctr">
                    <a:lnL>
                      <a:noFill/>
                    </a:lnL>
                    <a:lnR>
                      <a:noFill/>
                    </a:lnR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Number</a:t>
                      </a:r>
                      <a:endParaRPr lang="en-GB" sz="4800">
                        <a:solidFill>
                          <a:schemeClr val="tx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T="45683" marB="456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</a:tr>
              <a:tr h="579041">
                <a:tc>
                  <a:txBody>
                    <a:bodyPr/>
                    <a:lstStyle/>
                    <a:p>
                      <a:pPr algn="ctr"/>
                      <a:r>
                        <a:rPr lang="en-GB" sz="3200" dirty="0"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Aspirant</a:t>
                      </a:r>
                      <a:endParaRPr lang="en-GB" sz="4800" dirty="0">
                        <a:solidFill>
                          <a:schemeClr val="tx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T="45683" marB="4568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100</a:t>
                      </a:r>
                      <a:endParaRPr lang="en-GB" sz="4800" dirty="0">
                        <a:solidFill>
                          <a:schemeClr val="tx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T="45683" marB="4568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579041">
                <a:tc>
                  <a:txBody>
                    <a:bodyPr/>
                    <a:lstStyle/>
                    <a:p>
                      <a:pPr algn="ctr"/>
                      <a:r>
                        <a:rPr lang="en-GB" sz="3200" dirty="0"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Potential Voter</a:t>
                      </a:r>
                      <a:endParaRPr lang="en-GB" sz="4800" dirty="0">
                        <a:solidFill>
                          <a:schemeClr val="tx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T="45683" marB="4568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46</a:t>
                      </a:r>
                      <a:endParaRPr lang="en-GB" sz="4800" dirty="0">
                        <a:solidFill>
                          <a:schemeClr val="tx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T="45683" marB="4568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579041">
                <a:tc>
                  <a:txBody>
                    <a:bodyPr/>
                    <a:lstStyle/>
                    <a:p>
                      <a:pPr algn="ctr"/>
                      <a:r>
                        <a:rPr lang="en-GB" sz="3200" dirty="0"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Voter</a:t>
                      </a:r>
                      <a:endParaRPr lang="en-GB" sz="4800" dirty="0">
                        <a:solidFill>
                          <a:schemeClr val="tx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T="45683" marB="4568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323</a:t>
                      </a:r>
                      <a:endParaRPr lang="en-GB" sz="4800" dirty="0">
                        <a:solidFill>
                          <a:schemeClr val="tx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T="45683" marB="4568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64022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Slide Number Placeholder 5"/>
          <p:cNvSpPr txBox="1">
            <a:spLocks noGrp="1"/>
          </p:cNvSpPr>
          <p:nvPr/>
        </p:nvSpPr>
        <p:spPr bwMode="auto">
          <a:xfrm>
            <a:off x="4395788" y="6475413"/>
            <a:ext cx="4286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hangingPunct="0"/>
            <a:r>
              <a:rPr lang="en-US" sz="1200"/>
              <a:t>Slide </a:t>
            </a:r>
            <a:fld id="{037E58B5-1328-4265-B9F6-08209A977C66}" type="slidenum">
              <a:rPr lang="en-US" sz="1200"/>
              <a:pPr algn="ctr" eaLnBrk="0" hangingPunct="0"/>
              <a:t>13</a:t>
            </a:fld>
            <a:endParaRPr lang="en-US" sz="1200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44475" y="495300"/>
            <a:ext cx="7772400" cy="533400"/>
          </a:xfrm>
        </p:spPr>
        <p:txBody>
          <a:bodyPr/>
          <a:lstStyle/>
          <a:p>
            <a:r>
              <a:rPr lang="en-US" sz="2800" smtClean="0"/>
              <a:t>IEEE 802.11 Standards Pipeline</a:t>
            </a:r>
          </a:p>
        </p:txBody>
      </p:sp>
      <p:sp>
        <p:nvSpPr>
          <p:cNvPr id="30723" name="Text Box 3"/>
          <p:cNvSpPr txBox="1">
            <a:spLocks noChangeArrowheads="1"/>
          </p:cNvSpPr>
          <p:nvPr/>
        </p:nvSpPr>
        <p:spPr bwMode="auto">
          <a:xfrm>
            <a:off x="0" y="5181600"/>
            <a:ext cx="557213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b="1">
                <a:latin typeface="Tahoma" pitchFamily="34" charset="0"/>
                <a:ea typeface="ＭＳ Ｐゴシック" charset="-128"/>
                <a:cs typeface="Arial" pitchFamily="34" charset="0"/>
              </a:rPr>
              <a:t>PHY</a:t>
            </a:r>
            <a:endParaRPr lang="en-US" sz="2000" b="1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0724" name="Text Box 4"/>
          <p:cNvSpPr txBox="1">
            <a:spLocks noChangeArrowheads="1"/>
          </p:cNvSpPr>
          <p:nvPr/>
        </p:nvSpPr>
        <p:spPr bwMode="auto">
          <a:xfrm>
            <a:off x="5257800" y="5995988"/>
            <a:ext cx="815975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1400">
                <a:latin typeface="Tahoma" pitchFamily="34" charset="0"/>
                <a:ea typeface="ＭＳ Ｐゴシック" charset="-128"/>
                <a:cs typeface="Arial" pitchFamily="34" charset="0"/>
              </a:rPr>
              <a:t>Sponsor</a:t>
            </a:r>
          </a:p>
          <a:p>
            <a:pPr algn="ctr"/>
            <a:r>
              <a:rPr lang="en-US" sz="1400">
                <a:latin typeface="Tahoma" pitchFamily="34" charset="0"/>
                <a:ea typeface="ＭＳ Ｐゴシック" charset="-128"/>
                <a:cs typeface="Arial" pitchFamily="34" charset="0"/>
              </a:rPr>
              <a:t>Ballot</a:t>
            </a:r>
          </a:p>
        </p:txBody>
      </p:sp>
      <p:sp>
        <p:nvSpPr>
          <p:cNvPr id="30725" name="AutoShape 5"/>
          <p:cNvSpPr>
            <a:spLocks/>
          </p:cNvSpPr>
          <p:nvPr/>
        </p:nvSpPr>
        <p:spPr bwMode="auto">
          <a:xfrm rot="-5400000">
            <a:off x="4197350" y="5392738"/>
            <a:ext cx="215900" cy="990600"/>
          </a:xfrm>
          <a:prstGeom prst="leftBrace">
            <a:avLst>
              <a:gd name="adj1" fmla="val 38235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30726" name="Text Box 6"/>
          <p:cNvSpPr txBox="1">
            <a:spLocks noChangeArrowheads="1"/>
          </p:cNvSpPr>
          <p:nvPr/>
        </p:nvSpPr>
        <p:spPr bwMode="auto">
          <a:xfrm>
            <a:off x="123825" y="1457325"/>
            <a:ext cx="538163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b="1">
                <a:latin typeface="Tahoma" pitchFamily="34" charset="0"/>
                <a:ea typeface="ＭＳ Ｐゴシック" charset="-128"/>
                <a:cs typeface="Arial" pitchFamily="34" charset="0"/>
              </a:rPr>
              <a:t>MAC</a:t>
            </a:r>
            <a:endParaRPr lang="en-US" sz="2000" b="1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0727" name="Text Box 7"/>
          <p:cNvSpPr txBox="1">
            <a:spLocks noChangeArrowheads="1"/>
          </p:cNvSpPr>
          <p:nvPr/>
        </p:nvSpPr>
        <p:spPr bwMode="auto">
          <a:xfrm>
            <a:off x="1438275" y="5943600"/>
            <a:ext cx="982663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80000"/>
              </a:lnSpc>
            </a:pPr>
            <a:r>
              <a:rPr lang="en-US" sz="1400">
                <a:latin typeface="Tahoma" pitchFamily="34" charset="0"/>
                <a:ea typeface="ＭＳ Ｐゴシック" charset="-128"/>
                <a:cs typeface="Arial" pitchFamily="34" charset="0"/>
              </a:rPr>
              <a:t>Study </a:t>
            </a:r>
          </a:p>
          <a:p>
            <a:pPr algn="ctr">
              <a:lnSpc>
                <a:spcPct val="80000"/>
              </a:lnSpc>
            </a:pPr>
            <a:r>
              <a:rPr lang="en-US" sz="1400">
                <a:latin typeface="Tahoma" pitchFamily="34" charset="0"/>
                <a:ea typeface="ＭＳ Ｐゴシック" charset="-128"/>
                <a:cs typeface="Arial" pitchFamily="34" charset="0"/>
              </a:rPr>
              <a:t>groups</a:t>
            </a:r>
          </a:p>
        </p:txBody>
      </p:sp>
      <p:sp>
        <p:nvSpPr>
          <p:cNvPr id="30728" name="AutoShape 8"/>
          <p:cNvSpPr>
            <a:spLocks/>
          </p:cNvSpPr>
          <p:nvPr/>
        </p:nvSpPr>
        <p:spPr bwMode="auto">
          <a:xfrm rot="-5400000">
            <a:off x="1887537" y="5364163"/>
            <a:ext cx="168275" cy="914400"/>
          </a:xfrm>
          <a:prstGeom prst="leftBrace">
            <a:avLst>
              <a:gd name="adj1" fmla="val 45283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30731" name="AutoShape 11"/>
          <p:cNvSpPr>
            <a:spLocks noChangeArrowheads="1"/>
          </p:cNvSpPr>
          <p:nvPr/>
        </p:nvSpPr>
        <p:spPr bwMode="auto">
          <a:xfrm>
            <a:off x="7924800" y="762000"/>
            <a:ext cx="1157287" cy="5018087"/>
          </a:xfrm>
          <a:prstGeom prst="cube">
            <a:avLst>
              <a:gd name="adj" fmla="val 4486"/>
            </a:avLst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1200" b="1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0733" name="Text Box 13"/>
          <p:cNvSpPr txBox="1">
            <a:spLocks noChangeArrowheads="1"/>
          </p:cNvSpPr>
          <p:nvPr/>
        </p:nvSpPr>
        <p:spPr bwMode="auto">
          <a:xfrm>
            <a:off x="8077200" y="5943600"/>
            <a:ext cx="931863" cy="5175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1400" dirty="0">
                <a:latin typeface="Tahoma" pitchFamily="34" charset="0"/>
                <a:ea typeface="ＭＳ Ｐゴシック" charset="-128"/>
                <a:cs typeface="Arial" pitchFamily="34" charset="0"/>
              </a:rPr>
              <a:t>Published</a:t>
            </a:r>
          </a:p>
          <a:p>
            <a:pPr algn="ctr"/>
            <a:r>
              <a:rPr lang="en-US" sz="1400" dirty="0">
                <a:latin typeface="Tahoma" pitchFamily="34" charset="0"/>
                <a:ea typeface="ＭＳ Ｐゴシック" charset="-128"/>
                <a:cs typeface="Arial" pitchFamily="34" charset="0"/>
              </a:rPr>
              <a:t>Standard</a:t>
            </a:r>
          </a:p>
        </p:txBody>
      </p:sp>
      <p:sp>
        <p:nvSpPr>
          <p:cNvPr id="30742" name="AutoShape 25"/>
          <p:cNvSpPr>
            <a:spLocks noChangeArrowheads="1"/>
          </p:cNvSpPr>
          <p:nvPr/>
        </p:nvSpPr>
        <p:spPr bwMode="auto">
          <a:xfrm>
            <a:off x="2554288" y="6383338"/>
            <a:ext cx="4797425" cy="339725"/>
          </a:xfrm>
          <a:prstGeom prst="rightArrow">
            <a:avLst>
              <a:gd name="adj1" fmla="val 49537"/>
              <a:gd name="adj2" fmla="val 208880"/>
            </a:avLst>
          </a:prstGeom>
          <a:gradFill rotWithShape="1">
            <a:gsLst>
              <a:gs pos="0">
                <a:srgbClr val="3366FF"/>
              </a:gs>
              <a:gs pos="100000">
                <a:srgbClr val="FFCC00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30743" name="Text Box 26"/>
          <p:cNvSpPr txBox="1">
            <a:spLocks noChangeArrowheads="1"/>
          </p:cNvSpPr>
          <p:nvPr/>
        </p:nvSpPr>
        <p:spPr bwMode="auto">
          <a:xfrm>
            <a:off x="3786188" y="5984875"/>
            <a:ext cx="1046162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80000"/>
              </a:lnSpc>
            </a:pPr>
            <a:r>
              <a:rPr lang="en-US" sz="1400">
                <a:latin typeface="Tahoma" pitchFamily="34" charset="0"/>
                <a:ea typeface="ＭＳ Ｐゴシック" charset="-128"/>
                <a:cs typeface="Arial" pitchFamily="34" charset="0"/>
              </a:rPr>
              <a:t>WG  </a:t>
            </a:r>
          </a:p>
          <a:p>
            <a:pPr algn="ctr">
              <a:lnSpc>
                <a:spcPct val="80000"/>
              </a:lnSpc>
            </a:pPr>
            <a:r>
              <a:rPr lang="en-US" sz="1400">
                <a:latin typeface="Tahoma" pitchFamily="34" charset="0"/>
                <a:ea typeface="ＭＳ Ｐゴシック" charset="-128"/>
                <a:cs typeface="Arial" pitchFamily="34" charset="0"/>
              </a:rPr>
              <a:t>Letter Ballot</a:t>
            </a:r>
          </a:p>
        </p:txBody>
      </p:sp>
      <p:sp>
        <p:nvSpPr>
          <p:cNvPr id="30744" name="AutoShape 27"/>
          <p:cNvSpPr>
            <a:spLocks/>
          </p:cNvSpPr>
          <p:nvPr/>
        </p:nvSpPr>
        <p:spPr bwMode="auto">
          <a:xfrm rot="-5400000">
            <a:off x="5414169" y="5287169"/>
            <a:ext cx="195262" cy="1117600"/>
          </a:xfrm>
          <a:prstGeom prst="leftBrace">
            <a:avLst>
              <a:gd name="adj1" fmla="val 76871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eaVert" wrap="none" anchor="ctr"/>
          <a:lstStyle/>
          <a:p>
            <a:pPr eaLnBrk="0" hangingPunct="0"/>
            <a:endParaRPr lang="en-US"/>
          </a:p>
        </p:txBody>
      </p:sp>
      <p:sp>
        <p:nvSpPr>
          <p:cNvPr id="30745" name="Text Box 28"/>
          <p:cNvSpPr txBox="1">
            <a:spLocks noChangeArrowheads="1"/>
          </p:cNvSpPr>
          <p:nvPr/>
        </p:nvSpPr>
        <p:spPr bwMode="auto">
          <a:xfrm>
            <a:off x="7953375" y="1000125"/>
            <a:ext cx="1131785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/>
            <a:r>
              <a:rPr lang="en-US" sz="1400" b="1" dirty="0">
                <a:latin typeface="Times" pitchFamily="18" charset="0"/>
                <a:ea typeface="ＭＳ Ｐゴシック" charset="-128"/>
                <a:cs typeface="ＭＳ Ｐゴシック" charset="-128"/>
              </a:rPr>
              <a:t>802.11 -</a:t>
            </a:r>
            <a:r>
              <a:rPr lang="en-US" sz="1400" b="1" dirty="0" smtClean="0">
                <a:latin typeface="Times" pitchFamily="18" charset="0"/>
                <a:ea typeface="ＭＳ Ｐゴシック" charset="-128"/>
                <a:cs typeface="ＭＳ Ｐゴシック" charset="-128"/>
              </a:rPr>
              <a:t>2012</a:t>
            </a:r>
            <a:endParaRPr lang="en-US" sz="1400" b="1" dirty="0">
              <a:latin typeface="Times" pitchFamily="18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30746" name="Line 29"/>
          <p:cNvSpPr>
            <a:spLocks noChangeShapeType="1"/>
          </p:cNvSpPr>
          <p:nvPr/>
        </p:nvSpPr>
        <p:spPr bwMode="auto">
          <a:xfrm>
            <a:off x="1274763" y="3581400"/>
            <a:ext cx="7869237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47" name="AutoShape 31"/>
          <p:cNvSpPr>
            <a:spLocks noChangeArrowheads="1"/>
          </p:cNvSpPr>
          <p:nvPr/>
        </p:nvSpPr>
        <p:spPr bwMode="auto">
          <a:xfrm>
            <a:off x="6543675" y="2345531"/>
            <a:ext cx="1085850" cy="423863"/>
          </a:xfrm>
          <a:prstGeom prst="cube">
            <a:avLst>
              <a:gd name="adj" fmla="val 10069"/>
            </a:avLst>
          </a:prstGeom>
          <a:solidFill>
            <a:srgbClr val="FFC000"/>
          </a:solidFill>
          <a:ln w="9525">
            <a:solidFill>
              <a:schemeClr val="tx2">
                <a:lumMod val="50000"/>
                <a:lumOff val="50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802.11aa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Video Transport</a:t>
            </a:r>
          </a:p>
        </p:txBody>
      </p:sp>
      <p:sp>
        <p:nvSpPr>
          <p:cNvPr id="8226" name="AutoShape 32"/>
          <p:cNvSpPr>
            <a:spLocks noChangeArrowheads="1"/>
          </p:cNvSpPr>
          <p:nvPr/>
        </p:nvSpPr>
        <p:spPr bwMode="auto">
          <a:xfrm>
            <a:off x="5029200" y="4679950"/>
            <a:ext cx="1085850" cy="425450"/>
          </a:xfrm>
          <a:prstGeom prst="cube">
            <a:avLst>
              <a:gd name="adj" fmla="val 10069"/>
            </a:avLst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802.11ac</a:t>
            </a:r>
          </a:p>
          <a:p>
            <a:pPr algn="ctr">
              <a:defRPr/>
            </a:pPr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VHT 5GHz</a:t>
            </a:r>
          </a:p>
        </p:txBody>
      </p:sp>
      <p:sp>
        <p:nvSpPr>
          <p:cNvPr id="30749" name="AutoShape 34"/>
          <p:cNvSpPr>
            <a:spLocks/>
          </p:cNvSpPr>
          <p:nvPr/>
        </p:nvSpPr>
        <p:spPr bwMode="auto">
          <a:xfrm rot="-5400000">
            <a:off x="3017837" y="5365751"/>
            <a:ext cx="269875" cy="990600"/>
          </a:xfrm>
          <a:prstGeom prst="leftBrace">
            <a:avLst>
              <a:gd name="adj1" fmla="val 30588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30750" name="Text Box 35"/>
          <p:cNvSpPr txBox="1">
            <a:spLocks noChangeArrowheads="1"/>
          </p:cNvSpPr>
          <p:nvPr/>
        </p:nvSpPr>
        <p:spPr bwMode="auto">
          <a:xfrm>
            <a:off x="2479675" y="6019800"/>
            <a:ext cx="1355725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80000"/>
              </a:lnSpc>
            </a:pPr>
            <a:r>
              <a:rPr lang="en-US" sz="1400">
                <a:latin typeface="Tahoma" pitchFamily="34" charset="0"/>
                <a:ea typeface="ＭＳ Ｐゴシック" charset="-128"/>
                <a:cs typeface="Arial" pitchFamily="34" charset="0"/>
              </a:rPr>
              <a:t>TG without </a:t>
            </a:r>
          </a:p>
          <a:p>
            <a:pPr algn="ctr">
              <a:lnSpc>
                <a:spcPct val="80000"/>
              </a:lnSpc>
            </a:pPr>
            <a:r>
              <a:rPr lang="en-US" sz="1400">
                <a:latin typeface="Tahoma" pitchFamily="34" charset="0"/>
                <a:ea typeface="ＭＳ Ｐゴシック" charset="-128"/>
                <a:cs typeface="Arial" pitchFamily="34" charset="0"/>
              </a:rPr>
              <a:t>Approved draft</a:t>
            </a:r>
          </a:p>
        </p:txBody>
      </p:sp>
      <p:sp>
        <p:nvSpPr>
          <p:cNvPr id="30751" name="Text Box 36"/>
          <p:cNvSpPr txBox="1">
            <a:spLocks noChangeArrowheads="1"/>
          </p:cNvSpPr>
          <p:nvPr/>
        </p:nvSpPr>
        <p:spPr bwMode="auto">
          <a:xfrm>
            <a:off x="207963" y="5943600"/>
            <a:ext cx="1135062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80000"/>
              </a:lnSpc>
            </a:pPr>
            <a:r>
              <a:rPr lang="en-US" sz="1400">
                <a:latin typeface="Tahoma" pitchFamily="34" charset="0"/>
                <a:ea typeface="ＭＳ Ｐゴシック" charset="-128"/>
                <a:cs typeface="Arial" pitchFamily="34" charset="0"/>
              </a:rPr>
              <a:t>Discussion Topics</a:t>
            </a:r>
          </a:p>
        </p:txBody>
      </p:sp>
      <p:sp>
        <p:nvSpPr>
          <p:cNvPr id="30752" name="AutoShape 37"/>
          <p:cNvSpPr>
            <a:spLocks/>
          </p:cNvSpPr>
          <p:nvPr/>
        </p:nvSpPr>
        <p:spPr bwMode="auto">
          <a:xfrm rot="-5400000">
            <a:off x="640557" y="5347494"/>
            <a:ext cx="201612" cy="914400"/>
          </a:xfrm>
          <a:prstGeom prst="leftBrace">
            <a:avLst>
              <a:gd name="adj1" fmla="val 37795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30753" name="Text Box 38"/>
          <p:cNvSpPr txBox="1">
            <a:spLocks noChangeArrowheads="1"/>
          </p:cNvSpPr>
          <p:nvPr/>
        </p:nvSpPr>
        <p:spPr bwMode="auto">
          <a:xfrm>
            <a:off x="6553200" y="5959475"/>
            <a:ext cx="1130300" cy="5175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1400" dirty="0">
                <a:latin typeface="Tahoma" pitchFamily="34" charset="0"/>
                <a:ea typeface="ＭＳ Ｐゴシック" charset="-128"/>
                <a:cs typeface="Arial" pitchFamily="34" charset="0"/>
              </a:rPr>
              <a:t>Published</a:t>
            </a:r>
          </a:p>
          <a:p>
            <a:pPr algn="ctr"/>
            <a:r>
              <a:rPr lang="en-US" sz="1400" dirty="0">
                <a:latin typeface="Tahoma" pitchFamily="34" charset="0"/>
                <a:ea typeface="ＭＳ Ｐゴシック" charset="-128"/>
                <a:cs typeface="Arial" pitchFamily="34" charset="0"/>
              </a:rPr>
              <a:t>Amendment</a:t>
            </a:r>
          </a:p>
        </p:txBody>
      </p:sp>
      <p:sp>
        <p:nvSpPr>
          <p:cNvPr id="8239" name="AutoShape 45"/>
          <p:cNvSpPr>
            <a:spLocks noChangeArrowheads="1"/>
          </p:cNvSpPr>
          <p:nvPr/>
        </p:nvSpPr>
        <p:spPr bwMode="auto">
          <a:xfrm>
            <a:off x="3810000" y="4178300"/>
            <a:ext cx="1085850" cy="434975"/>
          </a:xfrm>
          <a:prstGeom prst="cube">
            <a:avLst>
              <a:gd name="adj" fmla="val 10069"/>
            </a:avLst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802.11af</a:t>
            </a:r>
          </a:p>
          <a:p>
            <a:pPr algn="ctr">
              <a:defRPr/>
            </a:pPr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TVWS</a:t>
            </a:r>
          </a:p>
        </p:txBody>
      </p:sp>
      <p:sp>
        <p:nvSpPr>
          <p:cNvPr id="8241" name="AutoShape 47"/>
          <p:cNvSpPr>
            <a:spLocks noChangeArrowheads="1"/>
          </p:cNvSpPr>
          <p:nvPr/>
        </p:nvSpPr>
        <p:spPr bwMode="auto">
          <a:xfrm>
            <a:off x="2638425" y="2895600"/>
            <a:ext cx="914400" cy="533400"/>
          </a:xfrm>
          <a:prstGeom prst="cube">
            <a:avLst>
              <a:gd name="adj" fmla="val 10069"/>
            </a:avLst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200" b="1">
                <a:latin typeface="Tahoma" pitchFamily="34" charset="0"/>
                <a:ea typeface="ＭＳ Ｐゴシック" charset="-128"/>
                <a:cs typeface="Arial" charset="0"/>
              </a:rPr>
              <a:t>802.11ai</a:t>
            </a:r>
          </a:p>
          <a:p>
            <a:pPr algn="ctr">
              <a:defRPr/>
            </a:pPr>
            <a:r>
              <a:rPr lang="en-US" sz="1200" b="1">
                <a:latin typeface="Tahoma" pitchFamily="34" charset="0"/>
                <a:ea typeface="ＭＳ Ｐゴシック" charset="-128"/>
                <a:cs typeface="Arial" charset="0"/>
              </a:rPr>
              <a:t>FILS</a:t>
            </a:r>
          </a:p>
        </p:txBody>
      </p:sp>
      <p:sp>
        <p:nvSpPr>
          <p:cNvPr id="9264" name="Cloud"/>
          <p:cNvSpPr>
            <a:spLocks noChangeAspect="1" noEditPoints="1" noChangeArrowheads="1"/>
          </p:cNvSpPr>
          <p:nvPr/>
        </p:nvSpPr>
        <p:spPr bwMode="auto">
          <a:xfrm>
            <a:off x="12700" y="2184400"/>
            <a:ext cx="1466850" cy="2644775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0 60000 65536"/>
              <a:gd name="T9" fmla="*/ 0 60000 65536"/>
              <a:gd name="T10" fmla="*/ 0 60000 65536"/>
              <a:gd name="T11" fmla="*/ 0 60000 65536"/>
              <a:gd name="T12" fmla="*/ 2977 w 21600"/>
              <a:gd name="T13" fmla="*/ 3262 h 21600"/>
              <a:gd name="T14" fmla="*/ 17087 w 21600"/>
              <a:gd name="T15" fmla="*/ 1733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lnTo>
                  <a:pt x="1949" y="7180"/>
                </a:ln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noFill/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  <a:extLst/>
        </p:spPr>
        <p:txBody>
          <a:bodyPr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8243" name="AutoShape 49"/>
          <p:cNvSpPr>
            <a:spLocks noChangeArrowheads="1"/>
          </p:cNvSpPr>
          <p:nvPr/>
        </p:nvSpPr>
        <p:spPr bwMode="auto">
          <a:xfrm>
            <a:off x="2638425" y="3765550"/>
            <a:ext cx="914400" cy="349250"/>
          </a:xfrm>
          <a:prstGeom prst="cube">
            <a:avLst>
              <a:gd name="adj" fmla="val 10069"/>
            </a:avLst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200" b="1">
                <a:latin typeface="Tahoma" pitchFamily="34" charset="0"/>
                <a:ea typeface="ＭＳ Ｐゴシック" charset="-128"/>
                <a:cs typeface="Arial" charset="0"/>
              </a:rPr>
              <a:t>802.11 ah</a:t>
            </a:r>
          </a:p>
        </p:txBody>
      </p:sp>
      <p:sp>
        <p:nvSpPr>
          <p:cNvPr id="30765" name="AutoShape 46"/>
          <p:cNvSpPr>
            <a:spLocks noChangeArrowheads="1"/>
          </p:cNvSpPr>
          <p:nvPr/>
        </p:nvSpPr>
        <p:spPr bwMode="auto">
          <a:xfrm>
            <a:off x="278606" y="3332161"/>
            <a:ext cx="914400" cy="608013"/>
          </a:xfrm>
          <a:prstGeom prst="cube">
            <a:avLst>
              <a:gd name="adj" fmla="val 10069"/>
            </a:avLst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 b="1">
                <a:latin typeface="Tahoma" pitchFamily="34" charset="0"/>
                <a:ea typeface="ＭＳ Ｐゴシック" charset="-128"/>
                <a:cs typeface="Arial" pitchFamily="34" charset="0"/>
              </a:rPr>
              <a:t>WNG</a:t>
            </a:r>
          </a:p>
        </p:txBody>
      </p:sp>
      <p:sp>
        <p:nvSpPr>
          <p:cNvPr id="30773" name="Date Placeholder 1"/>
          <p:cNvSpPr>
            <a:spLocks noGrp="1"/>
          </p:cNvSpPr>
          <p:nvPr>
            <p:ph type="dt" sz="quarter" idx="10"/>
          </p:nvPr>
        </p:nvSpPr>
        <p:spPr>
          <a:xfrm>
            <a:off x="555625" y="304800"/>
            <a:ext cx="1566863" cy="2762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July 2013</a:t>
            </a:r>
            <a:endParaRPr lang="en-US" sz="1800"/>
          </a:p>
        </p:txBody>
      </p:sp>
      <p:sp>
        <p:nvSpPr>
          <p:cNvPr id="30776" name="AutoShape 27"/>
          <p:cNvSpPr>
            <a:spLocks/>
          </p:cNvSpPr>
          <p:nvPr/>
        </p:nvSpPr>
        <p:spPr bwMode="auto">
          <a:xfrm rot="-5400000">
            <a:off x="6876257" y="5123656"/>
            <a:ext cx="239712" cy="1552575"/>
          </a:xfrm>
          <a:prstGeom prst="leftBrace">
            <a:avLst>
              <a:gd name="adj1" fmla="val 46117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30777" name="AutoShape 31"/>
          <p:cNvSpPr>
            <a:spLocks noChangeArrowheads="1"/>
          </p:cNvSpPr>
          <p:nvPr/>
        </p:nvSpPr>
        <p:spPr bwMode="auto">
          <a:xfrm>
            <a:off x="6543675" y="3090863"/>
            <a:ext cx="1085850" cy="466725"/>
          </a:xfrm>
          <a:prstGeom prst="cube">
            <a:avLst>
              <a:gd name="adj" fmla="val 10069"/>
            </a:avLst>
          </a:prstGeom>
          <a:solidFill>
            <a:srgbClr val="FFC000">
              <a:alpha val="8196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802.11ae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QoS Mgt Frames</a:t>
            </a:r>
          </a:p>
        </p:txBody>
      </p:sp>
      <p:sp>
        <p:nvSpPr>
          <p:cNvPr id="30779" name="AutoShape 31"/>
          <p:cNvSpPr>
            <a:spLocks noChangeArrowheads="1"/>
          </p:cNvSpPr>
          <p:nvPr/>
        </p:nvSpPr>
        <p:spPr bwMode="auto">
          <a:xfrm>
            <a:off x="6534150" y="5041900"/>
            <a:ext cx="1085850" cy="533400"/>
          </a:xfrm>
          <a:prstGeom prst="cube">
            <a:avLst>
              <a:gd name="adj" fmla="val 10069"/>
            </a:avLst>
          </a:prstGeom>
          <a:solidFill>
            <a:srgbClr val="FFC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802.11ad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VHT 60 GHz</a:t>
            </a:r>
          </a:p>
        </p:txBody>
      </p:sp>
      <p:sp>
        <p:nvSpPr>
          <p:cNvPr id="30780" name="AutoShape 46"/>
          <p:cNvSpPr>
            <a:spLocks noChangeArrowheads="1"/>
          </p:cNvSpPr>
          <p:nvPr/>
        </p:nvSpPr>
        <p:spPr bwMode="auto">
          <a:xfrm>
            <a:off x="2657474" y="2227262"/>
            <a:ext cx="914400" cy="565150"/>
          </a:xfrm>
          <a:prstGeom prst="cube">
            <a:avLst>
              <a:gd name="adj" fmla="val 10069"/>
            </a:avLst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PAD</a:t>
            </a:r>
          </a:p>
          <a:p>
            <a:pPr algn="ctr"/>
            <a:r>
              <a:rPr lang="en-US" sz="12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802.11AQ</a:t>
            </a:r>
            <a:endParaRPr lang="en-US" sz="12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0781" name="AutoShape 46"/>
          <p:cNvSpPr>
            <a:spLocks noChangeArrowheads="1"/>
          </p:cNvSpPr>
          <p:nvPr/>
        </p:nvSpPr>
        <p:spPr bwMode="auto">
          <a:xfrm>
            <a:off x="2632074" y="4330700"/>
            <a:ext cx="914400" cy="349250"/>
          </a:xfrm>
          <a:prstGeom prst="cube">
            <a:avLst>
              <a:gd name="adj" fmla="val 10069"/>
            </a:avLst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802.11aj</a:t>
            </a:r>
            <a:endParaRPr lang="en-US" sz="12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cxnSp>
        <p:nvCxnSpPr>
          <p:cNvPr id="3" name="Straight Connector 2"/>
          <p:cNvCxnSpPr/>
          <p:nvPr/>
        </p:nvCxnSpPr>
        <p:spPr bwMode="auto">
          <a:xfrm>
            <a:off x="4953000" y="1447800"/>
            <a:ext cx="0" cy="4194969"/>
          </a:xfrm>
          <a:prstGeom prst="line">
            <a:avLst/>
          </a:prstGeom>
          <a:solidFill>
            <a:schemeClr val="accent1"/>
          </a:solidFill>
          <a:ln w="1270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0" name="AutoShape 11"/>
          <p:cNvSpPr>
            <a:spLocks noChangeArrowheads="1"/>
          </p:cNvSpPr>
          <p:nvPr/>
        </p:nvSpPr>
        <p:spPr bwMode="auto">
          <a:xfrm>
            <a:off x="5029200" y="1099343"/>
            <a:ext cx="2514600" cy="357982"/>
          </a:xfrm>
          <a:prstGeom prst="cube">
            <a:avLst>
              <a:gd name="adj" fmla="val 4486"/>
            </a:avLst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802.11-2015</a:t>
            </a:r>
            <a:endParaRPr lang="en-US" sz="16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cxnSp>
        <p:nvCxnSpPr>
          <p:cNvPr id="41" name="Straight Connector 40"/>
          <p:cNvCxnSpPr/>
          <p:nvPr/>
        </p:nvCxnSpPr>
        <p:spPr bwMode="auto">
          <a:xfrm>
            <a:off x="7772401" y="1419225"/>
            <a:ext cx="0" cy="4194969"/>
          </a:xfrm>
          <a:prstGeom prst="line">
            <a:avLst/>
          </a:prstGeom>
          <a:solidFill>
            <a:schemeClr val="accent1"/>
          </a:solidFill>
          <a:ln w="1270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3" name="AutoShape 46"/>
          <p:cNvSpPr>
            <a:spLocks noChangeArrowheads="1"/>
          </p:cNvSpPr>
          <p:nvPr/>
        </p:nvSpPr>
        <p:spPr bwMode="auto">
          <a:xfrm>
            <a:off x="2632074" y="1479550"/>
            <a:ext cx="914400" cy="565150"/>
          </a:xfrm>
          <a:prstGeom prst="cube">
            <a:avLst>
              <a:gd name="adj" fmla="val 10069"/>
            </a:avLst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GLK</a:t>
            </a:r>
          </a:p>
          <a:p>
            <a:pPr algn="ctr"/>
            <a:r>
              <a:rPr lang="en-US" sz="12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802.11AK</a:t>
            </a:r>
            <a:endParaRPr lang="en-US" sz="12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44" name="AutoShape 46"/>
          <p:cNvSpPr>
            <a:spLocks noChangeArrowheads="1"/>
          </p:cNvSpPr>
          <p:nvPr/>
        </p:nvSpPr>
        <p:spPr bwMode="auto">
          <a:xfrm>
            <a:off x="1617922" y="3384550"/>
            <a:ext cx="914400" cy="349250"/>
          </a:xfrm>
          <a:prstGeom prst="cube">
            <a:avLst>
              <a:gd name="adj" fmla="val 10069"/>
            </a:avLst>
          </a:prstGeom>
          <a:gradFill flip="none" rotWithShape="1">
            <a:gsLst>
              <a:gs pos="0">
                <a:srgbClr val="92D050">
                  <a:tint val="66000"/>
                  <a:satMod val="160000"/>
                </a:srgbClr>
              </a:gs>
              <a:gs pos="50000">
                <a:srgbClr val="92D050">
                  <a:tint val="44500"/>
                  <a:satMod val="160000"/>
                </a:srgbClr>
              </a:gs>
              <a:gs pos="100000">
                <a:srgbClr val="92D050">
                  <a:tint val="23500"/>
                  <a:satMod val="160000"/>
                </a:srgbClr>
              </a:gs>
            </a:gsLst>
            <a:lin ang="5400000" scaled="1"/>
            <a:tileRect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HEW</a:t>
            </a:r>
            <a:endParaRPr lang="en-US" sz="18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39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28600" y="533400"/>
            <a:ext cx="7772400" cy="533400"/>
          </a:xfrm>
        </p:spPr>
        <p:txBody>
          <a:bodyPr/>
          <a:lstStyle/>
          <a:p>
            <a:r>
              <a:rPr lang="en-US" sz="2800" smtClean="0"/>
              <a:t>IEEE 802.11 Revisions</a:t>
            </a:r>
          </a:p>
        </p:txBody>
      </p:sp>
      <p:sp>
        <p:nvSpPr>
          <p:cNvPr id="32771" name="AutoShape 9"/>
          <p:cNvSpPr>
            <a:spLocks noChangeArrowheads="1"/>
          </p:cNvSpPr>
          <p:nvPr/>
        </p:nvSpPr>
        <p:spPr bwMode="auto">
          <a:xfrm>
            <a:off x="4429125" y="2100263"/>
            <a:ext cx="990600" cy="457200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b="1">
                <a:latin typeface="Tahoma" pitchFamily="34" charset="0"/>
                <a:ea typeface="ＭＳ Ｐゴシック" charset="-128"/>
                <a:cs typeface="Arial" pitchFamily="34" charset="0"/>
              </a:rPr>
              <a:t>802.11k</a:t>
            </a:r>
          </a:p>
          <a:p>
            <a:pPr algn="ctr"/>
            <a:r>
              <a:rPr lang="en-US" sz="1200" b="1">
                <a:latin typeface="Tahoma" pitchFamily="34" charset="0"/>
                <a:ea typeface="ＭＳ Ｐゴシック" charset="-128"/>
                <a:cs typeface="Arial" pitchFamily="34" charset="0"/>
              </a:rPr>
              <a:t>RRM</a:t>
            </a:r>
          </a:p>
        </p:txBody>
      </p:sp>
      <p:sp>
        <p:nvSpPr>
          <p:cNvPr id="32772" name="AutoShape 10"/>
          <p:cNvSpPr>
            <a:spLocks noChangeArrowheads="1"/>
          </p:cNvSpPr>
          <p:nvPr/>
        </p:nvSpPr>
        <p:spPr bwMode="auto">
          <a:xfrm>
            <a:off x="4429125" y="1566863"/>
            <a:ext cx="990600" cy="457200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b="1">
                <a:latin typeface="Tahoma" pitchFamily="34" charset="0"/>
                <a:ea typeface="ＭＳ Ｐゴシック" charset="-128"/>
                <a:cs typeface="Arial" pitchFamily="34" charset="0"/>
              </a:rPr>
              <a:t>802.11r</a:t>
            </a:r>
          </a:p>
          <a:p>
            <a:pPr algn="ctr"/>
            <a:r>
              <a:rPr lang="en-US" sz="1200" b="1">
                <a:latin typeface="Tahoma" pitchFamily="34" charset="0"/>
                <a:ea typeface="ＭＳ Ｐゴシック" charset="-128"/>
                <a:cs typeface="Arial" pitchFamily="34" charset="0"/>
              </a:rPr>
              <a:t>Fast Roam</a:t>
            </a:r>
          </a:p>
        </p:txBody>
      </p:sp>
      <p:sp>
        <p:nvSpPr>
          <p:cNvPr id="32773" name="AutoShape 14"/>
          <p:cNvSpPr>
            <a:spLocks noChangeArrowheads="1"/>
          </p:cNvSpPr>
          <p:nvPr/>
        </p:nvSpPr>
        <p:spPr bwMode="auto">
          <a:xfrm>
            <a:off x="762000" y="3921125"/>
            <a:ext cx="838200" cy="365125"/>
          </a:xfrm>
          <a:prstGeom prst="cube">
            <a:avLst>
              <a:gd name="adj" fmla="val 4514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a 54 Mbps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5GHz</a:t>
            </a:r>
          </a:p>
        </p:txBody>
      </p:sp>
      <p:sp>
        <p:nvSpPr>
          <p:cNvPr id="32774" name="AutoShape 15"/>
          <p:cNvSpPr>
            <a:spLocks noChangeArrowheads="1"/>
          </p:cNvSpPr>
          <p:nvPr/>
        </p:nvSpPr>
        <p:spPr bwMode="auto">
          <a:xfrm>
            <a:off x="757238" y="4362450"/>
            <a:ext cx="838200" cy="457200"/>
          </a:xfrm>
          <a:prstGeom prst="cube">
            <a:avLst>
              <a:gd name="adj" fmla="val 4514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b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11 Mbps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2.4GHz</a:t>
            </a:r>
          </a:p>
        </p:txBody>
      </p:sp>
      <p:sp>
        <p:nvSpPr>
          <p:cNvPr id="32775" name="AutoShape 18"/>
          <p:cNvSpPr>
            <a:spLocks noChangeArrowheads="1"/>
          </p:cNvSpPr>
          <p:nvPr/>
        </p:nvSpPr>
        <p:spPr bwMode="auto">
          <a:xfrm>
            <a:off x="762000" y="2971800"/>
            <a:ext cx="838200" cy="376238"/>
          </a:xfrm>
          <a:prstGeom prst="cube">
            <a:avLst>
              <a:gd name="adj" fmla="val 6597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d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Intl roaming</a:t>
            </a:r>
            <a:r>
              <a:rPr lang="en-US" sz="1000" b="1">
                <a:solidFill>
                  <a:schemeClr val="bg1"/>
                </a:solidFill>
                <a:latin typeface="Tahoma" pitchFamily="34" charset="0"/>
                <a:ea typeface="ＭＳ Ｐゴシック" charset="-128"/>
                <a:cs typeface="Arial" pitchFamily="34" charset="0"/>
              </a:rPr>
              <a:t> </a:t>
            </a:r>
          </a:p>
        </p:txBody>
      </p:sp>
      <p:sp>
        <p:nvSpPr>
          <p:cNvPr id="32776" name="AutoShape 21"/>
          <p:cNvSpPr>
            <a:spLocks noChangeArrowheads="1"/>
          </p:cNvSpPr>
          <p:nvPr/>
        </p:nvSpPr>
        <p:spPr bwMode="auto">
          <a:xfrm>
            <a:off x="5638800" y="2362200"/>
            <a:ext cx="973138" cy="687388"/>
          </a:xfrm>
          <a:prstGeom prst="cube">
            <a:avLst>
              <a:gd name="adj" fmla="val 4486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802.11V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Network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Management</a:t>
            </a:r>
          </a:p>
          <a:p>
            <a:pPr algn="ctr"/>
            <a:endParaRPr lang="en-US" sz="1000" b="1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2777" name="AutoShape 22"/>
          <p:cNvSpPr>
            <a:spLocks noChangeArrowheads="1"/>
          </p:cNvSpPr>
          <p:nvPr/>
        </p:nvSpPr>
        <p:spPr bwMode="auto">
          <a:xfrm>
            <a:off x="5638800" y="1066800"/>
            <a:ext cx="990600" cy="457200"/>
          </a:xfrm>
          <a:prstGeom prst="cube">
            <a:avLst>
              <a:gd name="adj" fmla="val 10069"/>
            </a:avLst>
          </a:prstGeom>
          <a:solidFill>
            <a:srgbClr val="99CCFF">
              <a:alpha val="6196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b="1">
                <a:latin typeface="Tahoma" pitchFamily="34" charset="0"/>
                <a:ea typeface="ＭＳ Ｐゴシック" charset="-128"/>
                <a:cs typeface="Arial" pitchFamily="34" charset="0"/>
              </a:rPr>
              <a:t>802.11s</a:t>
            </a:r>
          </a:p>
          <a:p>
            <a:pPr algn="ctr"/>
            <a:r>
              <a:rPr lang="en-US" sz="1200" b="1">
                <a:latin typeface="Tahoma" pitchFamily="34" charset="0"/>
                <a:ea typeface="ＭＳ Ｐゴシック" charset="-128"/>
                <a:cs typeface="Arial" pitchFamily="34" charset="0"/>
              </a:rPr>
              <a:t>Mesh</a:t>
            </a:r>
          </a:p>
        </p:txBody>
      </p:sp>
      <p:sp>
        <p:nvSpPr>
          <p:cNvPr id="32778" name="AutoShape 23"/>
          <p:cNvSpPr>
            <a:spLocks noChangeArrowheads="1"/>
          </p:cNvSpPr>
          <p:nvPr/>
        </p:nvSpPr>
        <p:spPr bwMode="auto">
          <a:xfrm>
            <a:off x="5638800" y="1676400"/>
            <a:ext cx="952500" cy="528638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802.11u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WIEN </a:t>
            </a:r>
          </a:p>
        </p:txBody>
      </p:sp>
      <p:sp>
        <p:nvSpPr>
          <p:cNvPr id="32779" name="AutoShape 24"/>
          <p:cNvSpPr>
            <a:spLocks noChangeArrowheads="1"/>
          </p:cNvSpPr>
          <p:nvPr/>
        </p:nvSpPr>
        <p:spPr bwMode="auto">
          <a:xfrm>
            <a:off x="4429125" y="2633663"/>
            <a:ext cx="990600" cy="757237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802.11Y</a:t>
            </a:r>
          </a:p>
          <a:p>
            <a:pPr algn="ctr" eaLnBrk="0" hangingPunct="0"/>
            <a:r>
              <a:rPr lang="en-US" sz="1100" b="1">
                <a:solidFill>
                  <a:srgbClr val="000000"/>
                </a:solidFill>
                <a:latin typeface="Arial Narrow" pitchFamily="34" charset="0"/>
                <a:ea typeface="ＭＳ Ｐゴシック" charset="-128"/>
                <a:cs typeface="Arial" pitchFamily="34" charset="0"/>
              </a:rPr>
              <a:t>Contention</a:t>
            </a:r>
          </a:p>
          <a:p>
            <a:pPr algn="ctr" eaLnBrk="0" hangingPunct="0"/>
            <a:r>
              <a:rPr lang="en-US" sz="1100" b="1">
                <a:solidFill>
                  <a:srgbClr val="000000"/>
                </a:solidFill>
                <a:latin typeface="Arial Narrow" pitchFamily="34" charset="0"/>
                <a:ea typeface="ＭＳ Ｐゴシック" charset="-128"/>
                <a:cs typeface="Arial" pitchFamily="34" charset="0"/>
              </a:rPr>
              <a:t>Based</a:t>
            </a:r>
          </a:p>
          <a:p>
            <a:pPr algn="ctr" eaLnBrk="0" hangingPunct="0"/>
            <a:r>
              <a:rPr lang="en-US" sz="1100" b="1">
                <a:solidFill>
                  <a:srgbClr val="000000"/>
                </a:solidFill>
                <a:latin typeface="Arial Narrow" pitchFamily="34" charset="0"/>
                <a:ea typeface="ＭＳ Ｐゴシック" charset="-128"/>
                <a:cs typeface="Arial" pitchFamily="34" charset="0"/>
              </a:rPr>
              <a:t>Protocol</a:t>
            </a:r>
          </a:p>
        </p:txBody>
      </p:sp>
      <p:sp>
        <p:nvSpPr>
          <p:cNvPr id="32780" name="Line 29"/>
          <p:cNvSpPr>
            <a:spLocks noChangeShapeType="1"/>
          </p:cNvSpPr>
          <p:nvPr/>
        </p:nvSpPr>
        <p:spPr bwMode="auto">
          <a:xfrm flipV="1">
            <a:off x="381000" y="3373120"/>
            <a:ext cx="8686800" cy="87313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81" name="AutoShape 41"/>
          <p:cNvSpPr>
            <a:spLocks noChangeArrowheads="1"/>
          </p:cNvSpPr>
          <p:nvPr/>
        </p:nvSpPr>
        <p:spPr bwMode="auto">
          <a:xfrm>
            <a:off x="4419600" y="4267200"/>
            <a:ext cx="990600" cy="757238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802.11n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High 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Throughput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(&gt;100 Mbps)</a:t>
            </a:r>
          </a:p>
        </p:txBody>
      </p:sp>
      <p:sp>
        <p:nvSpPr>
          <p:cNvPr id="32782" name="AutoShape 42"/>
          <p:cNvSpPr>
            <a:spLocks noChangeArrowheads="1"/>
          </p:cNvSpPr>
          <p:nvPr/>
        </p:nvSpPr>
        <p:spPr bwMode="auto">
          <a:xfrm>
            <a:off x="4398963" y="5160963"/>
            <a:ext cx="990600" cy="757237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802.11W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Management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Frame 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Security</a:t>
            </a:r>
          </a:p>
        </p:txBody>
      </p:sp>
      <p:sp>
        <p:nvSpPr>
          <p:cNvPr id="32783" name="AutoShape 43"/>
          <p:cNvSpPr>
            <a:spLocks noChangeArrowheads="1"/>
          </p:cNvSpPr>
          <p:nvPr/>
        </p:nvSpPr>
        <p:spPr bwMode="auto">
          <a:xfrm>
            <a:off x="4432300" y="1006475"/>
            <a:ext cx="952500" cy="473075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802.11z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TDLS</a:t>
            </a:r>
          </a:p>
        </p:txBody>
      </p:sp>
      <p:sp>
        <p:nvSpPr>
          <p:cNvPr id="32784" name="AutoShape 44"/>
          <p:cNvSpPr>
            <a:spLocks noChangeArrowheads="1"/>
          </p:cNvSpPr>
          <p:nvPr/>
        </p:nvSpPr>
        <p:spPr bwMode="auto">
          <a:xfrm>
            <a:off x="4438650" y="3494088"/>
            <a:ext cx="962025" cy="723900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802.11p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WAVE</a:t>
            </a:r>
          </a:p>
        </p:txBody>
      </p:sp>
      <p:sp>
        <p:nvSpPr>
          <p:cNvPr id="32785" name="AutoShape 12"/>
          <p:cNvSpPr>
            <a:spLocks noChangeArrowheads="1"/>
          </p:cNvSpPr>
          <p:nvPr/>
        </p:nvSpPr>
        <p:spPr bwMode="auto">
          <a:xfrm>
            <a:off x="0" y="1524000"/>
            <a:ext cx="685800" cy="3810000"/>
          </a:xfrm>
          <a:prstGeom prst="cube">
            <a:avLst>
              <a:gd name="adj" fmla="val 4514"/>
            </a:avLst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802.11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 -1999</a:t>
            </a:r>
          </a:p>
          <a:p>
            <a:pPr algn="ctr"/>
            <a:endParaRPr lang="en-US" sz="1000" b="1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2786" name="Text Box 3"/>
          <p:cNvSpPr txBox="1">
            <a:spLocks noChangeArrowheads="1"/>
          </p:cNvSpPr>
          <p:nvPr/>
        </p:nvSpPr>
        <p:spPr bwMode="auto">
          <a:xfrm>
            <a:off x="0" y="5791200"/>
            <a:ext cx="557213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b="1">
                <a:latin typeface="Tahoma" pitchFamily="34" charset="0"/>
                <a:ea typeface="ＭＳ Ｐゴシック" charset="-128"/>
                <a:cs typeface="Arial" pitchFamily="34" charset="0"/>
              </a:rPr>
              <a:t>PHY</a:t>
            </a:r>
            <a:endParaRPr lang="en-US" sz="2000" b="1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2787" name="Text Box 6"/>
          <p:cNvSpPr txBox="1">
            <a:spLocks noChangeArrowheads="1"/>
          </p:cNvSpPr>
          <p:nvPr/>
        </p:nvSpPr>
        <p:spPr bwMode="auto">
          <a:xfrm>
            <a:off x="0" y="1143000"/>
            <a:ext cx="5842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b="1">
                <a:latin typeface="Tahoma" pitchFamily="34" charset="0"/>
                <a:ea typeface="ＭＳ Ｐゴシック" charset="-128"/>
                <a:cs typeface="Arial" pitchFamily="34" charset="0"/>
              </a:rPr>
              <a:t>MAC</a:t>
            </a:r>
            <a:endParaRPr lang="en-US" sz="2000" b="1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2788" name="AutoShape 11"/>
          <p:cNvSpPr>
            <a:spLocks noChangeArrowheads="1"/>
          </p:cNvSpPr>
          <p:nvPr/>
        </p:nvSpPr>
        <p:spPr bwMode="auto">
          <a:xfrm>
            <a:off x="6705600" y="1447800"/>
            <a:ext cx="852488" cy="4048125"/>
          </a:xfrm>
          <a:prstGeom prst="cube">
            <a:avLst>
              <a:gd name="adj" fmla="val 4486"/>
            </a:avLst>
          </a:prstGeom>
          <a:gradFill flip="none" rotWithShape="1">
            <a:gsLst>
              <a:gs pos="0">
                <a:srgbClr val="FFFF99">
                  <a:shade val="30000"/>
                  <a:satMod val="115000"/>
                </a:srgbClr>
              </a:gs>
              <a:gs pos="50000">
                <a:srgbClr val="FFFF99">
                  <a:shade val="67500"/>
                  <a:satMod val="115000"/>
                </a:srgbClr>
              </a:gs>
              <a:gs pos="100000">
                <a:srgbClr val="FFFF99">
                  <a:shade val="100000"/>
                  <a:satMod val="115000"/>
                </a:srgbClr>
              </a:gs>
            </a:gsLst>
            <a:path path="circle">
              <a:fillToRect l="100000" b="100000"/>
            </a:path>
            <a:tileRect t="-100000" r="-100000"/>
          </a:gradFill>
          <a:ln w="28575">
            <a:solidFill>
              <a:srgbClr val="FF0000"/>
            </a:solidFill>
            <a:miter lim="800000"/>
            <a:headEnd/>
            <a:tailEnd/>
          </a:ln>
          <a:effectLst>
            <a:glow rad="63500">
              <a:srgbClr val="FF0000">
                <a:alpha val="40000"/>
              </a:srgbClr>
            </a:glow>
          </a:effectLst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US" sz="1800" b="1" dirty="0"/>
              <a:t>802.11</a:t>
            </a:r>
            <a:endParaRPr lang="en-US" sz="1400" b="1" dirty="0"/>
          </a:p>
          <a:p>
            <a:pPr algn="ctr" eaLnBrk="0" hangingPunct="0">
              <a:defRPr/>
            </a:pPr>
            <a:r>
              <a:rPr lang="en-US" sz="1800" b="1" dirty="0"/>
              <a:t>-2012</a:t>
            </a:r>
          </a:p>
        </p:txBody>
      </p:sp>
      <p:sp>
        <p:nvSpPr>
          <p:cNvPr id="32791" name="AutoShape 11"/>
          <p:cNvSpPr>
            <a:spLocks noChangeArrowheads="1"/>
          </p:cNvSpPr>
          <p:nvPr/>
        </p:nvSpPr>
        <p:spPr bwMode="auto">
          <a:xfrm>
            <a:off x="3429000" y="1371600"/>
            <a:ext cx="914400" cy="4048125"/>
          </a:xfrm>
          <a:prstGeom prst="cube">
            <a:avLst>
              <a:gd name="adj" fmla="val 4486"/>
            </a:avLst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1400" b="1"/>
              <a:t>802.11</a:t>
            </a:r>
          </a:p>
          <a:p>
            <a:pPr algn="ctr" eaLnBrk="0" hangingPunct="0"/>
            <a:r>
              <a:rPr lang="en-US" sz="1400" b="1"/>
              <a:t>-2007</a:t>
            </a:r>
          </a:p>
        </p:txBody>
      </p:sp>
      <p:sp>
        <p:nvSpPr>
          <p:cNvPr id="32792" name="AutoShape 9"/>
          <p:cNvSpPr>
            <a:spLocks noChangeArrowheads="1"/>
          </p:cNvSpPr>
          <p:nvPr/>
        </p:nvSpPr>
        <p:spPr bwMode="auto">
          <a:xfrm>
            <a:off x="7696200" y="1768475"/>
            <a:ext cx="1295400" cy="457200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b="1">
                <a:latin typeface="Tahoma" pitchFamily="34" charset="0"/>
                <a:ea typeface="ＭＳ Ｐゴシック" charset="-128"/>
                <a:cs typeface="Arial" pitchFamily="34" charset="0"/>
              </a:rPr>
              <a:t>802.11aa</a:t>
            </a:r>
          </a:p>
          <a:p>
            <a:pPr algn="ctr"/>
            <a:r>
              <a:rPr lang="en-US" sz="1100" b="1">
                <a:latin typeface="Tahoma" pitchFamily="34" charset="0"/>
                <a:ea typeface="ＭＳ Ｐゴシック" charset="-128"/>
                <a:cs typeface="Arial" pitchFamily="34" charset="0"/>
              </a:rPr>
              <a:t>Video Transport</a:t>
            </a:r>
          </a:p>
        </p:txBody>
      </p:sp>
      <p:sp>
        <p:nvSpPr>
          <p:cNvPr id="32793" name="AutoShape 10"/>
          <p:cNvSpPr>
            <a:spLocks noChangeArrowheads="1"/>
          </p:cNvSpPr>
          <p:nvPr/>
        </p:nvSpPr>
        <p:spPr bwMode="auto">
          <a:xfrm>
            <a:off x="7696200" y="1235075"/>
            <a:ext cx="1295400" cy="457200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b="1">
                <a:latin typeface="Tahoma" pitchFamily="34" charset="0"/>
                <a:ea typeface="ＭＳ Ｐゴシック" charset="-128"/>
                <a:cs typeface="Arial" pitchFamily="34" charset="0"/>
              </a:rPr>
              <a:t>802.11ae</a:t>
            </a:r>
          </a:p>
          <a:p>
            <a:pPr algn="ctr"/>
            <a:r>
              <a:rPr lang="en-US" sz="1100" b="1">
                <a:latin typeface="Tahoma" pitchFamily="34" charset="0"/>
                <a:ea typeface="ＭＳ Ｐゴシック" charset="-128"/>
                <a:cs typeface="Arial" pitchFamily="34" charset="0"/>
              </a:rPr>
              <a:t>QoS Mgt Frames</a:t>
            </a:r>
          </a:p>
        </p:txBody>
      </p:sp>
      <p:sp>
        <p:nvSpPr>
          <p:cNvPr id="32794" name="AutoShape 24"/>
          <p:cNvSpPr>
            <a:spLocks noChangeArrowheads="1"/>
          </p:cNvSpPr>
          <p:nvPr/>
        </p:nvSpPr>
        <p:spPr bwMode="auto">
          <a:xfrm>
            <a:off x="7696200" y="5410200"/>
            <a:ext cx="1295400" cy="457200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b="1">
                <a:latin typeface="Tahoma" pitchFamily="34" charset="0"/>
                <a:ea typeface="ＭＳ Ｐゴシック" charset="-128"/>
                <a:cs typeface="Arial" pitchFamily="34" charset="0"/>
              </a:rPr>
              <a:t>802.11ah</a:t>
            </a:r>
          </a:p>
          <a:p>
            <a:pPr algn="ctr" eaLnBrk="0" hangingPunct="0"/>
            <a:r>
              <a:rPr lang="en-US" sz="1100" b="1">
                <a:solidFill>
                  <a:srgbClr val="000000"/>
                </a:solidFill>
                <a:latin typeface="Arial Narrow" pitchFamily="34" charset="0"/>
                <a:ea typeface="ＭＳ Ｐゴシック" charset="-128"/>
                <a:cs typeface="Arial" pitchFamily="34" charset="0"/>
              </a:rPr>
              <a:t>&lt;1GHz</a:t>
            </a:r>
          </a:p>
        </p:txBody>
      </p:sp>
      <p:sp>
        <p:nvSpPr>
          <p:cNvPr id="32795" name="AutoShape 41"/>
          <p:cNvSpPr>
            <a:spLocks noChangeArrowheads="1"/>
          </p:cNvSpPr>
          <p:nvPr/>
        </p:nvSpPr>
        <p:spPr bwMode="auto">
          <a:xfrm>
            <a:off x="7686675" y="3962400"/>
            <a:ext cx="1295400" cy="628650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802.11ac</a:t>
            </a:r>
          </a:p>
          <a:p>
            <a:pPr algn="ctr"/>
            <a:r>
              <a:rPr lang="en-US" sz="11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VHT</a:t>
            </a:r>
            <a:endParaRPr lang="en-US" sz="11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1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6Gbps @ 5GHz</a:t>
            </a:r>
          </a:p>
        </p:txBody>
      </p:sp>
      <p:sp>
        <p:nvSpPr>
          <p:cNvPr id="32796" name="AutoShape 43"/>
          <p:cNvSpPr>
            <a:spLocks noChangeArrowheads="1"/>
          </p:cNvSpPr>
          <p:nvPr/>
        </p:nvSpPr>
        <p:spPr bwMode="auto">
          <a:xfrm>
            <a:off x="7699375" y="685800"/>
            <a:ext cx="1246188" cy="473075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b="1">
                <a:latin typeface="Tahoma" pitchFamily="34" charset="0"/>
                <a:ea typeface="ＭＳ Ｐゴシック" charset="-128"/>
                <a:cs typeface="Arial" pitchFamily="34" charset="0"/>
              </a:rPr>
              <a:t>802.11ai</a:t>
            </a:r>
          </a:p>
          <a:p>
            <a:pPr algn="ctr"/>
            <a:r>
              <a:rPr lang="en-US" sz="1100" b="1">
                <a:latin typeface="Tahoma" pitchFamily="34" charset="0"/>
                <a:ea typeface="ＭＳ Ｐゴシック" charset="-128"/>
                <a:cs typeface="Arial" pitchFamily="34" charset="0"/>
              </a:rPr>
              <a:t>FILS</a:t>
            </a:r>
          </a:p>
        </p:txBody>
      </p:sp>
      <p:sp>
        <p:nvSpPr>
          <p:cNvPr id="32797" name="AutoShape 41"/>
          <p:cNvSpPr>
            <a:spLocks noChangeArrowheads="1"/>
          </p:cNvSpPr>
          <p:nvPr/>
        </p:nvSpPr>
        <p:spPr bwMode="auto">
          <a:xfrm>
            <a:off x="7696200" y="4648200"/>
            <a:ext cx="1295400" cy="647700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802.11ad</a:t>
            </a:r>
          </a:p>
          <a:p>
            <a:pPr algn="ctr"/>
            <a:r>
              <a:rPr lang="en-US" sz="11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VHT</a:t>
            </a:r>
            <a:endParaRPr lang="en-US" sz="11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1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6Gbps @ 60GHz</a:t>
            </a:r>
          </a:p>
        </p:txBody>
      </p:sp>
      <p:sp>
        <p:nvSpPr>
          <p:cNvPr id="32798" name="AutoShape 9"/>
          <p:cNvSpPr>
            <a:spLocks noChangeArrowheads="1"/>
          </p:cNvSpPr>
          <p:nvPr/>
        </p:nvSpPr>
        <p:spPr bwMode="auto">
          <a:xfrm>
            <a:off x="7696200" y="3429000"/>
            <a:ext cx="1295400" cy="457200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b="1">
                <a:latin typeface="Tahoma" pitchFamily="34" charset="0"/>
                <a:ea typeface="ＭＳ Ｐゴシック" charset="-128"/>
                <a:cs typeface="Arial" pitchFamily="34" charset="0"/>
              </a:rPr>
              <a:t>802.11af</a:t>
            </a:r>
          </a:p>
          <a:p>
            <a:pPr algn="ctr"/>
            <a:r>
              <a:rPr lang="en-US" sz="1100" b="1">
                <a:latin typeface="Tahoma" pitchFamily="34" charset="0"/>
                <a:ea typeface="ＭＳ Ｐゴシック" charset="-128"/>
                <a:cs typeface="Arial" pitchFamily="34" charset="0"/>
              </a:rPr>
              <a:t>TV Whitespace</a:t>
            </a:r>
          </a:p>
        </p:txBody>
      </p:sp>
      <p:sp>
        <p:nvSpPr>
          <p:cNvPr id="32799" name="AutoShape 11"/>
          <p:cNvSpPr>
            <a:spLocks noChangeArrowheads="1"/>
          </p:cNvSpPr>
          <p:nvPr/>
        </p:nvSpPr>
        <p:spPr bwMode="auto">
          <a:xfrm>
            <a:off x="1752600" y="1295400"/>
            <a:ext cx="685800" cy="4048125"/>
          </a:xfrm>
          <a:prstGeom prst="cube">
            <a:avLst>
              <a:gd name="adj" fmla="val 4486"/>
            </a:avLst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1400" b="1"/>
              <a:t>802.11</a:t>
            </a:r>
          </a:p>
          <a:p>
            <a:pPr algn="ctr" eaLnBrk="0" hangingPunct="0"/>
            <a:r>
              <a:rPr lang="en-US" sz="1400" b="1"/>
              <a:t>-2003</a:t>
            </a:r>
          </a:p>
        </p:txBody>
      </p:sp>
      <p:sp>
        <p:nvSpPr>
          <p:cNvPr id="32800" name="AutoShape 15"/>
          <p:cNvSpPr>
            <a:spLocks noChangeArrowheads="1"/>
          </p:cNvSpPr>
          <p:nvPr/>
        </p:nvSpPr>
        <p:spPr bwMode="auto">
          <a:xfrm>
            <a:off x="2590800" y="4419600"/>
            <a:ext cx="681038" cy="457200"/>
          </a:xfrm>
          <a:prstGeom prst="cube">
            <a:avLst>
              <a:gd name="adj" fmla="val 4514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g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54 Mbps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2.4GHz</a:t>
            </a:r>
          </a:p>
        </p:txBody>
      </p:sp>
      <p:sp>
        <p:nvSpPr>
          <p:cNvPr id="32801" name="AutoShape 16"/>
          <p:cNvSpPr>
            <a:spLocks noChangeArrowheads="1"/>
          </p:cNvSpPr>
          <p:nvPr/>
        </p:nvSpPr>
        <p:spPr bwMode="auto">
          <a:xfrm>
            <a:off x="2605088" y="1143000"/>
            <a:ext cx="681037" cy="376238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e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QoS</a:t>
            </a:r>
          </a:p>
        </p:txBody>
      </p:sp>
      <p:sp>
        <p:nvSpPr>
          <p:cNvPr id="32802" name="AutoShape 17"/>
          <p:cNvSpPr>
            <a:spLocks noChangeArrowheads="1"/>
          </p:cNvSpPr>
          <p:nvPr/>
        </p:nvSpPr>
        <p:spPr bwMode="auto">
          <a:xfrm>
            <a:off x="2590800" y="2038350"/>
            <a:ext cx="681038" cy="376238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i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Security</a:t>
            </a:r>
          </a:p>
        </p:txBody>
      </p:sp>
      <p:sp>
        <p:nvSpPr>
          <p:cNvPr id="32803" name="AutoShape 19"/>
          <p:cNvSpPr>
            <a:spLocks noChangeArrowheads="1"/>
          </p:cNvSpPr>
          <p:nvPr/>
        </p:nvSpPr>
        <p:spPr bwMode="auto">
          <a:xfrm>
            <a:off x="2590800" y="1597025"/>
            <a:ext cx="681038" cy="376238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h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DFS &amp; TPC</a:t>
            </a:r>
          </a:p>
        </p:txBody>
      </p:sp>
      <p:sp>
        <p:nvSpPr>
          <p:cNvPr id="32804" name="AutoShape 18"/>
          <p:cNvSpPr>
            <a:spLocks noChangeArrowheads="1"/>
          </p:cNvSpPr>
          <p:nvPr/>
        </p:nvSpPr>
        <p:spPr bwMode="auto">
          <a:xfrm>
            <a:off x="2595563" y="2971800"/>
            <a:ext cx="681037" cy="376238"/>
          </a:xfrm>
          <a:prstGeom prst="cube">
            <a:avLst>
              <a:gd name="adj" fmla="val 6597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j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JP bands</a:t>
            </a:r>
            <a:r>
              <a:rPr lang="en-US" sz="1000" b="1">
                <a:solidFill>
                  <a:schemeClr val="bg1"/>
                </a:solidFill>
                <a:latin typeface="Tahoma" pitchFamily="34" charset="0"/>
                <a:ea typeface="ＭＳ Ｐゴシック" charset="-128"/>
                <a:cs typeface="Arial" pitchFamily="34" charset="0"/>
              </a:rPr>
              <a:t> </a:t>
            </a:r>
          </a:p>
        </p:txBody>
      </p:sp>
      <p:sp>
        <p:nvSpPr>
          <p:cNvPr id="40" name="AutoShape 18"/>
          <p:cNvSpPr>
            <a:spLocks noChangeArrowheads="1"/>
          </p:cNvSpPr>
          <p:nvPr/>
        </p:nvSpPr>
        <p:spPr bwMode="auto">
          <a:xfrm>
            <a:off x="2595563" y="2530475"/>
            <a:ext cx="681037" cy="376238"/>
          </a:xfrm>
          <a:prstGeom prst="cube">
            <a:avLst>
              <a:gd name="adj" fmla="val 6597"/>
            </a:avLst>
          </a:prstGeom>
          <a:ln>
            <a:headEnd/>
            <a:tailEnd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r>
              <a:rPr lang="en-US" sz="1000" b="1">
                <a:solidFill>
                  <a:schemeClr val="bg2">
                    <a:lumMod val="75000"/>
                  </a:schemeClr>
                </a:solidFill>
                <a:latin typeface="Tahoma" pitchFamily="34" charset="0"/>
                <a:ea typeface="ＭＳ Ｐゴシック" charset="-128"/>
                <a:cs typeface="Arial" charset="0"/>
              </a:rPr>
              <a:t>f </a:t>
            </a:r>
          </a:p>
          <a:p>
            <a:pPr algn="ctr">
              <a:defRPr/>
            </a:pPr>
            <a:r>
              <a:rPr lang="en-US" sz="1000" b="1">
                <a:solidFill>
                  <a:schemeClr val="bg2">
                    <a:lumMod val="75000"/>
                  </a:schemeClr>
                </a:solidFill>
                <a:latin typeface="Tahoma" pitchFamily="34" charset="0"/>
                <a:ea typeface="ＭＳ Ｐゴシック" charset="-128"/>
                <a:cs typeface="Arial" charset="0"/>
              </a:rPr>
              <a:t>Inter AP </a:t>
            </a:r>
          </a:p>
        </p:txBody>
      </p:sp>
      <p:sp>
        <p:nvSpPr>
          <p:cNvPr id="32806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60400" y="330200"/>
            <a:ext cx="1566863" cy="2762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July 2013</a:t>
            </a:r>
            <a:endParaRPr lang="en-US" sz="1800"/>
          </a:p>
        </p:txBody>
      </p:sp>
      <p:sp>
        <p:nvSpPr>
          <p:cNvPr id="3" name="Striped Right Arrow 2"/>
          <p:cNvSpPr/>
          <p:nvPr/>
        </p:nvSpPr>
        <p:spPr bwMode="auto">
          <a:xfrm>
            <a:off x="914400" y="5778500"/>
            <a:ext cx="685800" cy="557213"/>
          </a:xfrm>
          <a:prstGeom prst="striped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/>
          <a:lstStyle/>
          <a:p>
            <a:pPr eaLnBrk="0" hangingPunct="0">
              <a:defRPr/>
            </a:pPr>
            <a:endParaRPr lang="en-US" dirty="0"/>
          </a:p>
        </p:txBody>
      </p:sp>
      <p:sp>
        <p:nvSpPr>
          <p:cNvPr id="42" name="Striped Right Arrow 41"/>
          <p:cNvSpPr/>
          <p:nvPr/>
        </p:nvSpPr>
        <p:spPr bwMode="auto">
          <a:xfrm>
            <a:off x="2605088" y="5818188"/>
            <a:ext cx="685800" cy="555625"/>
          </a:xfrm>
          <a:prstGeom prst="striped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43" name="Striped Right Arrow 42"/>
          <p:cNvSpPr/>
          <p:nvPr/>
        </p:nvSpPr>
        <p:spPr bwMode="auto">
          <a:xfrm>
            <a:off x="4894263" y="5930900"/>
            <a:ext cx="1506537" cy="557213"/>
          </a:xfrm>
          <a:prstGeom prst="striped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44" name="AutoShape 9"/>
          <p:cNvSpPr>
            <a:spLocks noChangeArrowheads="1"/>
          </p:cNvSpPr>
          <p:nvPr/>
        </p:nvSpPr>
        <p:spPr bwMode="auto">
          <a:xfrm>
            <a:off x="7699375" y="2297113"/>
            <a:ext cx="1295400" cy="457200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802.11ak</a:t>
            </a:r>
            <a:endParaRPr lang="en-US" sz="11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100" b="1" dirty="0" err="1" smtClean="0">
                <a:latin typeface="Tahoma" pitchFamily="34" charset="0"/>
                <a:ea typeface="ＭＳ Ｐゴシック" charset="-128"/>
                <a:cs typeface="Arial" pitchFamily="34" charset="0"/>
              </a:rPr>
              <a:t>GlobalLink</a:t>
            </a:r>
            <a:endParaRPr lang="en-US" sz="11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45" name="AutoShape 24"/>
          <p:cNvSpPr>
            <a:spLocks noChangeArrowheads="1"/>
          </p:cNvSpPr>
          <p:nvPr/>
        </p:nvSpPr>
        <p:spPr bwMode="auto">
          <a:xfrm>
            <a:off x="7696200" y="5943600"/>
            <a:ext cx="1295400" cy="457200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802.11aj</a:t>
            </a:r>
            <a:endParaRPr lang="en-US" sz="11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 eaLnBrk="0" hangingPunct="0"/>
            <a:r>
              <a:rPr lang="en-US" sz="1100" b="1" dirty="0" smtClean="0">
                <a:solidFill>
                  <a:srgbClr val="000000"/>
                </a:solidFill>
                <a:latin typeface="Arial Narrow" pitchFamily="34" charset="0"/>
                <a:ea typeface="ＭＳ Ｐゴシック" charset="-128"/>
                <a:cs typeface="Arial" pitchFamily="34" charset="0"/>
              </a:rPr>
              <a:t>40 &amp; 60 GHz</a:t>
            </a:r>
            <a:endParaRPr lang="en-US" sz="1100" b="1" dirty="0">
              <a:solidFill>
                <a:srgbClr val="000000"/>
              </a:solidFill>
              <a:latin typeface="Arial Narrow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46" name="AutoShape 9"/>
          <p:cNvSpPr>
            <a:spLocks noChangeArrowheads="1"/>
          </p:cNvSpPr>
          <p:nvPr/>
        </p:nvSpPr>
        <p:spPr bwMode="auto">
          <a:xfrm>
            <a:off x="7696200" y="2819400"/>
            <a:ext cx="1295400" cy="457200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802.11aq</a:t>
            </a:r>
            <a:endParaRPr lang="en-US" sz="11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1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Service Discovery</a:t>
            </a:r>
            <a:endParaRPr lang="en-US" sz="11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Date Placeholder 3"/>
          <p:cNvSpPr>
            <a:spLocks noGrp="1"/>
          </p:cNvSpPr>
          <p:nvPr>
            <p:ph type="dt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July 2013</a:t>
            </a:r>
            <a:endParaRPr lang="en-US" sz="1800"/>
          </a:p>
        </p:txBody>
      </p:sp>
      <p:sp>
        <p:nvSpPr>
          <p:cNvPr id="26628" name="WordArt 2"/>
          <p:cNvSpPr>
            <a:spLocks noChangeArrowheads="1" noChangeShapeType="1" noTextEdit="1"/>
          </p:cNvSpPr>
          <p:nvPr/>
        </p:nvSpPr>
        <p:spPr bwMode="auto">
          <a:xfrm>
            <a:off x="457200" y="1600200"/>
            <a:ext cx="8458200" cy="358140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8000" kern="10" dirty="0" smtClean="0"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Snapshot </a:t>
            </a:r>
            <a:r>
              <a:rPr lang="en-US" sz="8000" kern="10" dirty="0"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Reports</a:t>
            </a:r>
          </a:p>
        </p:txBody>
      </p:sp>
    </p:spTree>
    <p:extLst>
      <p:ext uri="{BB962C8B-B14F-4D97-AF65-F5344CB8AC3E}">
        <p14:creationId xmlns:p14="http://schemas.microsoft.com/office/powerpoint/2010/main" val="647942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0" name="Slide Number Placeholder 5"/>
          <p:cNvSpPr txBox="1">
            <a:spLocks noGrp="1"/>
          </p:cNvSpPr>
          <p:nvPr/>
        </p:nvSpPr>
        <p:spPr bwMode="auto">
          <a:xfrm>
            <a:off x="4395788" y="6475413"/>
            <a:ext cx="4286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sz="1200"/>
              <a:t>Slide </a:t>
            </a:r>
            <a:fld id="{A9E944CF-D4B0-4782-A2A8-4C9B4146BBF2}" type="slidenum">
              <a:rPr lang="en-US" sz="1200"/>
              <a:pPr algn="ctr"/>
              <a:t>16</a:t>
            </a:fld>
            <a:endParaRPr lang="en-US" sz="1200"/>
          </a:p>
        </p:txBody>
      </p:sp>
      <p:sp>
        <p:nvSpPr>
          <p:cNvPr id="1434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28600" y="685800"/>
            <a:ext cx="8686800" cy="1066800"/>
          </a:xfrm>
        </p:spPr>
        <p:txBody>
          <a:bodyPr/>
          <a:lstStyle/>
          <a:p>
            <a:r>
              <a:rPr lang="en-US" dirty="0" smtClean="0"/>
              <a:t>WG11 Editor Abstract / Agenda – July 2013</a:t>
            </a:r>
            <a:br>
              <a:rPr lang="en-US" dirty="0" smtClean="0"/>
            </a:br>
            <a:r>
              <a:rPr lang="en-US" dirty="0" smtClean="0"/>
              <a:t>Co-</a:t>
            </a:r>
            <a:r>
              <a:rPr lang="en-GB" dirty="0" smtClean="0"/>
              <a:t>Chairs: </a:t>
            </a:r>
            <a:r>
              <a:rPr lang="en-US" dirty="0" smtClean="0"/>
              <a:t>Adrian Stephens + Peter Ecclesine </a:t>
            </a:r>
          </a:p>
        </p:txBody>
      </p:sp>
      <p:sp>
        <p:nvSpPr>
          <p:cNvPr id="14342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28600" y="1828800"/>
            <a:ext cx="8763000" cy="4267200"/>
          </a:xfrm>
        </p:spPr>
        <p:txBody>
          <a:bodyPr/>
          <a:lstStyle/>
          <a:p>
            <a:r>
              <a:rPr lang="en-US" sz="2800" dirty="0" smtClean="0"/>
              <a:t>Roll Call / Contacts / Reflector</a:t>
            </a:r>
          </a:p>
          <a:p>
            <a:r>
              <a:rPr lang="en-US" sz="2800" dirty="0" smtClean="0"/>
              <a:t>Go round table and get brief status report</a:t>
            </a:r>
          </a:p>
          <a:p>
            <a:r>
              <a:rPr lang="en-US" sz="2800" dirty="0" smtClean="0"/>
              <a:t>ANA Status / Process / What is administered</a:t>
            </a:r>
          </a:p>
          <a:p>
            <a:r>
              <a:rPr lang="en-US" sz="2800" dirty="0" smtClean="0"/>
              <a:t>Numbering Alignment process / Spreadsheet</a:t>
            </a:r>
          </a:p>
          <a:p>
            <a:r>
              <a:rPr lang="en-US" sz="2800" dirty="0" smtClean="0"/>
              <a:t>Amendment Ordering / Draft Snapshots</a:t>
            </a:r>
          </a:p>
          <a:p>
            <a:r>
              <a:rPr lang="en-US" sz="2800" dirty="0" smtClean="0"/>
              <a:t>Style Guide for 802.11 </a:t>
            </a:r>
          </a:p>
          <a:p>
            <a:r>
              <a:rPr lang="en-US" sz="2800" dirty="0" smtClean="0"/>
              <a:t>Editor backup practices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0255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1"/>
          <p:cNvSpPr txBox="1">
            <a:spLocks noGrp="1"/>
          </p:cNvSpPr>
          <p:nvPr/>
        </p:nvSpPr>
        <p:spPr bwMode="auto">
          <a:xfrm>
            <a:off x="696913" y="334963"/>
            <a:ext cx="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en-US" b="1">
              <a:latin typeface="Times New Roman" pitchFamily="18" charset="0"/>
            </a:endParaRPr>
          </a:p>
        </p:txBody>
      </p:sp>
      <p:sp>
        <p:nvSpPr>
          <p:cNvPr id="2051" name="Title 1"/>
          <p:cNvSpPr>
            <a:spLocks noGrp="1"/>
          </p:cNvSpPr>
          <p:nvPr>
            <p:ph type="title" idx="4294967295"/>
          </p:nvPr>
        </p:nvSpPr>
        <p:spPr>
          <a:xfrm>
            <a:off x="685800" y="611188"/>
            <a:ext cx="7772400" cy="1141412"/>
          </a:xfrm>
        </p:spPr>
        <p:txBody>
          <a:bodyPr/>
          <a:lstStyle/>
          <a:p>
            <a:pPr eaLnBrk="1" hangingPunct="1"/>
            <a:r>
              <a:rPr lang="en-US" dirty="0" smtClean="0"/>
              <a:t>WNG SC – July </a:t>
            </a:r>
            <a:r>
              <a:rPr lang="en-US" dirty="0" smtClean="0"/>
              <a:t>2013</a:t>
            </a:r>
            <a:br>
              <a:rPr lang="en-US" dirty="0" smtClean="0"/>
            </a:br>
            <a:r>
              <a:rPr lang="en-GB" dirty="0"/>
              <a:t>Chair: </a:t>
            </a:r>
            <a:r>
              <a:rPr lang="en-US" dirty="0"/>
              <a:t>Clint Chaplin</a:t>
            </a:r>
            <a:endParaRPr lang="en-US" dirty="0" smtClean="0"/>
          </a:p>
        </p:txBody>
      </p:sp>
      <p:sp>
        <p:nvSpPr>
          <p:cNvPr id="2052" name="Content Placeholder 2"/>
          <p:cNvSpPr>
            <a:spLocks noGrp="1"/>
          </p:cNvSpPr>
          <p:nvPr>
            <p:ph idx="4294967295"/>
          </p:nvPr>
        </p:nvSpPr>
        <p:spPr>
          <a:xfrm>
            <a:off x="228600" y="1676400"/>
            <a:ext cx="8686800" cy="4648200"/>
          </a:xfrm>
        </p:spPr>
        <p:txBody>
          <a:bodyPr/>
          <a:lstStyle/>
          <a:p>
            <a:pPr eaLnBrk="1" hangingPunct="1"/>
            <a:r>
              <a:rPr lang="en-US" sz="2800" dirty="0" smtClean="0"/>
              <a:t>Review of objectives</a:t>
            </a:r>
          </a:p>
          <a:p>
            <a:pPr eaLnBrk="1" hangingPunct="1"/>
            <a:r>
              <a:rPr lang="en-US" sz="2800" dirty="0" smtClean="0"/>
              <a:t>Tuesday AM1 (08:00-10:00)</a:t>
            </a:r>
          </a:p>
          <a:p>
            <a:pPr lvl="1" eaLnBrk="1" hangingPunct="1"/>
            <a:r>
              <a:rPr lang="en-US" sz="2400" dirty="0" smtClean="0"/>
              <a:t>Control Channel Signaling Protocol for Co-operative Resource Allocation in WLAN (11-13-0791-00-0wng Control Channel Signaling Protocol for Co-operative Resource Allocation in WLAN.pptx) – Andrea Fabio </a:t>
            </a:r>
            <a:r>
              <a:rPr lang="en-US" sz="2400" dirty="0" err="1" smtClean="0"/>
              <a:t>Cattoni</a:t>
            </a:r>
            <a:endParaRPr lang="en-US" sz="2400" dirty="0" smtClean="0"/>
          </a:p>
          <a:p>
            <a:pPr lvl="1" eaLnBrk="1" hangingPunct="1"/>
            <a:r>
              <a:rPr lang="en-US" sz="2400" dirty="0" smtClean="0"/>
              <a:t>Issues with multicast packets for time sensitive services that are buffered in the AP during Power Save mode until the next DTIM beacon frame () – Edward </a:t>
            </a:r>
            <a:r>
              <a:rPr lang="en-US" sz="2400" dirty="0" err="1" smtClean="0"/>
              <a:t>Reuss</a:t>
            </a:r>
            <a:endParaRPr lang="en-US" sz="2400" dirty="0" smtClean="0"/>
          </a:p>
          <a:p>
            <a:pPr lvl="1" eaLnBrk="1" hangingPunct="1"/>
            <a:r>
              <a:rPr lang="en-US" sz="2400" dirty="0" smtClean="0"/>
              <a:t>Mobile Slotted Aloha (11-13-0790-00-0wng MS-Aloha.pptx) – Riccardo </a:t>
            </a:r>
            <a:r>
              <a:rPr lang="en-US" sz="2400" dirty="0" err="1" smtClean="0"/>
              <a:t>Scopigno</a:t>
            </a: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3110981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1"/>
          <p:cNvSpPr txBox="1">
            <a:spLocks noGrp="1"/>
          </p:cNvSpPr>
          <p:nvPr/>
        </p:nvSpPr>
        <p:spPr bwMode="auto">
          <a:xfrm>
            <a:off x="696913" y="334963"/>
            <a:ext cx="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endParaRPr lang="en-US" b="1">
              <a:latin typeface="Times New Roman" pitchFamily="18" charset="0"/>
            </a:endParaRPr>
          </a:p>
        </p:txBody>
      </p:sp>
      <p:sp>
        <p:nvSpPr>
          <p:cNvPr id="2051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WNG SC – July 2013</a:t>
            </a:r>
            <a:br>
              <a:rPr lang="en-US" dirty="0" smtClean="0"/>
            </a:br>
            <a:r>
              <a:rPr lang="en-GB" dirty="0"/>
              <a:t>Chair: </a:t>
            </a:r>
            <a:r>
              <a:rPr lang="en-US" dirty="0" smtClean="0"/>
              <a:t>Clint Chaplin</a:t>
            </a:r>
          </a:p>
        </p:txBody>
      </p:sp>
      <p:sp>
        <p:nvSpPr>
          <p:cNvPr id="2052" name="Content Placeholder 2"/>
          <p:cNvSpPr>
            <a:spLocks noGrp="1"/>
          </p:cNvSpPr>
          <p:nvPr>
            <p:ph idx="4294967295"/>
          </p:nvPr>
        </p:nvSpPr>
        <p:spPr>
          <a:xfrm>
            <a:off x="696912" y="1600200"/>
            <a:ext cx="7761287" cy="4495800"/>
          </a:xfrm>
        </p:spPr>
        <p:txBody>
          <a:bodyPr/>
          <a:lstStyle/>
          <a:p>
            <a:pPr eaLnBrk="1" hangingPunct="1"/>
            <a:r>
              <a:rPr lang="en-US" sz="2800" dirty="0" smtClean="0"/>
              <a:t>Review of objectives</a:t>
            </a:r>
          </a:p>
          <a:p>
            <a:pPr eaLnBrk="1" hangingPunct="1"/>
            <a:r>
              <a:rPr lang="en-US" sz="2800" dirty="0" smtClean="0"/>
              <a:t>Tuesday AM1 (08:00-10:00)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841938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802.11 ARC – July, 2013</a:t>
            </a:r>
            <a:br>
              <a:rPr lang="en-US" dirty="0" smtClean="0"/>
            </a:br>
            <a:r>
              <a:rPr lang="en-GB" dirty="0"/>
              <a:t>Chair: </a:t>
            </a:r>
            <a:r>
              <a:rPr lang="en-US" dirty="0" smtClean="0"/>
              <a:t>Mark Hamilton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>
                <a:ea typeface="ＭＳ Ｐゴシック" pitchFamily="34" charset="-128"/>
              </a:rPr>
              <a:t>IETF/802 coordination </a:t>
            </a:r>
          </a:p>
          <a:p>
            <a:pPr lvl="1" eaLnBrk="1" hangingPunct="1">
              <a:defRPr/>
            </a:pPr>
            <a:r>
              <a:rPr lang="en-US" dirty="0" smtClean="0">
                <a:ea typeface="ＭＳ Ｐゴシック" pitchFamily="34" charset="-128"/>
              </a:rPr>
              <a:t>RFC 4441 update</a:t>
            </a:r>
          </a:p>
          <a:p>
            <a:pPr eaLnBrk="1" hangingPunct="1">
              <a:defRPr/>
            </a:pPr>
            <a:r>
              <a:rPr lang="en-US" dirty="0"/>
              <a:t>802 O&amp;A </a:t>
            </a:r>
            <a:r>
              <a:rPr lang="en-US" dirty="0" smtClean="0"/>
              <a:t>update</a:t>
            </a:r>
          </a:p>
          <a:p>
            <a:pPr marL="342900" lvl="1" indent="-342900" eaLnBrk="1" hangingPunct="1">
              <a:buFontTx/>
              <a:buChar char="•"/>
              <a:defRPr/>
            </a:pPr>
            <a:r>
              <a:rPr lang="en-US" sz="2400" b="1" dirty="0" smtClean="0">
                <a:ea typeface="ＭＳ Ｐゴシック" pitchFamily="34" charset="-128"/>
              </a:rPr>
              <a:t>802.11 TGak and 802.1Qbz on </a:t>
            </a:r>
            <a:r>
              <a:rPr lang="en-US" sz="2400" b="1" dirty="0">
                <a:ea typeface="ＭＳ Ｐゴシック" pitchFamily="34" charset="-128"/>
              </a:rPr>
              <a:t>“802.11 bridging”</a:t>
            </a:r>
          </a:p>
          <a:p>
            <a:pPr marL="1028700" lvl="3" indent="-342900" eaLnBrk="1" hangingPunct="1">
              <a:defRPr/>
            </a:pPr>
            <a:r>
              <a:rPr lang="en-US" sz="2000" dirty="0" smtClean="0">
                <a:ea typeface="ＭＳ Ｐゴシック" pitchFamily="34" charset="-128"/>
              </a:rPr>
              <a:t>Update, and consideration of any 802.11 architecture questions</a:t>
            </a:r>
            <a:endParaRPr lang="en-US" sz="2000" dirty="0">
              <a:ea typeface="ＭＳ Ｐゴシック" pitchFamily="34" charset="-128"/>
            </a:endParaRPr>
          </a:p>
          <a:p>
            <a:pPr eaLnBrk="1" hangingPunct="1">
              <a:defRPr/>
            </a:pPr>
            <a:r>
              <a:rPr lang="en-US" dirty="0">
                <a:ea typeface="ＭＳ Ｐゴシック" pitchFamily="34" charset="-128"/>
              </a:rPr>
              <a:t>OmniRAN relationship to 802.11</a:t>
            </a:r>
          </a:p>
          <a:p>
            <a:pPr lvl="1" eaLnBrk="1" hangingPunct="1">
              <a:defRPr/>
            </a:pPr>
            <a:r>
              <a:rPr lang="en-US" dirty="0">
                <a:ea typeface="ＭＳ Ｐゴシック" pitchFamily="34" charset="-128"/>
              </a:rPr>
              <a:t>Presentation of Study Group’s findings on gaps </a:t>
            </a:r>
            <a:r>
              <a:rPr lang="en-US" dirty="0"/>
              <a:t>for a common IEEE 802 access network specification </a:t>
            </a:r>
          </a:p>
          <a:p>
            <a:pPr lvl="1" eaLnBrk="1" hangingPunct="1">
              <a:defRPr/>
            </a:pPr>
            <a:r>
              <a:rPr lang="en-US" dirty="0">
                <a:ea typeface="ＭＳ Ｐゴシック" pitchFamily="34" charset="-128"/>
              </a:rPr>
              <a:t>Suggested feedback from 802.11 WG on 802.11’s relationship to OmniRAN, and possible organization of the work</a:t>
            </a:r>
          </a:p>
          <a:p>
            <a:pPr eaLnBrk="1" hangingPunct="1">
              <a:defRPr/>
            </a:pPr>
            <a:r>
              <a:rPr lang="en-US" dirty="0" smtClean="0"/>
              <a:t>AP/DS architecture and 802 concepts</a:t>
            </a:r>
          </a:p>
          <a:p>
            <a:pPr marL="342900" lvl="1" indent="-342900" eaLnBrk="1" hangingPunct="1">
              <a:buFontTx/>
              <a:buChar char="•"/>
              <a:defRPr/>
            </a:pPr>
            <a:r>
              <a:rPr lang="en-US" sz="2400" b="1" dirty="0" smtClean="0"/>
              <a:t>Future sessions / SC activities</a:t>
            </a:r>
            <a:endParaRPr lang="en-US" b="1" dirty="0" smtClean="0"/>
          </a:p>
        </p:txBody>
      </p:sp>
      <p:sp>
        <p:nvSpPr>
          <p:cNvPr id="13316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942975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July 2013</a:t>
            </a:r>
          </a:p>
        </p:txBody>
      </p:sp>
      <p:sp>
        <p:nvSpPr>
          <p:cNvPr id="1331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Mark Hamilton, Polycom, Inc.</a:t>
            </a:r>
          </a:p>
        </p:txBody>
      </p:sp>
      <p:sp>
        <p:nvSpPr>
          <p:cNvPr id="1331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5FAF4544-03A7-4FFA-92BB-44B2E84DD830}" type="slidenum">
              <a:rPr lang="en-US" smtClean="0"/>
              <a:pPr/>
              <a:t>19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731483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itle 1"/>
          <p:cNvSpPr>
            <a:spLocks noGrp="1"/>
          </p:cNvSpPr>
          <p:nvPr>
            <p:ph type="title"/>
          </p:nvPr>
        </p:nvSpPr>
        <p:spPr>
          <a:xfrm>
            <a:off x="685800" y="533400"/>
            <a:ext cx="7772400" cy="609600"/>
          </a:xfrm>
        </p:spPr>
        <p:txBody>
          <a:bodyPr/>
          <a:lstStyle/>
          <a:p>
            <a:r>
              <a:rPr lang="en-US" dirty="0" smtClean="0"/>
              <a:t>802.11 Meeting Documents</a:t>
            </a:r>
          </a:p>
        </p:txBody>
      </p:sp>
      <p:sp>
        <p:nvSpPr>
          <p:cNvPr id="19458" name="Content Placeholder 2"/>
          <p:cNvSpPr>
            <a:spLocks noGrp="1"/>
          </p:cNvSpPr>
          <p:nvPr>
            <p:ph idx="1"/>
          </p:nvPr>
        </p:nvSpPr>
        <p:spPr>
          <a:xfrm>
            <a:off x="381000" y="1066800"/>
            <a:ext cx="8382000" cy="5334000"/>
          </a:xfrm>
        </p:spPr>
        <p:txBody>
          <a:bodyPr/>
          <a:lstStyle/>
          <a:p>
            <a:r>
              <a:rPr lang="en-US" sz="3200" dirty="0" smtClean="0"/>
              <a:t>Agenda 					</a:t>
            </a:r>
            <a:r>
              <a:rPr lang="en-US" sz="3200" dirty="0" smtClean="0"/>
              <a:t>11-13-0648r1</a:t>
            </a:r>
            <a:endParaRPr lang="en-US" sz="3200" dirty="0" smtClean="0"/>
          </a:p>
          <a:p>
            <a:r>
              <a:rPr lang="en-US" sz="3200" dirty="0" smtClean="0"/>
              <a:t>Snapshots 				</a:t>
            </a:r>
            <a:r>
              <a:rPr lang="en-US" sz="3200" dirty="0" smtClean="0"/>
              <a:t>11-13-0649r0</a:t>
            </a:r>
            <a:endParaRPr lang="en-US" sz="3200" dirty="0" smtClean="0"/>
          </a:p>
          <a:p>
            <a:r>
              <a:rPr lang="en-US" sz="3200" dirty="0" smtClean="0"/>
              <a:t>Supplementary 			</a:t>
            </a:r>
            <a:r>
              <a:rPr lang="en-US" sz="3200" dirty="0" smtClean="0"/>
              <a:t>11-13-0650r0</a:t>
            </a:r>
            <a:endParaRPr lang="en-US" sz="3200" dirty="0" smtClean="0"/>
          </a:p>
          <a:p>
            <a:r>
              <a:rPr lang="en-US" sz="3200" dirty="0" smtClean="0"/>
              <a:t>Adrian’s Vice Chair report  	</a:t>
            </a:r>
            <a:r>
              <a:rPr lang="en-US" sz="3200" dirty="0" smtClean="0"/>
              <a:t>11-13-0096r4</a:t>
            </a:r>
            <a:endParaRPr lang="en-US" sz="3200" dirty="0" smtClean="0"/>
          </a:p>
          <a:p>
            <a:r>
              <a:rPr lang="en-US" sz="3200" dirty="0" smtClean="0"/>
              <a:t>Jon’s Vice Chair report  	</a:t>
            </a:r>
            <a:r>
              <a:rPr lang="en-US" sz="3200" dirty="0" smtClean="0"/>
              <a:t>11-13-0696r0</a:t>
            </a:r>
            <a:endParaRPr lang="en-US" sz="3200" dirty="0" smtClean="0"/>
          </a:p>
          <a:p>
            <a:r>
              <a:rPr lang="en-US" sz="3200" dirty="0" smtClean="0"/>
              <a:t>Treasury report  			</a:t>
            </a:r>
            <a:r>
              <a:rPr lang="en-US" sz="3200" dirty="0" smtClean="0"/>
              <a:t>11-13-0695r0</a:t>
            </a:r>
            <a:endParaRPr lang="en-US" sz="3200" dirty="0" smtClean="0"/>
          </a:p>
          <a:p>
            <a:r>
              <a:rPr lang="en-US" sz="3200" dirty="0" smtClean="0"/>
              <a:t>Publicity agenda			</a:t>
            </a:r>
            <a:r>
              <a:rPr lang="en-US" sz="3200" dirty="0" smtClean="0"/>
              <a:t>11-13-0760r0</a:t>
            </a:r>
            <a:endParaRPr lang="en-US" sz="3200" dirty="0" smtClean="0"/>
          </a:p>
          <a:p>
            <a:r>
              <a:rPr lang="en-US" sz="3200" dirty="0" smtClean="0"/>
              <a:t>Newcomers material 		</a:t>
            </a:r>
            <a:r>
              <a:rPr lang="en-US" sz="3200" dirty="0" smtClean="0"/>
              <a:t>11-13-0049r2</a:t>
            </a:r>
            <a:endParaRPr lang="en-US" sz="3200" dirty="0" smtClean="0"/>
          </a:p>
        </p:txBody>
      </p:sp>
      <p:sp>
        <p:nvSpPr>
          <p:cNvPr id="19459" name="Date Placeholder 3"/>
          <p:cNvSpPr>
            <a:spLocks noGrp="1"/>
          </p:cNvSpPr>
          <p:nvPr>
            <p:ph type="dt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July 2013</a:t>
            </a:r>
            <a:endParaRPr lang="en-US" sz="1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1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Jul 2013</a:t>
            </a:r>
          </a:p>
        </p:txBody>
      </p:sp>
      <p:sp>
        <p:nvSpPr>
          <p:cNvPr id="3075" name="Footer Placeholder 2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smtClean="0"/>
              <a:t>Bruce Kraemer (Marvell)</a:t>
            </a:r>
          </a:p>
        </p:txBody>
      </p:sp>
      <p:sp>
        <p:nvSpPr>
          <p:cNvPr id="307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smtClean="0"/>
              <a:t>Slide </a:t>
            </a:r>
            <a:fld id="{D475272E-2254-4435-98B6-085FE5B8F413}" type="slidenum">
              <a:rPr lang="en-US" sz="1200" smtClean="0"/>
              <a:pPr/>
              <a:t>20</a:t>
            </a:fld>
            <a:endParaRPr lang="en-US" sz="1200" smtClean="0"/>
          </a:p>
        </p:txBody>
      </p:sp>
      <p:sp>
        <p:nvSpPr>
          <p:cNvPr id="3077" name="Title 1"/>
          <p:cNvSpPr>
            <a:spLocks noGrp="1"/>
          </p:cNvSpPr>
          <p:nvPr>
            <p:ph type="title" idx="4294967295"/>
          </p:nvPr>
        </p:nvSpPr>
        <p:spPr/>
        <p:txBody>
          <a:bodyPr lIns="91440" tIns="45720" rIns="91440" bIns="45720"/>
          <a:lstStyle/>
          <a:p>
            <a:r>
              <a:rPr lang="en-US" dirty="0" smtClean="0"/>
              <a:t>IEEE 802 JTC1 SC – July 2013</a:t>
            </a:r>
            <a:br>
              <a:rPr lang="en-US" dirty="0" smtClean="0"/>
            </a:br>
            <a:r>
              <a:rPr lang="en-US" dirty="0" smtClean="0"/>
              <a:t>Chair: Andrew Myles</a:t>
            </a:r>
          </a:p>
        </p:txBody>
      </p:sp>
      <p:sp>
        <p:nvSpPr>
          <p:cNvPr id="3078" name="Content Placeholder 2"/>
          <p:cNvSpPr>
            <a:spLocks noGrp="1"/>
          </p:cNvSpPr>
          <p:nvPr>
            <p:ph idx="4294967295"/>
          </p:nvPr>
        </p:nvSpPr>
        <p:spPr>
          <a:xfrm>
            <a:off x="533400" y="1752600"/>
            <a:ext cx="8458200" cy="4114800"/>
          </a:xfrm>
        </p:spPr>
        <p:txBody>
          <a:bodyPr lIns="91440" tIns="45720" rIns="91440" bIns="45720"/>
          <a:lstStyle/>
          <a:p>
            <a:r>
              <a:rPr lang="en-AU" dirty="0" smtClean="0"/>
              <a:t>The agenda items that will be addressed this week are:</a:t>
            </a:r>
          </a:p>
          <a:p>
            <a:pPr lvl="1"/>
            <a:r>
              <a:rPr lang="en-AU" dirty="0" smtClean="0"/>
              <a:t>Review extended goals</a:t>
            </a:r>
          </a:p>
          <a:p>
            <a:pPr lvl="2"/>
            <a:r>
              <a:rPr lang="en-AU" dirty="0" smtClean="0"/>
              <a:t>From IEEE 802 </a:t>
            </a:r>
            <a:r>
              <a:rPr lang="en-AU" dirty="0" err="1" smtClean="0"/>
              <a:t>ExCom</a:t>
            </a:r>
            <a:r>
              <a:rPr lang="en-AU" dirty="0" smtClean="0"/>
              <a:t> in Nov 2010</a:t>
            </a:r>
          </a:p>
          <a:p>
            <a:pPr lvl="1"/>
            <a:r>
              <a:rPr lang="en-AU" dirty="0" smtClean="0"/>
              <a:t>Review outcomes of SC6 meeting Korea</a:t>
            </a:r>
          </a:p>
          <a:p>
            <a:pPr lvl="2"/>
            <a:r>
              <a:rPr lang="en-AU" dirty="0" smtClean="0"/>
              <a:t>Review attendance</a:t>
            </a:r>
          </a:p>
          <a:p>
            <a:pPr lvl="2"/>
            <a:r>
              <a:rPr lang="en-AU" dirty="0" smtClean="0"/>
              <a:t>Review WG1 and WG7 agendas</a:t>
            </a:r>
          </a:p>
          <a:p>
            <a:pPr lvl="2"/>
            <a:r>
              <a:rPr lang="en-AU" dirty="0" smtClean="0"/>
              <a:t>Review liaisons of drafts and notifications of projects to SC6</a:t>
            </a:r>
          </a:p>
          <a:p>
            <a:pPr lvl="2"/>
            <a:r>
              <a:rPr lang="en-AU" dirty="0" smtClean="0"/>
              <a:t>Review IEEE 802 overviews to SC6</a:t>
            </a:r>
          </a:p>
          <a:p>
            <a:pPr lvl="2"/>
            <a:r>
              <a:rPr lang="en-AU" dirty="0" smtClean="0"/>
              <a:t>Review withdrawal of IEEE 802 related ISO/IEC standards</a:t>
            </a:r>
          </a:p>
          <a:p>
            <a:pPr lvl="2"/>
            <a:r>
              <a:rPr lang="en-AU" dirty="0" smtClean="0"/>
              <a:t>Review ISO/IEC ballots on IEEE 802 standards</a:t>
            </a:r>
          </a:p>
          <a:p>
            <a:pPr lvl="2"/>
            <a:r>
              <a:rPr lang="en-AU" dirty="0" smtClean="0"/>
              <a:t>Review collaboration agreement status</a:t>
            </a:r>
          </a:p>
          <a:p>
            <a:pPr lvl="2"/>
            <a:r>
              <a:rPr lang="en-AU" dirty="0" smtClean="0"/>
              <a:t>Review TEPA-AC discussions in WG1</a:t>
            </a:r>
          </a:p>
          <a:p>
            <a:pPr lvl="2"/>
            <a:r>
              <a:rPr lang="en-AU" dirty="0" smtClean="0"/>
              <a:t>Review </a:t>
            </a:r>
            <a:r>
              <a:rPr lang="en-AU" dirty="0" err="1" smtClean="0"/>
              <a:t>TLSec</a:t>
            </a:r>
            <a:r>
              <a:rPr lang="en-AU" dirty="0" smtClean="0"/>
              <a:t> discussions in WG1</a:t>
            </a:r>
          </a:p>
          <a:p>
            <a:pPr lvl="2"/>
            <a:r>
              <a:rPr lang="en-AU" dirty="0" smtClean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58244985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1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Jul 2013</a:t>
            </a:r>
          </a:p>
        </p:txBody>
      </p:sp>
      <p:sp>
        <p:nvSpPr>
          <p:cNvPr id="4099" name="Footer Placeholder 2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smtClean="0"/>
              <a:t>Bruce Kraemer (Marvell)</a:t>
            </a:r>
          </a:p>
        </p:txBody>
      </p:sp>
      <p:sp>
        <p:nvSpPr>
          <p:cNvPr id="410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smtClean="0"/>
              <a:t>Slide </a:t>
            </a:r>
            <a:fld id="{25CA9EFB-5816-415D-9CFD-2612E5D3CFA8}" type="slidenum">
              <a:rPr lang="en-US" sz="1200" smtClean="0"/>
              <a:pPr/>
              <a:t>21</a:t>
            </a:fld>
            <a:endParaRPr lang="en-US" sz="1200" smtClean="0"/>
          </a:p>
        </p:txBody>
      </p:sp>
      <p:sp>
        <p:nvSpPr>
          <p:cNvPr id="4101" name="Title 1"/>
          <p:cNvSpPr>
            <a:spLocks noGrp="1"/>
          </p:cNvSpPr>
          <p:nvPr>
            <p:ph type="title" idx="4294967295"/>
          </p:nvPr>
        </p:nvSpPr>
        <p:spPr/>
        <p:txBody>
          <a:bodyPr lIns="91440" tIns="45720" rIns="91440" bIns="45720"/>
          <a:lstStyle/>
          <a:p>
            <a:r>
              <a:rPr lang="en-US" dirty="0" smtClean="0"/>
              <a:t>IEEE 802 JTC1 SC – July 2013</a:t>
            </a:r>
          </a:p>
        </p:txBody>
      </p:sp>
      <p:sp>
        <p:nvSpPr>
          <p:cNvPr id="4102" name="Content Placeholder 2"/>
          <p:cNvSpPr>
            <a:spLocks noGrp="1"/>
          </p:cNvSpPr>
          <p:nvPr>
            <p:ph idx="4294967295"/>
          </p:nvPr>
        </p:nvSpPr>
        <p:spPr>
          <a:xfrm>
            <a:off x="533400" y="1752600"/>
            <a:ext cx="8458200" cy="4114800"/>
          </a:xfrm>
        </p:spPr>
        <p:txBody>
          <a:bodyPr lIns="91440" tIns="45720" rIns="91440" bIns="45720"/>
          <a:lstStyle/>
          <a:p>
            <a:r>
              <a:rPr lang="en-AU" smtClean="0"/>
              <a:t>The agenda items that will be addressed this week are:</a:t>
            </a:r>
          </a:p>
          <a:p>
            <a:pPr lvl="1"/>
            <a:r>
              <a:rPr lang="en-AU" smtClean="0"/>
              <a:t>…</a:t>
            </a:r>
          </a:p>
          <a:p>
            <a:pPr lvl="2"/>
            <a:r>
              <a:rPr lang="en-AU" smtClean="0"/>
              <a:t>Review TAAA discussions in WG1</a:t>
            </a:r>
          </a:p>
          <a:p>
            <a:pPr lvl="2"/>
            <a:r>
              <a:rPr lang="en-AU" smtClean="0"/>
              <a:t>Review outcomes  of security discussions in WG1 &amp; WG7</a:t>
            </a:r>
          </a:p>
          <a:p>
            <a:pPr lvl="2"/>
            <a:r>
              <a:rPr lang="en-AU" smtClean="0"/>
              <a:t>Review WAPI discussions in WG1</a:t>
            </a:r>
          </a:p>
          <a:p>
            <a:pPr lvl="2"/>
            <a:r>
              <a:rPr lang="en-AU" smtClean="0"/>
              <a:t>Review TISec discussions in WG7</a:t>
            </a:r>
          </a:p>
          <a:p>
            <a:pPr lvl="2"/>
            <a:r>
              <a:rPr lang="en-AU" smtClean="0"/>
              <a:t>Review WLAN Cloud discussions in WG7</a:t>
            </a:r>
          </a:p>
          <a:p>
            <a:pPr lvl="2"/>
            <a:r>
              <a:rPr lang="en-AU" smtClean="0"/>
              <a:t>Review </a:t>
            </a:r>
            <a:r>
              <a:rPr lang="en-GB" smtClean="0"/>
              <a:t>Optimization technology in WLAN </a:t>
            </a:r>
            <a:r>
              <a:rPr lang="en-AU" smtClean="0"/>
              <a:t>discussions n WG7</a:t>
            </a:r>
          </a:p>
          <a:p>
            <a:pPr lvl="2"/>
            <a:r>
              <a:rPr lang="en-AU" smtClean="0"/>
              <a:t>Review IEEE 1888 discussions in WG7</a:t>
            </a:r>
          </a:p>
          <a:p>
            <a:pPr lvl="1"/>
            <a:r>
              <a:rPr lang="en-AU" smtClean="0"/>
              <a:t>Consider other topics</a:t>
            </a:r>
          </a:p>
          <a:p>
            <a:pPr lvl="2"/>
            <a:r>
              <a:rPr lang="en-AU" smtClean="0"/>
              <a:t>Discuss EUHT status</a:t>
            </a:r>
          </a:p>
          <a:p>
            <a:pPr lvl="2"/>
            <a:r>
              <a:rPr lang="en-AU" smtClean="0"/>
              <a:t>Discuss numbering of  8802-1 amendments</a:t>
            </a:r>
          </a:p>
          <a:p>
            <a:pPr lvl="2"/>
            <a:r>
              <a:rPr lang="en-AU" smtClean="0"/>
              <a:t>Discuss next SC6 meeting</a:t>
            </a:r>
          </a:p>
          <a:p>
            <a:pPr lvl="2"/>
            <a:r>
              <a:rPr lang="en-AU" smtClean="0"/>
              <a:t>Discuss PSDO status</a:t>
            </a:r>
          </a:p>
        </p:txBody>
      </p:sp>
    </p:spTree>
    <p:extLst>
      <p:ext uri="{BB962C8B-B14F-4D97-AF65-F5344CB8AC3E}">
        <p14:creationId xmlns:p14="http://schemas.microsoft.com/office/powerpoint/2010/main" val="88492271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Regulatory Standing Committee </a:t>
            </a:r>
            <a:br>
              <a:rPr lang="en-US" dirty="0" smtClean="0"/>
            </a:br>
            <a:r>
              <a:rPr lang="en-US" dirty="0" smtClean="0"/>
              <a:t>Meeting Goals July 2013</a:t>
            </a:r>
            <a:br>
              <a:rPr lang="en-US" dirty="0" smtClean="0"/>
            </a:br>
            <a:r>
              <a:rPr lang="en-US" dirty="0" smtClean="0"/>
              <a:t>Chair: Richard Kennedy</a:t>
            </a:r>
          </a:p>
        </p:txBody>
      </p:sp>
      <p:sp>
        <p:nvSpPr>
          <p:cNvPr id="3075" name="Content Placeholder 6"/>
          <p:cNvSpPr>
            <a:spLocks noGrp="1"/>
          </p:cNvSpPr>
          <p:nvPr>
            <p:ph idx="1"/>
          </p:nvPr>
        </p:nvSpPr>
        <p:spPr>
          <a:xfrm>
            <a:off x="685800" y="2209800"/>
            <a:ext cx="7772400" cy="4267200"/>
          </a:xfrm>
        </p:spPr>
        <p:txBody>
          <a:bodyPr/>
          <a:lstStyle/>
          <a:p>
            <a:pPr eaLnBrk="1" hangingPunct="1"/>
            <a:r>
              <a:rPr lang="en-US" sz="2800" dirty="0" smtClean="0"/>
              <a:t>The regulatory summaries</a:t>
            </a:r>
          </a:p>
          <a:p>
            <a:pPr eaLnBrk="1" hangingPunct="1"/>
            <a:r>
              <a:rPr lang="en-US" sz="2800" dirty="0" smtClean="0"/>
              <a:t>Regulatory issues status</a:t>
            </a:r>
          </a:p>
          <a:p>
            <a:pPr lvl="1" eaLnBrk="1" hangingPunct="1"/>
            <a:r>
              <a:rPr lang="en-US" sz="2400" dirty="0" smtClean="0"/>
              <a:t>NPRM FCC 13-22</a:t>
            </a:r>
          </a:p>
          <a:p>
            <a:pPr lvl="1" eaLnBrk="1" hangingPunct="1"/>
            <a:r>
              <a:rPr lang="en-US" sz="2400" dirty="0" smtClean="0"/>
              <a:t>ITS / DSRC coexistence in U-NII4</a:t>
            </a:r>
          </a:p>
          <a:p>
            <a:pPr eaLnBrk="1" hangingPunct="1"/>
            <a:r>
              <a:rPr lang="en-US" sz="2800" dirty="0" smtClean="0"/>
              <a:t>Critical issues</a:t>
            </a:r>
          </a:p>
          <a:p>
            <a:pPr lvl="1" eaLnBrk="1" hangingPunct="1"/>
            <a:r>
              <a:rPr lang="en-US" sz="2400" dirty="0" smtClean="0"/>
              <a:t>Finalize NPRM FCC 13-22 Reply Comments and drive RR-TAG processing and submission to </a:t>
            </a:r>
            <a:r>
              <a:rPr lang="en-US" sz="2400" dirty="0" err="1" smtClean="0"/>
              <a:t>ExCom</a:t>
            </a:r>
            <a:r>
              <a:rPr lang="en-US" sz="2400" dirty="0" smtClean="0"/>
              <a:t> (July 24</a:t>
            </a:r>
            <a:r>
              <a:rPr lang="en-US" sz="2400" baseline="30000" dirty="0" smtClean="0"/>
              <a:t>th</a:t>
            </a:r>
            <a:r>
              <a:rPr lang="en-US" sz="2400" dirty="0" smtClean="0"/>
              <a:t> deadline)</a:t>
            </a:r>
          </a:p>
          <a:p>
            <a:pPr lvl="1" eaLnBrk="1" hangingPunct="1"/>
            <a:r>
              <a:rPr lang="en-US" sz="2400" dirty="0" smtClean="0"/>
              <a:t>EN 300 328 v1.8.1 testing</a:t>
            </a:r>
          </a:p>
        </p:txBody>
      </p:sp>
      <p:sp>
        <p:nvSpPr>
          <p:cNvPr id="3076" name="Date Placeholder 1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/>
              <a:t>July 2013</a:t>
            </a:r>
          </a:p>
        </p:txBody>
      </p:sp>
      <p:sp>
        <p:nvSpPr>
          <p:cNvPr id="3077" name="Footer Placeholder 2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sz="1200" smtClean="0"/>
          </a:p>
        </p:txBody>
      </p:sp>
      <p:sp>
        <p:nvSpPr>
          <p:cNvPr id="307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smtClean="0"/>
              <a:t>Slide </a:t>
            </a:r>
            <a:fld id="{F11DF50C-1387-4434-A0CC-29370831724C}" type="slidenum">
              <a:rPr lang="en-US" sz="1200" smtClean="0"/>
              <a:pPr/>
              <a:t>22</a:t>
            </a:fld>
            <a:endParaRPr lang="en-US" sz="1200" smtClean="0"/>
          </a:p>
        </p:txBody>
      </p:sp>
    </p:spTree>
    <p:extLst>
      <p:ext uri="{BB962C8B-B14F-4D97-AF65-F5344CB8AC3E}">
        <p14:creationId xmlns:p14="http://schemas.microsoft.com/office/powerpoint/2010/main" val="1146582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>
          <a:xfrm>
            <a:off x="304800" y="685800"/>
            <a:ext cx="8153400" cy="1066800"/>
          </a:xfrm>
        </p:spPr>
        <p:txBody>
          <a:bodyPr lIns="91440" tIns="45720" rIns="91440" bIns="45720"/>
          <a:lstStyle/>
          <a:p>
            <a:r>
              <a:rPr lang="en-US" altLang="ja-JP" dirty="0" smtClean="0"/>
              <a:t>IEEE 802.11 TGmc – Geneva</a:t>
            </a:r>
            <a:r>
              <a:rPr lang="en-US" altLang="ja-JP" sz="2900" dirty="0"/>
              <a:t> </a:t>
            </a:r>
            <a:r>
              <a:rPr lang="en-US" altLang="ja-JP" sz="2900" dirty="0" smtClean="0"/>
              <a:t> </a:t>
            </a:r>
            <a:r>
              <a:rPr lang="en-US" altLang="ja-JP" dirty="0" smtClean="0"/>
              <a:t>July 2013 </a:t>
            </a:r>
            <a:r>
              <a:rPr lang="en-GB" dirty="0"/>
              <a:t>Chair: </a:t>
            </a:r>
            <a:r>
              <a:rPr lang="en-US" altLang="ja-JP" dirty="0" smtClean="0"/>
              <a:t>Dorothy Stanley</a:t>
            </a:r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8305800" cy="4343400"/>
          </a:xfrm>
        </p:spPr>
        <p:txBody>
          <a:bodyPr lIns="91440" tIns="45720" rIns="91440" bIns="45720"/>
          <a:lstStyle/>
          <a:p>
            <a:r>
              <a:rPr lang="en-US" altLang="ja-JP" smtClean="0"/>
              <a:t>Since May 2013 meeting</a:t>
            </a:r>
          </a:p>
          <a:p>
            <a:pPr lvl="1"/>
            <a:r>
              <a:rPr lang="en-US" altLang="ja-JP" sz="2200" smtClean="0"/>
              <a:t>Held 3 teleconferences</a:t>
            </a:r>
          </a:p>
          <a:p>
            <a:pPr lvl="1"/>
            <a:r>
              <a:rPr lang="en-US" altLang="ja-JP" sz="2200" smtClean="0"/>
              <a:t>801 comments (713 LB, 88 remaining 2012 Call for comments); approximately 260 comments remain to be resolved</a:t>
            </a:r>
          </a:p>
          <a:p>
            <a:pPr lvl="1"/>
            <a:endParaRPr lang="en-US" altLang="ja-JP" sz="2200" smtClean="0"/>
          </a:p>
          <a:p>
            <a:r>
              <a:rPr lang="en-US" altLang="ja-JP" smtClean="0"/>
              <a:t>Goals for July Meeting:</a:t>
            </a:r>
          </a:p>
          <a:p>
            <a:pPr lvl="1"/>
            <a:r>
              <a:rPr lang="en-US" altLang="ja-JP" sz="2200" smtClean="0"/>
              <a:t>Continue LB193 comment resolution, hear presentations </a:t>
            </a:r>
          </a:p>
          <a:p>
            <a:pPr lvl="1"/>
            <a:r>
              <a:rPr lang="en-US" altLang="ja-JP" sz="2200" smtClean="0"/>
              <a:t>Plan for Sept 2013 meeting</a:t>
            </a:r>
          </a:p>
          <a:p>
            <a:pPr lvl="2"/>
            <a:r>
              <a:rPr lang="en-US" altLang="ja-JP" smtClean="0"/>
              <a:t>Expect to complete LB193 comment resolution at September meeting</a:t>
            </a:r>
          </a:p>
          <a:p>
            <a:pPr lvl="1"/>
            <a:endParaRPr lang="en-US" altLang="ja-JP" sz="2600" smtClean="0"/>
          </a:p>
        </p:txBody>
      </p:sp>
      <p:sp>
        <p:nvSpPr>
          <p:cNvPr id="3076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865187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ja-JP" sz="1800" smtClean="0"/>
              <a:t>May 2013</a:t>
            </a:r>
          </a:p>
        </p:txBody>
      </p:sp>
      <p:sp>
        <p:nvSpPr>
          <p:cNvPr id="3077" name="Footer Placeholder 2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endParaRPr lang="en-US" altLang="ja-JP" sz="1200" smtClean="0"/>
          </a:p>
        </p:txBody>
      </p:sp>
      <p:sp>
        <p:nvSpPr>
          <p:cNvPr id="307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ja-JP" sz="1200" smtClean="0"/>
              <a:t>Slide </a:t>
            </a:r>
            <a:fld id="{06B10155-0CBB-4030-9A1B-843033317BDD}" type="slidenum">
              <a:rPr lang="en-US" altLang="ja-JP" sz="1200" smtClean="0"/>
              <a:pPr/>
              <a:t>23</a:t>
            </a:fld>
            <a:endParaRPr lang="en-US" altLang="ja-JP" sz="1200" smtClean="0"/>
          </a:p>
        </p:txBody>
      </p:sp>
    </p:spTree>
    <p:extLst>
      <p:ext uri="{BB962C8B-B14F-4D97-AF65-F5344CB8AC3E}">
        <p14:creationId xmlns:p14="http://schemas.microsoft.com/office/powerpoint/2010/main" val="59439780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4963"/>
            <a:ext cx="968375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sz="1800" smtClean="0"/>
              <a:t>July 2013</a:t>
            </a:r>
          </a:p>
        </p:txBody>
      </p:sp>
      <p:sp>
        <p:nvSpPr>
          <p:cNvPr id="3075" name="Footer Placeholder 2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sz="1200" smtClean="0"/>
              <a:t>Bruce Kraemer (Marvell)</a:t>
            </a:r>
          </a:p>
        </p:txBody>
      </p:sp>
      <p:sp>
        <p:nvSpPr>
          <p:cNvPr id="307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sz="1200" smtClean="0"/>
              <a:t>Slide </a:t>
            </a:r>
            <a:fld id="{0CE5E4D0-4048-4641-8FAC-ED189BB58A11}" type="slidenum">
              <a:rPr lang="en-US" sz="1200" smtClean="0"/>
              <a:pPr/>
              <a:t>24</a:t>
            </a:fld>
            <a:endParaRPr lang="en-US" sz="1200" smtClean="0"/>
          </a:p>
        </p:txBody>
      </p:sp>
      <p:sp>
        <p:nvSpPr>
          <p:cNvPr id="3077" name="Title 1"/>
          <p:cNvSpPr>
            <a:spLocks noGrp="1"/>
          </p:cNvSpPr>
          <p:nvPr>
            <p:ph type="title" idx="4294967295"/>
          </p:nvPr>
        </p:nvSpPr>
        <p:spPr/>
        <p:txBody>
          <a:bodyPr lIns="91440" tIns="45720" rIns="91440" bIns="45720"/>
          <a:lstStyle/>
          <a:p>
            <a:r>
              <a:rPr lang="en-US" dirty="0" smtClean="0"/>
              <a:t>IEEE 802.11ac – July 2013 -update</a:t>
            </a:r>
          </a:p>
        </p:txBody>
      </p:sp>
      <p:sp>
        <p:nvSpPr>
          <p:cNvPr id="3078" name="Content Placeholder 2"/>
          <p:cNvSpPr>
            <a:spLocks noGrp="1"/>
          </p:cNvSpPr>
          <p:nvPr>
            <p:ph idx="4294967295"/>
          </p:nvPr>
        </p:nvSpPr>
        <p:spPr>
          <a:xfrm>
            <a:off x="685800" y="1600200"/>
            <a:ext cx="8153400" cy="4419600"/>
          </a:xfrm>
        </p:spPr>
        <p:txBody>
          <a:bodyPr lIns="91440" tIns="45720" rIns="91440" bIns="45720"/>
          <a:lstStyle/>
          <a:p>
            <a:pPr>
              <a:lnSpc>
                <a:spcPct val="90000"/>
              </a:lnSpc>
            </a:pPr>
            <a:r>
              <a:rPr lang="en-US" dirty="0" smtClean="0"/>
              <a:t>A CRC meeting was held in Munich, Germany during the period of July 10-11 with the objective to achieve progress on initial sponsor ballot comment resolution.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Ad Hoc meeting Agenda is available in document 11-13/0709r2.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The CRC Completed the resolution of all initial sponsor ballot comments on draft 5.0.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Comment spreadsheet is available at: </a:t>
            </a:r>
            <a:r>
              <a:rPr lang="en-US" dirty="0" smtClean="0">
                <a:hlinkClick r:id="rId3"/>
              </a:rPr>
              <a:t>https://mentor.ieee.org/802.11/dcn/13/11-13-0485-08-00ac-sb0-comments-d5-0.xls</a:t>
            </a:r>
            <a:r>
              <a:rPr lang="en-US" dirty="0" smtClean="0"/>
              <a:t> </a:t>
            </a:r>
          </a:p>
          <a:p>
            <a:r>
              <a:rPr lang="en-US" dirty="0" smtClean="0"/>
              <a:t>A motion passed to proceed to recirculation sponsor ballot. </a:t>
            </a:r>
            <a:r>
              <a:rPr lang="en-US" dirty="0" smtClean="0"/>
              <a:t> Expect D 6.0 in ~ 2weeks.</a:t>
            </a:r>
            <a:endParaRPr lang="en-US" dirty="0" smtClean="0"/>
          </a:p>
          <a:p>
            <a:r>
              <a:rPr lang="en-US" dirty="0" smtClean="0"/>
              <a:t>No </a:t>
            </a:r>
            <a:r>
              <a:rPr lang="en-US" dirty="0" err="1" smtClean="0"/>
              <a:t>TGac</a:t>
            </a:r>
            <a:r>
              <a:rPr lang="en-US" dirty="0" smtClean="0"/>
              <a:t> </a:t>
            </a:r>
            <a:r>
              <a:rPr lang="en-US" dirty="0" smtClean="0"/>
              <a:t>business is scheduled for this week.</a:t>
            </a:r>
          </a:p>
        </p:txBody>
      </p:sp>
    </p:spTree>
    <p:extLst>
      <p:ext uri="{BB962C8B-B14F-4D97-AF65-F5344CB8AC3E}">
        <p14:creationId xmlns:p14="http://schemas.microsoft.com/office/powerpoint/2010/main" val="2087897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4963"/>
            <a:ext cx="968375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sz="1800"/>
              <a:t>July 2013</a:t>
            </a:r>
          </a:p>
        </p:txBody>
      </p:sp>
      <p:sp>
        <p:nvSpPr>
          <p:cNvPr id="3075" name="Footer Placeholder 2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sz="1200" smtClean="0"/>
              <a:t>Bruce Kraemer (Marvell)</a:t>
            </a:r>
          </a:p>
        </p:txBody>
      </p:sp>
      <p:sp>
        <p:nvSpPr>
          <p:cNvPr id="307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sz="1200"/>
              <a:t>Slide </a:t>
            </a:r>
            <a:fld id="{F1CBE42C-304C-4D5E-AA01-7BED2835AFE5}" type="slidenum">
              <a:rPr lang="en-US" sz="1200"/>
              <a:pPr/>
              <a:t>25</a:t>
            </a:fld>
            <a:endParaRPr lang="en-US" sz="1200"/>
          </a:p>
        </p:txBody>
      </p:sp>
      <p:sp>
        <p:nvSpPr>
          <p:cNvPr id="3077" name="Title 1"/>
          <p:cNvSpPr>
            <a:spLocks noGrp="1"/>
          </p:cNvSpPr>
          <p:nvPr>
            <p:ph type="title" idx="4294967295"/>
          </p:nvPr>
        </p:nvSpPr>
        <p:spPr/>
        <p:txBody>
          <a:bodyPr lIns="91440" tIns="45720" rIns="91440" bIns="45720"/>
          <a:lstStyle/>
          <a:p>
            <a:r>
              <a:rPr lang="en-US" dirty="0" smtClean="0"/>
              <a:t>IEEE 802.11ac – July 2013</a:t>
            </a:r>
            <a:br>
              <a:rPr lang="en-US" dirty="0" smtClean="0"/>
            </a:br>
            <a:r>
              <a:rPr lang="en-US" dirty="0" smtClean="0"/>
              <a:t>Chair: Osama </a:t>
            </a:r>
            <a:r>
              <a:rPr lang="en-US" dirty="0" err="1" smtClean="0"/>
              <a:t>Aboul-Magd</a:t>
            </a:r>
            <a:endParaRPr lang="en-US" dirty="0" smtClean="0"/>
          </a:p>
        </p:txBody>
      </p:sp>
      <p:sp>
        <p:nvSpPr>
          <p:cNvPr id="3078" name="Content Placeholder 2"/>
          <p:cNvSpPr>
            <a:spLocks noGrp="1"/>
          </p:cNvSpPr>
          <p:nvPr>
            <p:ph idx="4294967295"/>
          </p:nvPr>
        </p:nvSpPr>
        <p:spPr>
          <a:xfrm>
            <a:off x="685800" y="2133600"/>
            <a:ext cx="7772400" cy="4114800"/>
          </a:xfrm>
        </p:spPr>
        <p:txBody>
          <a:bodyPr lIns="91440" tIns="45720" rIns="91440" bIns="45720"/>
          <a:lstStyle/>
          <a:p>
            <a:pPr>
              <a:lnSpc>
                <a:spcPct val="90000"/>
              </a:lnSpc>
            </a:pPr>
            <a:r>
              <a:rPr lang="en-US" dirty="0" smtClean="0"/>
              <a:t>Complete the resolution of SB 0 comments received on draft D5.0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Comment spreadsheet is available at: </a:t>
            </a:r>
            <a:r>
              <a:rPr lang="en-US" dirty="0" smtClean="0">
                <a:hlinkClick r:id="rId3"/>
              </a:rPr>
              <a:t>https://mentor.ieee.org/802.11/dcn/13/11-13-0485-06-00ac-sb0-comments-d5-0.xls</a:t>
            </a:r>
            <a:r>
              <a:rPr lang="en-US" dirty="0" smtClean="0"/>
              <a:t> 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A TG Ad Hoc meeting was held in Munich, Germany during the period of July 10-11 with the objective to achieve progress on SB 0 comment resolution.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Ad Hoc meeting Agenda is available in document11-13/0709r0.</a:t>
            </a:r>
          </a:p>
          <a:p>
            <a:r>
              <a:rPr lang="en-US" dirty="0" smtClean="0"/>
              <a:t>Agenda for this meeting is available  in document 11-13/0662r0.</a:t>
            </a:r>
          </a:p>
        </p:txBody>
      </p:sp>
    </p:spTree>
    <p:extLst>
      <p:ext uri="{BB962C8B-B14F-4D97-AF65-F5344CB8AC3E}">
        <p14:creationId xmlns:p14="http://schemas.microsoft.com/office/powerpoint/2010/main" val="2100494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4963"/>
            <a:ext cx="15795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/>
              <a:t>July 2013</a:t>
            </a:r>
          </a:p>
        </p:txBody>
      </p:sp>
      <p:sp>
        <p:nvSpPr>
          <p:cNvPr id="205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8543925" y="6475413"/>
            <a:ext cx="0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sz="1200" smtClean="0"/>
          </a:p>
        </p:txBody>
      </p:sp>
      <p:sp>
        <p:nvSpPr>
          <p:cNvPr id="205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smtClean="0"/>
              <a:t>Slide </a:t>
            </a:r>
            <a:fld id="{233D37A7-670D-418A-917F-BFC092AF0ADC}" type="slidenum">
              <a:rPr lang="en-US" sz="1200" smtClean="0"/>
              <a:pPr/>
              <a:t>26</a:t>
            </a:fld>
            <a:endParaRPr lang="en-US" sz="1200" smtClean="0"/>
          </a:p>
        </p:txBody>
      </p:sp>
      <p:sp>
        <p:nvSpPr>
          <p:cNvPr id="2053" name="Slide Number Placeholder 3"/>
          <p:cNvSpPr txBox="1">
            <a:spLocks noGrp="1"/>
          </p:cNvSpPr>
          <p:nvPr/>
        </p:nvSpPr>
        <p:spPr bwMode="auto">
          <a:xfrm>
            <a:off x="4395788" y="6475413"/>
            <a:ext cx="4286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1200"/>
              <a:t>Slide </a:t>
            </a:r>
            <a:fld id="{C14A347D-CB2F-4233-A8E4-F628275221CA}" type="slidenum">
              <a:rPr lang="en-US" sz="1200"/>
              <a:pPr algn="ctr"/>
              <a:t>26</a:t>
            </a:fld>
            <a:endParaRPr lang="en-US" sz="1200"/>
          </a:p>
        </p:txBody>
      </p:sp>
      <p:sp>
        <p:nvSpPr>
          <p:cNvPr id="2054" name="Title 1"/>
          <p:cNvSpPr>
            <a:spLocks noGrp="1"/>
          </p:cNvSpPr>
          <p:nvPr>
            <p:ph type="title" idx="4294967295"/>
          </p:nvPr>
        </p:nvSpPr>
        <p:spPr>
          <a:xfrm>
            <a:off x="609600" y="609600"/>
            <a:ext cx="7772400" cy="1066800"/>
          </a:xfrm>
        </p:spPr>
        <p:txBody>
          <a:bodyPr lIns="91440" tIns="45720" rIns="91440" bIns="45720"/>
          <a:lstStyle/>
          <a:p>
            <a:r>
              <a:rPr lang="en-US" dirty="0" err="1" smtClean="0"/>
              <a:t>TGaf</a:t>
            </a:r>
            <a:r>
              <a:rPr lang="en-US" dirty="0" smtClean="0"/>
              <a:t> – Meeting Goals July 2013</a:t>
            </a:r>
            <a:br>
              <a:rPr lang="en-US" dirty="0" smtClean="0"/>
            </a:br>
            <a:r>
              <a:rPr lang="en-US" dirty="0" smtClean="0"/>
              <a:t>Chair: Richard Kennedy</a:t>
            </a:r>
          </a:p>
        </p:txBody>
      </p:sp>
      <p:sp>
        <p:nvSpPr>
          <p:cNvPr id="2055" name="Content Placeholder 2"/>
          <p:cNvSpPr>
            <a:spLocks noGrp="1"/>
          </p:cNvSpPr>
          <p:nvPr>
            <p:ph idx="4294967295"/>
          </p:nvPr>
        </p:nvSpPr>
        <p:spPr>
          <a:xfrm>
            <a:off x="457200" y="1600200"/>
            <a:ext cx="8229600" cy="4876800"/>
          </a:xfrm>
        </p:spPr>
        <p:txBody>
          <a:bodyPr lIns="91440" tIns="45720" rIns="91440" bIns="45720"/>
          <a:lstStyle/>
          <a:p>
            <a:r>
              <a:rPr lang="en-US" altLang="ja-JP" dirty="0" smtClean="0">
                <a:ea typeface="ＭＳ Ｐゴシック" pitchFamily="34" charset="-128"/>
              </a:rPr>
              <a:t>Approve meeting and teleconference minutes</a:t>
            </a:r>
          </a:p>
          <a:p>
            <a:r>
              <a:rPr lang="en-US" altLang="ja-JP" dirty="0" smtClean="0">
                <a:ea typeface="ＭＳ Ｐゴシック" pitchFamily="34" charset="-128"/>
              </a:rPr>
              <a:t>Review the results of LB196</a:t>
            </a:r>
          </a:p>
          <a:p>
            <a:r>
              <a:rPr lang="en-US" altLang="ja-JP" dirty="0" smtClean="0">
                <a:ea typeface="ＭＳ Ｐゴシック" pitchFamily="34" charset="-128"/>
              </a:rPr>
              <a:t>Review the progress since March</a:t>
            </a:r>
          </a:p>
          <a:p>
            <a:r>
              <a:rPr lang="en-US" altLang="ja-JP" dirty="0" smtClean="0">
                <a:ea typeface="ＭＳ Ｐゴシック" pitchFamily="34" charset="-128"/>
              </a:rPr>
              <a:t>Resolve all LB 196 comments (12)</a:t>
            </a:r>
          </a:p>
          <a:p>
            <a:r>
              <a:rPr lang="en-US" altLang="ja-JP" dirty="0" smtClean="0">
                <a:ea typeface="ＭＳ Ｐゴシック" pitchFamily="34" charset="-128"/>
              </a:rPr>
              <a:t>Review regulatory landscape</a:t>
            </a:r>
          </a:p>
          <a:p>
            <a:r>
              <a:rPr lang="en-US" altLang="ja-JP" dirty="0" smtClean="0">
                <a:ea typeface="ＭＳ Ｐゴシック" pitchFamily="34" charset="-128"/>
              </a:rPr>
              <a:t>Request the Editor to create Draft 6.0</a:t>
            </a:r>
          </a:p>
          <a:p>
            <a:r>
              <a:rPr lang="en-US" altLang="ja-JP" dirty="0" smtClean="0">
                <a:ea typeface="ＭＳ Ｐゴシック" pitchFamily="34" charset="-128"/>
              </a:rPr>
              <a:t>Request a WG recirculation letter ballot</a:t>
            </a:r>
          </a:p>
          <a:p>
            <a:r>
              <a:rPr lang="en-US" altLang="ja-JP" dirty="0" smtClean="0">
                <a:ea typeface="ＭＳ Ｐゴシック" pitchFamily="34" charset="-128"/>
              </a:rPr>
              <a:t>Request conditional approval for Sponsor </a:t>
            </a:r>
            <a:r>
              <a:rPr lang="en-US" altLang="ja-JP" dirty="0" smtClean="0">
                <a:ea typeface="ＭＳ Ｐゴシック" pitchFamily="34" charset="-128"/>
              </a:rPr>
              <a:t>Ballot</a:t>
            </a:r>
          </a:p>
          <a:p>
            <a:pPr lvl="1"/>
            <a:r>
              <a:rPr lang="en-US" altLang="ja-JP" sz="2400" dirty="0" smtClean="0">
                <a:ea typeface="ＭＳ Ｐゴシック" pitchFamily="34" charset="-128"/>
              </a:rPr>
              <a:t>Sponsor ballot group formation is open</a:t>
            </a:r>
            <a:endParaRPr lang="en-US" altLang="ja-JP" sz="2400" dirty="0" smtClean="0">
              <a:ea typeface="ＭＳ Ｐゴシック" pitchFamily="34" charset="-128"/>
            </a:endParaRPr>
          </a:p>
          <a:p>
            <a:r>
              <a:rPr lang="en-US" altLang="ja-JP" dirty="0" smtClean="0">
                <a:ea typeface="ＭＳ Ｐゴシック" pitchFamily="34" charset="-128"/>
              </a:rPr>
              <a:t>Request a PAR extension</a:t>
            </a:r>
          </a:p>
          <a:p>
            <a:r>
              <a:rPr lang="en-US" altLang="ja-JP" dirty="0" smtClean="0">
                <a:ea typeface="ＭＳ Ｐゴシック" pitchFamily="34" charset="-128"/>
              </a:rPr>
              <a:t>Plan for September meeting and teleconferences</a:t>
            </a:r>
          </a:p>
        </p:txBody>
      </p:sp>
    </p:spTree>
    <p:extLst>
      <p:ext uri="{BB962C8B-B14F-4D97-AF65-F5344CB8AC3E}">
        <p14:creationId xmlns:p14="http://schemas.microsoft.com/office/powerpoint/2010/main" val="1970691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IEEE 802.11ah July Snapshot</a:t>
            </a:r>
            <a:br>
              <a:rPr lang="en-US" dirty="0" smtClean="0"/>
            </a:br>
            <a:r>
              <a:rPr lang="en-US" dirty="0" smtClean="0"/>
              <a:t>Chair: Dave Halasz </a:t>
            </a: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3810000"/>
          </a:xfrm>
        </p:spPr>
        <p:txBody>
          <a:bodyPr/>
          <a:lstStyle/>
          <a:p>
            <a:pPr marL="609600" indent="-609600"/>
            <a:r>
              <a:rPr lang="en-US" sz="2800" dirty="0" smtClean="0"/>
              <a:t>Address comments  collected on </a:t>
            </a:r>
            <a:r>
              <a:rPr lang="en-US" sz="2800" dirty="0"/>
              <a:t>Draft P802.11ah </a:t>
            </a:r>
            <a:r>
              <a:rPr lang="en-US" sz="2800" dirty="0" smtClean="0"/>
              <a:t>D0.1</a:t>
            </a:r>
          </a:p>
          <a:p>
            <a:pPr marL="1009650" lvl="1" indent="-609600"/>
            <a:r>
              <a:rPr lang="en-US" sz="2400" dirty="0" smtClean="0">
                <a:hlinkClick r:id="rId3"/>
              </a:rPr>
              <a:t>11-13-0701-01-00ah-comment-collection-9-comments.xlsx</a:t>
            </a:r>
            <a:endParaRPr lang="en-US" sz="2400" dirty="0" smtClean="0"/>
          </a:p>
          <a:p>
            <a:pPr marL="609600" indent="-609600"/>
            <a:r>
              <a:rPr lang="en-US" sz="2800" dirty="0" smtClean="0"/>
              <a:t>Letter Ballot targeted in September</a:t>
            </a:r>
          </a:p>
          <a:p>
            <a:pPr marL="1009650" lvl="1" indent="-609600"/>
            <a:endParaRPr lang="en-US" sz="2400" dirty="0" smtClean="0"/>
          </a:p>
          <a:p>
            <a:pPr marL="1009650" lvl="1" indent="-609600">
              <a:buNone/>
            </a:pPr>
            <a:endParaRPr lang="en-US" sz="2400" dirty="0" smtClean="0"/>
          </a:p>
          <a:p>
            <a:pPr marL="609600" indent="-609600"/>
            <a:endParaRPr lang="en-US" sz="2800" dirty="0" smtClean="0"/>
          </a:p>
          <a:p>
            <a:pPr marL="0" indent="0">
              <a:buNone/>
            </a:pPr>
            <a:endParaRPr lang="en-US" sz="2800" dirty="0" smtClean="0"/>
          </a:p>
          <a:p>
            <a:pPr marL="1009650" lvl="1" indent="-609600"/>
            <a:endParaRPr lang="en-US" sz="2400" dirty="0" smtClean="0"/>
          </a:p>
        </p:txBody>
      </p:sp>
      <p:sp>
        <p:nvSpPr>
          <p:cNvPr id="1536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68214" cy="276999"/>
          </a:xfrm>
          <a:noFill/>
        </p:spPr>
        <p:txBody>
          <a:bodyPr/>
          <a:lstStyle/>
          <a:p>
            <a:r>
              <a:rPr lang="en-US" smtClean="0"/>
              <a:t>July 2013</a:t>
            </a:r>
            <a:endParaRPr lang="en-US" dirty="0" smtClean="0"/>
          </a:p>
        </p:txBody>
      </p:sp>
      <p:sp>
        <p:nvSpPr>
          <p:cNvPr id="1536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479257" y="6475413"/>
            <a:ext cx="2064668" cy="184666"/>
          </a:xfrm>
          <a:noFill/>
        </p:spPr>
        <p:txBody>
          <a:bodyPr/>
          <a:lstStyle/>
          <a:p>
            <a:r>
              <a:rPr lang="en-US" smtClean="0"/>
              <a:t>David Halasz</a:t>
            </a:r>
            <a:endParaRPr lang="en-US" dirty="0" smtClean="0"/>
          </a:p>
        </p:txBody>
      </p:sp>
      <p:sp>
        <p:nvSpPr>
          <p:cNvPr id="1536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38F0476F-A4BB-476C-A2BA-863251181211}" type="slidenum">
              <a:rPr lang="en-US" smtClean="0"/>
              <a:pPr/>
              <a:t>27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445690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0" y="685800"/>
            <a:ext cx="9144000" cy="1066800"/>
          </a:xfrm>
        </p:spPr>
        <p:txBody>
          <a:bodyPr lIns="91440" tIns="45720" rIns="91440" bIns="45720"/>
          <a:lstStyle/>
          <a:p>
            <a:r>
              <a:rPr lang="en-US" altLang="ja-JP" sz="2900" dirty="0" smtClean="0">
                <a:ea typeface="ＭＳ Ｐゴシック" pitchFamily="34" charset="-128"/>
              </a:rPr>
              <a:t>IEEE 802.11 FILS </a:t>
            </a:r>
            <a:r>
              <a:rPr lang="en-US" altLang="ja-JP" sz="2900" dirty="0" err="1" smtClean="0">
                <a:ea typeface="ＭＳ Ｐゴシック" pitchFamily="34" charset="-128"/>
              </a:rPr>
              <a:t>TGai</a:t>
            </a:r>
            <a:r>
              <a:rPr lang="en-US" altLang="ja-JP" sz="2900" dirty="0" smtClean="0">
                <a:ea typeface="ＭＳ Ｐゴシック" pitchFamily="34" charset="-128"/>
              </a:rPr>
              <a:t> – </a:t>
            </a:r>
            <a:r>
              <a:rPr lang="en-US" altLang="ja-JP" sz="2800" dirty="0" smtClean="0">
                <a:ea typeface="ＭＳ Ｐゴシック" pitchFamily="34" charset="-128"/>
              </a:rPr>
              <a:t>Geneva </a:t>
            </a:r>
            <a:r>
              <a:rPr lang="en-US" altLang="ja-JP" sz="2900" dirty="0" smtClean="0">
                <a:ea typeface="ＭＳ Ｐゴシック" pitchFamily="34" charset="-128"/>
              </a:rPr>
              <a:t> July 2013</a:t>
            </a:r>
            <a:br>
              <a:rPr lang="en-US" altLang="ja-JP" sz="2900" dirty="0" smtClean="0">
                <a:ea typeface="ＭＳ Ｐゴシック" pitchFamily="34" charset="-128"/>
              </a:rPr>
            </a:br>
            <a:r>
              <a:rPr lang="en-US" altLang="ja-JP" sz="2900" dirty="0" smtClean="0">
                <a:ea typeface="ＭＳ Ｐゴシック" pitchFamily="34" charset="-128"/>
              </a:rPr>
              <a:t>Chair: Hiroshi Mano</a:t>
            </a: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686800" cy="4495800"/>
          </a:xfrm>
        </p:spPr>
        <p:txBody>
          <a:bodyPr lIns="91440" tIns="45720" rIns="91440" bIns="45720"/>
          <a:lstStyle/>
          <a:p>
            <a:r>
              <a:rPr lang="en-US" altLang="ja-JP" smtClean="0">
                <a:ea typeface="ＭＳ Ｐゴシック" pitchFamily="34" charset="-128"/>
              </a:rPr>
              <a:t>Goals for the  Meeting:</a:t>
            </a:r>
          </a:p>
          <a:p>
            <a:pPr lvl="1"/>
            <a:r>
              <a:rPr lang="en-US" altLang="ja-JP" sz="2800" smtClean="0">
                <a:ea typeface="ＭＳ Ｐゴシック" pitchFamily="34" charset="-128"/>
              </a:rPr>
              <a:t>Approve minutes of past meeting and teleconference</a:t>
            </a:r>
          </a:p>
          <a:p>
            <a:pPr lvl="1"/>
            <a:r>
              <a:rPr lang="en-US" altLang="ja-JP" sz="2800" smtClean="0">
                <a:ea typeface="ＭＳ Ｐゴシック" pitchFamily="34" charset="-128"/>
              </a:rPr>
              <a:t>Comment resolution of Task Group review of TGai draft.</a:t>
            </a:r>
          </a:p>
          <a:p>
            <a:pPr lvl="1"/>
            <a:r>
              <a:rPr lang="en-US" altLang="ja-JP" sz="2800" smtClean="0">
                <a:ea typeface="ＭＳ Ｐゴシック" pitchFamily="34" charset="-128"/>
              </a:rPr>
              <a:t>Approve to forward the draft to WG LB.</a:t>
            </a:r>
          </a:p>
          <a:p>
            <a:pPr lvl="1"/>
            <a:r>
              <a:rPr lang="en-US" altLang="ja-JP" sz="2800" smtClean="0">
                <a:ea typeface="ＭＳ Ｐゴシック" pitchFamily="34" charset="-128"/>
              </a:rPr>
              <a:t>Approve Timeline</a:t>
            </a:r>
          </a:p>
          <a:p>
            <a:pPr lvl="1"/>
            <a:r>
              <a:rPr lang="en-US" altLang="ja-JP" sz="2800" smtClean="0">
                <a:ea typeface="ＭＳ Ｐゴシック" pitchFamily="34" charset="-128"/>
              </a:rPr>
              <a:t>Approve Teleconference schedule</a:t>
            </a:r>
          </a:p>
          <a:p>
            <a:pPr lvl="1"/>
            <a:r>
              <a:rPr lang="en-US" altLang="ja-JP" sz="2800" smtClean="0">
                <a:ea typeface="ＭＳ Ｐゴシック" pitchFamily="34" charset="-128"/>
              </a:rPr>
              <a:t>Approve Plan for  Sep</a:t>
            </a:r>
            <a:endParaRPr lang="en-US" altLang="ja-JP" sz="2600" smtClean="0">
              <a:ea typeface="ＭＳ Ｐゴシック" pitchFamily="34" charset="-128"/>
            </a:endParaRPr>
          </a:p>
          <a:p>
            <a:pPr lvl="1"/>
            <a:endParaRPr lang="en-US" altLang="ja-JP" sz="2600" smtClean="0">
              <a:ea typeface="ＭＳ Ｐゴシック" pitchFamily="34" charset="-128"/>
            </a:endParaRPr>
          </a:p>
        </p:txBody>
      </p:sp>
      <p:sp>
        <p:nvSpPr>
          <p:cNvPr id="1536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865187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37931725" indent="-37474525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kumimoji="0" lang="en-US" altLang="ja-JP" sz="1800"/>
              <a:t>July 2013</a:t>
            </a:r>
          </a:p>
        </p:txBody>
      </p:sp>
      <p:sp>
        <p:nvSpPr>
          <p:cNvPr id="15365" name="Footer Placeholder 2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37931725" indent="-37474525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endParaRPr kumimoji="0" lang="en-US" altLang="ja-JP" sz="1200"/>
          </a:p>
        </p:txBody>
      </p:sp>
      <p:sp>
        <p:nvSpPr>
          <p:cNvPr id="1536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37931725" indent="-37474525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kumimoji="0" lang="en-US" altLang="ja-JP" sz="1200"/>
              <a:t>Slide </a:t>
            </a:r>
            <a:fld id="{D38066DA-07C7-498C-ACF8-052A45E0CCFD}" type="slidenum">
              <a:rPr kumimoji="0" lang="en-US" altLang="ja-JP" sz="1200"/>
              <a:pPr/>
              <a:t>28</a:t>
            </a:fld>
            <a:endParaRPr kumimoji="0" lang="en-US" altLang="ja-JP" sz="1200"/>
          </a:p>
        </p:txBody>
      </p:sp>
    </p:spTree>
    <p:extLst>
      <p:ext uri="{BB962C8B-B14F-4D97-AF65-F5344CB8AC3E}">
        <p14:creationId xmlns:p14="http://schemas.microsoft.com/office/powerpoint/2010/main" val="215500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Title 1"/>
          <p:cNvSpPr>
            <a:spLocks noGrp="1"/>
          </p:cNvSpPr>
          <p:nvPr>
            <p:ph type="title"/>
          </p:nvPr>
        </p:nvSpPr>
        <p:spPr>
          <a:xfrm>
            <a:off x="685800" y="533400"/>
            <a:ext cx="7772400" cy="1066800"/>
          </a:xfrm>
        </p:spPr>
        <p:txBody>
          <a:bodyPr/>
          <a:lstStyle/>
          <a:p>
            <a:r>
              <a:rPr lang="en-US" sz="3600" dirty="0" smtClean="0"/>
              <a:t>IEEE 802.11aj - July 2013</a:t>
            </a:r>
            <a:br>
              <a:rPr lang="en-US" sz="3600" dirty="0" smtClean="0"/>
            </a:br>
            <a:r>
              <a:rPr lang="en-US" sz="3600" dirty="0" smtClean="0"/>
              <a:t>Chair: Xiaoming </a:t>
            </a:r>
            <a:r>
              <a:rPr lang="en-US" sz="3600" dirty="0" err="1" smtClean="0"/>
              <a:t>Peng</a:t>
            </a:r>
            <a:endParaRPr lang="en-US" sz="3600" dirty="0" smtClean="0"/>
          </a:p>
        </p:txBody>
      </p:sp>
      <p:sp>
        <p:nvSpPr>
          <p:cNvPr id="28674" name="Content Placeholder 2"/>
          <p:cNvSpPr>
            <a:spLocks noGrp="1"/>
          </p:cNvSpPr>
          <p:nvPr>
            <p:ph idx="1"/>
          </p:nvPr>
        </p:nvSpPr>
        <p:spPr>
          <a:xfrm>
            <a:off x="609600" y="1524000"/>
            <a:ext cx="7772400" cy="4876800"/>
          </a:xfrm>
        </p:spPr>
        <p:txBody>
          <a:bodyPr/>
          <a:lstStyle/>
          <a:p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TGaj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approved the following TG documents as baseline in April meeting</a:t>
            </a:r>
          </a:p>
          <a:p>
            <a:pPr lvl="1"/>
            <a:r>
              <a:rPr lang="en-US" sz="1600" dirty="0" smtClean="0">
                <a:latin typeface="Arial" pitchFamily="34" charset="0"/>
                <a:cs typeface="Arial" pitchFamily="34" charset="0"/>
              </a:rPr>
              <a:t>Usage Model – 11-12/1245r4</a:t>
            </a:r>
          </a:p>
          <a:p>
            <a:pPr lvl="1"/>
            <a:r>
              <a:rPr lang="en-US" sz="1600" dirty="0" smtClean="0">
                <a:latin typeface="Arial" pitchFamily="34" charset="0"/>
                <a:cs typeface="Arial" pitchFamily="34" charset="0"/>
              </a:rPr>
              <a:t>Functional Requirement – 11-12/1301r3</a:t>
            </a:r>
          </a:p>
          <a:p>
            <a:pPr lvl="1"/>
            <a:r>
              <a:rPr lang="en-US" sz="1600" dirty="0" smtClean="0">
                <a:latin typeface="Arial" pitchFamily="34" charset="0"/>
                <a:cs typeface="Arial" pitchFamily="34" charset="0"/>
              </a:rPr>
              <a:t>Evaluation Methodology – 11-12/1382r2</a:t>
            </a:r>
          </a:p>
          <a:p>
            <a:pPr lvl="1"/>
            <a:r>
              <a:rPr lang="en-US" sz="1600" dirty="0" smtClean="0">
                <a:latin typeface="Arial" pitchFamily="34" charset="0"/>
                <a:cs typeface="Arial" pitchFamily="34" charset="0"/>
              </a:rPr>
              <a:t>Selection Procedure, 11-12/1359r0</a:t>
            </a:r>
          </a:p>
          <a:p>
            <a:pPr lvl="1"/>
            <a:r>
              <a:rPr lang="en-US" sz="1600" dirty="0" smtClean="0">
                <a:latin typeface="Arial" pitchFamily="34" charset="0"/>
                <a:cs typeface="Arial" pitchFamily="34" charset="0"/>
              </a:rPr>
              <a:t>Process Overview, 11-13/0437r0</a:t>
            </a:r>
          </a:p>
          <a:p>
            <a:r>
              <a:rPr lang="en-US" sz="2000" dirty="0" smtClean="0">
                <a:latin typeface="Arial" pitchFamily="34" charset="0"/>
                <a:cs typeface="Arial" pitchFamily="34" charset="0"/>
              </a:rPr>
              <a:t>Goal for July meeting</a:t>
            </a:r>
          </a:p>
          <a:p>
            <a:pPr lvl="1"/>
            <a:r>
              <a:rPr lang="en-US" sz="1600" dirty="0" smtClean="0">
                <a:latin typeface="Arial" pitchFamily="34" charset="0"/>
                <a:cs typeface="Arial" pitchFamily="34" charset="0"/>
              </a:rPr>
              <a:t>Issue CFP for 60GHz frequency band</a:t>
            </a:r>
          </a:p>
          <a:p>
            <a:pPr lvl="2"/>
            <a:r>
              <a:rPr lang="en-US" sz="1400" dirty="0" smtClean="0">
                <a:latin typeface="Arial" pitchFamily="34" charset="0"/>
                <a:cs typeface="Arial" pitchFamily="34" charset="0"/>
              </a:rPr>
              <a:t>The CFP document is available in document 11-13/0643r0</a:t>
            </a:r>
          </a:p>
          <a:p>
            <a:pPr lvl="1"/>
            <a:r>
              <a:rPr lang="en-US" sz="1600" dirty="0" smtClean="0">
                <a:latin typeface="Arial" pitchFamily="34" charset="0"/>
                <a:cs typeface="Arial" pitchFamily="34" charset="0"/>
              </a:rPr>
              <a:t>Plan to Call for Nomination of TG Technical Editors</a:t>
            </a:r>
          </a:p>
          <a:p>
            <a:pPr lvl="1"/>
            <a:r>
              <a:rPr lang="en-US" sz="1600" dirty="0" smtClean="0">
                <a:latin typeface="Arial" pitchFamily="34" charset="0"/>
                <a:cs typeface="Arial" pitchFamily="34" charset="0"/>
              </a:rPr>
              <a:t>New Submission</a:t>
            </a:r>
            <a:r>
              <a:rPr lang="en-US" altLang="zh-CN" sz="1600" dirty="0" smtClean="0">
                <a:latin typeface="Arial" pitchFamily="34" charset="0"/>
                <a:cs typeface="Arial" pitchFamily="34" charset="0"/>
              </a:rPr>
              <a:t>s</a:t>
            </a:r>
          </a:p>
          <a:p>
            <a:pPr lvl="2"/>
            <a:r>
              <a:rPr lang="en-US" sz="1400" dirty="0" smtClean="0">
                <a:latin typeface="Arial" pitchFamily="34" charset="0"/>
                <a:cs typeface="Arial" pitchFamily="34" charset="0"/>
              </a:rPr>
              <a:t>Channel Measurement for IEEE 802.11aj (45GHz) update – 11-12/1361r4</a:t>
            </a:r>
          </a:p>
          <a:p>
            <a:pPr lvl="2"/>
            <a:r>
              <a:rPr lang="en-US" sz="1400" dirty="0" smtClean="0">
                <a:latin typeface="Arial" pitchFamily="34" charset="0"/>
                <a:cs typeface="Arial" pitchFamily="34" charset="0"/>
              </a:rPr>
              <a:t>Proposed dynamic channel transfer (DCT) procedure for IEEE 802.11aj (60GHz) update – 11-13/0440r1</a:t>
            </a:r>
          </a:p>
          <a:p>
            <a:pPr lvl="2"/>
            <a:r>
              <a:rPr lang="en-US" sz="1400" dirty="0" smtClean="0">
                <a:latin typeface="Arial" pitchFamily="34" charset="0"/>
                <a:cs typeface="Arial" pitchFamily="34" charset="0"/>
              </a:rPr>
              <a:t>MAC protocol to support dynamic bandwidth for IEEE 802.11aj (60GHz) update – 11-13/0433r1</a:t>
            </a:r>
            <a:endParaRPr lang="en-US" dirty="0" smtClean="0"/>
          </a:p>
          <a:p>
            <a:pPr lvl="1"/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942975" cy="276225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Xiaoming Peng</a:t>
            </a:r>
            <a:endParaRPr lang="en-US"/>
          </a:p>
        </p:txBody>
      </p:sp>
      <p:sp>
        <p:nvSpPr>
          <p:cNvPr id="2867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/>
              <a:t>Slide </a:t>
            </a:r>
            <a:fld id="{458A2B30-6F3F-45FC-88DD-5D3340D53B06}" type="slidenum">
              <a:rPr lang="en-US"/>
              <a:pPr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2348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Date Placeholder 3"/>
          <p:cNvSpPr>
            <a:spLocks noGrp="1"/>
          </p:cNvSpPr>
          <p:nvPr>
            <p:ph type="dt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July 2013</a:t>
            </a:r>
            <a:endParaRPr lang="en-US" sz="1800"/>
          </a:p>
        </p:txBody>
      </p:sp>
      <p:sp>
        <p:nvSpPr>
          <p:cNvPr id="20484" name="Rectangle 7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dirty="0" smtClean="0"/>
              <a:t>PAR Expiration/Renewal Schedule</a:t>
            </a:r>
          </a:p>
        </p:txBody>
      </p:sp>
      <p:graphicFrame>
        <p:nvGraphicFramePr>
          <p:cNvPr id="3247205" name="Group 10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6410508"/>
              </p:ext>
            </p:extLst>
          </p:nvPr>
        </p:nvGraphicFramePr>
        <p:xfrm>
          <a:off x="304800" y="1268946"/>
          <a:ext cx="5384800" cy="4023168"/>
        </p:xfrm>
        <a:graphic>
          <a:graphicData uri="http://schemas.openxmlformats.org/drawingml/2006/table">
            <a:tbl>
              <a:tblPr/>
              <a:tblGrid>
                <a:gridCol w="2692400"/>
                <a:gridCol w="2692400"/>
              </a:tblGrid>
              <a:tr h="39621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Project</a:t>
                      </a:r>
                    </a:p>
                  </a:txBody>
                  <a:tcPr marT="45708" marB="4570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PAR Expiration Date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21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AF</a:t>
                      </a:r>
                    </a:p>
                  </a:txBody>
                  <a:tcPr marT="45708" marB="4570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31-DEC-2013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21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AH</a:t>
                      </a:r>
                    </a:p>
                  </a:txBody>
                  <a:tcPr marT="45708" marB="4570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31-DEC-2014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21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AI</a:t>
                      </a:r>
                    </a:p>
                  </a:txBody>
                  <a:tcPr marT="45708" marB="4570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31-DEC-2014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21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AC</a:t>
                      </a:r>
                    </a:p>
                  </a:txBody>
                  <a:tcPr marT="45708" marB="4570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31-DEC-2014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21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AJ</a:t>
                      </a:r>
                    </a:p>
                  </a:txBody>
                  <a:tcPr marT="45708" marB="4570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31-DEC-2016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21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AK</a:t>
                      </a:r>
                    </a:p>
                  </a:txBody>
                  <a:tcPr marT="45708" marB="4570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31-DEC-2016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21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AQ</a:t>
                      </a:r>
                    </a:p>
                  </a:txBody>
                  <a:tcPr marT="45708" marB="4570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31-DEC-2016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0526" name="Text Box 83"/>
          <p:cNvSpPr txBox="1">
            <a:spLocks noChangeArrowheads="1"/>
          </p:cNvSpPr>
          <p:nvPr/>
        </p:nvSpPr>
        <p:spPr bwMode="auto">
          <a:xfrm>
            <a:off x="746125" y="6057900"/>
            <a:ext cx="705167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/>
            <a:r>
              <a:rPr lang="en-US" sz="1800">
                <a:hlinkClick r:id="rId2"/>
              </a:rPr>
              <a:t>https://development.standards.ieee.org/pub/active-pars?n=22&amp;o=1a0a2a3d</a:t>
            </a:r>
            <a:endParaRPr lang="en-US" sz="1800"/>
          </a:p>
        </p:txBody>
      </p:sp>
      <p:sp>
        <p:nvSpPr>
          <p:cNvPr id="20528" name="AutoShape 49"/>
          <p:cNvSpPr>
            <a:spLocks noChangeArrowheads="1"/>
          </p:cNvSpPr>
          <p:nvPr/>
        </p:nvSpPr>
        <p:spPr bwMode="auto">
          <a:xfrm>
            <a:off x="5686582" y="1828800"/>
            <a:ext cx="533400" cy="228600"/>
          </a:xfrm>
          <a:prstGeom prst="leftArrow">
            <a:avLst>
              <a:gd name="adj1" fmla="val 50000"/>
              <a:gd name="adj2" fmla="val 58333"/>
            </a:avLst>
          </a:prstGeom>
          <a:solidFill>
            <a:srgbClr val="FFC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531" name="WordArt 48"/>
          <p:cNvSpPr>
            <a:spLocks noChangeArrowheads="1" noChangeShapeType="1" noTextEdit="1"/>
          </p:cNvSpPr>
          <p:nvPr/>
        </p:nvSpPr>
        <p:spPr bwMode="auto">
          <a:xfrm>
            <a:off x="5953282" y="3276600"/>
            <a:ext cx="3087531" cy="1371600"/>
          </a:xfrm>
          <a:prstGeom prst="rect">
            <a:avLst/>
          </a:prstGeom>
          <a:ln w="9525">
            <a:solidFill>
              <a:srgbClr val="FFC000"/>
            </a:solidFill>
            <a:round/>
            <a:headEnd/>
            <a:tailEnd/>
          </a:ln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1110" b="1" kern="10" dirty="0">
                <a:solidFill>
                  <a:srgbClr val="FF0000"/>
                </a:solidFill>
                <a:latin typeface="Times New Roman"/>
                <a:cs typeface="Times New Roman"/>
              </a:rPr>
              <a:t>Plan for </a:t>
            </a:r>
            <a:r>
              <a:rPr lang="en-US" sz="1110" b="1" kern="10" dirty="0" smtClean="0">
                <a:solidFill>
                  <a:srgbClr val="FF0000"/>
                </a:solidFill>
                <a:latin typeface="Times New Roman"/>
                <a:cs typeface="Times New Roman"/>
              </a:rPr>
              <a:t>EC Approval </a:t>
            </a:r>
            <a:r>
              <a:rPr lang="en-US" sz="1110" b="1" kern="10" dirty="0">
                <a:solidFill>
                  <a:srgbClr val="FF0000"/>
                </a:solidFill>
                <a:latin typeface="Times New Roman"/>
                <a:cs typeface="Times New Roman"/>
              </a:rPr>
              <a:t>of</a:t>
            </a:r>
          </a:p>
          <a:p>
            <a:pPr algn="ctr"/>
            <a:r>
              <a:rPr lang="en-US" sz="1110" b="1" kern="10" dirty="0">
                <a:solidFill>
                  <a:srgbClr val="FF0000"/>
                </a:solidFill>
                <a:latin typeface="Times New Roman"/>
                <a:cs typeface="Times New Roman"/>
              </a:rPr>
              <a:t>Extension PAR</a:t>
            </a:r>
          </a:p>
          <a:p>
            <a:pPr algn="ctr"/>
            <a:r>
              <a:rPr lang="en-US" sz="1110" b="1" kern="10" dirty="0">
                <a:solidFill>
                  <a:srgbClr val="FF0000"/>
                </a:solidFill>
                <a:latin typeface="Times New Roman"/>
                <a:cs typeface="Times New Roman"/>
              </a:rPr>
              <a:t>July </a:t>
            </a:r>
            <a:r>
              <a:rPr lang="en-US" sz="1110" b="1" kern="10" dirty="0" smtClean="0">
                <a:solidFill>
                  <a:srgbClr val="FF0000"/>
                </a:solidFill>
                <a:latin typeface="Times New Roman"/>
                <a:cs typeface="Times New Roman"/>
              </a:rPr>
              <a:t>2013</a:t>
            </a:r>
            <a:endParaRPr lang="en-US" sz="1110" b="1" kern="10" dirty="0">
              <a:solidFill>
                <a:srgbClr val="FF0000"/>
              </a:solidFill>
              <a:latin typeface="Times New Roman"/>
              <a:cs typeface="Times New Roman"/>
            </a:endParaRPr>
          </a:p>
        </p:txBody>
      </p:sp>
      <p:cxnSp>
        <p:nvCxnSpPr>
          <p:cNvPr id="16" name="Elbow Connector 15"/>
          <p:cNvCxnSpPr>
            <a:stCxn id="20531" idx="0"/>
            <a:endCxn id="20528" idx="3"/>
          </p:cNvCxnSpPr>
          <p:nvPr/>
        </p:nvCxnSpPr>
        <p:spPr bwMode="auto">
          <a:xfrm rot="16200000" flipV="1">
            <a:off x="6191765" y="1971317"/>
            <a:ext cx="1333500" cy="1277066"/>
          </a:xfrm>
          <a:prstGeom prst="bentConnector2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Task Group 802.11ak July 2013</a:t>
            </a:r>
            <a:br>
              <a:rPr lang="en-US" dirty="0" smtClean="0"/>
            </a:br>
            <a:r>
              <a:rPr lang="en-GB" sz="2000" dirty="0"/>
              <a:t>Enhancements For Transit Links Within Bridged </a:t>
            </a:r>
            <a:r>
              <a:rPr lang="en-GB" sz="2000" dirty="0" smtClean="0"/>
              <a:t>Networks</a:t>
            </a:r>
            <a:br>
              <a:rPr lang="en-GB" sz="2000" dirty="0" smtClean="0"/>
            </a:br>
            <a:r>
              <a:rPr lang="en-GB" sz="2800" dirty="0" smtClean="0"/>
              <a:t>Chair: Donald Eastlake</a:t>
            </a:r>
            <a:endParaRPr lang="en-US" sz="2800" dirty="0"/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304800" y="2133600"/>
            <a:ext cx="8686800" cy="4114800"/>
          </a:xfrm>
        </p:spPr>
        <p:txBody>
          <a:bodyPr/>
          <a:lstStyle/>
          <a:p>
            <a:pPr marL="609600" indent="-609600">
              <a:spcBef>
                <a:spcPts val="0"/>
              </a:spcBef>
            </a:pPr>
            <a:r>
              <a:rPr lang="en-US" sz="3200" dirty="0"/>
              <a:t>Primary foci:</a:t>
            </a:r>
          </a:p>
          <a:p>
            <a:pPr lvl="1">
              <a:spcBef>
                <a:spcPts val="0"/>
              </a:spcBef>
              <a:buFont typeface="Times New Roman" pitchFamily="16" charset="0"/>
              <a:buChar char="•"/>
            </a:pPr>
            <a:r>
              <a:rPr lang="en-GB" sz="2800" dirty="0"/>
              <a:t>Develop an architectural model for 802.11ak.</a:t>
            </a:r>
          </a:p>
          <a:p>
            <a:pPr lvl="1">
              <a:spcBef>
                <a:spcPts val="0"/>
              </a:spcBef>
              <a:buFont typeface="Times New Roman" pitchFamily="16" charset="0"/>
              <a:buChar char="•"/>
            </a:pPr>
            <a:r>
              <a:rPr lang="en-GB" sz="2800" dirty="0"/>
              <a:t>Receive and discuss technical presentations</a:t>
            </a:r>
            <a:r>
              <a:rPr lang="en-GB" sz="2800" dirty="0" smtClean="0"/>
              <a:t>.</a:t>
            </a:r>
          </a:p>
          <a:p>
            <a:pPr lvl="1">
              <a:spcBef>
                <a:spcPts val="0"/>
              </a:spcBef>
              <a:buFont typeface="Times New Roman" pitchFamily="16" charset="0"/>
              <a:buChar char="•"/>
            </a:pPr>
            <a:r>
              <a:rPr lang="en-GB" sz="2800" dirty="0" smtClean="0"/>
              <a:t>Joint meeting with IEEE 802.1Qbz</a:t>
            </a:r>
            <a:endParaRPr lang="en-GB" sz="2800" dirty="0"/>
          </a:p>
          <a:p>
            <a:pPr lvl="1">
              <a:spcBef>
                <a:spcPts val="0"/>
              </a:spcBef>
              <a:buFont typeface="Times New Roman" pitchFamily="16" charset="0"/>
              <a:buChar char="•"/>
            </a:pPr>
            <a:r>
              <a:rPr lang="en-GB" sz="2800" dirty="0"/>
              <a:t>Consider selection of an Editor.</a:t>
            </a:r>
          </a:p>
          <a:p>
            <a:pPr lvl="1">
              <a:spcBef>
                <a:spcPts val="0"/>
              </a:spcBef>
              <a:buFont typeface="Times New Roman" pitchFamily="16" charset="0"/>
              <a:buChar char="•"/>
            </a:pPr>
            <a:r>
              <a:rPr lang="en-GB" sz="2800" dirty="0"/>
              <a:t>Develop process and timeline for </a:t>
            </a:r>
            <a:r>
              <a:rPr lang="en-GB" sz="2800" dirty="0" err="1"/>
              <a:t>TGak</a:t>
            </a:r>
            <a:r>
              <a:rPr lang="en-GB" sz="2800" dirty="0" smtClean="0"/>
              <a:t>.</a:t>
            </a:r>
          </a:p>
          <a:p>
            <a:pPr lvl="1">
              <a:spcBef>
                <a:spcPts val="0"/>
              </a:spcBef>
              <a:buFont typeface="Times New Roman" pitchFamily="16" charset="0"/>
              <a:buChar char="•"/>
            </a:pPr>
            <a:endParaRPr lang="en-GB" sz="2800" dirty="0"/>
          </a:p>
          <a:p>
            <a:pPr marL="609600" indent="-609600">
              <a:spcBef>
                <a:spcPts val="0"/>
              </a:spcBef>
            </a:pPr>
            <a:r>
              <a:rPr lang="en-US" sz="3200" dirty="0" smtClean="0"/>
              <a:t>Agenda: See 11-13</a:t>
            </a:r>
            <a:r>
              <a:rPr lang="en-US" sz="3200" dirty="0"/>
              <a:t>/</a:t>
            </a:r>
            <a:r>
              <a:rPr lang="en-US" sz="3200" dirty="0" smtClean="0"/>
              <a:t>0672</a:t>
            </a:r>
          </a:p>
          <a:p>
            <a:pPr marL="0" indent="0">
              <a:spcBef>
                <a:spcPts val="0"/>
              </a:spcBef>
              <a:buNone/>
            </a:pPr>
            <a:endParaRPr lang="en-US" sz="3200" dirty="0" smtClean="0"/>
          </a:p>
          <a:p>
            <a:pPr marL="1009650" lvl="1" indent="-609600">
              <a:spcBef>
                <a:spcPts val="0"/>
              </a:spcBef>
            </a:pPr>
            <a:endParaRPr lang="en-US" sz="2800" dirty="0" smtClean="0"/>
          </a:p>
        </p:txBody>
      </p:sp>
      <p:sp>
        <p:nvSpPr>
          <p:cNvPr id="1536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68214" cy="276999"/>
          </a:xfrm>
          <a:noFill/>
        </p:spPr>
        <p:txBody>
          <a:bodyPr/>
          <a:lstStyle/>
          <a:p>
            <a:r>
              <a:rPr lang="en-US" smtClean="0"/>
              <a:t>July 2013</a:t>
            </a:r>
            <a:endParaRPr lang="en-US" dirty="0" smtClean="0"/>
          </a:p>
        </p:txBody>
      </p:sp>
      <p:sp>
        <p:nvSpPr>
          <p:cNvPr id="1536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479257" y="6475413"/>
            <a:ext cx="2064668" cy="184666"/>
          </a:xfrm>
          <a:noFill/>
        </p:spPr>
        <p:txBody>
          <a:bodyPr/>
          <a:lstStyle/>
          <a:p>
            <a:r>
              <a:rPr lang="en-US" smtClean="0"/>
              <a:t>Donald Eastlake, Huawei Technologies</a:t>
            </a:r>
            <a:endParaRPr lang="en-US" dirty="0" smtClean="0"/>
          </a:p>
        </p:txBody>
      </p:sp>
      <p:sp>
        <p:nvSpPr>
          <p:cNvPr id="1536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38F0476F-A4BB-476C-A2BA-863251181211}" type="slidenum">
              <a:rPr lang="en-US" smtClean="0"/>
              <a:pPr/>
              <a:t>30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408863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4963"/>
            <a:ext cx="1182687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sz="1800" smtClean="0"/>
              <a:t>July2013</a:t>
            </a:r>
          </a:p>
        </p:txBody>
      </p:sp>
      <p:sp>
        <p:nvSpPr>
          <p:cNvPr id="3075" name="Footer Placeholder 2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sz="1200" smtClean="0"/>
              <a:t>Bruce Kraemer (Marvell)</a:t>
            </a:r>
          </a:p>
        </p:txBody>
      </p:sp>
      <p:sp>
        <p:nvSpPr>
          <p:cNvPr id="307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sz="1200" smtClean="0"/>
              <a:t>Slide </a:t>
            </a:r>
            <a:fld id="{7B307420-0854-4F84-B48B-9931ACB92778}" type="slidenum">
              <a:rPr lang="en-US" sz="1200" smtClean="0"/>
              <a:pPr/>
              <a:t>31</a:t>
            </a:fld>
            <a:endParaRPr lang="en-US" sz="1200" smtClean="0"/>
          </a:p>
        </p:txBody>
      </p:sp>
      <p:sp>
        <p:nvSpPr>
          <p:cNvPr id="3077" name="Title 1"/>
          <p:cNvSpPr>
            <a:spLocks noGrp="1"/>
          </p:cNvSpPr>
          <p:nvPr>
            <p:ph type="title" idx="4294967295"/>
          </p:nvPr>
        </p:nvSpPr>
        <p:spPr/>
        <p:txBody>
          <a:bodyPr lIns="91440" tIns="45720" rIns="91440" bIns="45720"/>
          <a:lstStyle/>
          <a:p>
            <a:r>
              <a:rPr lang="en-US" dirty="0" smtClean="0"/>
              <a:t>IEEE 802.11aq – July 2013</a:t>
            </a:r>
            <a:br>
              <a:rPr lang="en-US" dirty="0" smtClean="0"/>
            </a:br>
            <a:r>
              <a:rPr lang="en-US" sz="2400" b="0" dirty="0" smtClean="0"/>
              <a:t>Pre-Association Discovery</a:t>
            </a:r>
            <a:r>
              <a:rPr lang="en-GB" sz="2400" dirty="0"/>
              <a:t> </a:t>
            </a:r>
            <a:r>
              <a:rPr lang="en-GB" sz="2400" dirty="0" smtClean="0"/>
              <a:t/>
            </a:r>
            <a:br>
              <a:rPr lang="en-GB" sz="2400" dirty="0" smtClean="0"/>
            </a:br>
            <a:r>
              <a:rPr lang="en-GB" sz="2800" dirty="0" smtClean="0"/>
              <a:t>Chair</a:t>
            </a:r>
            <a:r>
              <a:rPr lang="en-GB" sz="2800" dirty="0"/>
              <a:t>: </a:t>
            </a:r>
            <a:r>
              <a:rPr lang="en-GB" sz="2800" dirty="0" smtClean="0"/>
              <a:t>Stephen McCann</a:t>
            </a:r>
            <a:endParaRPr lang="en-US" sz="2800" b="0" dirty="0" smtClean="0"/>
          </a:p>
        </p:txBody>
      </p:sp>
      <p:sp>
        <p:nvSpPr>
          <p:cNvPr id="3078" name="Content Placeholder 2"/>
          <p:cNvSpPr>
            <a:spLocks noGrp="1"/>
          </p:cNvSpPr>
          <p:nvPr>
            <p:ph idx="4294967295"/>
          </p:nvPr>
        </p:nvSpPr>
        <p:spPr>
          <a:xfrm>
            <a:off x="381000" y="2057400"/>
            <a:ext cx="8458200" cy="4343400"/>
          </a:xfrm>
        </p:spPr>
        <p:txBody>
          <a:bodyPr lIns="91440" tIns="45720" rIns="91440" bIns="45720"/>
          <a:lstStyle/>
          <a:p>
            <a:pPr>
              <a:spcBef>
                <a:spcPts val="0"/>
              </a:spcBef>
            </a:pPr>
            <a:r>
              <a:rPr lang="en-US" sz="2800" dirty="0" smtClean="0"/>
              <a:t>Presentations</a:t>
            </a:r>
          </a:p>
          <a:p>
            <a:pPr lvl="1">
              <a:spcBef>
                <a:spcPts val="0"/>
              </a:spcBef>
            </a:pPr>
            <a:r>
              <a:rPr lang="en-US" sz="2400" dirty="0" smtClean="0"/>
              <a:t>Technical presentations</a:t>
            </a:r>
          </a:p>
          <a:p>
            <a:pPr lvl="1">
              <a:spcBef>
                <a:spcPts val="0"/>
              </a:spcBef>
            </a:pPr>
            <a:r>
              <a:rPr lang="en-US" sz="2400" dirty="0" smtClean="0"/>
              <a:t>Transportation of higher layer service discovery protocols</a:t>
            </a:r>
          </a:p>
          <a:p>
            <a:pPr lvl="1">
              <a:spcBef>
                <a:spcPts val="0"/>
              </a:spcBef>
            </a:pPr>
            <a:r>
              <a:rPr lang="en-US" sz="2400" dirty="0" smtClean="0"/>
              <a:t>Selection of design options (infrastructure, ad-hoc, mesh)</a:t>
            </a:r>
          </a:p>
          <a:p>
            <a:pPr>
              <a:spcBef>
                <a:spcPts val="0"/>
              </a:spcBef>
            </a:pPr>
            <a:r>
              <a:rPr lang="en-US" sz="2800" dirty="0" smtClean="0"/>
              <a:t>Documents under development</a:t>
            </a:r>
          </a:p>
          <a:p>
            <a:pPr lvl="1">
              <a:spcBef>
                <a:spcPts val="0"/>
              </a:spcBef>
            </a:pPr>
            <a:r>
              <a:rPr lang="en-US" sz="2400" dirty="0" smtClean="0"/>
              <a:t>Framework Requirements Document</a:t>
            </a:r>
          </a:p>
          <a:p>
            <a:pPr lvl="1">
              <a:spcBef>
                <a:spcPts val="0"/>
              </a:spcBef>
            </a:pPr>
            <a:r>
              <a:rPr lang="en-US" sz="2400" dirty="0" smtClean="0"/>
              <a:t>Terminology Document</a:t>
            </a:r>
          </a:p>
          <a:p>
            <a:pPr>
              <a:spcBef>
                <a:spcPts val="0"/>
              </a:spcBef>
            </a:pPr>
            <a:r>
              <a:rPr lang="en-US" sz="2800" dirty="0" smtClean="0"/>
              <a:t>Liaisons</a:t>
            </a:r>
          </a:p>
          <a:p>
            <a:pPr>
              <a:spcBef>
                <a:spcPts val="0"/>
              </a:spcBef>
            </a:pPr>
            <a:r>
              <a:rPr lang="en-US" sz="2800" dirty="0" smtClean="0"/>
              <a:t>Agenda for this meeting is 11-13/0682r0.</a:t>
            </a:r>
          </a:p>
        </p:txBody>
      </p:sp>
    </p:spTree>
    <p:extLst>
      <p:ext uri="{BB962C8B-B14F-4D97-AF65-F5344CB8AC3E}">
        <p14:creationId xmlns:p14="http://schemas.microsoft.com/office/powerpoint/2010/main" val="3307139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4963"/>
            <a:ext cx="968375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sz="1800"/>
              <a:t>July 2013</a:t>
            </a:r>
          </a:p>
        </p:txBody>
      </p:sp>
      <p:sp>
        <p:nvSpPr>
          <p:cNvPr id="3075" name="Footer Placeholder 2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sz="1200" smtClean="0"/>
              <a:t>Bruce Kraemer (Marvell)</a:t>
            </a:r>
          </a:p>
        </p:txBody>
      </p:sp>
      <p:sp>
        <p:nvSpPr>
          <p:cNvPr id="307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sz="1200"/>
              <a:t>Slide </a:t>
            </a:r>
            <a:fld id="{443A8B49-7FA6-4F77-A3E4-39007C44719C}" type="slidenum">
              <a:rPr lang="en-US" sz="1200"/>
              <a:pPr/>
              <a:t>32</a:t>
            </a:fld>
            <a:endParaRPr lang="en-US" sz="1200"/>
          </a:p>
        </p:txBody>
      </p:sp>
      <p:sp>
        <p:nvSpPr>
          <p:cNvPr id="3077" name="Title 1"/>
          <p:cNvSpPr>
            <a:spLocks noGrp="1"/>
          </p:cNvSpPr>
          <p:nvPr>
            <p:ph type="title" idx="4294967295"/>
          </p:nvPr>
        </p:nvSpPr>
        <p:spPr>
          <a:xfrm>
            <a:off x="685800" y="457200"/>
            <a:ext cx="7772400" cy="914400"/>
          </a:xfrm>
        </p:spPr>
        <p:txBody>
          <a:bodyPr lIns="91440" tIns="45720" rIns="91440" bIns="45720"/>
          <a:lstStyle/>
          <a:p>
            <a:r>
              <a:rPr lang="en-US" smtClean="0"/>
              <a:t>HEW SG – July 2013</a:t>
            </a:r>
          </a:p>
        </p:txBody>
      </p:sp>
      <p:sp>
        <p:nvSpPr>
          <p:cNvPr id="3078" name="Content Placeholder 2"/>
          <p:cNvSpPr>
            <a:spLocks noGrp="1"/>
          </p:cNvSpPr>
          <p:nvPr>
            <p:ph idx="4294967295"/>
          </p:nvPr>
        </p:nvSpPr>
        <p:spPr>
          <a:xfrm>
            <a:off x="152400" y="1143000"/>
            <a:ext cx="8763000" cy="5410200"/>
          </a:xfrm>
        </p:spPr>
        <p:txBody>
          <a:bodyPr lIns="91440" tIns="45720" rIns="91440" bIns="45720"/>
          <a:lstStyle/>
          <a:p>
            <a:r>
              <a:rPr lang="en-CA" sz="1800" dirty="0" smtClean="0"/>
              <a:t>Complete a first draft usage models document and forward to the WFA for feedback. </a:t>
            </a:r>
          </a:p>
          <a:p>
            <a:r>
              <a:rPr lang="en-CA" sz="1800" dirty="0" smtClean="0"/>
              <a:t>Continue to receive submissions that could assist in drafting the PAR and the 5C.</a:t>
            </a:r>
          </a:p>
          <a:p>
            <a:pPr lvl="1"/>
            <a:r>
              <a:rPr lang="en-CA" sz="1800" b="1" dirty="0" smtClean="0"/>
              <a:t>A call for submission was issued on the IEEE 802.11 reflector. Submissions may cover topics including:</a:t>
            </a:r>
          </a:p>
          <a:p>
            <a:pPr lvl="2"/>
            <a:r>
              <a:rPr lang="en-US" sz="2000" b="1" dirty="0" smtClean="0"/>
              <a:t>Market needs, applications, usage scenarios</a:t>
            </a:r>
            <a:endParaRPr lang="en-CA" sz="2000" b="1" dirty="0" smtClean="0"/>
          </a:p>
          <a:p>
            <a:pPr lvl="2"/>
            <a:r>
              <a:rPr lang="en-US" sz="2000" b="1" dirty="0" smtClean="0"/>
              <a:t>Technology &amp; feasibility</a:t>
            </a:r>
            <a:endParaRPr lang="en-CA" sz="2000" b="1" dirty="0" smtClean="0"/>
          </a:p>
          <a:p>
            <a:pPr lvl="3"/>
            <a:r>
              <a:rPr lang="en-US" sz="1400" b="1" dirty="0" smtClean="0"/>
              <a:t>MAC efficiency evaluation and enhancements.</a:t>
            </a:r>
            <a:endParaRPr lang="en-CA" sz="1400" b="1" dirty="0" smtClean="0"/>
          </a:p>
          <a:p>
            <a:pPr lvl="3"/>
            <a:r>
              <a:rPr lang="en-US" sz="1400" b="1" dirty="0" smtClean="0"/>
              <a:t>PHY enhancements to 11ac</a:t>
            </a:r>
            <a:endParaRPr lang="en-CA" sz="1400" b="1" dirty="0" smtClean="0"/>
          </a:p>
          <a:p>
            <a:pPr lvl="3"/>
            <a:r>
              <a:rPr lang="en-US" sz="1400" b="1" dirty="0" smtClean="0"/>
              <a:t>new MAC &amp; PHY technology</a:t>
            </a:r>
            <a:endParaRPr lang="en-CA" sz="1400" b="1" dirty="0" smtClean="0"/>
          </a:p>
          <a:p>
            <a:pPr lvl="2"/>
            <a:r>
              <a:rPr lang="en-US" sz="2000" b="1" dirty="0" smtClean="0"/>
              <a:t>Requirements</a:t>
            </a:r>
            <a:endParaRPr lang="en-CA" sz="2000" b="1" dirty="0" smtClean="0"/>
          </a:p>
          <a:p>
            <a:pPr lvl="3"/>
            <a:r>
              <a:rPr lang="en-US" sz="1400" b="1" dirty="0" smtClean="0"/>
              <a:t>metrics (i.e. throughput, network capacity, spectral efficiency, range, </a:t>
            </a:r>
            <a:r>
              <a:rPr lang="en-US" sz="1400" b="1" dirty="0" err="1" smtClean="0"/>
              <a:t>etc</a:t>
            </a:r>
            <a:r>
              <a:rPr lang="en-US" sz="1400" b="1" dirty="0" smtClean="0"/>
              <a:t>)</a:t>
            </a:r>
            <a:endParaRPr lang="en-CA" sz="1400" b="1" dirty="0" smtClean="0"/>
          </a:p>
          <a:p>
            <a:pPr lvl="3"/>
            <a:r>
              <a:rPr lang="en-US" sz="1400" b="1" dirty="0" smtClean="0"/>
              <a:t>coexistence / interoperability</a:t>
            </a:r>
            <a:endParaRPr lang="en-CA" sz="1400" b="1" dirty="0" smtClean="0"/>
          </a:p>
          <a:p>
            <a:pPr lvl="2"/>
            <a:r>
              <a:rPr lang="en-US" sz="2000" b="1" dirty="0" smtClean="0"/>
              <a:t>Spectrum availability &amp; regulatory options</a:t>
            </a:r>
            <a:endParaRPr lang="en-CA" sz="2000" b="1" dirty="0" smtClean="0"/>
          </a:p>
          <a:p>
            <a:r>
              <a:rPr lang="en-CA" sz="1800" dirty="0" smtClean="0"/>
              <a:t>Agree on a timeline for the SG.</a:t>
            </a:r>
          </a:p>
          <a:p>
            <a:r>
              <a:rPr lang="en-CA" sz="1800" dirty="0" smtClean="0"/>
              <a:t>Ask the IEEE 802 EC for an extension of the SG</a:t>
            </a:r>
            <a:r>
              <a:rPr lang="en-US" sz="1800" dirty="0" smtClean="0"/>
              <a:t>.</a:t>
            </a:r>
          </a:p>
          <a:p>
            <a:r>
              <a:rPr lang="en-US" sz="1800" dirty="0" smtClean="0"/>
              <a:t>Agenda for this meeting is available  in document 11-13/0664r0.</a:t>
            </a:r>
            <a:endParaRPr 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1258652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5" name="Date Placeholder 3"/>
          <p:cNvSpPr>
            <a:spLocks noGrp="1"/>
          </p:cNvSpPr>
          <p:nvPr>
            <p:ph type="dt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July 2013</a:t>
            </a:r>
            <a:endParaRPr lang="en-US" sz="1800"/>
          </a:p>
        </p:txBody>
      </p:sp>
      <p:sp>
        <p:nvSpPr>
          <p:cNvPr id="67588" name="WordArt 2"/>
          <p:cNvSpPr>
            <a:spLocks noChangeArrowheads="1" noChangeShapeType="1" noTextEdit="1"/>
          </p:cNvSpPr>
          <p:nvPr/>
        </p:nvSpPr>
        <p:spPr bwMode="auto">
          <a:xfrm>
            <a:off x="762000" y="1981200"/>
            <a:ext cx="7543800" cy="236220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8000" kern="10"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Recent Ballots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Date Placeholder 2"/>
          <p:cNvSpPr>
            <a:spLocks noGrp="1"/>
          </p:cNvSpPr>
          <p:nvPr>
            <p:ph type="dt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July 2013</a:t>
            </a:r>
            <a:endParaRPr lang="en-US" sz="1800"/>
          </a:p>
        </p:txBody>
      </p:sp>
      <p:graphicFrame>
        <p:nvGraphicFramePr>
          <p:cNvPr id="64567" name="Group 55"/>
          <p:cNvGraphicFramePr>
            <a:graphicFrameLocks noGrp="1"/>
          </p:cNvGraphicFramePr>
          <p:nvPr>
            <p:ph/>
            <p:extLst>
              <p:ext uri="{D42A27DB-BD31-4B8C-83A1-F6EECF244321}">
                <p14:modId xmlns:p14="http://schemas.microsoft.com/office/powerpoint/2010/main" val="1519032226"/>
              </p:ext>
            </p:extLst>
          </p:nvPr>
        </p:nvGraphicFramePr>
        <p:xfrm>
          <a:off x="685800" y="1011235"/>
          <a:ext cx="7619999" cy="5313364"/>
        </p:xfrm>
        <a:graphic>
          <a:graphicData uri="http://schemas.openxmlformats.org/drawingml/2006/table">
            <a:tbl>
              <a:tblPr/>
              <a:tblGrid>
                <a:gridCol w="2131550"/>
                <a:gridCol w="2250611"/>
                <a:gridCol w="1592461"/>
                <a:gridCol w="1645377"/>
              </a:tblGrid>
              <a:tr h="478677"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Year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Inter meeting Period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Ballots Completed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7867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WG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Sponsor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07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2011/2012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Nov - Jan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07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Jan - Mar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07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Mar - May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07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May - July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07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July - Sept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294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Sept - Nov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294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2012/2013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Nov - Jan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294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2013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Jan - Mar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 + comments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294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2013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Mar - May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294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2013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May - July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 + comments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294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2013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July - Sept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294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8676" name="Rectangle 24"/>
          <p:cNvSpPr>
            <a:spLocks noChangeArrowheads="1"/>
          </p:cNvSpPr>
          <p:nvPr/>
        </p:nvSpPr>
        <p:spPr bwMode="auto">
          <a:xfrm>
            <a:off x="685800" y="604838"/>
            <a:ext cx="77724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/>
          <a:p>
            <a:pPr algn="ctr" eaLnBrk="0" hangingPunct="0"/>
            <a:r>
              <a:rPr lang="en-US" b="1">
                <a:solidFill>
                  <a:schemeClr val="tx2"/>
                </a:solidFill>
              </a:rPr>
              <a:t>Recent Ballot History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685800"/>
            <a:ext cx="8382000" cy="5791200"/>
          </a:xfrm>
        </p:spPr>
        <p:txBody>
          <a:bodyPr/>
          <a:lstStyle/>
          <a:p>
            <a:pPr marL="0" indent="0">
              <a:buNone/>
            </a:pPr>
            <a:r>
              <a:rPr lang="en-US" sz="1600" dirty="0"/>
              <a:t>IEEE 802.11 WG Letter Ballot #196  was a  15 day Working Group Technical  recirculation Ballot asking the question "Should P802.11af D5.0 be forwarded to Sponsor Ballot?"   The Official results follow:  </a:t>
            </a:r>
          </a:p>
          <a:p>
            <a:pPr marL="0" indent="0">
              <a:buNone/>
            </a:pPr>
            <a:r>
              <a:rPr lang="en-US" sz="1600" dirty="0"/>
              <a:t>Ballot Opening Date:   Thursday       May 30, 2013 - 23:59 ET</a:t>
            </a:r>
            <a:br>
              <a:rPr lang="en-US" sz="1600" dirty="0"/>
            </a:br>
            <a:r>
              <a:rPr lang="en-US" sz="1600" dirty="0"/>
              <a:t>Ballot Closing Date:     Friday            June 14, 2013 - 23:59 ET </a:t>
            </a:r>
          </a:p>
          <a:p>
            <a:pPr marL="0" indent="0">
              <a:buNone/>
            </a:pPr>
            <a:r>
              <a:rPr lang="en-US" sz="1600" dirty="0" smtClean="0"/>
              <a:t>RESULTS: </a:t>
            </a:r>
            <a:r>
              <a:rPr lang="en-US" sz="1600" dirty="0"/>
              <a:t/>
            </a:r>
            <a:br>
              <a:rPr lang="en-US" sz="1600" dirty="0"/>
            </a:br>
            <a:r>
              <a:rPr lang="en-US" sz="1600" dirty="0"/>
              <a:t>300 eligible people are in this ballot group.</a:t>
            </a:r>
            <a:br>
              <a:rPr lang="en-US" sz="1600" dirty="0"/>
            </a:br>
            <a:r>
              <a:rPr lang="en-US" sz="1600" dirty="0"/>
              <a:t>   </a:t>
            </a:r>
            <a:br>
              <a:rPr lang="en-US" sz="1600" dirty="0"/>
            </a:br>
            <a:r>
              <a:rPr lang="en-US" sz="1600" dirty="0"/>
              <a:t>215 affirmative votes </a:t>
            </a:r>
            <a:br>
              <a:rPr lang="en-US" sz="1600" dirty="0"/>
            </a:br>
            <a:r>
              <a:rPr lang="en-US" sz="1600" dirty="0"/>
              <a:t>  14 negative votes  </a:t>
            </a:r>
          </a:p>
          <a:p>
            <a:pPr marL="0" indent="0">
              <a:buNone/>
            </a:pPr>
            <a:r>
              <a:rPr lang="en-US" sz="1600" dirty="0"/>
              <a:t>    1 negative vote without comments</a:t>
            </a:r>
          </a:p>
          <a:p>
            <a:pPr marL="0" indent="0">
              <a:buNone/>
            </a:pPr>
            <a:r>
              <a:rPr lang="en-US" sz="1600" dirty="0"/>
              <a:t>    8 abstention votes </a:t>
            </a:r>
          </a:p>
          <a:p>
            <a:pPr marL="0" indent="0">
              <a:buNone/>
            </a:pPr>
            <a:r>
              <a:rPr lang="en-US" sz="1600" dirty="0"/>
              <a:t>===  </a:t>
            </a:r>
            <a:br>
              <a:rPr lang="en-US" sz="1600" dirty="0"/>
            </a:br>
            <a:r>
              <a:rPr lang="en-US" sz="1600" dirty="0"/>
              <a:t>238  votes received  =  79.3% valid returns</a:t>
            </a:r>
            <a:br>
              <a:rPr lang="en-US" sz="1600" dirty="0"/>
            </a:br>
            <a:r>
              <a:rPr lang="en-US" sz="1600" dirty="0"/>
              <a:t>                                 </a:t>
            </a:r>
            <a:r>
              <a:rPr lang="en-US" sz="1600" dirty="0" smtClean="0"/>
              <a:t> </a:t>
            </a:r>
            <a:r>
              <a:rPr lang="en-US" sz="1600" dirty="0"/>
              <a:t>=    3.4% valid abstentions</a:t>
            </a:r>
          </a:p>
          <a:p>
            <a:pPr marL="0" indent="0">
              <a:buNone/>
            </a:pPr>
            <a:r>
              <a:rPr lang="en-US" sz="1600" dirty="0"/>
              <a:t>   </a:t>
            </a:r>
            <a:br>
              <a:rPr lang="en-US" sz="1600" dirty="0"/>
            </a:br>
            <a:r>
              <a:rPr lang="en-US" sz="1600" dirty="0"/>
              <a:t>APPROVAL RATE:</a:t>
            </a:r>
            <a:br>
              <a:rPr lang="en-US" sz="1600" dirty="0"/>
            </a:br>
            <a:r>
              <a:rPr lang="en-US" sz="1600" dirty="0"/>
              <a:t>215  affirmative votes       =      93.9 % affirmative</a:t>
            </a:r>
            <a:br>
              <a:rPr lang="en-US" sz="1600" dirty="0"/>
            </a:br>
            <a:r>
              <a:rPr lang="en-US" sz="1600" dirty="0"/>
              <a:t>  14  valid negative votes  =        6.1 % negative</a:t>
            </a:r>
          </a:p>
          <a:p>
            <a:pPr marL="0" indent="0">
              <a:buNone/>
            </a:pPr>
            <a:r>
              <a:rPr lang="en-US" sz="1600" dirty="0" smtClean="0"/>
              <a:t> </a:t>
            </a:r>
            <a:endParaRPr lang="en-US" sz="1600" dirty="0"/>
          </a:p>
          <a:p>
            <a:pPr marL="0" indent="0">
              <a:buNone/>
            </a:pPr>
            <a:r>
              <a:rPr lang="en-US" sz="1600" dirty="0"/>
              <a:t>Motion Passes</a:t>
            </a:r>
            <a:r>
              <a:rPr lang="en-US" sz="1600" dirty="0" smtClean="0"/>
              <a:t>.              There </a:t>
            </a:r>
            <a:r>
              <a:rPr lang="en-US" sz="1600" dirty="0"/>
              <a:t>were 12 comments received.	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3366412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304800" y="1219200"/>
            <a:ext cx="8534400" cy="4876800"/>
          </a:xfrm>
        </p:spPr>
        <p:txBody>
          <a:bodyPr/>
          <a:lstStyle/>
          <a:p>
            <a:r>
              <a:rPr lang="en-US" sz="3200" dirty="0" smtClean="0"/>
              <a:t>WG Comment Collection on </a:t>
            </a:r>
            <a:r>
              <a:rPr lang="en-US" sz="3200" dirty="0" err="1" smtClean="0"/>
              <a:t>TGah</a:t>
            </a:r>
            <a:endParaRPr lang="en-US" sz="3200" dirty="0" smtClean="0"/>
          </a:p>
          <a:p>
            <a:r>
              <a:rPr lang="en-US" sz="3200" dirty="0" smtClean="0"/>
              <a:t>988 comments</a:t>
            </a:r>
          </a:p>
          <a:p>
            <a:r>
              <a:rPr lang="en-US" sz="3200" dirty="0">
                <a:hlinkClick r:id="rId2"/>
              </a:rPr>
              <a:t>https://</a:t>
            </a:r>
            <a:r>
              <a:rPr lang="en-US" sz="3200" dirty="0" smtClean="0">
                <a:hlinkClick r:id="rId2"/>
              </a:rPr>
              <a:t>mentor.ieee.org/802.11/dcn/13/11-13-0701-03-00ah-comment-collection-9-comments.xlsx</a:t>
            </a:r>
            <a:endParaRPr lang="en-US" sz="3200" dirty="0" smtClean="0"/>
          </a:p>
          <a:p>
            <a:endParaRPr lang="en-US" sz="3200" dirty="0"/>
          </a:p>
          <a:p>
            <a:endParaRPr lang="en-US" sz="3200" dirty="0" smtClean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13105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Date Placeholder 3"/>
          <p:cNvSpPr>
            <a:spLocks noGrp="1"/>
          </p:cNvSpPr>
          <p:nvPr>
            <p:ph type="dt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July 2013</a:t>
            </a:r>
            <a:endParaRPr lang="en-US" sz="1800"/>
          </a:p>
        </p:txBody>
      </p:sp>
      <p:sp>
        <p:nvSpPr>
          <p:cNvPr id="21508" name="WordArt 2"/>
          <p:cNvSpPr>
            <a:spLocks noChangeArrowheads="1" noChangeShapeType="1" noTextEdit="1"/>
          </p:cNvSpPr>
          <p:nvPr/>
        </p:nvSpPr>
        <p:spPr bwMode="auto">
          <a:xfrm>
            <a:off x="1447800" y="1600200"/>
            <a:ext cx="6248400" cy="388620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8000" kern="10" dirty="0" smtClean="0"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Activities </a:t>
            </a:r>
          </a:p>
          <a:p>
            <a:pPr algn="ctr"/>
            <a:r>
              <a:rPr lang="en-US" sz="8000" kern="10" dirty="0" smtClean="0"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&amp;</a:t>
            </a:r>
          </a:p>
          <a:p>
            <a:pPr algn="ctr"/>
            <a:r>
              <a:rPr lang="en-US" sz="8000" kern="10" dirty="0" smtClean="0"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Officers</a:t>
            </a:r>
            <a:endParaRPr lang="en-US" sz="8000" kern="10" dirty="0">
              <a:solidFill>
                <a:srgbClr val="336699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Type of Groups</a:t>
            </a:r>
            <a:endParaRPr lang="en-US" smtClean="0"/>
          </a:p>
        </p:txBody>
      </p:sp>
      <p:sp>
        <p:nvSpPr>
          <p:cNvPr id="34818" name="Date Placeholder 3"/>
          <p:cNvSpPr>
            <a:spLocks noGrp="1"/>
          </p:cNvSpPr>
          <p:nvPr>
            <p:ph type="dt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July 2013</a:t>
            </a:r>
            <a:endParaRPr lang="en-US" sz="1800"/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1600200" y="2667000"/>
          <a:ext cx="6096000" cy="3017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</a:tblGrid>
              <a:tr h="518215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Type of Group</a:t>
                      </a:r>
                      <a:endParaRPr lang="en-GB" sz="2800" dirty="0"/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Description</a:t>
                      </a:r>
                      <a:endParaRPr lang="en-GB" sz="2800" dirty="0"/>
                    </a:p>
                  </a:txBody>
                  <a:tcPr marT="45725" marB="45725"/>
                </a:tc>
              </a:tr>
              <a:tr h="518215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WG</a:t>
                      </a:r>
                      <a:endParaRPr lang="en-GB" sz="2800" dirty="0"/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Working Group</a:t>
                      </a:r>
                      <a:endParaRPr lang="en-GB" sz="2800" dirty="0"/>
                    </a:p>
                  </a:txBody>
                  <a:tcPr marT="45725" marB="45725"/>
                </a:tc>
              </a:tr>
              <a:tr h="518215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TG</a:t>
                      </a:r>
                      <a:endParaRPr lang="en-GB" sz="2800" dirty="0"/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Task Group</a:t>
                      </a:r>
                      <a:endParaRPr lang="en-GB" sz="2800" dirty="0"/>
                    </a:p>
                  </a:txBody>
                  <a:tcPr marT="45725" marB="45725"/>
                </a:tc>
              </a:tr>
              <a:tr h="518215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SG</a:t>
                      </a:r>
                      <a:endParaRPr lang="en-GB" sz="2800" dirty="0"/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Study Group</a:t>
                      </a:r>
                    </a:p>
                  </a:txBody>
                  <a:tcPr marT="45725" marB="45725"/>
                </a:tc>
              </a:tr>
              <a:tr h="944980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SC</a:t>
                      </a:r>
                      <a:endParaRPr lang="en-GB" sz="2800" dirty="0"/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Standing Committee</a:t>
                      </a:r>
                    </a:p>
                  </a:txBody>
                  <a:tcPr marT="45725" marB="45725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28762" cy="2762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July 2013</a:t>
            </a:r>
            <a:endParaRPr lang="en-US" sz="1800"/>
          </a:p>
        </p:txBody>
      </p:sp>
      <p:sp>
        <p:nvSpPr>
          <p:cNvPr id="7475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930275"/>
            <a:ext cx="7772400" cy="822325"/>
          </a:xfrm>
        </p:spPr>
        <p:txBody>
          <a:bodyPr/>
          <a:lstStyle/>
          <a:p>
            <a:r>
              <a:rPr lang="en-US" dirty="0" smtClean="0"/>
              <a:t>802.11 Appointments</a:t>
            </a:r>
          </a:p>
        </p:txBody>
      </p:sp>
      <p:sp>
        <p:nvSpPr>
          <p:cNvPr id="7680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9225" y="1989138"/>
            <a:ext cx="8994775" cy="4114800"/>
          </a:xfrm>
        </p:spPr>
        <p:txBody>
          <a:bodyPr/>
          <a:lstStyle/>
          <a:p>
            <a:pPr>
              <a:defRPr/>
            </a:pPr>
            <a:r>
              <a:rPr lang="en-US" sz="2600" dirty="0" smtClean="0"/>
              <a:t>WG Secretary – Stephen McCann</a:t>
            </a:r>
          </a:p>
          <a:p>
            <a:pPr>
              <a:defRPr/>
            </a:pPr>
            <a:r>
              <a:rPr lang="en-US" sz="2600" dirty="0" smtClean="0"/>
              <a:t>Treasurer – Jon Rosdahl</a:t>
            </a:r>
          </a:p>
          <a:p>
            <a:pPr>
              <a:defRPr/>
            </a:pPr>
            <a:r>
              <a:rPr lang="en-US" sz="2600" dirty="0" smtClean="0"/>
              <a:t>Publicity – Stephen McCann</a:t>
            </a:r>
          </a:p>
          <a:p>
            <a:pPr>
              <a:defRPr/>
            </a:pPr>
            <a:r>
              <a:rPr lang="en-US" sz="2600" dirty="0" smtClean="0"/>
              <a:t>ANA Authority – Adrian Stephens</a:t>
            </a:r>
          </a:p>
          <a:p>
            <a:pPr>
              <a:defRPr/>
            </a:pPr>
            <a:r>
              <a:rPr lang="en-US" sz="2600" dirty="0" smtClean="0"/>
              <a:t>WG Technical Editors – Adrian Stephens, Peter Ecclesine</a:t>
            </a:r>
            <a:endParaRPr lang="en-US" sz="2600" dirty="0"/>
          </a:p>
          <a:p>
            <a:pPr marL="0" indent="0">
              <a:buFontTx/>
              <a:buNone/>
              <a:defRPr/>
            </a:pPr>
            <a:endParaRPr lang="en-US" sz="2600" dirty="0" smtClean="0"/>
          </a:p>
        </p:txBody>
      </p:sp>
      <p:sp>
        <p:nvSpPr>
          <p:cNvPr id="74758" name="Text Box 5"/>
          <p:cNvSpPr txBox="1">
            <a:spLocks noChangeArrowheads="1"/>
          </p:cNvSpPr>
          <p:nvPr/>
        </p:nvSpPr>
        <p:spPr bwMode="auto">
          <a:xfrm>
            <a:off x="86665" y="601663"/>
            <a:ext cx="38113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hangingPunct="0"/>
            <a:r>
              <a:rPr lang="en-US" dirty="0" smtClean="0">
                <a:solidFill>
                  <a:schemeClr val="tx2"/>
                </a:solidFill>
              </a:rPr>
              <a:t>Monday </a:t>
            </a:r>
            <a:r>
              <a:rPr lang="en-US" dirty="0">
                <a:solidFill>
                  <a:schemeClr val="tx2"/>
                </a:solidFill>
              </a:rPr>
              <a:t>Agenda Item </a:t>
            </a:r>
            <a:r>
              <a:rPr lang="en-US" dirty="0" smtClean="0">
                <a:solidFill>
                  <a:schemeClr val="tx2"/>
                </a:solidFill>
              </a:rPr>
              <a:t>4.1.2 </a:t>
            </a:r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5362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153400" cy="457200"/>
          </a:xfrm>
        </p:spPr>
        <p:txBody>
          <a:bodyPr/>
          <a:lstStyle/>
          <a:p>
            <a:r>
              <a:rPr lang="en-GB" smtClean="0"/>
              <a:t>Groups</a:t>
            </a:r>
          </a:p>
        </p:txBody>
      </p:sp>
      <p:sp>
        <p:nvSpPr>
          <p:cNvPr id="35842" name="Date Placeholder 3"/>
          <p:cNvSpPr>
            <a:spLocks noGrp="1"/>
          </p:cNvSpPr>
          <p:nvPr>
            <p:ph type="dt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July 2013</a:t>
            </a:r>
            <a:endParaRPr lang="en-US" sz="1800"/>
          </a:p>
        </p:txBody>
      </p:sp>
      <p:graphicFrame>
        <p:nvGraphicFramePr>
          <p:cNvPr id="7" name="Group 14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86716242"/>
              </p:ext>
            </p:extLst>
          </p:nvPr>
        </p:nvGraphicFramePr>
        <p:xfrm>
          <a:off x="152400" y="762000"/>
          <a:ext cx="8763001" cy="5213411"/>
        </p:xfrm>
        <a:graphic>
          <a:graphicData uri="http://schemas.openxmlformats.org/drawingml/2006/table">
            <a:tbl>
              <a:tblPr/>
              <a:tblGrid>
                <a:gridCol w="716974"/>
                <a:gridCol w="1645226"/>
                <a:gridCol w="3733800"/>
                <a:gridCol w="2667001"/>
              </a:tblGrid>
              <a:tr h="33525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Type</a:t>
                      </a:r>
                    </a:p>
                  </a:txBody>
                  <a:tcPr marT="45718" marB="4571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Group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Description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Chair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612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WG</a:t>
                      </a:r>
                    </a:p>
                  </a:txBody>
                  <a:tcPr marT="45718" marB="4571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WG11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The IEEE 802.11 Working Group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Bruce Kraemer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868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1" marB="2743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MC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Maintenance – Revision “mc”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Dorothy Stanley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1551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1" marB="2743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AC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Very High Throughput (&lt;6 GHz bands)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Osama Aboul-Magd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868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1" marB="2743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868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1" marB="2743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AF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Operation in TV Whitespace bands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Richard Kennedy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6037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1" marB="27431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AH</a:t>
                      </a:r>
                    </a:p>
                  </a:txBody>
                  <a:tcPr marT="27431" marB="2743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Operation in 900 MHz bands</a:t>
                      </a:r>
                    </a:p>
                  </a:txBody>
                  <a:tcPr marT="27431" marB="2743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Dave Halasz </a:t>
                      </a:r>
                    </a:p>
                  </a:txBody>
                  <a:tcPr marT="27431" marB="2743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868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1" marB="2743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AI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Fast Initial Link Setup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Hiroshi Mano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868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1" marB="2743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AJ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China 60 GHz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Xiaoming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Peng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868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1" marB="2743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PAQ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Pre-association Discovery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Stephen McCann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868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1" marB="2743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AK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General Link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Donald Eastlake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868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</a:p>
                  </a:txBody>
                  <a:tcPr marT="27431" marB="2743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WNG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Wireless Next Generation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Clint Chaplin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868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1" marB="2743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ARC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Architecture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Mark Hamilton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868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1" marB="2743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JTC1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ISO/IEC/JTC1/SC6 shadow committee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Andrew Myles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868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1" marB="2743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REG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Regulatory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Richard Kennedy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868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SG</a:t>
                      </a:r>
                    </a:p>
                  </a:txBody>
                  <a:tcPr marT="27431" marB="2743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HEW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High Efficiency WLAN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Osama </a:t>
                      </a: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Aboul-Magd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Date Placeholder 3"/>
          <p:cNvSpPr>
            <a:spLocks noGrp="1"/>
          </p:cNvSpPr>
          <p:nvPr>
            <p:ph type="dt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July 2013</a:t>
            </a:r>
            <a:endParaRPr lang="en-US" sz="1800"/>
          </a:p>
        </p:txBody>
      </p:sp>
      <p:sp>
        <p:nvSpPr>
          <p:cNvPr id="24580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609600"/>
            <a:ext cx="8991600" cy="381000"/>
          </a:xfrm>
        </p:spPr>
        <p:txBody>
          <a:bodyPr/>
          <a:lstStyle/>
          <a:p>
            <a:r>
              <a:rPr lang="en-US" sz="2800" dirty="0" smtClean="0"/>
              <a:t>WG11 Task &amp; Study Group Officers – July 2013</a:t>
            </a:r>
          </a:p>
        </p:txBody>
      </p:sp>
      <p:graphicFrame>
        <p:nvGraphicFramePr>
          <p:cNvPr id="3245204" name="Group 14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17593702"/>
              </p:ext>
            </p:extLst>
          </p:nvPr>
        </p:nvGraphicFramePr>
        <p:xfrm>
          <a:off x="95250" y="990600"/>
          <a:ext cx="8991600" cy="4971990"/>
        </p:xfrm>
        <a:graphic>
          <a:graphicData uri="http://schemas.openxmlformats.org/drawingml/2006/table">
            <a:tbl>
              <a:tblPr/>
              <a:tblGrid>
                <a:gridCol w="514350"/>
                <a:gridCol w="685800"/>
                <a:gridCol w="2057400"/>
                <a:gridCol w="2438400"/>
                <a:gridCol w="1600200"/>
                <a:gridCol w="1695450"/>
              </a:tblGrid>
              <a:tr h="3048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Cat</a:t>
                      </a:r>
                    </a:p>
                  </a:txBody>
                  <a:tcPr marT="45728" marB="4572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Group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Chair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Vice Chair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Technical Editor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Secretary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622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WG</a:t>
                      </a:r>
                    </a:p>
                  </a:txBody>
                  <a:tcPr marT="45728" marB="4572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WG11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Bruce Kraemer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Jon Rosdahl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Adrian Stephens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Adrian Stephens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Peter Ecclesine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Stephen McCann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6" marB="274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MC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Dorothy Stanley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Mark Hamilton, Jon Rosdahl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Adrian Stephens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Jon Rosdahl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6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6" marB="274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AC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Osama Aboul-Magd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Menzo Wentink, 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Joonsuk</a:t>
                      </a: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Kim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Robert Stacey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David Yang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485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6" marB="274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AD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Eldad Perahia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James Yee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Carlos Cordeiro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-OPEN-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6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6" marB="274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AF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Richard Kennedy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Peter Ecclesine,   Zhou Lan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Peter Ecclesine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Zhou Lan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6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6" marB="27436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AH</a:t>
                      </a:r>
                    </a:p>
                  </a:txBody>
                  <a:tcPr marT="27436" marB="2743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Dave Halasz </a:t>
                      </a:r>
                    </a:p>
                  </a:txBody>
                  <a:tcPr marT="27436" marB="2743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Yongho</a:t>
                      </a: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Seok</a:t>
                      </a: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Minyoung</a:t>
                      </a: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Park</a:t>
                      </a:r>
                    </a:p>
                  </a:txBody>
                  <a:tcPr marT="27436" marB="2743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Li Chia</a:t>
                      </a:r>
                      <a:r>
                        <a:rPr lang="en-US" sz="12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CHOO</a:t>
                      </a:r>
                      <a:endParaRPr lang="en-US" sz="12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27436" marB="2743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164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6" marB="274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AI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Hiroshi Mano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Marc </a:t>
                      </a:r>
                      <a:r>
                        <a:rPr kumimoji="0" lang="en-US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Emmelmann</a:t>
                      </a: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,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Lee Armstrong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Ping Fang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Hitoshi Morioka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86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6" marB="274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AJ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Xiaoming</a:t>
                      </a: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Peng</a:t>
                      </a: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Eldad Perahia, </a:t>
                      </a:r>
                      <a:r>
                        <a:rPr kumimoji="0" lang="en-US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Haiming</a:t>
                      </a: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Wang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NYRQ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HAO </a:t>
                      </a:r>
                      <a:r>
                        <a:rPr kumimoji="0" lang="en-US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Peng</a:t>
                      </a: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86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6" marB="274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AK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Donald Eastlake 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NYRQ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NYRQ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ZHUANG Yan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86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6" marB="274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AQ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Stephen McCann 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Yunsong</a:t>
                      </a: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YANG,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Dan Gal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26826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</a:p>
                  </a:txBody>
                  <a:tcPr marT="27436" marB="274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WNG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Clint Chaplin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Jim Lansford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6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ARC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Mark Hamilton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David </a:t>
                      </a:r>
                      <a:r>
                        <a:rPr kumimoji="0" lang="en-US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Bagby</a:t>
                      </a: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214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JTC1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Andrew Myles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6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REG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Richard Kennedy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6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SG</a:t>
                      </a:r>
                    </a:p>
                  </a:txBody>
                  <a:tcPr marT="27436" marB="274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HEW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Osama </a:t>
                      </a:r>
                      <a:r>
                        <a:rPr kumimoji="0" 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Aboul-Magd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Yasuhiko Inoue</a:t>
                      </a: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24709" name="Text Box 138"/>
          <p:cNvSpPr txBox="1">
            <a:spLocks noChangeArrowheads="1"/>
          </p:cNvSpPr>
          <p:nvPr/>
        </p:nvSpPr>
        <p:spPr bwMode="auto">
          <a:xfrm>
            <a:off x="0" y="6172200"/>
            <a:ext cx="3972562" cy="30777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  <a:extLst/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/>
            <a:r>
              <a:rPr lang="en-US" sz="1400" dirty="0"/>
              <a:t>NYRQ = Not yet required, nominations are not </a:t>
            </a:r>
            <a:r>
              <a:rPr lang="en-US" sz="1400" dirty="0" smtClean="0"/>
              <a:t>open</a:t>
            </a:r>
            <a:endParaRPr lang="en-US" sz="1400" dirty="0"/>
          </a:p>
        </p:txBody>
      </p:sp>
      <p:sp>
        <p:nvSpPr>
          <p:cNvPr id="9" name="Text Box 138"/>
          <p:cNvSpPr txBox="1">
            <a:spLocks noChangeArrowheads="1"/>
          </p:cNvSpPr>
          <p:nvPr/>
        </p:nvSpPr>
        <p:spPr bwMode="auto">
          <a:xfrm>
            <a:off x="4191000" y="6162477"/>
            <a:ext cx="3204723" cy="307777"/>
          </a:xfrm>
          <a:prstGeom prst="rect">
            <a:avLst/>
          </a:prstGeom>
          <a:solidFill>
            <a:srgbClr val="FFFF00"/>
          </a:solidFill>
          <a:ln>
            <a:noFill/>
          </a:ln>
          <a:extLst/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/>
            <a:r>
              <a:rPr lang="en-US" sz="1400" dirty="0" smtClean="0"/>
              <a:t>OPEN </a:t>
            </a:r>
            <a:r>
              <a:rPr lang="en-US" sz="1400" dirty="0"/>
              <a:t>= Candidate Nominations are open</a:t>
            </a:r>
          </a:p>
        </p:txBody>
      </p:sp>
      <p:sp>
        <p:nvSpPr>
          <p:cNvPr id="10" name="Text Box 138"/>
          <p:cNvSpPr txBox="1">
            <a:spLocks noChangeArrowheads="1"/>
          </p:cNvSpPr>
          <p:nvPr/>
        </p:nvSpPr>
        <p:spPr bwMode="auto">
          <a:xfrm>
            <a:off x="7924800" y="6160988"/>
            <a:ext cx="593432" cy="30777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xtLst/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/>
            <a:r>
              <a:rPr lang="en-US" sz="1400" dirty="0" smtClean="0"/>
              <a:t>NEW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960925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Date Placeholder 3"/>
          <p:cNvSpPr>
            <a:spLocks noGrp="1"/>
          </p:cNvSpPr>
          <p:nvPr>
            <p:ph type="dt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July 2013</a:t>
            </a:r>
            <a:endParaRPr lang="en-US" sz="1800"/>
          </a:p>
        </p:txBody>
      </p:sp>
      <p:sp>
        <p:nvSpPr>
          <p:cNvPr id="24580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609600"/>
            <a:ext cx="8991600" cy="381000"/>
          </a:xfrm>
        </p:spPr>
        <p:txBody>
          <a:bodyPr/>
          <a:lstStyle/>
          <a:p>
            <a:r>
              <a:rPr lang="en-US" sz="2800" dirty="0" smtClean="0"/>
              <a:t>WG11 Task &amp; Study Group Officers – July 2013- </a:t>
            </a:r>
            <a:r>
              <a:rPr lang="en-US" sz="28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ADJ</a:t>
            </a:r>
          </a:p>
        </p:txBody>
      </p:sp>
      <p:graphicFrame>
        <p:nvGraphicFramePr>
          <p:cNvPr id="3245204" name="Group 14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81295943"/>
              </p:ext>
            </p:extLst>
          </p:nvPr>
        </p:nvGraphicFramePr>
        <p:xfrm>
          <a:off x="95250" y="990600"/>
          <a:ext cx="8991600" cy="4971990"/>
        </p:xfrm>
        <a:graphic>
          <a:graphicData uri="http://schemas.openxmlformats.org/drawingml/2006/table">
            <a:tbl>
              <a:tblPr/>
              <a:tblGrid>
                <a:gridCol w="514350"/>
                <a:gridCol w="685800"/>
                <a:gridCol w="2057400"/>
                <a:gridCol w="2438400"/>
                <a:gridCol w="1600200"/>
                <a:gridCol w="1695450"/>
              </a:tblGrid>
              <a:tr h="3048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Cat</a:t>
                      </a:r>
                    </a:p>
                  </a:txBody>
                  <a:tcPr marT="45728" marB="4572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Group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Chair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Vice Chair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Technical Editor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Secretary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622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WG</a:t>
                      </a:r>
                    </a:p>
                  </a:txBody>
                  <a:tcPr marT="45728" marB="4572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WG11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Bruce Kraemer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Jon Rosdahl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Adrian Stephens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Adrian Stephens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Peter Ecclesine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Stephen McCann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6" marB="274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MC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Dorothy Stanley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Mark Hamilton, Jon Rosdahl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Adrian Stephens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Jon Rosdahl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6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6" marB="274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AC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Osama </a:t>
                      </a:r>
                      <a:r>
                        <a:rPr kumimoji="0" lang="en-US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Aboul-Magd</a:t>
                      </a: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Menzo Wentink, 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Joonsuk</a:t>
                      </a: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Kim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Robert Stacey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David Yang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485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6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6" marB="274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AF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Richard Kennedy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Peter Ecclesine,   Zhou Lan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Peter Ecclesine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Zhou Lan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6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6" marB="27436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AH</a:t>
                      </a:r>
                    </a:p>
                  </a:txBody>
                  <a:tcPr marT="27436" marB="2743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Dave Halasz </a:t>
                      </a:r>
                    </a:p>
                  </a:txBody>
                  <a:tcPr marT="27436" marB="2743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Yongho</a:t>
                      </a: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Seok</a:t>
                      </a: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Minyoung</a:t>
                      </a: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Park</a:t>
                      </a:r>
                    </a:p>
                  </a:txBody>
                  <a:tcPr marT="27436" marB="2743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Li Chia</a:t>
                      </a:r>
                      <a:r>
                        <a:rPr lang="en-US" sz="12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CHOO</a:t>
                      </a:r>
                      <a:endParaRPr lang="en-US" sz="12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27436" marB="2743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164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6" marB="274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AI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Hiroshi Mano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Marc </a:t>
                      </a:r>
                      <a:r>
                        <a:rPr kumimoji="0" lang="en-US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Emmelmann</a:t>
                      </a: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,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Lee Armstrong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Ping Fang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Hitoshi Morioka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86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6" marB="274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AJ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Xiaoming</a:t>
                      </a: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Peng</a:t>
                      </a: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Eldad Perahia, </a:t>
                      </a:r>
                      <a:r>
                        <a:rPr kumimoji="0" lang="en-US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Haiming</a:t>
                      </a: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Wang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NYRQ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HAO </a:t>
                      </a:r>
                      <a:r>
                        <a:rPr kumimoji="0" lang="en-US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Peng</a:t>
                      </a: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86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6" marB="274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AK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Donald Eastlake 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NYRQ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NYRQ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ZHUANG Yan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86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6" marB="274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AQ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Stephen McCann 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Yunsong</a:t>
                      </a: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YANG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Dan Gal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26826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</a:p>
                  </a:txBody>
                  <a:tcPr marT="27436" marB="274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WNG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Clint Chaplin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Jim Lansford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6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ARC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</a:rPr>
                        <a:t>Mark Hamilton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Times New Roman" pitchFamily="18" charset="0"/>
                        </a:rPr>
                        <a:t>David </a:t>
                      </a:r>
                      <a:r>
                        <a:rPr kumimoji="0" lang="en-US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Times New Roman" pitchFamily="18" charset="0"/>
                        </a:rPr>
                        <a:t>Bagby</a:t>
                      </a: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2">
                            <a:lumMod val="60000"/>
                            <a:lumOff val="40000"/>
                          </a:schemeClr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214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JTC1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Andrew Myles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6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REG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Richard Kennedy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6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SG</a:t>
                      </a:r>
                    </a:p>
                  </a:txBody>
                  <a:tcPr marT="27436" marB="274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HEW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Osama </a:t>
                      </a:r>
                      <a:r>
                        <a:rPr kumimoji="0" lang="en-US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Aboul-Magd</a:t>
                      </a: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Yasuhiko Inoue</a:t>
                      </a: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4709" name="Text Box 138"/>
          <p:cNvSpPr txBox="1">
            <a:spLocks noChangeArrowheads="1"/>
          </p:cNvSpPr>
          <p:nvPr/>
        </p:nvSpPr>
        <p:spPr bwMode="auto">
          <a:xfrm>
            <a:off x="0" y="6172200"/>
            <a:ext cx="3972562" cy="30777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  <a:extLst/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/>
            <a:r>
              <a:rPr lang="en-US" sz="1400" dirty="0"/>
              <a:t>NYRQ = Not yet required, nominations are not </a:t>
            </a:r>
            <a:r>
              <a:rPr lang="en-US" sz="1400" dirty="0" smtClean="0"/>
              <a:t>open</a:t>
            </a:r>
            <a:endParaRPr lang="en-US" sz="1400" dirty="0"/>
          </a:p>
        </p:txBody>
      </p:sp>
      <p:sp>
        <p:nvSpPr>
          <p:cNvPr id="9" name="Text Box 138"/>
          <p:cNvSpPr txBox="1">
            <a:spLocks noChangeArrowheads="1"/>
          </p:cNvSpPr>
          <p:nvPr/>
        </p:nvSpPr>
        <p:spPr bwMode="auto">
          <a:xfrm>
            <a:off x="4191000" y="6162477"/>
            <a:ext cx="3204723" cy="307777"/>
          </a:xfrm>
          <a:prstGeom prst="rect">
            <a:avLst/>
          </a:prstGeom>
          <a:solidFill>
            <a:srgbClr val="FFFF00"/>
          </a:solidFill>
          <a:ln>
            <a:noFill/>
          </a:ln>
          <a:extLst/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/>
            <a:r>
              <a:rPr lang="en-US" sz="1400" dirty="0" smtClean="0"/>
              <a:t>OPEN </a:t>
            </a:r>
            <a:r>
              <a:rPr lang="en-US" sz="1400" dirty="0"/>
              <a:t>= Candidate Nominations are open</a:t>
            </a:r>
          </a:p>
        </p:txBody>
      </p:sp>
      <p:sp>
        <p:nvSpPr>
          <p:cNvPr id="10" name="Text Box 138"/>
          <p:cNvSpPr txBox="1">
            <a:spLocks noChangeArrowheads="1"/>
          </p:cNvSpPr>
          <p:nvPr/>
        </p:nvSpPr>
        <p:spPr bwMode="auto">
          <a:xfrm>
            <a:off x="7924800" y="6160988"/>
            <a:ext cx="593432" cy="30777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xtLst/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/>
            <a:r>
              <a:rPr lang="en-US" sz="1400" dirty="0" smtClean="0"/>
              <a:t>NEW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913646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282000</TotalTime>
  <Words>2563</Words>
  <Application>Microsoft Office PowerPoint</Application>
  <PresentationFormat>On-screen Show (4:3)</PresentationFormat>
  <Paragraphs>875</Paragraphs>
  <Slides>36</Slides>
  <Notes>22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36</vt:i4>
      </vt:variant>
    </vt:vector>
  </HeadingPairs>
  <TitlesOfParts>
    <vt:vector size="37" baseType="lpstr">
      <vt:lpstr>Default Design</vt:lpstr>
      <vt:lpstr>WG11   Opening Report Snapshots  July 2013</vt:lpstr>
      <vt:lpstr>802.11 Meeting Documents</vt:lpstr>
      <vt:lpstr>PAR Expiration/Renewal Schedule</vt:lpstr>
      <vt:lpstr>PowerPoint Presentation</vt:lpstr>
      <vt:lpstr>Type of Groups</vt:lpstr>
      <vt:lpstr>802.11 Appointments</vt:lpstr>
      <vt:lpstr>Groups</vt:lpstr>
      <vt:lpstr>WG11 Task &amp; Study Group Officers – July 2013</vt:lpstr>
      <vt:lpstr>WG11 Task &amp; Study Group Officers – July 2013- ADJ</vt:lpstr>
      <vt:lpstr>WG11 Meeting Chairs – July 2013</vt:lpstr>
      <vt:lpstr>PowerPoint Presentation</vt:lpstr>
      <vt:lpstr>Current Membership Status - July</vt:lpstr>
      <vt:lpstr>IEEE 802.11 Standards Pipeline</vt:lpstr>
      <vt:lpstr>IEEE 802.11 Revisions</vt:lpstr>
      <vt:lpstr>PowerPoint Presentation</vt:lpstr>
      <vt:lpstr>WG11 Editor Abstract / Agenda – July 2013 Co-Chairs: Adrian Stephens + Peter Ecclesine </vt:lpstr>
      <vt:lpstr>WNG SC – July 2013 Chair: Clint Chaplin</vt:lpstr>
      <vt:lpstr>WNG SC – July 2013 Chair: Clint Chaplin</vt:lpstr>
      <vt:lpstr>802.11 ARC – July, 2013 Chair: Mark Hamilton</vt:lpstr>
      <vt:lpstr>IEEE 802 JTC1 SC – July 2013 Chair: Andrew Myles</vt:lpstr>
      <vt:lpstr>IEEE 802 JTC1 SC – July 2013</vt:lpstr>
      <vt:lpstr>Regulatory Standing Committee  Meeting Goals July 2013 Chair: Richard Kennedy</vt:lpstr>
      <vt:lpstr>IEEE 802.11 TGmc – Geneva  July 2013 Chair: Dorothy Stanley</vt:lpstr>
      <vt:lpstr>IEEE 802.11ac – July 2013 -update</vt:lpstr>
      <vt:lpstr>IEEE 802.11ac – July 2013 Chair: Osama Aboul-Magd</vt:lpstr>
      <vt:lpstr>TGaf – Meeting Goals July 2013 Chair: Richard Kennedy</vt:lpstr>
      <vt:lpstr>IEEE 802.11ah July Snapshot Chair: Dave Halasz </vt:lpstr>
      <vt:lpstr>IEEE 802.11 FILS TGai – Geneva  July 2013 Chair: Hiroshi Mano</vt:lpstr>
      <vt:lpstr>IEEE 802.11aj - July 2013 Chair: Xiaoming Peng</vt:lpstr>
      <vt:lpstr>Task Group 802.11ak July 2013 Enhancements For Transit Links Within Bridged Networks Chair: Donald Eastlake</vt:lpstr>
      <vt:lpstr>IEEE 802.11aq – July 2013 Pre-Association Discovery  Chair: Stephen McCann</vt:lpstr>
      <vt:lpstr>HEW SG – July 2013</vt:lpstr>
      <vt:lpstr>PowerPoint Presentation</vt:lpstr>
      <vt:lpstr>PowerPoint Presentation</vt:lpstr>
      <vt:lpstr>PowerPoint Presentation</vt:lpstr>
      <vt:lpstr>PowerPoint Presentation</vt:lpstr>
    </vt:vector>
  </TitlesOfParts>
  <Company>Marvell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WG11 Opening Report Snapshots - July 2013</dc:title>
  <dc:creator>Bruce Kraemer</dc:creator>
  <cp:lastModifiedBy>Marvell</cp:lastModifiedBy>
  <cp:revision>2804</cp:revision>
  <cp:lastPrinted>2013-07-14T12:48:11Z</cp:lastPrinted>
  <dcterms:created xsi:type="dcterms:W3CDTF">1998-02-10T13:07:52Z</dcterms:created>
  <dcterms:modified xsi:type="dcterms:W3CDTF">2013-07-14T19:21:31Z</dcterms:modified>
</cp:coreProperties>
</file>