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73" r:id="rId5"/>
    <p:sldId id="274" r:id="rId6"/>
    <p:sldId id="275" r:id="rId7"/>
    <p:sldId id="277" r:id="rId8"/>
    <p:sldId id="276" r:id="rId9"/>
    <p:sldId id="259" r:id="rId10"/>
    <p:sldId id="268" r:id="rId11"/>
    <p:sldId id="269" r:id="rId12"/>
    <p:sldId id="278" r:id="rId13"/>
    <p:sldId id="270" r:id="rId14"/>
    <p:sldId id="267" r:id="rId15"/>
    <p:sldId id="266" r:id="rId16"/>
    <p:sldId id="264" r:id="rId17"/>
    <p:sldId id="265"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9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4" autoAdjust="0"/>
    <p:restoredTop sz="94660"/>
  </p:normalViewPr>
  <p:slideViewPr>
    <p:cSldViewPr>
      <p:cViewPr>
        <p:scale>
          <a:sx n="80" d="100"/>
          <a:sy n="80" d="100"/>
        </p:scale>
        <p:origin x="-11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23136-287C-4BC7-B200-3DA3B242E47E}" type="datetimeFigureOut">
              <a:rPr lang="zh-CN" altLang="en-US" smtClean="0"/>
              <a:pPr/>
              <a:t>2013/5/17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EB2BDA-CA8A-4A51-A87D-4A41E2FBAC19}" type="slidenum">
              <a:rPr lang="zh-CN" altLang="en-US" smtClean="0"/>
              <a:pPr/>
              <a:t>‹#›</a:t>
            </a:fld>
            <a:endParaRPr lang="zh-CN" altLang="en-US"/>
          </a:p>
        </p:txBody>
      </p:sp>
    </p:spTree>
    <p:extLst>
      <p:ext uri="{BB962C8B-B14F-4D97-AF65-F5344CB8AC3E}">
        <p14:creationId xmlns:p14="http://schemas.microsoft.com/office/powerpoint/2010/main" val="2669448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7EB2BDA-CA8A-4A51-A87D-4A41E2FBAC19}"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45A50AA-AC42-498A-8AB2-21EB7F2419FF}" type="datetime1">
              <a:rPr lang="zh-CN" altLang="en-US" smtClean="0"/>
              <a:pPr/>
              <a:t>2013/5/17</a:t>
            </a:fld>
            <a:endParaRPr lang="zh-CN" altLang="en-US"/>
          </a:p>
        </p:txBody>
      </p:sp>
      <p:sp>
        <p:nvSpPr>
          <p:cNvPr id="5" name="页脚占位符 4"/>
          <p:cNvSpPr>
            <a:spLocks noGrp="1"/>
          </p:cNvSpPr>
          <p:nvPr>
            <p:ph type="ftr" sz="quarter" idx="11"/>
          </p:nvPr>
        </p:nvSpPr>
        <p:spPr/>
        <p:txBody>
          <a:bodyPr/>
          <a:lstStyle/>
          <a:p>
            <a:r>
              <a:rPr lang="en-US" altLang="zh-CN" smtClean="0"/>
              <a:t>Hui Tian, et. Al</a:t>
            </a:r>
            <a:endParaRPr lang="zh-CN" altLang="en-US"/>
          </a:p>
        </p:txBody>
      </p:sp>
      <p:sp>
        <p:nvSpPr>
          <p:cNvPr id="6" name="灯片编号占位符 5"/>
          <p:cNvSpPr>
            <a:spLocks noGrp="1"/>
          </p:cNvSpPr>
          <p:nvPr>
            <p:ph type="sldNum" sz="quarter" idx="12"/>
          </p:nvPr>
        </p:nvSpPr>
        <p:spPr/>
        <p:txBody>
          <a:bodyPr/>
          <a:lstStyle/>
          <a:p>
            <a:fld id="{3230E130-1C6B-4D6B-B46B-816770970DB3}"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C9BFD27-167B-41D6-896E-D794854D7678}" type="datetime1">
              <a:rPr lang="zh-CN" altLang="en-US" smtClean="0"/>
              <a:pPr/>
              <a:t>2013/5/17</a:t>
            </a:fld>
            <a:endParaRPr lang="zh-CN" altLang="en-US"/>
          </a:p>
        </p:txBody>
      </p:sp>
      <p:sp>
        <p:nvSpPr>
          <p:cNvPr id="5" name="页脚占位符 4"/>
          <p:cNvSpPr>
            <a:spLocks noGrp="1"/>
          </p:cNvSpPr>
          <p:nvPr>
            <p:ph type="ftr" sz="quarter" idx="11"/>
          </p:nvPr>
        </p:nvSpPr>
        <p:spPr/>
        <p:txBody>
          <a:bodyPr/>
          <a:lstStyle/>
          <a:p>
            <a:r>
              <a:rPr lang="en-US" altLang="zh-CN" smtClean="0"/>
              <a:t>Hui Tian, et. Al</a:t>
            </a:r>
            <a:endParaRPr lang="zh-CN" altLang="en-US"/>
          </a:p>
        </p:txBody>
      </p:sp>
      <p:sp>
        <p:nvSpPr>
          <p:cNvPr id="6" name="灯片编号占位符 5"/>
          <p:cNvSpPr>
            <a:spLocks noGrp="1"/>
          </p:cNvSpPr>
          <p:nvPr>
            <p:ph type="sldNum" sz="quarter" idx="12"/>
          </p:nvPr>
        </p:nvSpPr>
        <p:spPr/>
        <p:txBody>
          <a:bodyPr/>
          <a:lstStyle/>
          <a:p>
            <a:fld id="{3230E130-1C6B-4D6B-B46B-816770970DB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F59F3C-1E3C-448E-B60E-828B2A7208B5}" type="datetime1">
              <a:rPr lang="zh-CN" altLang="en-US" smtClean="0"/>
              <a:pPr/>
              <a:t>2013/5/17</a:t>
            </a:fld>
            <a:endParaRPr lang="zh-CN" altLang="en-US"/>
          </a:p>
        </p:txBody>
      </p:sp>
      <p:sp>
        <p:nvSpPr>
          <p:cNvPr id="5" name="页脚占位符 4"/>
          <p:cNvSpPr>
            <a:spLocks noGrp="1"/>
          </p:cNvSpPr>
          <p:nvPr>
            <p:ph type="ftr" sz="quarter" idx="11"/>
          </p:nvPr>
        </p:nvSpPr>
        <p:spPr/>
        <p:txBody>
          <a:bodyPr/>
          <a:lstStyle/>
          <a:p>
            <a:r>
              <a:rPr lang="en-US" altLang="zh-CN" smtClean="0"/>
              <a:t>Hui Tian, et. Al</a:t>
            </a:r>
            <a:endParaRPr lang="zh-CN" altLang="en-US"/>
          </a:p>
        </p:txBody>
      </p:sp>
      <p:sp>
        <p:nvSpPr>
          <p:cNvPr id="6" name="灯片编号占位符 5"/>
          <p:cNvSpPr>
            <a:spLocks noGrp="1"/>
          </p:cNvSpPr>
          <p:nvPr>
            <p:ph type="sldNum" sz="quarter" idx="12"/>
          </p:nvPr>
        </p:nvSpPr>
        <p:spPr/>
        <p:txBody>
          <a:bodyPr/>
          <a:lstStyle/>
          <a:p>
            <a:fld id="{3230E130-1C6B-4D6B-B46B-816770970DB3}"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1BB50D5-E345-425D-8110-5CDDD61B8C4C}" type="datetime1">
              <a:rPr lang="zh-CN" altLang="en-US" smtClean="0"/>
              <a:pPr/>
              <a:t>2013/5/17</a:t>
            </a:fld>
            <a:endParaRPr lang="zh-CN" altLang="en-US"/>
          </a:p>
        </p:txBody>
      </p:sp>
      <p:sp>
        <p:nvSpPr>
          <p:cNvPr id="5" name="页脚占位符 4"/>
          <p:cNvSpPr>
            <a:spLocks noGrp="1"/>
          </p:cNvSpPr>
          <p:nvPr>
            <p:ph type="ftr" sz="quarter" idx="11"/>
          </p:nvPr>
        </p:nvSpPr>
        <p:spPr/>
        <p:txBody>
          <a:bodyPr/>
          <a:lstStyle/>
          <a:p>
            <a:r>
              <a:rPr lang="en-US" altLang="zh-CN" smtClean="0"/>
              <a:t>Hui Tian, et. Al</a:t>
            </a:r>
            <a:endParaRPr lang="zh-CN" altLang="en-US"/>
          </a:p>
        </p:txBody>
      </p:sp>
      <p:sp>
        <p:nvSpPr>
          <p:cNvPr id="6" name="灯片编号占位符 5"/>
          <p:cNvSpPr>
            <a:spLocks noGrp="1"/>
          </p:cNvSpPr>
          <p:nvPr>
            <p:ph type="sldNum" sz="quarter" idx="12"/>
          </p:nvPr>
        </p:nvSpPr>
        <p:spPr/>
        <p:txBody>
          <a:bodyPr/>
          <a:lstStyle/>
          <a:p>
            <a:fld id="{3230E130-1C6B-4D6B-B46B-816770970DB3}"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7AD0E1B-8678-41A3-B293-32D4A61F4085}" type="datetime1">
              <a:rPr lang="zh-CN" altLang="en-US" smtClean="0"/>
              <a:pPr/>
              <a:t>2013/5/17</a:t>
            </a:fld>
            <a:endParaRPr lang="zh-CN" altLang="en-US"/>
          </a:p>
        </p:txBody>
      </p:sp>
      <p:sp>
        <p:nvSpPr>
          <p:cNvPr id="5" name="页脚占位符 4"/>
          <p:cNvSpPr>
            <a:spLocks noGrp="1"/>
          </p:cNvSpPr>
          <p:nvPr>
            <p:ph type="ftr" sz="quarter" idx="11"/>
          </p:nvPr>
        </p:nvSpPr>
        <p:spPr/>
        <p:txBody>
          <a:bodyPr/>
          <a:lstStyle/>
          <a:p>
            <a:r>
              <a:rPr lang="en-US" altLang="zh-CN" smtClean="0"/>
              <a:t>Hui Tian, et. Al</a:t>
            </a:r>
            <a:endParaRPr lang="zh-CN" altLang="en-US"/>
          </a:p>
        </p:txBody>
      </p:sp>
      <p:sp>
        <p:nvSpPr>
          <p:cNvPr id="6" name="灯片编号占位符 5"/>
          <p:cNvSpPr>
            <a:spLocks noGrp="1"/>
          </p:cNvSpPr>
          <p:nvPr>
            <p:ph type="sldNum" sz="quarter" idx="12"/>
          </p:nvPr>
        </p:nvSpPr>
        <p:spPr/>
        <p:txBody>
          <a:bodyPr/>
          <a:lstStyle/>
          <a:p>
            <a:fld id="{3230E130-1C6B-4D6B-B46B-816770970DB3}"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B541AE8-B8C3-474F-8F2B-76247E8238F1}" type="datetime1">
              <a:rPr lang="zh-CN" altLang="en-US" smtClean="0"/>
              <a:pPr/>
              <a:t>2013/5/17</a:t>
            </a:fld>
            <a:endParaRPr lang="zh-CN" altLang="en-US"/>
          </a:p>
        </p:txBody>
      </p:sp>
      <p:sp>
        <p:nvSpPr>
          <p:cNvPr id="6" name="页脚占位符 5"/>
          <p:cNvSpPr>
            <a:spLocks noGrp="1"/>
          </p:cNvSpPr>
          <p:nvPr>
            <p:ph type="ftr" sz="quarter" idx="11"/>
          </p:nvPr>
        </p:nvSpPr>
        <p:spPr/>
        <p:txBody>
          <a:bodyPr/>
          <a:lstStyle/>
          <a:p>
            <a:r>
              <a:rPr lang="en-US" altLang="zh-CN" smtClean="0"/>
              <a:t>Hui Tian, et. Al</a:t>
            </a:r>
            <a:endParaRPr lang="zh-CN" altLang="en-US"/>
          </a:p>
        </p:txBody>
      </p:sp>
      <p:sp>
        <p:nvSpPr>
          <p:cNvPr id="7" name="灯片编号占位符 6"/>
          <p:cNvSpPr>
            <a:spLocks noGrp="1"/>
          </p:cNvSpPr>
          <p:nvPr>
            <p:ph type="sldNum" sz="quarter" idx="12"/>
          </p:nvPr>
        </p:nvSpPr>
        <p:spPr/>
        <p:txBody>
          <a:bodyPr/>
          <a:lstStyle/>
          <a:p>
            <a:fld id="{3230E130-1C6B-4D6B-B46B-816770970DB3}"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561C20C-719E-4E7E-8D17-23D3BF5D9CD3}" type="datetime1">
              <a:rPr lang="zh-CN" altLang="en-US" smtClean="0"/>
              <a:pPr/>
              <a:t>2013/5/17</a:t>
            </a:fld>
            <a:endParaRPr lang="zh-CN" altLang="en-US"/>
          </a:p>
        </p:txBody>
      </p:sp>
      <p:sp>
        <p:nvSpPr>
          <p:cNvPr id="8" name="页脚占位符 7"/>
          <p:cNvSpPr>
            <a:spLocks noGrp="1"/>
          </p:cNvSpPr>
          <p:nvPr>
            <p:ph type="ftr" sz="quarter" idx="11"/>
          </p:nvPr>
        </p:nvSpPr>
        <p:spPr/>
        <p:txBody>
          <a:bodyPr/>
          <a:lstStyle/>
          <a:p>
            <a:r>
              <a:rPr lang="en-US" altLang="zh-CN" smtClean="0"/>
              <a:t>Hui Tian, et. Al</a:t>
            </a:r>
            <a:endParaRPr lang="zh-CN" altLang="en-US"/>
          </a:p>
        </p:txBody>
      </p:sp>
      <p:sp>
        <p:nvSpPr>
          <p:cNvPr id="9" name="灯片编号占位符 8"/>
          <p:cNvSpPr>
            <a:spLocks noGrp="1"/>
          </p:cNvSpPr>
          <p:nvPr>
            <p:ph type="sldNum" sz="quarter" idx="12"/>
          </p:nvPr>
        </p:nvSpPr>
        <p:spPr/>
        <p:txBody>
          <a:bodyPr/>
          <a:lstStyle/>
          <a:p>
            <a:fld id="{3230E130-1C6B-4D6B-B46B-816770970DB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023F5B2-1E55-4A78-A3EE-BA4163B19D0F}" type="datetime1">
              <a:rPr lang="zh-CN" altLang="en-US" smtClean="0"/>
              <a:pPr/>
              <a:t>2013/5/17</a:t>
            </a:fld>
            <a:endParaRPr lang="zh-CN" altLang="en-US"/>
          </a:p>
        </p:txBody>
      </p:sp>
      <p:sp>
        <p:nvSpPr>
          <p:cNvPr id="4" name="页脚占位符 3"/>
          <p:cNvSpPr>
            <a:spLocks noGrp="1"/>
          </p:cNvSpPr>
          <p:nvPr>
            <p:ph type="ftr" sz="quarter" idx="11"/>
          </p:nvPr>
        </p:nvSpPr>
        <p:spPr/>
        <p:txBody>
          <a:bodyPr/>
          <a:lstStyle/>
          <a:p>
            <a:r>
              <a:rPr lang="en-US" altLang="zh-CN" smtClean="0"/>
              <a:t>Hui Tian, et. Al</a:t>
            </a:r>
            <a:endParaRPr lang="zh-CN" altLang="en-US"/>
          </a:p>
        </p:txBody>
      </p:sp>
      <p:sp>
        <p:nvSpPr>
          <p:cNvPr id="5" name="灯片编号占位符 4"/>
          <p:cNvSpPr>
            <a:spLocks noGrp="1"/>
          </p:cNvSpPr>
          <p:nvPr>
            <p:ph type="sldNum" sz="quarter" idx="12"/>
          </p:nvPr>
        </p:nvSpPr>
        <p:spPr/>
        <p:txBody>
          <a:bodyPr/>
          <a:lstStyle/>
          <a:p>
            <a:fld id="{3230E130-1C6B-4D6B-B46B-816770970DB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0F2701-6D47-4098-B572-83DF0ABBA50B}" type="datetime1">
              <a:rPr lang="zh-CN" altLang="en-US" smtClean="0"/>
              <a:pPr/>
              <a:t>2013/5/17</a:t>
            </a:fld>
            <a:endParaRPr lang="zh-CN" altLang="en-US"/>
          </a:p>
        </p:txBody>
      </p:sp>
      <p:sp>
        <p:nvSpPr>
          <p:cNvPr id="3" name="页脚占位符 2"/>
          <p:cNvSpPr>
            <a:spLocks noGrp="1"/>
          </p:cNvSpPr>
          <p:nvPr>
            <p:ph type="ftr" sz="quarter" idx="11"/>
          </p:nvPr>
        </p:nvSpPr>
        <p:spPr/>
        <p:txBody>
          <a:bodyPr/>
          <a:lstStyle/>
          <a:p>
            <a:r>
              <a:rPr lang="en-US" altLang="zh-CN" smtClean="0"/>
              <a:t>Hui Tian, et. Al</a:t>
            </a:r>
            <a:endParaRPr lang="zh-CN" altLang="en-US"/>
          </a:p>
        </p:txBody>
      </p:sp>
      <p:sp>
        <p:nvSpPr>
          <p:cNvPr id="4" name="灯片编号占位符 3"/>
          <p:cNvSpPr>
            <a:spLocks noGrp="1"/>
          </p:cNvSpPr>
          <p:nvPr>
            <p:ph type="sldNum" sz="quarter" idx="12"/>
          </p:nvPr>
        </p:nvSpPr>
        <p:spPr/>
        <p:txBody>
          <a:bodyPr/>
          <a:lstStyle/>
          <a:p>
            <a:fld id="{3230E130-1C6B-4D6B-B46B-816770970DB3}"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9189B33-997E-493B-A531-3FAD2626FC9C}" type="datetime1">
              <a:rPr lang="zh-CN" altLang="en-US" smtClean="0"/>
              <a:pPr/>
              <a:t>2013/5/17</a:t>
            </a:fld>
            <a:endParaRPr lang="zh-CN" altLang="en-US"/>
          </a:p>
        </p:txBody>
      </p:sp>
      <p:sp>
        <p:nvSpPr>
          <p:cNvPr id="6" name="页脚占位符 5"/>
          <p:cNvSpPr>
            <a:spLocks noGrp="1"/>
          </p:cNvSpPr>
          <p:nvPr>
            <p:ph type="ftr" sz="quarter" idx="11"/>
          </p:nvPr>
        </p:nvSpPr>
        <p:spPr/>
        <p:txBody>
          <a:bodyPr/>
          <a:lstStyle/>
          <a:p>
            <a:r>
              <a:rPr lang="en-US" altLang="zh-CN" smtClean="0"/>
              <a:t>Hui Tian, et. Al</a:t>
            </a:r>
            <a:endParaRPr lang="zh-CN" altLang="en-US"/>
          </a:p>
        </p:txBody>
      </p:sp>
      <p:sp>
        <p:nvSpPr>
          <p:cNvPr id="7" name="灯片编号占位符 6"/>
          <p:cNvSpPr>
            <a:spLocks noGrp="1"/>
          </p:cNvSpPr>
          <p:nvPr>
            <p:ph type="sldNum" sz="quarter" idx="12"/>
          </p:nvPr>
        </p:nvSpPr>
        <p:spPr/>
        <p:txBody>
          <a:bodyPr/>
          <a:lstStyle/>
          <a:p>
            <a:fld id="{3230E130-1C6B-4D6B-B46B-816770970DB3}"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5C027C6-EE38-4759-8587-796EDEE7EEDE}" type="datetime1">
              <a:rPr lang="zh-CN" altLang="en-US" smtClean="0"/>
              <a:pPr/>
              <a:t>2013/5/17</a:t>
            </a:fld>
            <a:endParaRPr lang="zh-CN" altLang="en-US"/>
          </a:p>
        </p:txBody>
      </p:sp>
      <p:sp>
        <p:nvSpPr>
          <p:cNvPr id="6" name="页脚占位符 5"/>
          <p:cNvSpPr>
            <a:spLocks noGrp="1"/>
          </p:cNvSpPr>
          <p:nvPr>
            <p:ph type="ftr" sz="quarter" idx="11"/>
          </p:nvPr>
        </p:nvSpPr>
        <p:spPr/>
        <p:txBody>
          <a:bodyPr/>
          <a:lstStyle/>
          <a:p>
            <a:r>
              <a:rPr lang="en-US" altLang="zh-CN" smtClean="0"/>
              <a:t>Hui Tian, et. Al</a:t>
            </a:r>
            <a:endParaRPr lang="zh-CN" altLang="en-US"/>
          </a:p>
        </p:txBody>
      </p:sp>
      <p:sp>
        <p:nvSpPr>
          <p:cNvPr id="7" name="灯片编号占位符 6"/>
          <p:cNvSpPr>
            <a:spLocks noGrp="1"/>
          </p:cNvSpPr>
          <p:nvPr>
            <p:ph type="sldNum" sz="quarter" idx="12"/>
          </p:nvPr>
        </p:nvSpPr>
        <p:spPr/>
        <p:txBody>
          <a:bodyPr/>
          <a:lstStyle/>
          <a:p>
            <a:fld id="{3230E130-1C6B-4D6B-B46B-816770970DB3}"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AE8D6-7D26-4539-8CAE-847D0731EE1A}" type="datetime1">
              <a:rPr lang="zh-CN" altLang="en-US" smtClean="0"/>
              <a:pPr/>
              <a:t>2013/5/17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Hui Tian, et. Al</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0E130-1C6B-4D6B-B46B-816770970DB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a:xfrm>
            <a:off x="665108" y="685800"/>
            <a:ext cx="7813783" cy="1314440"/>
          </a:xfrm>
          <a:prstGeom prst="rect">
            <a:avLst/>
          </a:prstGeom>
          <a:ln/>
        </p:spPr>
        <p:txBody>
          <a:bodyPr vert="horz" lIns="91440" tIns="45720" rIns="91440" bIns="45720" rtlCol="0" anchor="ctr">
            <a:normAutofit fontScale="92500" lnSpcReduction="20000"/>
          </a:bodyPr>
          <a:lstStyle/>
          <a:p>
            <a:pPr lvl="0" algn="ct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Ultra High Density </a:t>
            </a:r>
            <a:r>
              <a:rPr lang="en-GB" altLang="zh-CN" sz="3200" b="1" dirty="0" smtClean="0">
                <a:latin typeface="Times New Roman" pitchFamily="18" charset="0"/>
                <a:cs typeface="Times New Roman" pitchFamily="18" charset="0"/>
              </a:rPr>
              <a:t>WLAN</a:t>
            </a:r>
          </a:p>
          <a:p>
            <a:pPr lvl="0" algn="ct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CN" sz="3200" b="1" dirty="0" smtClean="0">
                <a:latin typeface="Times New Roman" pitchFamily="18" charset="0"/>
                <a:ea typeface="+mj-ea"/>
                <a:cs typeface="Times New Roman" pitchFamily="18" charset="0"/>
              </a:rPr>
              <a:t>——</a:t>
            </a:r>
            <a:r>
              <a:rPr kumimoji="0" lang="en-GB"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Challenges,</a:t>
            </a:r>
            <a:r>
              <a:rPr kumimoji="0" lang="en-GB" sz="32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potential techniques and provisions</a:t>
            </a:r>
            <a:endParaRPr kumimoji="0" lang="en-GB" sz="3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3564529436"/>
              </p:ext>
            </p:extLst>
          </p:nvPr>
        </p:nvGraphicFramePr>
        <p:xfrm>
          <a:off x="1497013" y="2647950"/>
          <a:ext cx="8596312" cy="3016250"/>
        </p:xfrm>
        <a:graphic>
          <a:graphicData uri="http://schemas.openxmlformats.org/presentationml/2006/ole">
            <mc:AlternateContent xmlns:mc="http://schemas.openxmlformats.org/markup-compatibility/2006">
              <mc:Choice xmlns:v="urn:schemas-microsoft-com:vml" Requires="v">
                <p:oleObj spid="_x0000_s1151" name="Document" r:id="rId4" imgW="10798900" imgH="3789045" progId="Word.Document.8">
                  <p:embed/>
                </p:oleObj>
              </mc:Choice>
              <mc:Fallback>
                <p:oleObj name="Document" r:id="rId4" imgW="10798900" imgH="3789045" progId="Word.Document.8">
                  <p:embed/>
                  <p:pic>
                    <p:nvPicPr>
                      <p:cNvPr id="0" name="Picture 126"/>
                      <p:cNvPicPr>
                        <a:picLocks noChangeAspect="1" noChangeArrowheads="1"/>
                      </p:cNvPicPr>
                      <p:nvPr/>
                    </p:nvPicPr>
                    <p:blipFill>
                      <a:blip r:embed="rId5"/>
                      <a:srcRect/>
                      <a:stretch>
                        <a:fillRect/>
                      </a:stretch>
                    </p:blipFill>
                    <p:spPr bwMode="auto">
                      <a:xfrm>
                        <a:off x="1497013" y="2647950"/>
                        <a:ext cx="8596312" cy="3016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 name="Rectangle 4"/>
          <p:cNvSpPr>
            <a:spLocks noChangeArrowheads="1"/>
          </p:cNvSpPr>
          <p:nvPr/>
        </p:nvSpPr>
        <p:spPr bwMode="auto">
          <a:xfrm>
            <a:off x="1214414" y="207167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1800" dirty="0">
                <a:solidFill>
                  <a:srgbClr val="000000"/>
                </a:solidFill>
                <a:latin typeface="Times New Roman" pitchFamily="18" charset="0"/>
                <a:cs typeface="Times New Roman" pitchFamily="18" charset="0"/>
              </a:rPr>
              <a:t>Authors:</a:t>
            </a:r>
          </a:p>
        </p:txBody>
      </p:sp>
      <p:sp>
        <p:nvSpPr>
          <p:cNvPr id="12" name="灯片编号占位符 11"/>
          <p:cNvSpPr>
            <a:spLocks noGrp="1"/>
          </p:cNvSpPr>
          <p:nvPr>
            <p:ph type="sldNum" sz="quarter" idx="12"/>
          </p:nvPr>
        </p:nvSpPr>
        <p:spPr/>
        <p:txBody>
          <a:bodyPr/>
          <a:lstStyle/>
          <a:p>
            <a:fld id="{3230E130-1C6B-4D6B-B46B-816770970DB3}" type="slidenum">
              <a:rPr lang="zh-CN" altLang="en-US" smtClean="0"/>
              <a:pPr/>
              <a:t>1</a:t>
            </a:fld>
            <a:endParaRPr lang="zh-CN" altLang="en-US"/>
          </a:p>
        </p:txBody>
      </p:sp>
      <p:sp>
        <p:nvSpPr>
          <p:cNvPr id="13" name="页脚占位符 12"/>
          <p:cNvSpPr>
            <a:spLocks noGrp="1"/>
          </p:cNvSpPr>
          <p:nvPr>
            <p:ph type="ftr" sz="quarter" idx="11"/>
          </p:nvPr>
        </p:nvSpPr>
        <p:spPr/>
        <p:txBody>
          <a:bodyPr/>
          <a:lstStyle/>
          <a:p>
            <a:r>
              <a:rPr lang="en-US" altLang="zh-CN" dirty="0" err="1" smtClean="0"/>
              <a:t>Hui</a:t>
            </a:r>
            <a:r>
              <a:rPr lang="en-US" altLang="zh-CN" smtClean="0"/>
              <a:t> Tian, et. Al</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9630" y="260648"/>
            <a:ext cx="8229600" cy="1143000"/>
          </a:xfrm>
        </p:spPr>
        <p:txBody>
          <a:bodyPr>
            <a:normAutofit/>
          </a:bodyPr>
          <a:lstStyle/>
          <a:p>
            <a:r>
              <a:rPr lang="en-US" altLang="ja-JP" sz="3200" b="1" dirty="0" smtClean="0">
                <a:latin typeface="Times New Roman" pitchFamily="18" charset="0"/>
                <a:cs typeface="Times New Roman" pitchFamily="18" charset="0"/>
              </a:rPr>
              <a:t>Solutions &amp; Potential techniques</a:t>
            </a:r>
            <a:endParaRPr lang="zh-CN" altLang="en-US" sz="3200" b="1" dirty="0">
              <a:latin typeface="Times New Roman" pitchFamily="18" charset="0"/>
              <a:cs typeface="Times New Roman" pitchFamily="18" charset="0"/>
            </a:endParaRPr>
          </a:p>
        </p:txBody>
      </p:sp>
      <p:sp>
        <p:nvSpPr>
          <p:cNvPr id="3" name="内容占位符 2"/>
          <p:cNvSpPr>
            <a:spLocks noGrp="1"/>
          </p:cNvSpPr>
          <p:nvPr>
            <p:ph idx="1"/>
          </p:nvPr>
        </p:nvSpPr>
        <p:spPr>
          <a:xfrm>
            <a:off x="453978" y="1196752"/>
            <a:ext cx="8229600" cy="4525963"/>
          </a:xfrm>
        </p:spPr>
        <p:txBody>
          <a:bodyPr>
            <a:normAutofit/>
          </a:bodyPr>
          <a:lstStyle/>
          <a:p>
            <a:pPr marL="0" indent="0">
              <a:buNone/>
            </a:pPr>
            <a:r>
              <a:rPr lang="en-US" altLang="zh-CN" sz="2400" b="1" dirty="0">
                <a:latin typeface="Times New Roman" pitchFamily="18" charset="0"/>
                <a:cs typeface="Times New Roman" pitchFamily="18" charset="0"/>
              </a:rPr>
              <a:t>1</a:t>
            </a:r>
            <a:r>
              <a:rPr lang="zh-CN" altLang="en-US" sz="2400" b="1" dirty="0">
                <a:latin typeface="Times New Roman" pitchFamily="18" charset="0"/>
                <a:cs typeface="Times New Roman" pitchFamily="18" charset="0"/>
              </a:rPr>
              <a:t>、</a:t>
            </a:r>
            <a:r>
              <a:rPr lang="en-US" altLang="zh-CN" sz="2000" b="1" dirty="0">
                <a:latin typeface="Times New Roman" pitchFamily="18" charset="0"/>
                <a:cs typeface="Times New Roman" pitchFamily="18" charset="0"/>
              </a:rPr>
              <a:t>Cooperative </a:t>
            </a:r>
            <a:r>
              <a:rPr lang="en-US" altLang="zh-CN" sz="2000" b="1" dirty="0" smtClean="0">
                <a:latin typeface="Times New Roman" pitchFamily="18" charset="0"/>
                <a:cs typeface="Times New Roman" pitchFamily="18" charset="0"/>
              </a:rPr>
              <a:t>transmission</a:t>
            </a:r>
          </a:p>
          <a:p>
            <a:pPr marL="0" indent="0">
              <a:buNone/>
            </a:pPr>
            <a:r>
              <a:rPr lang="en-US" altLang="zh-CN" sz="1900" b="1" dirty="0" smtClean="0">
                <a:latin typeface="Times New Roman" pitchFamily="18" charset="0"/>
                <a:cs typeface="Times New Roman" pitchFamily="18" charset="0"/>
              </a:rPr>
              <a:t>In high density WLAN, many packets from different users may be transmitted simultaneously and thus cause a high contention rate. Secondary users</a:t>
            </a:r>
            <a:r>
              <a:rPr lang="zh-CN" altLang="en-US" sz="1900" b="1" dirty="0" smtClean="0">
                <a:latin typeface="Times New Roman" pitchFamily="18" charset="0"/>
                <a:cs typeface="Times New Roman" pitchFamily="18" charset="0"/>
              </a:rPr>
              <a:t>（</a:t>
            </a:r>
            <a:r>
              <a:rPr lang="en-US" altLang="zh-CN" sz="1900" b="1" dirty="0" smtClean="0">
                <a:latin typeface="Times New Roman" pitchFamily="18" charset="0"/>
                <a:cs typeface="Times New Roman" pitchFamily="18" charset="0"/>
              </a:rPr>
              <a:t>SU</a:t>
            </a:r>
            <a:r>
              <a:rPr lang="zh-CN" altLang="en-US" sz="1900" b="1" dirty="0" smtClean="0">
                <a:latin typeface="Times New Roman" pitchFamily="18" charset="0"/>
                <a:cs typeface="Times New Roman" pitchFamily="18" charset="0"/>
              </a:rPr>
              <a:t>）</a:t>
            </a:r>
            <a:r>
              <a:rPr lang="en-US" altLang="zh-CN" sz="1900" b="1" dirty="0" smtClean="0">
                <a:latin typeface="Times New Roman" pitchFamily="18" charset="0"/>
                <a:cs typeface="Times New Roman" pitchFamily="18" charset="0"/>
              </a:rPr>
              <a:t> are assigned to primary users(PU, located in high density areas) dependent on their locations and BSS. SUs transfer PUs’ packets as relay nodes.</a:t>
            </a:r>
          </a:p>
          <a:p>
            <a:pPr marL="0" indent="0">
              <a:buNone/>
            </a:pPr>
            <a:r>
              <a:rPr lang="en-US" altLang="zh-CN" sz="1900" b="1" dirty="0" smtClean="0">
                <a:latin typeface="Times New Roman" pitchFamily="18" charset="0"/>
                <a:cs typeface="Times New Roman" pitchFamily="18" charset="0"/>
              </a:rPr>
              <a:t>Target: increasing throughput, reducing AP1 BSS contention rate</a:t>
            </a:r>
            <a:endParaRPr lang="en-US" altLang="zh-CN" sz="1900" b="1" dirty="0">
              <a:latin typeface="Times New Roman" pitchFamily="18" charset="0"/>
              <a:cs typeface="Times New Roman" pitchFamily="18" charset="0"/>
            </a:endParaRPr>
          </a:p>
          <a:p>
            <a:endParaRPr lang="en-US" altLang="zh-CN" sz="2400" b="1" dirty="0">
              <a:latin typeface="Times New Roman" pitchFamily="18" charset="0"/>
              <a:cs typeface="Times New Roman" pitchFamily="18" charset="0"/>
            </a:endParaRPr>
          </a:p>
        </p:txBody>
      </p:sp>
      <p:sp>
        <p:nvSpPr>
          <p:cNvPr id="4" name="页脚占位符 3"/>
          <p:cNvSpPr>
            <a:spLocks noGrp="1"/>
          </p:cNvSpPr>
          <p:nvPr>
            <p:ph type="ftr" sz="quarter" idx="11"/>
          </p:nvPr>
        </p:nvSpPr>
        <p:spPr/>
        <p:txBody>
          <a:bodyPr/>
          <a:lstStyle/>
          <a:p>
            <a:r>
              <a:rPr lang="en-US" altLang="zh-CN" dirty="0" err="1" smtClean="0"/>
              <a:t>Hui</a:t>
            </a:r>
            <a:r>
              <a:rPr lang="en-US" altLang="zh-CN" dirty="0" smtClean="0"/>
              <a:t> </a:t>
            </a:r>
            <a:r>
              <a:rPr lang="en-US" altLang="zh-CN" dirty="0" err="1" smtClean="0"/>
              <a:t>Tian</a:t>
            </a:r>
            <a:r>
              <a:rPr lang="en-US" altLang="zh-CN" dirty="0" smtClean="0"/>
              <a:t>, et. Al</a:t>
            </a:r>
            <a:endParaRPr lang="zh-CN" altLang="en-US" dirty="0"/>
          </a:p>
        </p:txBody>
      </p:sp>
      <p:sp>
        <p:nvSpPr>
          <p:cNvPr id="5" name="灯片编号占位符 4"/>
          <p:cNvSpPr>
            <a:spLocks noGrp="1"/>
          </p:cNvSpPr>
          <p:nvPr>
            <p:ph type="sldNum" sz="quarter" idx="12"/>
          </p:nvPr>
        </p:nvSpPr>
        <p:spPr/>
        <p:txBody>
          <a:bodyPr/>
          <a:lstStyle/>
          <a:p>
            <a:fld id="{3230E130-1C6B-4D6B-B46B-816770970DB3}" type="slidenum">
              <a:rPr lang="zh-CN" altLang="en-US" smtClean="0"/>
              <a:pPr/>
              <a:t>10</a:t>
            </a:fld>
            <a:endParaRPr lang="zh-CN" altLang="en-US"/>
          </a:p>
        </p:txBody>
      </p:sp>
      <p:sp>
        <p:nvSpPr>
          <p:cNvPr id="225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530" name="Object 2"/>
          <p:cNvGraphicFramePr>
            <a:graphicFrameLocks noChangeAspect="1"/>
          </p:cNvGraphicFramePr>
          <p:nvPr/>
        </p:nvGraphicFramePr>
        <p:xfrm>
          <a:off x="1785918" y="3714752"/>
          <a:ext cx="5267325" cy="2381250"/>
        </p:xfrm>
        <a:graphic>
          <a:graphicData uri="http://schemas.openxmlformats.org/presentationml/2006/ole">
            <mc:AlternateContent xmlns:mc="http://schemas.openxmlformats.org/markup-compatibility/2006">
              <mc:Choice xmlns:v="urn:schemas-microsoft-com:vml" Requires="v">
                <p:oleObj spid="_x0000_s22531" name="Visio" r:id="rId3" imgW="6298800" imgH="2849149" progId="Visio.Drawing.11">
                  <p:embed/>
                </p:oleObj>
              </mc:Choice>
              <mc:Fallback>
                <p:oleObj name="Visio" r:id="rId3" imgW="6298800" imgH="2849149"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18" y="3714752"/>
                        <a:ext cx="5267325" cy="238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86515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Hui Tian, et. Al</a:t>
            </a:r>
            <a:endParaRPr lang="zh-CN" altLang="en-US"/>
          </a:p>
        </p:txBody>
      </p:sp>
      <p:sp>
        <p:nvSpPr>
          <p:cNvPr id="5" name="灯片编号占位符 4"/>
          <p:cNvSpPr>
            <a:spLocks noGrp="1"/>
          </p:cNvSpPr>
          <p:nvPr>
            <p:ph type="sldNum" sz="quarter" idx="12"/>
          </p:nvPr>
        </p:nvSpPr>
        <p:spPr/>
        <p:txBody>
          <a:bodyPr/>
          <a:lstStyle/>
          <a:p>
            <a:fld id="{3230E130-1C6B-4D6B-B46B-816770970DB3}" type="slidenum">
              <a:rPr lang="zh-CN" altLang="en-US" smtClean="0"/>
              <a:pPr/>
              <a:t>11</a:t>
            </a:fld>
            <a:endParaRPr lang="zh-CN" altLang="en-US"/>
          </a:p>
        </p:txBody>
      </p:sp>
      <p:sp>
        <p:nvSpPr>
          <p:cNvPr id="7" name="TextBox 6"/>
          <p:cNvSpPr txBox="1"/>
          <p:nvPr/>
        </p:nvSpPr>
        <p:spPr>
          <a:xfrm>
            <a:off x="625535" y="980728"/>
            <a:ext cx="7704856" cy="3416320"/>
          </a:xfrm>
          <a:prstGeom prst="rect">
            <a:avLst/>
          </a:prstGeom>
          <a:noFill/>
        </p:spPr>
        <p:txBody>
          <a:bodyPr wrap="square" rtlCol="0">
            <a:spAutoFit/>
          </a:bodyPr>
          <a:lstStyle/>
          <a:p>
            <a:r>
              <a:rPr lang="en-US" altLang="zh-CN" sz="2400" b="1" dirty="0">
                <a:latin typeface="Times New Roman" pitchFamily="18" charset="0"/>
                <a:cs typeface="Times New Roman" pitchFamily="18" charset="0"/>
              </a:rPr>
              <a:t>1</a:t>
            </a:r>
            <a:r>
              <a:rPr lang="zh-CN" altLang="en-US" sz="2400" b="1" dirty="0">
                <a:latin typeface="Times New Roman" pitchFamily="18" charset="0"/>
                <a:cs typeface="Times New Roman" pitchFamily="18" charset="0"/>
              </a:rPr>
              <a:t>、</a:t>
            </a:r>
            <a:r>
              <a:rPr lang="en-US" altLang="zh-CN" sz="2400" b="1" dirty="0">
                <a:latin typeface="Times New Roman" pitchFamily="18" charset="0"/>
                <a:cs typeface="Times New Roman" pitchFamily="18" charset="0"/>
              </a:rPr>
              <a:t>Cooperative </a:t>
            </a:r>
            <a:r>
              <a:rPr lang="en-US" altLang="zh-CN" sz="2400" b="1" dirty="0" smtClean="0">
                <a:latin typeface="Times New Roman" pitchFamily="18" charset="0"/>
                <a:cs typeface="Times New Roman" pitchFamily="18" charset="0"/>
              </a:rPr>
              <a:t>transmission</a:t>
            </a:r>
          </a:p>
          <a:p>
            <a:r>
              <a:rPr lang="en-US" altLang="zh-CN" sz="2400" b="1" dirty="0" smtClean="0">
                <a:latin typeface="Times New Roman" pitchFamily="18" charset="0"/>
                <a:cs typeface="Times New Roman" pitchFamily="18" charset="0"/>
              </a:rPr>
              <a:t>If PU1 can not access AP1, it look for other available relay devices by scanning other frequency bands to access AP2.</a:t>
            </a:r>
          </a:p>
          <a:p>
            <a:endParaRPr lang="en-US" altLang="zh-CN" sz="2400" b="1" dirty="0" smtClean="0">
              <a:latin typeface="Times New Roman" pitchFamily="18" charset="0"/>
              <a:cs typeface="Times New Roman" pitchFamily="18" charset="0"/>
            </a:endParaRPr>
          </a:p>
          <a:p>
            <a:endParaRPr lang="en-US" altLang="zh-CN" sz="2400" b="1" dirty="0" smtClean="0">
              <a:latin typeface="Times New Roman" pitchFamily="18" charset="0"/>
              <a:cs typeface="Times New Roman" pitchFamily="18" charset="0"/>
            </a:endParaRPr>
          </a:p>
          <a:p>
            <a:endParaRPr lang="en-US" altLang="zh-CN" sz="2400" b="1" dirty="0">
              <a:latin typeface="Times New Roman" pitchFamily="18" charset="0"/>
              <a:cs typeface="Times New Roman" pitchFamily="18" charset="0"/>
            </a:endParaRPr>
          </a:p>
          <a:p>
            <a:endParaRPr lang="en-US" altLang="zh-CN" sz="2400" b="1" dirty="0" smtClean="0">
              <a:latin typeface="Times New Roman" pitchFamily="18" charset="0"/>
              <a:cs typeface="Times New Roman" pitchFamily="18" charset="0"/>
            </a:endParaRPr>
          </a:p>
          <a:p>
            <a:endParaRPr lang="zh-CN" altLang="en-US" sz="2400" b="1" dirty="0">
              <a:latin typeface="Times New Roman" pitchFamily="18" charset="0"/>
              <a:cs typeface="Times New Roman" pitchFamily="18" charset="0"/>
            </a:endParaRPr>
          </a:p>
        </p:txBody>
      </p:sp>
      <p:sp>
        <p:nvSpPr>
          <p:cNvPr id="8" name="标题 1"/>
          <p:cNvSpPr txBox="1">
            <a:spLocks/>
          </p:cNvSpPr>
          <p:nvPr/>
        </p:nvSpPr>
        <p:spPr>
          <a:xfrm>
            <a:off x="374848" y="19776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sz="3200" b="1" dirty="0">
                <a:latin typeface="Times New Roman" pitchFamily="18" charset="0"/>
                <a:cs typeface="Times New Roman" pitchFamily="18" charset="0"/>
              </a:rPr>
              <a:t>Solutions &amp; Potential techniques</a:t>
            </a:r>
            <a:endParaRPr lang="zh-CN" altLang="en-US" sz="3200" b="1" dirty="0">
              <a:latin typeface="Times New Roman" pitchFamily="18" charset="0"/>
              <a:cs typeface="Times New Roman" pitchFamily="18" charset="0"/>
            </a:endParaRPr>
          </a:p>
        </p:txBody>
      </p:sp>
      <p:sp>
        <p:nvSpPr>
          <p:cNvPr id="2150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1508" name="Object 4"/>
          <p:cNvGraphicFramePr>
            <a:graphicFrameLocks noChangeAspect="1"/>
          </p:cNvGraphicFramePr>
          <p:nvPr/>
        </p:nvGraphicFramePr>
        <p:xfrm>
          <a:off x="1071538" y="2786058"/>
          <a:ext cx="6952918" cy="3143272"/>
        </p:xfrm>
        <a:graphic>
          <a:graphicData uri="http://schemas.openxmlformats.org/presentationml/2006/ole">
            <mc:AlternateContent xmlns:mc="http://schemas.openxmlformats.org/markup-compatibility/2006">
              <mc:Choice xmlns:v="urn:schemas-microsoft-com:vml" Requires="v">
                <p:oleObj spid="_x0000_s21509" name="Visio" r:id="rId3" imgW="6298800" imgH="2849149" progId="Visio.Drawing.11">
                  <p:embed/>
                </p:oleObj>
              </mc:Choice>
              <mc:Fallback>
                <p:oleObj name="Visio" r:id="rId3" imgW="6298800" imgH="2849149" progId="Visio.Drawing.11">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38" y="2786058"/>
                        <a:ext cx="6952918" cy="3143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00451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ja-JP" sz="3200" b="1" dirty="0">
                <a:latin typeface="Times New Roman" pitchFamily="18" charset="0"/>
                <a:cs typeface="Times New Roman" pitchFamily="18" charset="0"/>
              </a:rPr>
              <a:t>Solutions &amp; Potential techniques</a:t>
            </a:r>
            <a:endParaRPr lang="zh-CN" altLang="en-US" sz="3200" b="1" dirty="0">
              <a:latin typeface="Times New Roman" pitchFamily="18" charset="0"/>
              <a:cs typeface="Times New Roman" pitchFamily="18" charset="0"/>
            </a:endParaRPr>
          </a:p>
        </p:txBody>
      </p:sp>
      <p:sp>
        <p:nvSpPr>
          <p:cNvPr id="3" name="内容占位符 2"/>
          <p:cNvSpPr>
            <a:spLocks noGrp="1"/>
          </p:cNvSpPr>
          <p:nvPr>
            <p:ph idx="1"/>
          </p:nvPr>
        </p:nvSpPr>
        <p:spPr>
          <a:xfrm>
            <a:off x="539552" y="1412776"/>
            <a:ext cx="8229600" cy="1252736"/>
          </a:xfrm>
        </p:spPr>
        <p:txBody>
          <a:bodyPr>
            <a:normAutofit fontScale="92500" lnSpcReduction="20000"/>
          </a:bodyPr>
          <a:lstStyle/>
          <a:p>
            <a:pPr marL="0" indent="0">
              <a:buNone/>
            </a:pPr>
            <a:r>
              <a:rPr lang="en-US" altLang="zh-CN" sz="2400" b="1" dirty="0" smtClean="0">
                <a:latin typeface="Times New Roman" pitchFamily="18" charset="0"/>
                <a:cs typeface="Times New Roman" pitchFamily="18" charset="0"/>
              </a:rPr>
              <a:t>2</a:t>
            </a:r>
            <a:r>
              <a:rPr lang="zh-CN" altLang="en-US" sz="2400" b="1" dirty="0">
                <a:latin typeface="Times New Roman" pitchFamily="18" charset="0"/>
                <a:cs typeface="Times New Roman" pitchFamily="18" charset="0"/>
              </a:rPr>
              <a:t> </a:t>
            </a:r>
            <a:r>
              <a:rPr lang="zh-CN" altLang="en-US" sz="2400" b="1" dirty="0" smtClean="0">
                <a:latin typeface="Times New Roman" pitchFamily="18" charset="0"/>
                <a:cs typeface="Times New Roman" pitchFamily="18" charset="0"/>
              </a:rPr>
              <a:t>、</a:t>
            </a:r>
            <a:r>
              <a:rPr lang="en-US" altLang="zh-CN" sz="2400" b="1" dirty="0" smtClean="0">
                <a:latin typeface="Times New Roman" pitchFamily="18" charset="0"/>
                <a:cs typeface="Times New Roman" pitchFamily="18" charset="0"/>
              </a:rPr>
              <a:t> High density</a:t>
            </a:r>
            <a:r>
              <a:rPr lang="zh-CN" altLang="en-US" sz="2400" b="1" dirty="0" smtClean="0">
                <a:latin typeface="Times New Roman" pitchFamily="18" charset="0"/>
                <a:cs typeface="Times New Roman" pitchFamily="18" charset="0"/>
              </a:rPr>
              <a:t> </a:t>
            </a:r>
            <a:r>
              <a:rPr lang="en-US" altLang="zh-CN" sz="2400" b="1" dirty="0" smtClean="0">
                <a:latin typeface="Times New Roman" pitchFamily="18" charset="0"/>
                <a:cs typeface="Times New Roman" pitchFamily="18" charset="0"/>
              </a:rPr>
              <a:t>Group Handover</a:t>
            </a:r>
          </a:p>
          <a:p>
            <a:pPr marL="0" indent="0">
              <a:buNone/>
            </a:pPr>
            <a:r>
              <a:rPr lang="en-US" altLang="zh-CN" sz="2400" b="1" dirty="0" smtClean="0">
                <a:latin typeface="Times New Roman" pitchFamily="18" charset="0"/>
                <a:cs typeface="Times New Roman" pitchFamily="18" charset="0"/>
              </a:rPr>
              <a:t>WLAN will become very important part of heterogeneous network</a:t>
            </a:r>
            <a:r>
              <a:rPr lang="zh-CN" altLang="en-US" sz="2400" b="1" dirty="0" smtClean="0">
                <a:latin typeface="Times New Roman" pitchFamily="18" charset="0"/>
                <a:cs typeface="Times New Roman" pitchFamily="18" charset="0"/>
              </a:rPr>
              <a:t>，</a:t>
            </a:r>
            <a:r>
              <a:rPr lang="en-US" altLang="zh-CN" sz="2400" b="1" dirty="0" smtClean="0">
                <a:latin typeface="Times New Roman" pitchFamily="18" charset="0"/>
                <a:cs typeface="Times New Roman" pitchFamily="18" charset="0"/>
              </a:rPr>
              <a:t>and it will encounter highly dense group handover between different wireless modes. </a:t>
            </a:r>
            <a:endParaRPr lang="en-US" altLang="zh-CN" sz="2400" b="1" dirty="0">
              <a:latin typeface="Times New Roman" pitchFamily="18" charset="0"/>
              <a:cs typeface="Times New Roman" pitchFamily="18" charset="0"/>
            </a:endParaRPr>
          </a:p>
        </p:txBody>
      </p:sp>
      <p:sp>
        <p:nvSpPr>
          <p:cNvPr id="4" name="页脚占位符 3"/>
          <p:cNvSpPr>
            <a:spLocks noGrp="1"/>
          </p:cNvSpPr>
          <p:nvPr>
            <p:ph type="ftr" sz="quarter" idx="11"/>
          </p:nvPr>
        </p:nvSpPr>
        <p:spPr/>
        <p:txBody>
          <a:bodyPr/>
          <a:lstStyle/>
          <a:p>
            <a:r>
              <a:rPr lang="en-US" altLang="zh-CN" dirty="0" err="1" smtClean="0"/>
              <a:t>Hui</a:t>
            </a:r>
            <a:r>
              <a:rPr lang="en-US" altLang="zh-CN" dirty="0" smtClean="0"/>
              <a:t> </a:t>
            </a:r>
            <a:r>
              <a:rPr lang="en-US" altLang="zh-CN" dirty="0" err="1" smtClean="0"/>
              <a:t>Tian</a:t>
            </a:r>
            <a:r>
              <a:rPr lang="en-US" altLang="zh-CN" dirty="0" smtClean="0"/>
              <a:t>, et. Al</a:t>
            </a:r>
            <a:endParaRPr lang="zh-CN" altLang="en-US" dirty="0"/>
          </a:p>
        </p:txBody>
      </p:sp>
      <p:sp>
        <p:nvSpPr>
          <p:cNvPr id="5" name="灯片编号占位符 4"/>
          <p:cNvSpPr>
            <a:spLocks noGrp="1"/>
          </p:cNvSpPr>
          <p:nvPr>
            <p:ph type="sldNum" sz="quarter" idx="12"/>
          </p:nvPr>
        </p:nvSpPr>
        <p:spPr/>
        <p:txBody>
          <a:bodyPr/>
          <a:lstStyle/>
          <a:p>
            <a:fld id="{3230E130-1C6B-4D6B-B46B-816770970DB3}" type="slidenum">
              <a:rPr lang="zh-CN" altLang="en-US" smtClean="0"/>
              <a:pPr/>
              <a:t>12</a:t>
            </a:fld>
            <a:endParaRPr lang="zh-CN" altLang="en-US"/>
          </a:p>
        </p:txBody>
      </p:sp>
      <p:pic>
        <p:nvPicPr>
          <p:cNvPr id="20484" name="Picture 4"/>
          <p:cNvPicPr>
            <a:picLocks noChangeAspect="1" noChangeArrowheads="1"/>
          </p:cNvPicPr>
          <p:nvPr/>
        </p:nvPicPr>
        <p:blipFill>
          <a:blip r:embed="rId2"/>
          <a:srcRect/>
          <a:stretch>
            <a:fillRect/>
          </a:stretch>
        </p:blipFill>
        <p:spPr bwMode="auto">
          <a:xfrm>
            <a:off x="71406" y="2705120"/>
            <a:ext cx="8953500" cy="3581400"/>
          </a:xfrm>
          <a:prstGeom prst="rect">
            <a:avLst/>
          </a:prstGeom>
          <a:noFill/>
          <a:ln w="9525">
            <a:noFill/>
            <a:miter lim="800000"/>
            <a:headEnd/>
            <a:tailEnd/>
          </a:ln>
          <a:effectLst/>
        </p:spPr>
      </p:pic>
    </p:spTree>
    <p:extLst>
      <p:ext uri="{BB962C8B-B14F-4D97-AF65-F5344CB8AC3E}">
        <p14:creationId xmlns:p14="http://schemas.microsoft.com/office/powerpoint/2010/main" val="3010692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ja-JP" sz="3200" b="1" dirty="0">
                <a:latin typeface="Times New Roman" pitchFamily="18" charset="0"/>
                <a:cs typeface="Times New Roman" pitchFamily="18" charset="0"/>
              </a:rPr>
              <a:t>Solutions &amp; Potential techniques</a:t>
            </a:r>
            <a:endParaRPr lang="zh-CN" altLang="en-US" sz="3200" b="1" dirty="0">
              <a:latin typeface="Times New Roman" pitchFamily="18" charset="0"/>
              <a:cs typeface="Times New Roman" pitchFamily="18" charset="0"/>
            </a:endParaRPr>
          </a:p>
        </p:txBody>
      </p:sp>
      <p:sp>
        <p:nvSpPr>
          <p:cNvPr id="3" name="内容占位符 2"/>
          <p:cNvSpPr>
            <a:spLocks noGrp="1"/>
          </p:cNvSpPr>
          <p:nvPr>
            <p:ph idx="1"/>
          </p:nvPr>
        </p:nvSpPr>
        <p:spPr>
          <a:xfrm>
            <a:off x="35496" y="1196753"/>
            <a:ext cx="8686800" cy="1584176"/>
          </a:xfrm>
        </p:spPr>
        <p:txBody>
          <a:bodyPr>
            <a:normAutofit/>
          </a:bodyPr>
          <a:lstStyle/>
          <a:p>
            <a:pPr marL="0" indent="0">
              <a:buNone/>
            </a:pPr>
            <a:r>
              <a:rPr lang="en-US" altLang="zh-CN" sz="2800" b="1" dirty="0" smtClean="0">
                <a:latin typeface="Times New Roman" pitchFamily="18" charset="0"/>
                <a:cs typeface="Times New Roman" pitchFamily="18" charset="0"/>
              </a:rPr>
              <a:t>     </a:t>
            </a:r>
            <a:r>
              <a:rPr lang="en-US" altLang="zh-CN" sz="2200" b="1" dirty="0" smtClean="0">
                <a:latin typeface="Times New Roman" pitchFamily="18" charset="0"/>
                <a:cs typeface="Times New Roman" pitchFamily="18" charset="0"/>
              </a:rPr>
              <a:t>2</a:t>
            </a:r>
            <a:r>
              <a:rPr lang="zh-CN" altLang="en-US" sz="2200" b="1" dirty="0" smtClean="0">
                <a:latin typeface="Times New Roman" pitchFamily="18" charset="0"/>
                <a:cs typeface="Times New Roman" pitchFamily="18" charset="0"/>
              </a:rPr>
              <a:t> 、</a:t>
            </a:r>
            <a:r>
              <a:rPr lang="en-US" altLang="zh-CN" sz="2200" b="1" dirty="0">
                <a:latin typeface="Times New Roman" pitchFamily="18" charset="0"/>
                <a:cs typeface="Times New Roman" pitchFamily="18" charset="0"/>
              </a:rPr>
              <a:t>High density</a:t>
            </a:r>
            <a:r>
              <a:rPr lang="zh-CN" altLang="en-US" sz="2200" b="1" dirty="0">
                <a:latin typeface="Times New Roman" pitchFamily="18" charset="0"/>
                <a:cs typeface="Times New Roman" pitchFamily="18" charset="0"/>
              </a:rPr>
              <a:t> </a:t>
            </a:r>
            <a:r>
              <a:rPr lang="en-US" altLang="zh-CN" sz="2200" b="1" dirty="0">
                <a:latin typeface="Times New Roman" pitchFamily="18" charset="0"/>
                <a:cs typeface="Times New Roman" pitchFamily="18" charset="0"/>
              </a:rPr>
              <a:t>Group </a:t>
            </a:r>
            <a:r>
              <a:rPr lang="en-US" altLang="zh-CN" sz="2200" b="1" dirty="0" smtClean="0">
                <a:latin typeface="Times New Roman" pitchFamily="18" charset="0"/>
                <a:cs typeface="Times New Roman" pitchFamily="18" charset="0"/>
              </a:rPr>
              <a:t>Handover</a:t>
            </a:r>
          </a:p>
          <a:p>
            <a:pPr marL="0" indent="0">
              <a:buNone/>
            </a:pPr>
            <a:r>
              <a:rPr lang="en-US" altLang="zh-CN" sz="2200" b="1" dirty="0">
                <a:latin typeface="Times New Roman" pitchFamily="18" charset="0"/>
                <a:cs typeface="Times New Roman" pitchFamily="18" charset="0"/>
              </a:rPr>
              <a:t> </a:t>
            </a:r>
            <a:r>
              <a:rPr lang="en-US" altLang="zh-CN" sz="2200" b="1" dirty="0" smtClean="0">
                <a:latin typeface="Times New Roman" pitchFamily="18" charset="0"/>
                <a:cs typeface="Times New Roman" pitchFamily="18" charset="0"/>
              </a:rPr>
              <a:t>      Applied in</a:t>
            </a:r>
            <a:r>
              <a:rPr lang="zh-CN" altLang="en-US" sz="2200" b="1" dirty="0" smtClean="0">
                <a:latin typeface="Times New Roman" pitchFamily="18" charset="0"/>
                <a:cs typeface="Times New Roman" pitchFamily="18" charset="0"/>
              </a:rPr>
              <a:t>：</a:t>
            </a:r>
            <a:endParaRPr lang="en-US" altLang="zh-CN" sz="2200" b="1" dirty="0">
              <a:latin typeface="Times New Roman" pitchFamily="18" charset="0"/>
              <a:cs typeface="Times New Roman" pitchFamily="18" charset="0"/>
            </a:endParaRPr>
          </a:p>
          <a:p>
            <a:pPr marL="0" indent="0">
              <a:buNone/>
            </a:pPr>
            <a:r>
              <a:rPr lang="en-US" altLang="zh-CN" sz="2200" b="1" dirty="0" smtClean="0">
                <a:latin typeface="Times New Roman" pitchFamily="18" charset="0"/>
                <a:cs typeface="Times New Roman" pitchFamily="18" charset="0"/>
              </a:rPr>
              <a:t>       Railway </a:t>
            </a:r>
            <a:r>
              <a:rPr lang="en-US" altLang="zh-CN" sz="2200" b="1" dirty="0">
                <a:latin typeface="Times New Roman" pitchFamily="18" charset="0"/>
                <a:cs typeface="Times New Roman" pitchFamily="18" charset="0"/>
              </a:rPr>
              <a:t>station</a:t>
            </a:r>
            <a:r>
              <a:rPr lang="zh-CN" altLang="en-US" sz="2200" b="1" dirty="0">
                <a:latin typeface="Times New Roman" pitchFamily="18" charset="0"/>
                <a:cs typeface="Times New Roman" pitchFamily="18" charset="0"/>
              </a:rPr>
              <a:t>、</a:t>
            </a:r>
            <a:r>
              <a:rPr lang="en-US" altLang="zh-CN" sz="2200" b="1" dirty="0">
                <a:latin typeface="Times New Roman" pitchFamily="18" charset="0"/>
                <a:cs typeface="Times New Roman" pitchFamily="18" charset="0"/>
              </a:rPr>
              <a:t>High-speed road</a:t>
            </a:r>
            <a:r>
              <a:rPr lang="zh-CN" altLang="en-US" sz="2200" b="1" dirty="0">
                <a:latin typeface="Times New Roman" pitchFamily="18" charset="0"/>
                <a:cs typeface="Times New Roman" pitchFamily="18" charset="0"/>
              </a:rPr>
              <a:t>、</a:t>
            </a:r>
            <a:r>
              <a:rPr lang="en-US" altLang="zh-CN" sz="2200" b="1" dirty="0">
                <a:latin typeface="Times New Roman" pitchFamily="18" charset="0"/>
                <a:cs typeface="Times New Roman" pitchFamily="18" charset="0"/>
              </a:rPr>
              <a:t>SOHO</a:t>
            </a:r>
            <a:r>
              <a:rPr lang="zh-CN" altLang="en-US" sz="2200" b="1" dirty="0">
                <a:latin typeface="Times New Roman" pitchFamily="18" charset="0"/>
                <a:cs typeface="Times New Roman" pitchFamily="18" charset="0"/>
              </a:rPr>
              <a:t>、</a:t>
            </a:r>
            <a:r>
              <a:rPr lang="en-US" altLang="zh-CN" sz="2200" b="1" dirty="0">
                <a:latin typeface="Times New Roman" pitchFamily="18" charset="0"/>
                <a:cs typeface="Times New Roman" pitchFamily="18" charset="0"/>
              </a:rPr>
              <a:t>Campus</a:t>
            </a:r>
            <a:endParaRPr lang="zh-CN" altLang="en-US" sz="2200" b="1" dirty="0">
              <a:latin typeface="Times New Roman" pitchFamily="18" charset="0"/>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t>Hui Tian, et. Al</a:t>
            </a:r>
            <a:endParaRPr lang="zh-CN" altLang="en-US"/>
          </a:p>
        </p:txBody>
      </p:sp>
      <p:sp>
        <p:nvSpPr>
          <p:cNvPr id="5" name="灯片编号占位符 4"/>
          <p:cNvSpPr>
            <a:spLocks noGrp="1"/>
          </p:cNvSpPr>
          <p:nvPr>
            <p:ph type="sldNum" sz="quarter" idx="12"/>
          </p:nvPr>
        </p:nvSpPr>
        <p:spPr/>
        <p:txBody>
          <a:bodyPr/>
          <a:lstStyle/>
          <a:p>
            <a:fld id="{3230E130-1C6B-4D6B-B46B-816770970DB3}" type="slidenum">
              <a:rPr lang="zh-CN" altLang="en-US" smtClean="0"/>
              <a:pPr/>
              <a:t>13</a:t>
            </a:fld>
            <a:endParaRPr lang="zh-CN" altLang="en-US"/>
          </a:p>
        </p:txBody>
      </p:sp>
      <p:pic>
        <p:nvPicPr>
          <p:cNvPr id="19458" name="Picture 2"/>
          <p:cNvPicPr>
            <a:picLocks noChangeAspect="1" noChangeArrowheads="1"/>
          </p:cNvPicPr>
          <p:nvPr/>
        </p:nvPicPr>
        <p:blipFill>
          <a:blip r:embed="rId3"/>
          <a:srcRect/>
          <a:stretch>
            <a:fillRect/>
          </a:stretch>
        </p:blipFill>
        <p:spPr bwMode="auto">
          <a:xfrm>
            <a:off x="71406" y="2633682"/>
            <a:ext cx="8953500" cy="3581400"/>
          </a:xfrm>
          <a:prstGeom prst="rect">
            <a:avLst/>
          </a:prstGeom>
          <a:noFill/>
          <a:ln w="9525">
            <a:noFill/>
            <a:miter lim="800000"/>
            <a:headEnd/>
            <a:tailEnd/>
          </a:ln>
          <a:effectLst/>
        </p:spPr>
      </p:pic>
    </p:spTree>
    <p:extLst>
      <p:ext uri="{BB962C8B-B14F-4D97-AF65-F5344CB8AC3E}">
        <p14:creationId xmlns:p14="http://schemas.microsoft.com/office/powerpoint/2010/main" val="39465305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754"/>
            <a:ext cx="8229600" cy="1143000"/>
          </a:xfrm>
        </p:spPr>
        <p:txBody>
          <a:bodyPr>
            <a:normAutofit/>
          </a:bodyPr>
          <a:lstStyle/>
          <a:p>
            <a:r>
              <a:rPr lang="en-US" altLang="ja-JP" sz="3200" b="1" dirty="0">
                <a:latin typeface="Times New Roman" pitchFamily="18" charset="0"/>
                <a:cs typeface="Times New Roman" pitchFamily="18" charset="0"/>
              </a:rPr>
              <a:t>Solutions &amp; Potential techniques</a:t>
            </a:r>
            <a:endParaRPr lang="zh-CN" altLang="en-US" sz="3200" b="1" dirty="0">
              <a:latin typeface="Times New Roman" pitchFamily="18" charset="0"/>
              <a:cs typeface="Times New Roman" pitchFamily="18" charset="0"/>
            </a:endParaRPr>
          </a:p>
        </p:txBody>
      </p:sp>
      <p:sp>
        <p:nvSpPr>
          <p:cNvPr id="3" name="内容占位符 2"/>
          <p:cNvSpPr>
            <a:spLocks noGrp="1"/>
          </p:cNvSpPr>
          <p:nvPr>
            <p:ph idx="1"/>
          </p:nvPr>
        </p:nvSpPr>
        <p:spPr>
          <a:xfrm>
            <a:off x="467544" y="908720"/>
            <a:ext cx="8229600" cy="2160240"/>
          </a:xfrm>
        </p:spPr>
        <p:txBody>
          <a:bodyPr>
            <a:normAutofit fontScale="85000" lnSpcReduction="20000"/>
          </a:bodyPr>
          <a:lstStyle/>
          <a:p>
            <a:pPr marL="0" indent="0">
              <a:buNone/>
            </a:pPr>
            <a:r>
              <a:rPr lang="en-US" altLang="zh-CN" sz="2800" b="1" dirty="0" smtClean="0">
                <a:latin typeface="Times New Roman" pitchFamily="18" charset="0"/>
                <a:cs typeface="Times New Roman" pitchFamily="18" charset="0"/>
              </a:rPr>
              <a:t>3</a:t>
            </a:r>
            <a:r>
              <a:rPr lang="zh-CN" altLang="en-US" sz="2400" b="1" dirty="0" smtClean="0">
                <a:latin typeface="Times New Roman" pitchFamily="18" charset="0"/>
                <a:cs typeface="Times New Roman" pitchFamily="18" charset="0"/>
              </a:rPr>
              <a:t>、</a:t>
            </a:r>
            <a:r>
              <a:rPr lang="en-US" altLang="zh-CN" sz="2400" b="1" dirty="0" smtClean="0">
                <a:latin typeface="Times New Roman" pitchFamily="18" charset="0"/>
                <a:cs typeface="Times New Roman" pitchFamily="18" charset="0"/>
              </a:rPr>
              <a:t>Mobility management via Mobility Prediction in dense AP deployment</a:t>
            </a:r>
          </a:p>
          <a:p>
            <a:pPr marL="0" indent="0">
              <a:buNone/>
            </a:pPr>
            <a:r>
              <a:rPr lang="en-US" altLang="zh-CN" sz="2400" b="1" dirty="0" smtClean="0">
                <a:latin typeface="Times New Roman" pitchFamily="18" charset="0"/>
                <a:cs typeface="Times New Roman" pitchFamily="18" charset="0"/>
              </a:rPr>
              <a:t>In WLAN, whenever a STA moves from its current AP to a new AP, it requires handover to a new AP. In high density WLAN where APs are densely deployed, the search time </a:t>
            </a:r>
            <a:r>
              <a:rPr lang="en-US" altLang="zh-CN" sz="2400" b="1" dirty="0">
                <a:latin typeface="Times New Roman" pitchFamily="18" charset="0"/>
                <a:cs typeface="Times New Roman" pitchFamily="18" charset="0"/>
              </a:rPr>
              <a:t>for a new AP </a:t>
            </a:r>
            <a:r>
              <a:rPr lang="en-US" altLang="zh-CN" sz="2400" b="1" dirty="0" smtClean="0">
                <a:latin typeface="Times New Roman" pitchFamily="18" charset="0"/>
                <a:cs typeface="Times New Roman" pitchFamily="18" charset="0"/>
              </a:rPr>
              <a:t>can be more than tolerated because there are too many APs to be accessed before the handover is finally executed. By </a:t>
            </a:r>
            <a:r>
              <a:rPr lang="en-US" altLang="zh-CN" sz="2400" b="1" dirty="0">
                <a:latin typeface="Times New Roman" pitchFamily="18" charset="0"/>
                <a:cs typeface="Times New Roman" pitchFamily="18" charset="0"/>
              </a:rPr>
              <a:t>predicting the direction of the mobile </a:t>
            </a:r>
            <a:r>
              <a:rPr lang="en-US" altLang="zh-CN" sz="2400" b="1" dirty="0" smtClean="0">
                <a:latin typeface="Times New Roman" pitchFamily="18" charset="0"/>
                <a:cs typeface="Times New Roman" pitchFamily="18" charset="0"/>
              </a:rPr>
              <a:t>node using GPS, the MAC layer scanning process is simplified to </a:t>
            </a:r>
            <a:r>
              <a:rPr lang="en-US" altLang="zh-CN" sz="2400" b="1" dirty="0">
                <a:latin typeface="Times New Roman" pitchFamily="18" charset="0"/>
                <a:cs typeface="Times New Roman" pitchFamily="18" charset="0"/>
              </a:rPr>
              <a:t>find new </a:t>
            </a:r>
            <a:r>
              <a:rPr lang="en-US" altLang="zh-CN" sz="2400" b="1" dirty="0" smtClean="0">
                <a:latin typeface="Times New Roman" pitchFamily="18" charset="0"/>
                <a:cs typeface="Times New Roman" pitchFamily="18" charset="0"/>
              </a:rPr>
              <a:t>APs, thus significantly reducing handover latency.</a:t>
            </a:r>
            <a:endParaRPr lang="en-US" altLang="zh-CN" sz="2400" b="1" dirty="0">
              <a:latin typeface="Times New Roman" pitchFamily="18" charset="0"/>
              <a:cs typeface="Times New Roman" pitchFamily="18" charset="0"/>
            </a:endParaRPr>
          </a:p>
          <a:p>
            <a:endParaRPr lang="zh-CN" altLang="en-US" dirty="0"/>
          </a:p>
        </p:txBody>
      </p:sp>
      <p:sp>
        <p:nvSpPr>
          <p:cNvPr id="4" name="页脚占位符 3"/>
          <p:cNvSpPr>
            <a:spLocks noGrp="1"/>
          </p:cNvSpPr>
          <p:nvPr>
            <p:ph type="ftr" sz="quarter" idx="11"/>
          </p:nvPr>
        </p:nvSpPr>
        <p:spPr/>
        <p:txBody>
          <a:bodyPr/>
          <a:lstStyle/>
          <a:p>
            <a:r>
              <a:rPr lang="en-US" altLang="zh-CN" smtClean="0"/>
              <a:t>Hui Tian, et. Al</a:t>
            </a:r>
            <a:endParaRPr lang="zh-CN" altLang="en-US"/>
          </a:p>
        </p:txBody>
      </p:sp>
      <p:sp>
        <p:nvSpPr>
          <p:cNvPr id="5" name="灯片编号占位符 4"/>
          <p:cNvSpPr>
            <a:spLocks noGrp="1"/>
          </p:cNvSpPr>
          <p:nvPr>
            <p:ph type="sldNum" sz="quarter" idx="12"/>
          </p:nvPr>
        </p:nvSpPr>
        <p:spPr/>
        <p:txBody>
          <a:bodyPr/>
          <a:lstStyle/>
          <a:p>
            <a:fld id="{3230E130-1C6B-4D6B-B46B-816770970DB3}" type="slidenum">
              <a:rPr lang="zh-CN" altLang="en-US" smtClean="0"/>
              <a:pPr/>
              <a:t>14</a:t>
            </a:fld>
            <a:endParaRPr lang="zh-CN" alt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080" y="2996952"/>
            <a:ext cx="4068920" cy="3778937"/>
          </a:xfrm>
          <a:prstGeom prst="rect">
            <a:avLst/>
          </a:prstGeom>
        </p:spPr>
      </p:pic>
      <p:graphicFrame>
        <p:nvGraphicFramePr>
          <p:cNvPr id="7" name="表格 6"/>
          <p:cNvGraphicFramePr>
            <a:graphicFrameLocks noGrp="1"/>
          </p:cNvGraphicFramePr>
          <p:nvPr>
            <p:extLst>
              <p:ext uri="{D42A27DB-BD31-4B8C-83A1-F6EECF244321}">
                <p14:modId xmlns:p14="http://schemas.microsoft.com/office/powerpoint/2010/main" val="1001409099"/>
              </p:ext>
            </p:extLst>
          </p:nvPr>
        </p:nvGraphicFramePr>
        <p:xfrm>
          <a:off x="4860032" y="3501008"/>
          <a:ext cx="3960440" cy="2560320"/>
        </p:xfrm>
        <a:graphic>
          <a:graphicData uri="http://schemas.openxmlformats.org/drawingml/2006/table">
            <a:tbl>
              <a:tblPr firstRow="1" bandRow="1">
                <a:tableStyleId>{5C22544A-7EE6-4342-B048-85BDC9FD1C3A}</a:tableStyleId>
              </a:tblPr>
              <a:tblGrid>
                <a:gridCol w="2252015"/>
                <a:gridCol w="1708425"/>
              </a:tblGrid>
              <a:tr h="311328">
                <a:tc>
                  <a:txBody>
                    <a:bodyPr/>
                    <a:lstStyle/>
                    <a:p>
                      <a:r>
                        <a:rPr lang="en-US" altLang="zh-CN" dirty="0" smtClean="0"/>
                        <a:t>Slope</a:t>
                      </a:r>
                      <a:r>
                        <a:rPr lang="en-US" altLang="zh-CN" baseline="0" dirty="0" smtClean="0"/>
                        <a:t> Angle(</a:t>
                      </a:r>
                      <a:r>
                        <a:rPr lang="el-GR" altLang="zh-CN" baseline="0" dirty="0" smtClean="0">
                          <a:ea typeface="宋体"/>
                        </a:rPr>
                        <a:t>θ</a:t>
                      </a:r>
                      <a:r>
                        <a:rPr lang="en-US" altLang="zh-CN" baseline="0" dirty="0" smtClean="0"/>
                        <a:t>)</a:t>
                      </a:r>
                      <a:endParaRPr lang="zh-CN" altLang="en-US" dirty="0"/>
                    </a:p>
                  </a:txBody>
                  <a:tcPr/>
                </a:tc>
                <a:tc>
                  <a:txBody>
                    <a:bodyPr/>
                    <a:lstStyle/>
                    <a:p>
                      <a:r>
                        <a:rPr lang="en-US" altLang="zh-CN" dirty="0" smtClean="0"/>
                        <a:t>Neighbor AP </a:t>
                      </a:r>
                      <a:endParaRPr lang="zh-CN" altLang="en-US" dirty="0"/>
                    </a:p>
                  </a:txBody>
                  <a:tcPr/>
                </a:tc>
              </a:tr>
              <a:tr h="311328">
                <a:tc>
                  <a:txBody>
                    <a:bodyPr/>
                    <a:lstStyle/>
                    <a:p>
                      <a:r>
                        <a:rPr lang="en-US" altLang="zh-CN" dirty="0" smtClean="0">
                          <a:ea typeface="宋体"/>
                        </a:rPr>
                        <a:t> </a:t>
                      </a:r>
                      <a:r>
                        <a:rPr lang="en-US" altLang="zh-CN" dirty="0" smtClean="0">
                          <a:latin typeface="宋体"/>
                          <a:ea typeface="宋体"/>
                        </a:rPr>
                        <a:t>0°</a:t>
                      </a:r>
                      <a:r>
                        <a:rPr lang="en-US" altLang="zh-CN" baseline="0" dirty="0" smtClean="0">
                          <a:latin typeface="宋体"/>
                          <a:ea typeface="+mn-ea"/>
                        </a:rPr>
                        <a:t>≤</a:t>
                      </a:r>
                      <a:r>
                        <a:rPr lang="el-GR" altLang="zh-CN" dirty="0" smtClean="0">
                          <a:ea typeface="宋体"/>
                        </a:rPr>
                        <a:t>θ</a:t>
                      </a:r>
                      <a:r>
                        <a:rPr lang="en-US" altLang="zh-CN" baseline="0" dirty="0" smtClean="0">
                          <a:ea typeface="宋体"/>
                        </a:rPr>
                        <a:t> </a:t>
                      </a:r>
                      <a:r>
                        <a:rPr lang="zh-CN" altLang="en-US" baseline="0" dirty="0" smtClean="0">
                          <a:latin typeface="宋体"/>
                          <a:ea typeface="宋体"/>
                        </a:rPr>
                        <a:t>＜</a:t>
                      </a:r>
                      <a:r>
                        <a:rPr lang="en-US" altLang="zh-CN" dirty="0" smtClean="0">
                          <a:ea typeface="+mn-ea"/>
                        </a:rPr>
                        <a:t> 6</a:t>
                      </a:r>
                      <a:r>
                        <a:rPr lang="en-US" altLang="zh-CN" dirty="0" smtClean="0">
                          <a:latin typeface="宋体"/>
                          <a:ea typeface="+mn-ea"/>
                        </a:rPr>
                        <a:t>0°</a:t>
                      </a:r>
                      <a:endParaRPr lang="zh-CN" altLang="en-US" dirty="0"/>
                    </a:p>
                  </a:txBody>
                  <a:tcPr/>
                </a:tc>
                <a:tc>
                  <a:txBody>
                    <a:bodyPr/>
                    <a:lstStyle/>
                    <a:p>
                      <a:r>
                        <a:rPr lang="en-US" altLang="zh-CN" dirty="0" smtClean="0"/>
                        <a:t>AP2</a:t>
                      </a:r>
                      <a:endParaRPr lang="zh-CN" altLang="en-US" dirty="0"/>
                    </a:p>
                  </a:txBody>
                  <a:tcPr/>
                </a:tc>
              </a:tr>
              <a:tr h="311328">
                <a:tc>
                  <a:txBody>
                    <a:bodyPr/>
                    <a:lstStyle/>
                    <a:p>
                      <a:r>
                        <a:rPr lang="en-US" altLang="zh-CN" dirty="0" smtClean="0">
                          <a:ea typeface="+mn-ea"/>
                        </a:rPr>
                        <a:t> 6</a:t>
                      </a:r>
                      <a:r>
                        <a:rPr lang="en-US" altLang="zh-CN" dirty="0" smtClean="0">
                          <a:latin typeface="宋体"/>
                          <a:ea typeface="+mn-ea"/>
                        </a:rPr>
                        <a:t>0°</a:t>
                      </a:r>
                      <a:r>
                        <a:rPr lang="en-US" altLang="zh-CN" baseline="0" dirty="0" smtClean="0">
                          <a:latin typeface="宋体"/>
                          <a:ea typeface="+mn-ea"/>
                        </a:rPr>
                        <a:t>≤</a:t>
                      </a:r>
                      <a:r>
                        <a:rPr lang="el-GR" altLang="zh-CN" dirty="0" smtClean="0">
                          <a:ea typeface="+mn-ea"/>
                        </a:rPr>
                        <a:t>θ</a:t>
                      </a:r>
                      <a:r>
                        <a:rPr lang="en-US" altLang="zh-CN" baseline="0" dirty="0" smtClean="0">
                          <a:ea typeface="+mn-ea"/>
                        </a:rPr>
                        <a:t> </a:t>
                      </a:r>
                      <a:r>
                        <a:rPr lang="zh-CN" altLang="en-US" baseline="0" dirty="0" smtClean="0">
                          <a:latin typeface="宋体"/>
                          <a:ea typeface="+mn-ea"/>
                        </a:rPr>
                        <a:t>＜</a:t>
                      </a:r>
                      <a:r>
                        <a:rPr lang="en-US" altLang="zh-CN" dirty="0" smtClean="0">
                          <a:ea typeface="+mn-ea"/>
                        </a:rPr>
                        <a:t> 12</a:t>
                      </a:r>
                      <a:r>
                        <a:rPr lang="en-US" altLang="zh-CN" dirty="0" smtClean="0">
                          <a:latin typeface="宋体"/>
                          <a:ea typeface="+mn-ea"/>
                        </a:rPr>
                        <a:t>0°</a:t>
                      </a:r>
                      <a:endParaRPr lang="zh-CN" altLang="en-US" dirty="0"/>
                    </a:p>
                  </a:txBody>
                  <a:tcPr/>
                </a:tc>
                <a:tc>
                  <a:txBody>
                    <a:bodyPr/>
                    <a:lstStyle/>
                    <a:p>
                      <a:r>
                        <a:rPr lang="en-US" altLang="zh-CN" dirty="0" smtClean="0"/>
                        <a:t>AP1</a:t>
                      </a:r>
                      <a:endParaRPr lang="zh-CN" altLang="en-US" dirty="0"/>
                    </a:p>
                  </a:txBody>
                  <a:tcPr/>
                </a:tc>
              </a:tr>
              <a:tr h="311328">
                <a:tc>
                  <a:txBody>
                    <a:bodyPr/>
                    <a:lstStyle/>
                    <a:p>
                      <a:r>
                        <a:rPr lang="en-US" altLang="zh-CN" dirty="0" smtClean="0">
                          <a:ea typeface="+mn-ea"/>
                        </a:rPr>
                        <a:t> 12</a:t>
                      </a:r>
                      <a:r>
                        <a:rPr lang="en-US" altLang="zh-CN" dirty="0" smtClean="0">
                          <a:latin typeface="宋体"/>
                          <a:ea typeface="+mn-ea"/>
                        </a:rPr>
                        <a:t>0°</a:t>
                      </a:r>
                      <a:r>
                        <a:rPr lang="en-US" altLang="zh-CN" baseline="0" dirty="0" smtClean="0">
                          <a:latin typeface="宋体"/>
                          <a:ea typeface="+mn-ea"/>
                        </a:rPr>
                        <a:t>≤</a:t>
                      </a:r>
                      <a:r>
                        <a:rPr lang="el-GR" altLang="zh-CN" dirty="0" smtClean="0">
                          <a:ea typeface="+mn-ea"/>
                        </a:rPr>
                        <a:t>θ</a:t>
                      </a:r>
                      <a:r>
                        <a:rPr lang="en-US" altLang="zh-CN" baseline="0" dirty="0" smtClean="0">
                          <a:ea typeface="+mn-ea"/>
                        </a:rPr>
                        <a:t> </a:t>
                      </a:r>
                      <a:r>
                        <a:rPr lang="zh-CN" altLang="en-US" baseline="0" dirty="0" smtClean="0">
                          <a:latin typeface="宋体"/>
                          <a:ea typeface="+mn-ea"/>
                        </a:rPr>
                        <a:t>＜</a:t>
                      </a:r>
                      <a:r>
                        <a:rPr lang="en-US" altLang="zh-CN" dirty="0" smtClean="0">
                          <a:ea typeface="+mn-ea"/>
                        </a:rPr>
                        <a:t>18</a:t>
                      </a:r>
                      <a:r>
                        <a:rPr lang="en-US" altLang="zh-CN" dirty="0" smtClean="0">
                          <a:latin typeface="宋体"/>
                          <a:ea typeface="+mn-ea"/>
                        </a:rPr>
                        <a:t>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AP6</a:t>
                      </a:r>
                      <a:endParaRPr lang="zh-CN" altLang="en-US" dirty="0" smtClean="0"/>
                    </a:p>
                  </a:txBody>
                  <a:tcPr/>
                </a:tc>
              </a:tr>
              <a:tr h="311328">
                <a:tc>
                  <a:txBody>
                    <a:bodyPr/>
                    <a:lstStyle/>
                    <a:p>
                      <a:r>
                        <a:rPr lang="en-US" altLang="zh-CN" dirty="0" smtClean="0">
                          <a:ea typeface="+mn-ea"/>
                        </a:rPr>
                        <a:t> 18</a:t>
                      </a:r>
                      <a:r>
                        <a:rPr lang="en-US" altLang="zh-CN" dirty="0" smtClean="0">
                          <a:latin typeface="宋体"/>
                          <a:ea typeface="+mn-ea"/>
                        </a:rPr>
                        <a:t>0°</a:t>
                      </a:r>
                      <a:r>
                        <a:rPr lang="en-US" altLang="zh-CN" baseline="0" dirty="0" smtClean="0">
                          <a:latin typeface="宋体"/>
                          <a:ea typeface="+mn-ea"/>
                        </a:rPr>
                        <a:t>≤</a:t>
                      </a:r>
                      <a:r>
                        <a:rPr lang="el-GR" altLang="zh-CN" dirty="0" smtClean="0">
                          <a:ea typeface="+mn-ea"/>
                        </a:rPr>
                        <a:t>θ</a:t>
                      </a:r>
                      <a:r>
                        <a:rPr lang="en-US" altLang="zh-CN" baseline="0" dirty="0" smtClean="0">
                          <a:ea typeface="+mn-ea"/>
                        </a:rPr>
                        <a:t> </a:t>
                      </a:r>
                      <a:r>
                        <a:rPr lang="zh-CN" altLang="en-US" baseline="0" dirty="0" smtClean="0">
                          <a:latin typeface="宋体"/>
                          <a:ea typeface="+mn-ea"/>
                        </a:rPr>
                        <a:t>＜</a:t>
                      </a:r>
                      <a:r>
                        <a:rPr lang="en-US" altLang="zh-CN" dirty="0" smtClean="0">
                          <a:ea typeface="+mn-ea"/>
                        </a:rPr>
                        <a:t> 24</a:t>
                      </a:r>
                      <a:r>
                        <a:rPr lang="en-US" altLang="zh-CN" dirty="0" smtClean="0">
                          <a:latin typeface="宋体"/>
                          <a:ea typeface="+mn-ea"/>
                        </a:rPr>
                        <a:t>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AP5</a:t>
                      </a:r>
                      <a:endParaRPr lang="zh-CN" altLang="en-US" dirty="0" smtClean="0"/>
                    </a:p>
                  </a:txBody>
                  <a:tcPr/>
                </a:tc>
              </a:tr>
              <a:tr h="311328">
                <a:tc>
                  <a:txBody>
                    <a:bodyPr/>
                    <a:lstStyle/>
                    <a:p>
                      <a:r>
                        <a:rPr lang="en-US" altLang="zh-CN" dirty="0" smtClean="0">
                          <a:ea typeface="+mn-ea"/>
                        </a:rPr>
                        <a:t> 24</a:t>
                      </a:r>
                      <a:r>
                        <a:rPr lang="en-US" altLang="zh-CN" dirty="0" smtClean="0">
                          <a:latin typeface="宋体"/>
                          <a:ea typeface="+mn-ea"/>
                        </a:rPr>
                        <a:t>0°</a:t>
                      </a:r>
                      <a:r>
                        <a:rPr lang="en-US" altLang="zh-CN" baseline="0" dirty="0" smtClean="0">
                          <a:latin typeface="宋体"/>
                          <a:ea typeface="+mn-ea"/>
                        </a:rPr>
                        <a:t>≤</a:t>
                      </a:r>
                      <a:r>
                        <a:rPr lang="el-GR" altLang="zh-CN" dirty="0" smtClean="0">
                          <a:ea typeface="+mn-ea"/>
                        </a:rPr>
                        <a:t>θ</a:t>
                      </a:r>
                      <a:r>
                        <a:rPr lang="en-US" altLang="zh-CN" baseline="0" dirty="0" smtClean="0">
                          <a:ea typeface="+mn-ea"/>
                        </a:rPr>
                        <a:t> </a:t>
                      </a:r>
                      <a:r>
                        <a:rPr lang="zh-CN" altLang="en-US" baseline="0" dirty="0" smtClean="0">
                          <a:latin typeface="宋体"/>
                          <a:ea typeface="+mn-ea"/>
                        </a:rPr>
                        <a:t>＜</a:t>
                      </a:r>
                      <a:r>
                        <a:rPr lang="en-US" altLang="zh-CN" dirty="0" smtClean="0">
                          <a:ea typeface="+mn-ea"/>
                        </a:rPr>
                        <a:t> 30</a:t>
                      </a:r>
                      <a:r>
                        <a:rPr lang="en-US" altLang="zh-CN" dirty="0" smtClean="0">
                          <a:latin typeface="宋体"/>
                          <a:ea typeface="+mn-ea"/>
                        </a:rPr>
                        <a:t>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AP4</a:t>
                      </a:r>
                      <a:endParaRPr lang="zh-CN" altLang="en-US" dirty="0" smtClean="0"/>
                    </a:p>
                  </a:txBody>
                  <a:tcPr/>
                </a:tc>
              </a:tr>
              <a:tr h="311328">
                <a:tc>
                  <a:txBody>
                    <a:bodyPr/>
                    <a:lstStyle/>
                    <a:p>
                      <a:r>
                        <a:rPr lang="en-US" altLang="zh-CN" dirty="0" smtClean="0">
                          <a:ea typeface="+mn-ea"/>
                        </a:rPr>
                        <a:t> 30</a:t>
                      </a:r>
                      <a:r>
                        <a:rPr lang="en-US" altLang="zh-CN" dirty="0" smtClean="0">
                          <a:latin typeface="宋体"/>
                          <a:ea typeface="+mn-ea"/>
                        </a:rPr>
                        <a:t>0°</a:t>
                      </a:r>
                      <a:r>
                        <a:rPr lang="en-US" altLang="zh-CN" baseline="0" dirty="0" smtClean="0">
                          <a:latin typeface="宋体"/>
                          <a:ea typeface="+mn-ea"/>
                        </a:rPr>
                        <a:t>≤</a:t>
                      </a:r>
                      <a:r>
                        <a:rPr lang="el-GR" altLang="zh-CN" dirty="0" smtClean="0">
                          <a:ea typeface="+mn-ea"/>
                        </a:rPr>
                        <a:t>θ</a:t>
                      </a:r>
                      <a:r>
                        <a:rPr lang="en-US" altLang="zh-CN" baseline="0" dirty="0" smtClean="0">
                          <a:ea typeface="+mn-ea"/>
                        </a:rPr>
                        <a:t> </a:t>
                      </a:r>
                      <a:r>
                        <a:rPr lang="zh-CN" altLang="en-US" baseline="0" dirty="0" smtClean="0">
                          <a:latin typeface="宋体"/>
                          <a:ea typeface="+mn-ea"/>
                        </a:rPr>
                        <a:t>＜</a:t>
                      </a:r>
                      <a:r>
                        <a:rPr lang="en-US" altLang="zh-CN" dirty="0" smtClean="0">
                          <a:ea typeface="+mn-ea"/>
                        </a:rPr>
                        <a:t> 36</a:t>
                      </a:r>
                      <a:r>
                        <a:rPr lang="en-US" altLang="zh-CN" dirty="0" smtClean="0">
                          <a:latin typeface="宋体"/>
                          <a:ea typeface="+mn-ea"/>
                        </a:rPr>
                        <a:t>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AP3</a:t>
                      </a:r>
                      <a:endParaRPr lang="zh-CN" altLang="en-US" dirty="0" smtClean="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ja-JP" sz="3200" b="1" dirty="0" smtClean="0">
                <a:latin typeface="Times New Roman" pitchFamily="18" charset="0"/>
                <a:cs typeface="Times New Roman" pitchFamily="18" charset="0"/>
              </a:rPr>
              <a:t>Conclusions &amp; Provisions</a:t>
            </a:r>
            <a:endParaRPr lang="zh-CN" altLang="en-US" sz="3200" b="1" dirty="0">
              <a:latin typeface="Times New Roman" pitchFamily="18" charset="0"/>
              <a:cs typeface="Times New Roman" pitchFamily="18" charset="0"/>
            </a:endParaRPr>
          </a:p>
        </p:txBody>
      </p:sp>
      <p:sp>
        <p:nvSpPr>
          <p:cNvPr id="3" name="内容占位符 2"/>
          <p:cNvSpPr>
            <a:spLocks noGrp="1"/>
          </p:cNvSpPr>
          <p:nvPr>
            <p:ph idx="1"/>
          </p:nvPr>
        </p:nvSpPr>
        <p:spPr>
          <a:xfrm>
            <a:off x="457200" y="1268760"/>
            <a:ext cx="8229600" cy="5112568"/>
          </a:xfrm>
        </p:spPr>
        <p:txBody>
          <a:bodyPr>
            <a:normAutofit/>
          </a:bodyPr>
          <a:lstStyle/>
          <a:p>
            <a:pPr>
              <a:buNone/>
            </a:pPr>
            <a:endParaRPr lang="en-US" altLang="zh-CN" sz="2600" b="1" dirty="0" smtClean="0">
              <a:solidFill>
                <a:srgbClr val="02099A"/>
              </a:solidFill>
              <a:latin typeface="Times New Roman" pitchFamily="18" charset="0"/>
              <a:cs typeface="Times New Roman" pitchFamily="18" charset="0"/>
            </a:endParaRPr>
          </a:p>
          <a:p>
            <a:r>
              <a:rPr lang="en-US" altLang="zh-CN" sz="2600" b="1" dirty="0" smtClean="0">
                <a:solidFill>
                  <a:srgbClr val="02099A"/>
                </a:solidFill>
                <a:latin typeface="Times New Roman" pitchFamily="18" charset="0"/>
                <a:cs typeface="Times New Roman" pitchFamily="18" charset="0"/>
              </a:rPr>
              <a:t>In this presentation, a brief overview of the future WLAN is given, in which an ultra high density WLAN is foreseen. High densely deployed APs and STAs unavoidably cause such problems as severe interferences and high data traffic demand. To deal with these challenges, several  solutions and techniques are discussed.</a:t>
            </a:r>
          </a:p>
          <a:p>
            <a:pPr marL="0" indent="0">
              <a:buNone/>
            </a:pPr>
            <a:endParaRPr lang="en-US" altLang="zh-CN" sz="2600" b="1" dirty="0" smtClean="0">
              <a:solidFill>
                <a:srgbClr val="02099A"/>
              </a:solidFill>
              <a:latin typeface="Times New Roman" pitchFamily="18" charset="0"/>
              <a:cs typeface="Times New Roman" pitchFamily="18" charset="0"/>
            </a:endParaRPr>
          </a:p>
          <a:p>
            <a:pPr>
              <a:buNone/>
            </a:pPr>
            <a:endParaRPr lang="en-US" altLang="zh-CN" sz="2600" b="1" dirty="0" smtClean="0">
              <a:solidFill>
                <a:srgbClr val="02099A"/>
              </a:solidFill>
              <a:latin typeface="Times New Roman" pitchFamily="18" charset="0"/>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t>Hui Tian, et. Al</a:t>
            </a:r>
            <a:endParaRPr lang="zh-CN" altLang="en-US"/>
          </a:p>
        </p:txBody>
      </p:sp>
      <p:sp>
        <p:nvSpPr>
          <p:cNvPr id="5" name="灯片编号占位符 4"/>
          <p:cNvSpPr>
            <a:spLocks noGrp="1"/>
          </p:cNvSpPr>
          <p:nvPr>
            <p:ph type="sldNum" sz="quarter" idx="12"/>
          </p:nvPr>
        </p:nvSpPr>
        <p:spPr/>
        <p:txBody>
          <a:bodyPr/>
          <a:lstStyle/>
          <a:p>
            <a:fld id="{3230E130-1C6B-4D6B-B46B-816770970DB3}" type="slidenum">
              <a:rPr lang="zh-CN" altLang="en-US" smtClean="0"/>
              <a:pPr/>
              <a:t>15</a:t>
            </a:fld>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GB" sz="3200" b="1" dirty="0" smtClean="0">
                <a:latin typeface="Times New Roman" pitchFamily="18" charset="0"/>
                <a:cs typeface="Times New Roman" pitchFamily="18" charset="0"/>
              </a:rPr>
              <a:t>References</a:t>
            </a:r>
            <a:endParaRPr lang="zh-CN" altLang="en-US" sz="3200" b="1"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lnSpcReduction="10000"/>
          </a:bodyPr>
          <a:lstStyle/>
          <a:p>
            <a:r>
              <a:rPr lang="en-US" altLang="ja-JP" sz="2000" b="1" dirty="0" smtClean="0">
                <a:latin typeface="Times New Roman" pitchFamily="18" charset="0"/>
                <a:cs typeface="Times New Roman" pitchFamily="18" charset="0"/>
              </a:rPr>
              <a:t>802. 11-13-0113-00-0wng-applications-and-requirements-for-next-generation-wlan</a:t>
            </a:r>
          </a:p>
          <a:p>
            <a:r>
              <a:rPr lang="en-US" altLang="zh-CN" sz="2000" b="1" dirty="0" smtClean="0">
                <a:latin typeface="Times New Roman" pitchFamily="18" charset="0"/>
                <a:cs typeface="Times New Roman" pitchFamily="18" charset="0"/>
              </a:rPr>
              <a:t>S. </a:t>
            </a:r>
            <a:r>
              <a:rPr lang="en-US" altLang="zh-CN" sz="2000" b="1" dirty="0" err="1" smtClean="0">
                <a:latin typeface="Times New Roman" pitchFamily="18" charset="0"/>
                <a:cs typeface="Times New Roman" pitchFamily="18" charset="0"/>
              </a:rPr>
              <a:t>Chatterjee</a:t>
            </a:r>
            <a:r>
              <a:rPr lang="en-US" altLang="zh-CN" sz="2000" b="1" dirty="0" smtClean="0">
                <a:latin typeface="Times New Roman" pitchFamily="18" charset="0"/>
                <a:cs typeface="Times New Roman" pitchFamily="18" charset="0"/>
              </a:rPr>
              <a:t>, D. </a:t>
            </a:r>
            <a:r>
              <a:rPr lang="en-US" altLang="zh-CN" sz="2000" b="1" dirty="0" err="1" smtClean="0">
                <a:latin typeface="Times New Roman" pitchFamily="18" charset="0"/>
                <a:cs typeface="Times New Roman" pitchFamily="18" charset="0"/>
              </a:rPr>
              <a:t>Sarddar</a:t>
            </a:r>
            <a:r>
              <a:rPr lang="en-US" altLang="zh-CN" sz="2000" b="1" dirty="0" smtClean="0">
                <a:latin typeface="Times New Roman" pitchFamily="18" charset="0"/>
                <a:cs typeface="Times New Roman" pitchFamily="18" charset="0"/>
              </a:rPr>
              <a:t>, J. </a:t>
            </a:r>
            <a:r>
              <a:rPr lang="en-US" altLang="zh-CN" sz="2000" b="1" dirty="0" err="1" smtClean="0">
                <a:latin typeface="Times New Roman" pitchFamily="18" charset="0"/>
                <a:cs typeface="Times New Roman" pitchFamily="18" charset="0"/>
              </a:rPr>
              <a:t>Saha</a:t>
            </a:r>
            <a:r>
              <a:rPr lang="en-US" altLang="zh-CN" sz="2000" b="1" dirty="0" smtClean="0">
                <a:latin typeface="Times New Roman" pitchFamily="18" charset="0"/>
                <a:cs typeface="Times New Roman" pitchFamily="18" charset="0"/>
              </a:rPr>
              <a:t>, S. </a:t>
            </a:r>
            <a:r>
              <a:rPr lang="en-US" altLang="zh-CN" sz="2000" b="1" dirty="0" err="1" smtClean="0">
                <a:latin typeface="Times New Roman" pitchFamily="18" charset="0"/>
                <a:cs typeface="Times New Roman" pitchFamily="18" charset="0"/>
              </a:rPr>
              <a:t>Banerjee</a:t>
            </a:r>
            <a:r>
              <a:rPr lang="en-US" altLang="zh-CN" sz="2000" b="1" dirty="0" smtClean="0">
                <a:latin typeface="Times New Roman" pitchFamily="18" charset="0"/>
                <a:cs typeface="Times New Roman" pitchFamily="18" charset="0"/>
              </a:rPr>
              <a:t>, A. </a:t>
            </a:r>
            <a:r>
              <a:rPr lang="en-US" altLang="zh-CN" sz="2000" b="1" dirty="0" err="1" smtClean="0">
                <a:latin typeface="Times New Roman" pitchFamily="18" charset="0"/>
                <a:cs typeface="Times New Roman" pitchFamily="18" charset="0"/>
              </a:rPr>
              <a:t>Mondal</a:t>
            </a:r>
            <a:r>
              <a:rPr lang="en-US" altLang="zh-CN" sz="2000" b="1" dirty="0" smtClean="0">
                <a:latin typeface="Times New Roman" pitchFamily="18" charset="0"/>
                <a:cs typeface="Times New Roman" pitchFamily="18" charset="0"/>
              </a:rPr>
              <a:t>, and M. K. </a:t>
            </a:r>
            <a:r>
              <a:rPr lang="en-US" altLang="zh-CN" sz="2000" b="1" dirty="0" err="1" smtClean="0">
                <a:latin typeface="Times New Roman" pitchFamily="18" charset="0"/>
                <a:cs typeface="Times New Roman" pitchFamily="18" charset="0"/>
              </a:rPr>
              <a:t>Naskar</a:t>
            </a:r>
            <a:r>
              <a:rPr lang="en-US" altLang="zh-CN" sz="2000" b="1" dirty="0" smtClean="0">
                <a:latin typeface="Times New Roman" pitchFamily="18" charset="0"/>
                <a:cs typeface="Times New Roman" pitchFamily="18" charset="0"/>
              </a:rPr>
              <a:t>, "An improved mobility management technique for IEEE 802.11 based WLAN by predicting the direction of the mobile node," in Computing and Communication Systems (NCCCS), 2012 National Conference on, 2012, pp. 1-5.</a:t>
            </a:r>
            <a:endParaRPr lang="en-US" altLang="ja-JP" sz="2000" b="1" dirty="0" smtClean="0">
              <a:latin typeface="Times New Roman" pitchFamily="18" charset="0"/>
              <a:cs typeface="Times New Roman" pitchFamily="18" charset="0"/>
            </a:endParaRPr>
          </a:p>
          <a:p>
            <a:r>
              <a:rPr lang="en-US" altLang="zh-CN" sz="2100" b="1" dirty="0" smtClean="0">
                <a:latin typeface="Times New Roman" pitchFamily="18" charset="0"/>
                <a:cs typeface="Times New Roman" pitchFamily="18" charset="0"/>
              </a:rPr>
              <a:t>M. A. </a:t>
            </a:r>
            <a:r>
              <a:rPr lang="en-US" altLang="zh-CN" sz="2100" b="1" dirty="0" err="1" smtClean="0">
                <a:latin typeface="Times New Roman" pitchFamily="18" charset="0"/>
                <a:cs typeface="Times New Roman" pitchFamily="18" charset="0"/>
              </a:rPr>
              <a:t>Nazari</a:t>
            </a:r>
            <a:r>
              <a:rPr lang="en-US" altLang="zh-CN" sz="2100" b="1" dirty="0" smtClean="0">
                <a:latin typeface="Times New Roman" pitchFamily="18" charset="0"/>
                <a:cs typeface="Times New Roman" pitchFamily="18" charset="0"/>
              </a:rPr>
              <a:t> and F. </a:t>
            </a:r>
            <a:r>
              <a:rPr lang="en-US" altLang="zh-CN" sz="2100" b="1" dirty="0" err="1" smtClean="0">
                <a:latin typeface="Times New Roman" pitchFamily="18" charset="0"/>
                <a:cs typeface="Times New Roman" pitchFamily="18" charset="0"/>
              </a:rPr>
              <a:t>Ashtiani</a:t>
            </a:r>
            <a:r>
              <a:rPr lang="en-US" altLang="zh-CN" sz="2100" b="1" dirty="0" smtClean="0">
                <a:latin typeface="Times New Roman" pitchFamily="18" charset="0"/>
                <a:cs typeface="Times New Roman" pitchFamily="18" charset="0"/>
              </a:rPr>
              <a:t>, "Stable throughput analysis for a cooperative WLAN with primary and secondary users," in Telecommunications (IST), 2012 Sixth International Symposium on, 2012, pp. 535-540.</a:t>
            </a:r>
            <a:endParaRPr lang="zh-CN" altLang="zh-CN" sz="2100" b="1" dirty="0" smtClean="0">
              <a:latin typeface="Times New Roman" pitchFamily="18" charset="0"/>
              <a:cs typeface="Times New Roman" pitchFamily="18" charset="0"/>
            </a:endParaRPr>
          </a:p>
          <a:p>
            <a:r>
              <a:rPr lang="en-US" altLang="zh-CN" sz="2100" b="1" dirty="0" smtClean="0">
                <a:latin typeface="Times New Roman" pitchFamily="18" charset="0"/>
                <a:cs typeface="Times New Roman" pitchFamily="18" charset="0"/>
              </a:rPr>
              <a:t>L. Sun, H. </a:t>
            </a:r>
            <a:r>
              <a:rPr lang="en-US" altLang="zh-CN" sz="2100" b="1" dirty="0" err="1" smtClean="0">
                <a:latin typeface="Times New Roman" pitchFamily="18" charset="0"/>
                <a:cs typeface="Times New Roman" pitchFamily="18" charset="0"/>
              </a:rPr>
              <a:t>Tian</a:t>
            </a:r>
            <a:r>
              <a:rPr lang="en-US" altLang="zh-CN" sz="2100" b="1" dirty="0" smtClean="0">
                <a:latin typeface="Times New Roman" pitchFamily="18" charset="0"/>
                <a:cs typeface="Times New Roman" pitchFamily="18" charset="0"/>
              </a:rPr>
              <a:t>, and P. Zhang, "Decision-making models for group vertical handover in vehicular communications," Telecommunication Systems, vol. 50, pp. 257-266, 2012</a:t>
            </a:r>
            <a:endParaRPr lang="zh-CN" altLang="en-US" sz="2100" b="1" dirty="0">
              <a:latin typeface="Times New Roman" pitchFamily="18" charset="0"/>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t>Hui Tian, et. Al</a:t>
            </a:r>
            <a:endParaRPr lang="zh-CN" altLang="en-US"/>
          </a:p>
        </p:txBody>
      </p:sp>
      <p:sp>
        <p:nvSpPr>
          <p:cNvPr id="5" name="灯片编号占位符 4"/>
          <p:cNvSpPr>
            <a:spLocks noGrp="1"/>
          </p:cNvSpPr>
          <p:nvPr>
            <p:ph type="sldNum" sz="quarter" idx="12"/>
          </p:nvPr>
        </p:nvSpPr>
        <p:spPr/>
        <p:txBody>
          <a:bodyPr/>
          <a:lstStyle/>
          <a:p>
            <a:fld id="{3230E130-1C6B-4D6B-B46B-816770970DB3}" type="slidenum">
              <a:rPr lang="zh-CN" altLang="en-US" smtClean="0"/>
              <a:pPr/>
              <a:t>16</a:t>
            </a:fld>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Hui Tian, et. Al</a:t>
            </a:r>
            <a:endParaRPr lang="zh-CN" altLang="en-US"/>
          </a:p>
        </p:txBody>
      </p:sp>
      <p:sp>
        <p:nvSpPr>
          <p:cNvPr id="5" name="灯片编号占位符 4"/>
          <p:cNvSpPr>
            <a:spLocks noGrp="1"/>
          </p:cNvSpPr>
          <p:nvPr>
            <p:ph type="sldNum" sz="quarter" idx="12"/>
          </p:nvPr>
        </p:nvSpPr>
        <p:spPr/>
        <p:txBody>
          <a:bodyPr/>
          <a:lstStyle/>
          <a:p>
            <a:fld id="{3230E130-1C6B-4D6B-B46B-816770970DB3}" type="slidenum">
              <a:rPr lang="zh-CN" altLang="en-US" smtClean="0"/>
              <a:pPr/>
              <a:t>17</a:t>
            </a:fld>
            <a:endParaRPr lang="zh-CN" altLang="en-US"/>
          </a:p>
        </p:txBody>
      </p:sp>
      <p:sp>
        <p:nvSpPr>
          <p:cNvPr id="6" name="Content Placeholder 2"/>
          <p:cNvSpPr>
            <a:spLocks noGrp="1"/>
          </p:cNvSpPr>
          <p:nvPr>
            <p:ph idx="1"/>
          </p:nvPr>
        </p:nvSpPr>
        <p:spPr>
          <a:xfrm>
            <a:off x="2196852" y="2852936"/>
            <a:ext cx="4246240" cy="1003176"/>
          </a:xfrm>
        </p:spPr>
        <p:txBody>
          <a:bodyPr>
            <a:normAutofit lnSpcReduction="10000"/>
          </a:bodyPr>
          <a:lstStyle/>
          <a:p>
            <a:pPr marL="0" indent="0">
              <a:buNone/>
            </a:pPr>
            <a:r>
              <a:rPr lang="en-US" sz="6600" b="0" i="1" dirty="0" smtClean="0">
                <a:latin typeface="Times New Roman" pitchFamily="18" charset="0"/>
                <a:cs typeface="Times New Roman" pitchFamily="18" charset="0"/>
              </a:rPr>
              <a:t>Thank you! </a:t>
            </a:r>
            <a:endParaRPr lang="en-US" sz="6600" b="0" i="1" dirty="0">
              <a:latin typeface="Times New Roman" pitchFamily="18" charset="0"/>
              <a:cs typeface="Times New Roman" pitchFamily="18" charset="0"/>
            </a:endParaRPr>
          </a:p>
        </p:txBody>
      </p:sp>
      <p:sp>
        <p:nvSpPr>
          <p:cNvPr id="7" name="Content Placeholder 2"/>
          <p:cNvSpPr txBox="1">
            <a:spLocks/>
          </p:cNvSpPr>
          <p:nvPr/>
        </p:nvSpPr>
        <p:spPr>
          <a:xfrm>
            <a:off x="3059832" y="1340768"/>
            <a:ext cx="2520280" cy="10031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6600" i="1" dirty="0" smtClean="0">
                <a:latin typeface="Times New Roman" pitchFamily="18" charset="0"/>
                <a:cs typeface="Times New Roman" pitchFamily="18" charset="0"/>
              </a:rPr>
              <a:t>Q&amp;A</a:t>
            </a:r>
            <a:endParaRPr lang="en-US" sz="66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60648"/>
            <a:ext cx="8229600" cy="1143000"/>
          </a:xfrm>
        </p:spPr>
        <p:txBody>
          <a:bodyPr>
            <a:normAutofit/>
          </a:bodyPr>
          <a:lstStyle/>
          <a:p>
            <a:r>
              <a:rPr lang="en-US" altLang="zh-CN" sz="3200" b="1" dirty="0" smtClean="0">
                <a:latin typeface="Times New Roman" pitchFamily="18" charset="0"/>
                <a:cs typeface="Times New Roman" pitchFamily="18" charset="0"/>
              </a:rPr>
              <a:t>Abstract</a:t>
            </a:r>
            <a:endParaRPr lang="zh-CN" altLang="en-US" sz="3200" b="1"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a:bodyPr>
          <a:lstStyle/>
          <a:p>
            <a:r>
              <a:rPr lang="en-GB" sz="2400" b="1" dirty="0" smtClean="0">
                <a:latin typeface="Times New Roman" pitchFamily="18" charset="0"/>
                <a:cs typeface="Times New Roman" pitchFamily="18" charset="0"/>
              </a:rPr>
              <a:t>With a fast development of mobile techniques, we are embracing a terminal-equipment burst</a:t>
            </a:r>
            <a:r>
              <a:rPr lang="en-US" altLang="zh-CN" sz="2400" b="1" dirty="0" err="1" smtClean="0">
                <a:latin typeface="Times New Roman" pitchFamily="18" charset="0"/>
                <a:cs typeface="Times New Roman" pitchFamily="18" charset="0"/>
              </a:rPr>
              <a:t>ing</a:t>
            </a:r>
            <a:r>
              <a:rPr lang="en-GB" sz="2400" b="1" dirty="0" smtClean="0">
                <a:latin typeface="Times New Roman" pitchFamily="18" charset="0"/>
                <a:cs typeface="Times New Roman" pitchFamily="18" charset="0"/>
              </a:rPr>
              <a:t> era, however, issues and problems to be </a:t>
            </a:r>
            <a:r>
              <a:rPr lang="en-GB" sz="2400" b="1" dirty="0" err="1" smtClean="0">
                <a:latin typeface="Times New Roman" pitchFamily="18" charset="0"/>
                <a:cs typeface="Times New Roman" pitchFamily="18" charset="0"/>
              </a:rPr>
              <a:t>dealed</a:t>
            </a:r>
            <a:r>
              <a:rPr lang="en-GB" sz="2400" b="1" dirty="0" smtClean="0">
                <a:latin typeface="Times New Roman" pitchFamily="18" charset="0"/>
                <a:cs typeface="Times New Roman" pitchFamily="18" charset="0"/>
              </a:rPr>
              <a:t> with </a:t>
            </a:r>
            <a:r>
              <a:rPr lang="en-US" sz="2400" b="1" dirty="0" smtClean="0">
                <a:latin typeface="Times New Roman" pitchFamily="18" charset="0"/>
                <a:cs typeface="Times New Roman" pitchFamily="18" charset="0"/>
              </a:rPr>
              <a:t>are</a:t>
            </a:r>
            <a:r>
              <a:rPr lang="en-GB" sz="2400" b="1" dirty="0" smtClean="0">
                <a:latin typeface="Times New Roman" pitchFamily="18" charset="0"/>
                <a:cs typeface="Times New Roman" pitchFamily="18" charset="0"/>
              </a:rPr>
              <a:t> still challenging. </a:t>
            </a:r>
          </a:p>
          <a:p>
            <a:endParaRPr lang="en-GB" sz="2400" b="1" dirty="0" smtClean="0">
              <a:latin typeface="Times New Roman" pitchFamily="18" charset="0"/>
              <a:cs typeface="Times New Roman" pitchFamily="18" charset="0"/>
            </a:endParaRPr>
          </a:p>
          <a:p>
            <a:pPr lvl="0"/>
            <a:r>
              <a:rPr lang="en-GB" sz="2400" b="1" dirty="0" smtClean="0">
                <a:latin typeface="Times New Roman" pitchFamily="18" charset="0"/>
                <a:cs typeface="Times New Roman" pitchFamily="18" charset="0"/>
              </a:rPr>
              <a:t>This presentation gives certain motivation facts of why </a:t>
            </a:r>
            <a:r>
              <a:rPr lang="en-GB" altLang="zh-CN" sz="2400" b="1" dirty="0" smtClean="0">
                <a:latin typeface="Times New Roman" pitchFamily="18" charset="0"/>
                <a:cs typeface="Times New Roman" pitchFamily="18" charset="0"/>
              </a:rPr>
              <a:t>Ultra High Density WLAN</a:t>
            </a:r>
            <a:r>
              <a:rPr lang="en-GB" sz="2400" b="1" dirty="0" smtClean="0">
                <a:latin typeface="Times New Roman" pitchFamily="18" charset="0"/>
                <a:cs typeface="Times New Roman" pitchFamily="18" charset="0"/>
              </a:rPr>
              <a:t> is necessary and analyses the requirements and potential techniques in realizing the scheme.</a:t>
            </a:r>
            <a:endParaRPr lang="en-GB" dirty="0" smtClean="0"/>
          </a:p>
          <a:p>
            <a:pPr>
              <a:buNone/>
            </a:pPr>
            <a:endParaRPr lang="zh-CN" altLang="en-US" dirty="0"/>
          </a:p>
        </p:txBody>
      </p:sp>
      <p:sp>
        <p:nvSpPr>
          <p:cNvPr id="13" name="灯片编号占位符 12"/>
          <p:cNvSpPr>
            <a:spLocks noGrp="1"/>
          </p:cNvSpPr>
          <p:nvPr>
            <p:ph type="sldNum" sz="quarter" idx="12"/>
          </p:nvPr>
        </p:nvSpPr>
        <p:spPr/>
        <p:txBody>
          <a:bodyPr/>
          <a:lstStyle/>
          <a:p>
            <a:fld id="{3230E130-1C6B-4D6B-B46B-816770970DB3}" type="slidenum">
              <a:rPr lang="zh-CN" altLang="en-US" smtClean="0"/>
              <a:pPr/>
              <a:t>2</a:t>
            </a:fld>
            <a:endParaRPr lang="zh-CN" altLang="en-US"/>
          </a:p>
        </p:txBody>
      </p:sp>
      <p:sp>
        <p:nvSpPr>
          <p:cNvPr id="14" name="页脚占位符 13"/>
          <p:cNvSpPr>
            <a:spLocks noGrp="1"/>
          </p:cNvSpPr>
          <p:nvPr>
            <p:ph type="ftr" sz="quarter" idx="11"/>
          </p:nvPr>
        </p:nvSpPr>
        <p:spPr/>
        <p:txBody>
          <a:bodyPr/>
          <a:lstStyle/>
          <a:p>
            <a:r>
              <a:rPr lang="en-US" altLang="zh-CN" dirty="0" err="1" smtClean="0"/>
              <a:t>Hui</a:t>
            </a:r>
            <a:r>
              <a:rPr lang="en-US" altLang="zh-CN" dirty="0" smtClean="0"/>
              <a:t> </a:t>
            </a:r>
            <a:r>
              <a:rPr lang="en-US" altLang="zh-CN" dirty="0" err="1" smtClean="0"/>
              <a:t>Tian</a:t>
            </a:r>
            <a:r>
              <a:rPr lang="en-US" altLang="zh-CN" dirty="0" smtClean="0"/>
              <a:t>, et. Al</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44624"/>
            <a:ext cx="8229600" cy="1143000"/>
          </a:xfrm>
        </p:spPr>
        <p:txBody>
          <a:bodyPr>
            <a:normAutofit/>
          </a:bodyPr>
          <a:lstStyle/>
          <a:p>
            <a:r>
              <a:rPr lang="en-US" sz="3200" b="1" dirty="0" smtClean="0">
                <a:latin typeface="Times New Roman" pitchFamily="18" charset="0"/>
                <a:cs typeface="Times New Roman" pitchFamily="18" charset="0"/>
              </a:rPr>
              <a:t>Motivation &amp; Scenarios</a:t>
            </a:r>
            <a:endParaRPr lang="zh-CN" altLang="en-US" sz="3200" b="1" dirty="0">
              <a:latin typeface="Times New Roman" pitchFamily="18" charset="0"/>
              <a:cs typeface="Times New Roman" pitchFamily="18" charset="0"/>
            </a:endParaRPr>
          </a:p>
        </p:txBody>
      </p:sp>
      <p:sp>
        <p:nvSpPr>
          <p:cNvPr id="3" name="内容占位符 2"/>
          <p:cNvSpPr>
            <a:spLocks noGrp="1"/>
          </p:cNvSpPr>
          <p:nvPr>
            <p:ph idx="1"/>
          </p:nvPr>
        </p:nvSpPr>
        <p:spPr>
          <a:xfrm>
            <a:off x="467544" y="1124744"/>
            <a:ext cx="8229600" cy="4257691"/>
          </a:xfrm>
        </p:spPr>
        <p:txBody>
          <a:bodyPr>
            <a:normAutofit/>
          </a:bodyPr>
          <a:lstStyle/>
          <a:p>
            <a:pPr marL="342900" lvl="1" indent="-342900">
              <a:spcBef>
                <a:spcPts val="600"/>
              </a:spcBef>
              <a:buFont typeface="Arial" pitchFamily="34" charset="0"/>
              <a:buChar char="•"/>
            </a:pPr>
            <a:r>
              <a:rPr lang="en-GB" sz="2400" b="1" dirty="0" smtClean="0">
                <a:solidFill>
                  <a:srgbClr val="02099A"/>
                </a:solidFill>
                <a:latin typeface="Times New Roman" pitchFamily="18" charset="0"/>
                <a:cs typeface="Times New Roman" pitchFamily="18" charset="0"/>
              </a:rPr>
              <a:t> </a:t>
            </a:r>
            <a:r>
              <a:rPr lang="en-GB" sz="2200" b="1" dirty="0" smtClean="0">
                <a:solidFill>
                  <a:srgbClr val="02099A"/>
                </a:solidFill>
                <a:latin typeface="Times New Roman" pitchFamily="18" charset="0"/>
                <a:cs typeface="Times New Roman" pitchFamily="18" charset="0"/>
              </a:rPr>
              <a:t>Numerous categories of  </a:t>
            </a:r>
            <a:r>
              <a:rPr lang="en-GB" sz="2200" b="1" dirty="0" err="1" smtClean="0">
                <a:solidFill>
                  <a:srgbClr val="02099A"/>
                </a:solidFill>
                <a:latin typeface="Times New Roman" pitchFamily="18" charset="0"/>
                <a:cs typeface="Times New Roman" pitchFamily="18" charset="0"/>
              </a:rPr>
              <a:t>WiFi</a:t>
            </a:r>
            <a:r>
              <a:rPr lang="en-GB" sz="2200" b="1" dirty="0" smtClean="0">
                <a:solidFill>
                  <a:srgbClr val="02099A"/>
                </a:solidFill>
                <a:latin typeface="Times New Roman" pitchFamily="18" charset="0"/>
                <a:cs typeface="Times New Roman" pitchFamily="18" charset="0"/>
              </a:rPr>
              <a:t>-based multimode mobile terminals(pad</a:t>
            </a:r>
            <a:r>
              <a:rPr lang="en-US" sz="2200" b="1" dirty="0" smtClean="0">
                <a:solidFill>
                  <a:srgbClr val="02099A"/>
                </a:solidFill>
                <a:latin typeface="Times New Roman" pitchFamily="18" charset="0"/>
                <a:cs typeface="Times New Roman" pitchFamily="18" charset="0"/>
              </a:rPr>
              <a:t>,</a:t>
            </a:r>
            <a:r>
              <a:rPr lang="en-GB" sz="2200" b="1" dirty="0" smtClean="0">
                <a:solidFill>
                  <a:srgbClr val="02099A"/>
                </a:solidFill>
                <a:latin typeface="Times New Roman" pitchFamily="18" charset="0"/>
                <a:cs typeface="Times New Roman" pitchFamily="18" charset="0"/>
              </a:rPr>
              <a:t> </a:t>
            </a:r>
            <a:r>
              <a:rPr lang="en-GB" sz="2200" b="1" dirty="0" err="1" smtClean="0">
                <a:solidFill>
                  <a:srgbClr val="02099A"/>
                </a:solidFill>
                <a:latin typeface="Times New Roman" pitchFamily="18" charset="0"/>
                <a:cs typeface="Times New Roman" pitchFamily="18" charset="0"/>
              </a:rPr>
              <a:t>laptop,smartphone,smart</a:t>
            </a:r>
            <a:r>
              <a:rPr lang="en-GB" sz="2200" b="1" dirty="0" smtClean="0">
                <a:solidFill>
                  <a:srgbClr val="02099A"/>
                </a:solidFill>
                <a:latin typeface="Times New Roman" pitchFamily="18" charset="0"/>
                <a:cs typeface="Times New Roman" pitchFamily="18" charset="0"/>
              </a:rPr>
              <a:t> </a:t>
            </a:r>
            <a:r>
              <a:rPr lang="en-GB" sz="2200" b="1" dirty="0" err="1" smtClean="0">
                <a:solidFill>
                  <a:srgbClr val="02099A"/>
                </a:solidFill>
                <a:latin typeface="Times New Roman" pitchFamily="18" charset="0"/>
                <a:cs typeface="Times New Roman" pitchFamily="18" charset="0"/>
              </a:rPr>
              <a:t>reader,etc</a:t>
            </a:r>
            <a:r>
              <a:rPr lang="en-GB" sz="2200" b="1" dirty="0" smtClean="0">
                <a:solidFill>
                  <a:srgbClr val="02099A"/>
                </a:solidFill>
                <a:latin typeface="Times New Roman" pitchFamily="18" charset="0"/>
                <a:cs typeface="Times New Roman" pitchFamily="18" charset="0"/>
              </a:rPr>
              <a:t>) have emerged and receive</a:t>
            </a:r>
            <a:r>
              <a:rPr lang="en-US" altLang="zh-CN" sz="2200" b="1" dirty="0" smtClean="0">
                <a:solidFill>
                  <a:srgbClr val="02099A"/>
                </a:solidFill>
                <a:latin typeface="Times New Roman" pitchFamily="18" charset="0"/>
                <a:cs typeface="Times New Roman" pitchFamily="18" charset="0"/>
              </a:rPr>
              <a:t>d</a:t>
            </a:r>
            <a:r>
              <a:rPr lang="en-GB" sz="2200" b="1" dirty="0" smtClean="0">
                <a:solidFill>
                  <a:srgbClr val="02099A"/>
                </a:solidFill>
                <a:latin typeface="Times New Roman" pitchFamily="18" charset="0"/>
                <a:cs typeface="Times New Roman" pitchFamily="18" charset="0"/>
              </a:rPr>
              <a:t> a worldwide popularity, which leads to an immense increase in data traffic.</a:t>
            </a:r>
          </a:p>
          <a:p>
            <a:pPr marL="342900" lvl="1" indent="-342900">
              <a:spcBef>
                <a:spcPts val="600"/>
              </a:spcBef>
              <a:buFont typeface="Arial" pitchFamily="34" charset="0"/>
              <a:buChar char="•"/>
            </a:pPr>
            <a:r>
              <a:rPr lang="en-GB" sz="2200" b="1" dirty="0" smtClean="0">
                <a:solidFill>
                  <a:srgbClr val="02099A"/>
                </a:solidFill>
                <a:latin typeface="Times New Roman" pitchFamily="18" charset="0"/>
                <a:cs typeface="Times New Roman" pitchFamily="18" charset="0"/>
              </a:rPr>
              <a:t>In some typical scenarios(</a:t>
            </a:r>
            <a:r>
              <a:rPr lang="en-GB" sz="2200" b="1" dirty="0" err="1" smtClean="0">
                <a:solidFill>
                  <a:srgbClr val="02099A"/>
                </a:solidFill>
                <a:latin typeface="Times New Roman" pitchFamily="18" charset="0"/>
                <a:cs typeface="Times New Roman" pitchFamily="18" charset="0"/>
              </a:rPr>
              <a:t>SOHO,public</a:t>
            </a:r>
            <a:r>
              <a:rPr lang="en-GB" sz="2200" b="1" dirty="0" smtClean="0">
                <a:solidFill>
                  <a:srgbClr val="02099A"/>
                </a:solidFill>
                <a:latin typeface="Times New Roman" pitchFamily="18" charset="0"/>
                <a:cs typeface="Times New Roman" pitchFamily="18" charset="0"/>
              </a:rPr>
              <a:t> transportation, stadium)where mobile terminals are densely deployed, traditional cellular network resources </a:t>
            </a:r>
            <a:r>
              <a:rPr lang="en-US" altLang="zh-CN" sz="2200" b="1" dirty="0" smtClean="0">
                <a:solidFill>
                  <a:srgbClr val="02099A"/>
                </a:solidFill>
                <a:latin typeface="Times New Roman" pitchFamily="18" charset="0"/>
                <a:cs typeface="Times New Roman" pitchFamily="18" charset="0"/>
              </a:rPr>
              <a:t>are</a:t>
            </a:r>
            <a:r>
              <a:rPr lang="en-GB" sz="2200" b="1" dirty="0" smtClean="0">
                <a:solidFill>
                  <a:srgbClr val="02099A"/>
                </a:solidFill>
                <a:latin typeface="Times New Roman" pitchFamily="18" charset="0"/>
                <a:cs typeface="Times New Roman" pitchFamily="18" charset="0"/>
              </a:rPr>
              <a:t> inadequate. </a:t>
            </a:r>
          </a:p>
          <a:p>
            <a:pPr marL="342900" lvl="1" indent="-342900">
              <a:spcBef>
                <a:spcPts val="600"/>
              </a:spcBef>
              <a:buFont typeface="Arial" pitchFamily="34" charset="0"/>
              <a:buChar char="•"/>
            </a:pPr>
            <a:r>
              <a:rPr lang="en-GB" altLang="zh-CN" sz="2200" b="1" dirty="0" smtClean="0">
                <a:solidFill>
                  <a:srgbClr val="02099A"/>
                </a:solidFill>
                <a:latin typeface="Times New Roman" pitchFamily="18" charset="0"/>
                <a:cs typeface="Times New Roman" pitchFamily="18" charset="0"/>
              </a:rPr>
              <a:t>More bandwidth-consuming services(high definition </a:t>
            </a:r>
            <a:r>
              <a:rPr lang="en-GB" altLang="zh-CN" sz="2200" b="1" dirty="0" err="1" smtClean="0">
                <a:solidFill>
                  <a:srgbClr val="02099A"/>
                </a:solidFill>
                <a:latin typeface="Times New Roman" pitchFamily="18" charset="0"/>
                <a:cs typeface="Times New Roman" pitchFamily="18" charset="0"/>
              </a:rPr>
              <a:t>video,immersive</a:t>
            </a:r>
            <a:r>
              <a:rPr lang="en-GB" altLang="zh-CN" sz="2200" b="1" dirty="0" smtClean="0">
                <a:solidFill>
                  <a:srgbClr val="02099A"/>
                </a:solidFill>
                <a:latin typeface="Times New Roman" pitchFamily="18" charset="0"/>
                <a:cs typeface="Times New Roman" pitchFamily="18" charset="0"/>
              </a:rPr>
              <a:t> interactive multimedia) begin to appear in limited area where users are located together and demand a high bandwidth at the same time.</a:t>
            </a:r>
            <a:endParaRPr lang="zh-CN" altLang="en-US" sz="2200" dirty="0" smtClean="0"/>
          </a:p>
          <a:p>
            <a:pPr marL="342900" lvl="1" indent="-342900">
              <a:spcBef>
                <a:spcPts val="600"/>
              </a:spcBef>
              <a:buNone/>
            </a:pPr>
            <a:endParaRPr lang="zh-CN" altLang="en-US" sz="2400" dirty="0" smtClean="0"/>
          </a:p>
        </p:txBody>
      </p:sp>
      <p:sp>
        <p:nvSpPr>
          <p:cNvPr id="4" name="页脚占位符 3"/>
          <p:cNvSpPr>
            <a:spLocks noGrp="1"/>
          </p:cNvSpPr>
          <p:nvPr>
            <p:ph type="ftr" sz="quarter" idx="11"/>
          </p:nvPr>
        </p:nvSpPr>
        <p:spPr/>
        <p:txBody>
          <a:bodyPr/>
          <a:lstStyle/>
          <a:p>
            <a:r>
              <a:rPr lang="en-US" altLang="zh-CN" smtClean="0"/>
              <a:t>Hui Tian, et. Al</a:t>
            </a:r>
            <a:endParaRPr lang="zh-CN" altLang="en-US"/>
          </a:p>
        </p:txBody>
      </p:sp>
      <p:sp>
        <p:nvSpPr>
          <p:cNvPr id="5" name="灯片编号占位符 4"/>
          <p:cNvSpPr>
            <a:spLocks noGrp="1"/>
          </p:cNvSpPr>
          <p:nvPr>
            <p:ph type="sldNum" sz="quarter" idx="12"/>
          </p:nvPr>
        </p:nvSpPr>
        <p:spPr/>
        <p:txBody>
          <a:bodyPr/>
          <a:lstStyle/>
          <a:p>
            <a:fld id="{3230E130-1C6B-4D6B-B46B-816770970DB3}" type="slidenum">
              <a:rPr lang="zh-CN" altLang="en-US" smtClean="0"/>
              <a:pPr/>
              <a:t>3</a:t>
            </a:fld>
            <a:endParaRPr lang="zh-CN" altLang="en-US"/>
          </a:p>
        </p:txBody>
      </p:sp>
      <p:sp>
        <p:nvSpPr>
          <p:cNvPr id="10" name="TextBox 9"/>
          <p:cNvSpPr txBox="1"/>
          <p:nvPr/>
        </p:nvSpPr>
        <p:spPr>
          <a:xfrm>
            <a:off x="5004048" y="6033591"/>
            <a:ext cx="3500462" cy="369332"/>
          </a:xfrm>
          <a:prstGeom prst="rect">
            <a:avLst/>
          </a:prstGeom>
          <a:noFill/>
        </p:spPr>
        <p:txBody>
          <a:bodyPr wrap="square" rtlCol="0">
            <a:spAutoFit/>
          </a:bodyPr>
          <a:lstStyle/>
          <a:p>
            <a:r>
              <a:rPr lang="en-US" altLang="zh-CN" dirty="0" smtClean="0"/>
              <a:t>Dense crowds in downtown areas</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0052" y="0"/>
            <a:ext cx="8229600" cy="1143000"/>
          </a:xfrm>
        </p:spPr>
        <p:txBody>
          <a:bodyPr>
            <a:normAutofit/>
          </a:bodyPr>
          <a:lstStyle/>
          <a:p>
            <a:r>
              <a:rPr lang="en-US" sz="3200" b="1" dirty="0" smtClean="0">
                <a:latin typeface="Times New Roman" pitchFamily="18" charset="0"/>
                <a:cs typeface="Times New Roman" pitchFamily="18" charset="0"/>
              </a:rPr>
              <a:t>Motivation &amp; Scenarios</a:t>
            </a:r>
            <a:endParaRPr lang="zh-CN" altLang="en-US" sz="3200" b="1" dirty="0">
              <a:latin typeface="Times New Roman" pitchFamily="18" charset="0"/>
              <a:cs typeface="Times New Roman" pitchFamily="18" charset="0"/>
            </a:endParaRPr>
          </a:p>
        </p:txBody>
      </p:sp>
      <p:sp>
        <p:nvSpPr>
          <p:cNvPr id="3" name="内容占位符 2"/>
          <p:cNvSpPr>
            <a:spLocks noGrp="1"/>
          </p:cNvSpPr>
          <p:nvPr>
            <p:ph idx="1"/>
          </p:nvPr>
        </p:nvSpPr>
        <p:spPr>
          <a:xfrm>
            <a:off x="395536" y="980728"/>
            <a:ext cx="6480720" cy="432048"/>
          </a:xfrm>
        </p:spPr>
        <p:txBody>
          <a:bodyPr>
            <a:normAutofit fontScale="92500"/>
          </a:bodyPr>
          <a:lstStyle/>
          <a:p>
            <a:pPr marL="0" lvl="1" indent="0">
              <a:spcBef>
                <a:spcPts val="600"/>
              </a:spcBef>
              <a:buNone/>
            </a:pPr>
            <a:r>
              <a:rPr lang="en-GB" sz="2400" b="1" dirty="0">
                <a:latin typeface="Times New Roman" pitchFamily="18" charset="0"/>
                <a:ea typeface="+mj-ea"/>
                <a:cs typeface="Times New Roman" pitchFamily="18" charset="0"/>
              </a:rPr>
              <a:t> Scenario#1: </a:t>
            </a:r>
            <a:r>
              <a:rPr lang="en-US" sz="2400" b="1" dirty="0" smtClean="0">
                <a:latin typeface="Times New Roman" pitchFamily="18" charset="0"/>
                <a:ea typeface="+mj-ea"/>
                <a:cs typeface="Times New Roman" pitchFamily="18" charset="0"/>
              </a:rPr>
              <a:t>Home entertainment  &amp; Home party</a:t>
            </a:r>
            <a:endParaRPr lang="zh-CN" altLang="en-US" sz="2400" b="1" dirty="0">
              <a:latin typeface="Times New Roman" pitchFamily="18" charset="0"/>
              <a:ea typeface="+mj-ea"/>
              <a:cs typeface="Times New Roman" pitchFamily="18" charset="0"/>
            </a:endParaRPr>
          </a:p>
          <a:p>
            <a:pPr marL="342900" lvl="1" indent="-342900">
              <a:spcBef>
                <a:spcPts val="600"/>
              </a:spcBef>
              <a:buNone/>
            </a:pPr>
            <a:endParaRPr lang="zh-CN" altLang="en-US" sz="2400" dirty="0" smtClean="0"/>
          </a:p>
        </p:txBody>
      </p:sp>
      <p:sp>
        <p:nvSpPr>
          <p:cNvPr id="4" name="页脚占位符 3"/>
          <p:cNvSpPr>
            <a:spLocks noGrp="1"/>
          </p:cNvSpPr>
          <p:nvPr>
            <p:ph type="ftr" sz="quarter" idx="11"/>
          </p:nvPr>
        </p:nvSpPr>
        <p:spPr/>
        <p:txBody>
          <a:bodyPr/>
          <a:lstStyle/>
          <a:p>
            <a:r>
              <a:rPr lang="en-US" altLang="zh-CN" smtClean="0"/>
              <a:t>Hui Tian, et. Al</a:t>
            </a:r>
            <a:endParaRPr lang="zh-CN" altLang="en-US"/>
          </a:p>
        </p:txBody>
      </p:sp>
      <p:sp>
        <p:nvSpPr>
          <p:cNvPr id="5" name="灯片编号占位符 4"/>
          <p:cNvSpPr>
            <a:spLocks noGrp="1"/>
          </p:cNvSpPr>
          <p:nvPr>
            <p:ph type="sldNum" sz="quarter" idx="12"/>
          </p:nvPr>
        </p:nvSpPr>
        <p:spPr/>
        <p:txBody>
          <a:bodyPr/>
          <a:lstStyle/>
          <a:p>
            <a:fld id="{3230E130-1C6B-4D6B-B46B-816770970DB3}" type="slidenum">
              <a:rPr lang="zh-CN" altLang="en-US" smtClean="0"/>
              <a:pPr/>
              <a:t>4</a:t>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484784"/>
            <a:ext cx="2597010" cy="1728192"/>
          </a:xfrm>
          <a:prstGeom prst="rect">
            <a:avLst/>
          </a:prstGeom>
        </p:spPr>
      </p:pic>
      <p:pic>
        <p:nvPicPr>
          <p:cNvPr id="7"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2678" y="3356992"/>
            <a:ext cx="2952328"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772816"/>
            <a:ext cx="3344738" cy="2205588"/>
          </a:xfrm>
          <a:prstGeom prst="rect">
            <a:avLst/>
          </a:prstGeom>
        </p:spPr>
      </p:pic>
      <p:sp>
        <p:nvSpPr>
          <p:cNvPr id="9" name="内容占位符 2"/>
          <p:cNvSpPr txBox="1">
            <a:spLocks/>
          </p:cNvSpPr>
          <p:nvPr/>
        </p:nvSpPr>
        <p:spPr>
          <a:xfrm>
            <a:off x="35843" y="4293096"/>
            <a:ext cx="5428638"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CN" sz="1800" b="1" dirty="0" smtClean="0">
                <a:latin typeface="Times New Roman" pitchFamily="18" charset="0"/>
                <a:cs typeface="Times New Roman" pitchFamily="18" charset="0"/>
              </a:rPr>
              <a:t>It’s an enjoyable time to have families get together to play games or watch high definition videos. What’s more, in a home party, families and friends gather in the crowded house and they want to log on their social homepage to share the happiness and keep in touch with others.</a:t>
            </a:r>
            <a:endParaRPr lang="en-US" altLang="zh-CN"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3327634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0052" y="0"/>
            <a:ext cx="8229600" cy="1143000"/>
          </a:xfrm>
        </p:spPr>
        <p:txBody>
          <a:bodyPr>
            <a:normAutofit/>
          </a:bodyPr>
          <a:lstStyle/>
          <a:p>
            <a:r>
              <a:rPr lang="en-US" sz="3200" b="1" dirty="0" smtClean="0">
                <a:latin typeface="Times New Roman" pitchFamily="18" charset="0"/>
                <a:cs typeface="Times New Roman" pitchFamily="18" charset="0"/>
              </a:rPr>
              <a:t>Motivation &amp; Scenarios</a:t>
            </a:r>
            <a:endParaRPr lang="zh-CN" altLang="en-US" sz="3200" b="1" dirty="0">
              <a:latin typeface="Times New Roman" pitchFamily="18" charset="0"/>
              <a:cs typeface="Times New Roman" pitchFamily="18" charset="0"/>
            </a:endParaRPr>
          </a:p>
        </p:txBody>
      </p:sp>
      <p:sp>
        <p:nvSpPr>
          <p:cNvPr id="3" name="内容占位符 2"/>
          <p:cNvSpPr>
            <a:spLocks noGrp="1"/>
          </p:cNvSpPr>
          <p:nvPr>
            <p:ph idx="1"/>
          </p:nvPr>
        </p:nvSpPr>
        <p:spPr>
          <a:xfrm>
            <a:off x="395536" y="980728"/>
            <a:ext cx="6336704" cy="432048"/>
          </a:xfrm>
        </p:spPr>
        <p:txBody>
          <a:bodyPr>
            <a:normAutofit lnSpcReduction="10000"/>
          </a:bodyPr>
          <a:lstStyle/>
          <a:p>
            <a:pPr marL="0" lvl="1" indent="0">
              <a:spcBef>
                <a:spcPts val="600"/>
              </a:spcBef>
              <a:buNone/>
            </a:pPr>
            <a:r>
              <a:rPr lang="en-GB" sz="2400" b="1" dirty="0">
                <a:latin typeface="Times New Roman" pitchFamily="18" charset="0"/>
                <a:ea typeface="+mj-ea"/>
                <a:cs typeface="Times New Roman" pitchFamily="18" charset="0"/>
              </a:rPr>
              <a:t> </a:t>
            </a:r>
            <a:r>
              <a:rPr lang="en-GB" sz="2400" b="1" dirty="0" smtClean="0">
                <a:latin typeface="Times New Roman" pitchFamily="18" charset="0"/>
                <a:ea typeface="+mj-ea"/>
                <a:cs typeface="Times New Roman" pitchFamily="18" charset="0"/>
              </a:rPr>
              <a:t>Scenario#2: </a:t>
            </a:r>
            <a:r>
              <a:rPr lang="en-US" sz="2400" b="1" dirty="0" smtClean="0">
                <a:latin typeface="Times New Roman" pitchFamily="18" charset="0"/>
                <a:ea typeface="+mj-ea"/>
                <a:cs typeface="Times New Roman" pitchFamily="18" charset="0"/>
              </a:rPr>
              <a:t>Business office  &amp; SOHO</a:t>
            </a:r>
            <a:endParaRPr lang="zh-CN" altLang="en-US" sz="2400" b="1" dirty="0">
              <a:latin typeface="Times New Roman" pitchFamily="18" charset="0"/>
              <a:ea typeface="+mj-ea"/>
              <a:cs typeface="Times New Roman" pitchFamily="18" charset="0"/>
            </a:endParaRPr>
          </a:p>
          <a:p>
            <a:pPr marL="342900" lvl="1" indent="-342900">
              <a:spcBef>
                <a:spcPts val="600"/>
              </a:spcBef>
              <a:buNone/>
            </a:pPr>
            <a:endParaRPr lang="zh-CN" altLang="en-US" sz="2400" dirty="0" smtClean="0"/>
          </a:p>
        </p:txBody>
      </p:sp>
      <p:sp>
        <p:nvSpPr>
          <p:cNvPr id="4" name="页脚占位符 3"/>
          <p:cNvSpPr>
            <a:spLocks noGrp="1"/>
          </p:cNvSpPr>
          <p:nvPr>
            <p:ph type="ftr" sz="quarter" idx="11"/>
          </p:nvPr>
        </p:nvSpPr>
        <p:spPr/>
        <p:txBody>
          <a:bodyPr/>
          <a:lstStyle/>
          <a:p>
            <a:r>
              <a:rPr lang="en-US" altLang="zh-CN" smtClean="0"/>
              <a:t>Hui Tian, et. Al</a:t>
            </a:r>
            <a:endParaRPr lang="zh-CN" altLang="en-US"/>
          </a:p>
        </p:txBody>
      </p:sp>
      <p:sp>
        <p:nvSpPr>
          <p:cNvPr id="5" name="灯片编号占位符 4"/>
          <p:cNvSpPr>
            <a:spLocks noGrp="1"/>
          </p:cNvSpPr>
          <p:nvPr>
            <p:ph type="sldNum" sz="quarter" idx="12"/>
          </p:nvPr>
        </p:nvSpPr>
        <p:spPr/>
        <p:txBody>
          <a:bodyPr/>
          <a:lstStyle/>
          <a:p>
            <a:fld id="{3230E130-1C6B-4D6B-B46B-816770970DB3}" type="slidenum">
              <a:rPr lang="zh-CN" altLang="en-US" smtClean="0"/>
              <a:pPr/>
              <a:t>5</a:t>
            </a:fld>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846029"/>
            <a:ext cx="4504030" cy="2088232"/>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92308"/>
            <a:ext cx="3646924" cy="4441953"/>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1340768"/>
            <a:ext cx="3174380" cy="2237678"/>
          </a:xfrm>
          <a:prstGeom prst="rect">
            <a:avLst/>
          </a:prstGeom>
        </p:spPr>
      </p:pic>
    </p:spTree>
    <p:extLst>
      <p:ext uri="{BB962C8B-B14F-4D97-AF65-F5344CB8AC3E}">
        <p14:creationId xmlns:p14="http://schemas.microsoft.com/office/powerpoint/2010/main" val="381472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0052" y="0"/>
            <a:ext cx="8229600" cy="1143000"/>
          </a:xfrm>
        </p:spPr>
        <p:txBody>
          <a:bodyPr>
            <a:normAutofit/>
          </a:bodyPr>
          <a:lstStyle/>
          <a:p>
            <a:r>
              <a:rPr lang="en-US" sz="3200" b="1" dirty="0" smtClean="0">
                <a:latin typeface="Times New Roman" pitchFamily="18" charset="0"/>
                <a:cs typeface="Times New Roman" pitchFamily="18" charset="0"/>
              </a:rPr>
              <a:t>Motivation &amp; Scenarios</a:t>
            </a:r>
            <a:endParaRPr lang="zh-CN" altLang="en-US" sz="3200" b="1" dirty="0">
              <a:latin typeface="Times New Roman" pitchFamily="18" charset="0"/>
              <a:cs typeface="Times New Roman" pitchFamily="18" charset="0"/>
            </a:endParaRPr>
          </a:p>
        </p:txBody>
      </p:sp>
      <p:sp>
        <p:nvSpPr>
          <p:cNvPr id="3" name="内容占位符 2"/>
          <p:cNvSpPr>
            <a:spLocks noGrp="1"/>
          </p:cNvSpPr>
          <p:nvPr>
            <p:ph idx="1"/>
          </p:nvPr>
        </p:nvSpPr>
        <p:spPr>
          <a:xfrm>
            <a:off x="395536" y="980728"/>
            <a:ext cx="7920880" cy="432048"/>
          </a:xfrm>
        </p:spPr>
        <p:txBody>
          <a:bodyPr>
            <a:normAutofit lnSpcReduction="10000"/>
          </a:bodyPr>
          <a:lstStyle/>
          <a:p>
            <a:pPr marL="0" lvl="1" indent="0">
              <a:spcBef>
                <a:spcPts val="600"/>
              </a:spcBef>
              <a:buNone/>
            </a:pPr>
            <a:r>
              <a:rPr lang="en-GB" sz="2400" b="1" dirty="0">
                <a:latin typeface="Times New Roman" pitchFamily="18" charset="0"/>
                <a:ea typeface="+mj-ea"/>
                <a:cs typeface="Times New Roman" pitchFamily="18" charset="0"/>
              </a:rPr>
              <a:t> </a:t>
            </a:r>
            <a:r>
              <a:rPr lang="en-GB" sz="2400" b="1" dirty="0" smtClean="0">
                <a:latin typeface="Times New Roman" pitchFamily="18" charset="0"/>
                <a:ea typeface="+mj-ea"/>
                <a:cs typeface="Times New Roman" pitchFamily="18" charset="0"/>
              </a:rPr>
              <a:t>Scenario#3: </a:t>
            </a:r>
            <a:r>
              <a:rPr lang="en-US" sz="2400" b="1" dirty="0" smtClean="0">
                <a:latin typeface="Times New Roman" pitchFamily="18" charset="0"/>
                <a:ea typeface="+mj-ea"/>
                <a:cs typeface="Times New Roman" pitchFamily="18" charset="0"/>
              </a:rPr>
              <a:t>Public transportation  &amp; High-speed railway</a:t>
            </a:r>
            <a:endParaRPr lang="zh-CN" altLang="en-US" sz="2400" b="1" dirty="0">
              <a:latin typeface="Times New Roman" pitchFamily="18" charset="0"/>
              <a:ea typeface="+mj-ea"/>
              <a:cs typeface="Times New Roman" pitchFamily="18" charset="0"/>
            </a:endParaRPr>
          </a:p>
          <a:p>
            <a:pPr marL="342900" lvl="1" indent="-342900">
              <a:spcBef>
                <a:spcPts val="600"/>
              </a:spcBef>
              <a:buNone/>
            </a:pPr>
            <a:endParaRPr lang="zh-CN" altLang="en-US" sz="2400" dirty="0" smtClean="0"/>
          </a:p>
        </p:txBody>
      </p:sp>
      <p:sp>
        <p:nvSpPr>
          <p:cNvPr id="4" name="页脚占位符 3"/>
          <p:cNvSpPr>
            <a:spLocks noGrp="1"/>
          </p:cNvSpPr>
          <p:nvPr>
            <p:ph type="ftr" sz="quarter" idx="11"/>
          </p:nvPr>
        </p:nvSpPr>
        <p:spPr/>
        <p:txBody>
          <a:bodyPr/>
          <a:lstStyle/>
          <a:p>
            <a:r>
              <a:rPr lang="en-US" altLang="zh-CN" dirty="0" err="1" smtClean="0"/>
              <a:t>Hui</a:t>
            </a:r>
            <a:r>
              <a:rPr lang="en-US" altLang="zh-CN" dirty="0" smtClean="0"/>
              <a:t> </a:t>
            </a:r>
            <a:r>
              <a:rPr lang="en-US" altLang="zh-CN" dirty="0" err="1" smtClean="0"/>
              <a:t>Tian</a:t>
            </a:r>
            <a:r>
              <a:rPr lang="en-US" altLang="zh-CN" dirty="0" smtClean="0"/>
              <a:t>, et. Al</a:t>
            </a:r>
            <a:endParaRPr lang="zh-CN" altLang="en-US" dirty="0"/>
          </a:p>
        </p:txBody>
      </p:sp>
      <p:sp>
        <p:nvSpPr>
          <p:cNvPr id="5" name="灯片编号占位符 4"/>
          <p:cNvSpPr>
            <a:spLocks noGrp="1"/>
          </p:cNvSpPr>
          <p:nvPr>
            <p:ph type="sldNum" sz="quarter" idx="12"/>
          </p:nvPr>
        </p:nvSpPr>
        <p:spPr/>
        <p:txBody>
          <a:bodyPr/>
          <a:lstStyle/>
          <a:p>
            <a:fld id="{3230E130-1C6B-4D6B-B46B-816770970DB3}" type="slidenum">
              <a:rPr lang="zh-CN" altLang="en-US" smtClean="0"/>
              <a:pPr/>
              <a:t>6</a:t>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628800"/>
            <a:ext cx="4191000" cy="296418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142" y="4005064"/>
            <a:ext cx="2852282" cy="1898064"/>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1894" y="1628800"/>
            <a:ext cx="3620546" cy="2280316"/>
          </a:xfrm>
          <a:prstGeom prst="rect">
            <a:avLst/>
          </a:prstGeom>
        </p:spPr>
      </p:pic>
      <p:sp>
        <p:nvSpPr>
          <p:cNvPr id="10" name="内容占位符 2"/>
          <p:cNvSpPr txBox="1">
            <a:spLocks/>
          </p:cNvSpPr>
          <p:nvPr/>
        </p:nvSpPr>
        <p:spPr>
          <a:xfrm>
            <a:off x="107504" y="4653136"/>
            <a:ext cx="5428638" cy="1800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CN" sz="1800" b="1" dirty="0" smtClean="0">
                <a:latin typeface="Times New Roman" pitchFamily="18" charset="0"/>
                <a:cs typeface="Times New Roman" pitchFamily="18" charset="0"/>
              </a:rPr>
              <a:t>It’s always crowded in subways, buses and taxis in rush hours and people on these vehicles love using their mobile terminals to log on social homepages, surf the Internet and watch online videos to kill time. On high-speed rails, it’s more challenging to ensure users’ </a:t>
            </a:r>
            <a:r>
              <a:rPr lang="en-US" altLang="zh-CN" sz="1800" b="1" dirty="0" err="1" smtClean="0">
                <a:latin typeface="Times New Roman" pitchFamily="18" charset="0"/>
                <a:cs typeface="Times New Roman" pitchFamily="18" charset="0"/>
              </a:rPr>
              <a:t>QoS</a:t>
            </a:r>
            <a:r>
              <a:rPr lang="en-US" altLang="zh-CN" sz="1800" b="1" dirty="0" smtClean="0">
                <a:latin typeface="Times New Roman" pitchFamily="18" charset="0"/>
                <a:cs typeface="Times New Roman" pitchFamily="18" charset="0"/>
              </a:rPr>
              <a:t> and handover issues are to be considered to provide real-time services.</a:t>
            </a:r>
            <a:endParaRPr lang="en-US" altLang="zh-CN"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381472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0052" y="0"/>
            <a:ext cx="8229600" cy="1143000"/>
          </a:xfrm>
        </p:spPr>
        <p:txBody>
          <a:bodyPr>
            <a:normAutofit/>
          </a:bodyPr>
          <a:lstStyle/>
          <a:p>
            <a:r>
              <a:rPr lang="en-US" sz="3200" b="1" dirty="0" smtClean="0">
                <a:latin typeface="Times New Roman" pitchFamily="18" charset="0"/>
                <a:cs typeface="Times New Roman" pitchFamily="18" charset="0"/>
              </a:rPr>
              <a:t>Motivation &amp; Scenarios</a:t>
            </a:r>
            <a:endParaRPr lang="zh-CN" altLang="en-US" sz="3200" b="1" dirty="0">
              <a:latin typeface="Times New Roman" pitchFamily="18" charset="0"/>
              <a:cs typeface="Times New Roman" pitchFamily="18" charset="0"/>
            </a:endParaRPr>
          </a:p>
        </p:txBody>
      </p:sp>
      <p:sp>
        <p:nvSpPr>
          <p:cNvPr id="3" name="内容占位符 2"/>
          <p:cNvSpPr>
            <a:spLocks noGrp="1"/>
          </p:cNvSpPr>
          <p:nvPr>
            <p:ph idx="1"/>
          </p:nvPr>
        </p:nvSpPr>
        <p:spPr>
          <a:xfrm>
            <a:off x="395536" y="908720"/>
            <a:ext cx="7920880" cy="432048"/>
          </a:xfrm>
        </p:spPr>
        <p:txBody>
          <a:bodyPr>
            <a:normAutofit lnSpcReduction="10000"/>
          </a:bodyPr>
          <a:lstStyle/>
          <a:p>
            <a:pPr marL="0" lvl="1" indent="0">
              <a:spcBef>
                <a:spcPts val="600"/>
              </a:spcBef>
              <a:buNone/>
            </a:pPr>
            <a:r>
              <a:rPr lang="en-GB" sz="2400" b="1" dirty="0">
                <a:latin typeface="Times New Roman" pitchFamily="18" charset="0"/>
                <a:ea typeface="+mj-ea"/>
                <a:cs typeface="Times New Roman" pitchFamily="18" charset="0"/>
              </a:rPr>
              <a:t> </a:t>
            </a:r>
            <a:r>
              <a:rPr lang="en-GB" sz="2400" b="1" dirty="0" smtClean="0">
                <a:latin typeface="Times New Roman" pitchFamily="18" charset="0"/>
                <a:ea typeface="+mj-ea"/>
                <a:cs typeface="Times New Roman" pitchFamily="18" charset="0"/>
              </a:rPr>
              <a:t>Scenario#4: </a:t>
            </a:r>
            <a:r>
              <a:rPr lang="en-US" sz="2400" b="1" dirty="0" smtClean="0">
                <a:latin typeface="Times New Roman" pitchFamily="18" charset="0"/>
                <a:ea typeface="+mj-ea"/>
                <a:cs typeface="Times New Roman" pitchFamily="18" charset="0"/>
              </a:rPr>
              <a:t>Commercial activities</a:t>
            </a:r>
            <a:endParaRPr lang="zh-CN" altLang="en-US" sz="2400" b="1" dirty="0">
              <a:latin typeface="Times New Roman" pitchFamily="18" charset="0"/>
              <a:ea typeface="+mj-ea"/>
              <a:cs typeface="Times New Roman" pitchFamily="18" charset="0"/>
            </a:endParaRPr>
          </a:p>
          <a:p>
            <a:pPr marL="342900" lvl="1" indent="-342900">
              <a:spcBef>
                <a:spcPts val="600"/>
              </a:spcBef>
              <a:buNone/>
            </a:pPr>
            <a:endParaRPr lang="zh-CN" altLang="en-US" sz="2400" dirty="0" smtClean="0"/>
          </a:p>
        </p:txBody>
      </p:sp>
      <p:sp>
        <p:nvSpPr>
          <p:cNvPr id="4" name="页脚占位符 3"/>
          <p:cNvSpPr>
            <a:spLocks noGrp="1"/>
          </p:cNvSpPr>
          <p:nvPr>
            <p:ph type="ftr" sz="quarter" idx="11"/>
          </p:nvPr>
        </p:nvSpPr>
        <p:spPr/>
        <p:txBody>
          <a:bodyPr/>
          <a:lstStyle/>
          <a:p>
            <a:r>
              <a:rPr lang="en-US" altLang="zh-CN" smtClean="0"/>
              <a:t>Hui Tian, et. Al</a:t>
            </a:r>
            <a:endParaRPr lang="zh-CN" altLang="en-US"/>
          </a:p>
        </p:txBody>
      </p:sp>
      <p:sp>
        <p:nvSpPr>
          <p:cNvPr id="5" name="灯片编号占位符 4"/>
          <p:cNvSpPr>
            <a:spLocks noGrp="1"/>
          </p:cNvSpPr>
          <p:nvPr>
            <p:ph type="sldNum" sz="quarter" idx="12"/>
          </p:nvPr>
        </p:nvSpPr>
        <p:spPr/>
        <p:txBody>
          <a:bodyPr/>
          <a:lstStyle/>
          <a:p>
            <a:fld id="{3230E130-1C6B-4D6B-B46B-816770970DB3}" type="slidenum">
              <a:rPr lang="zh-CN" altLang="en-US" smtClean="0"/>
              <a:pPr/>
              <a:t>7</a:t>
            </a:fld>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340768"/>
            <a:ext cx="5099411" cy="2953763"/>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4484302"/>
            <a:ext cx="4248472" cy="1885874"/>
          </a:xfrm>
          <a:prstGeom prst="rect">
            <a:avLst/>
          </a:prstGeom>
        </p:spPr>
      </p:pic>
      <p:pic>
        <p:nvPicPr>
          <p:cNvPr id="9" name="图片 8" descr="2249371790_a51e06d775_z.jpg"/>
          <p:cNvPicPr>
            <a:picLocks noChangeAspect="1"/>
          </p:cNvPicPr>
          <p:nvPr/>
        </p:nvPicPr>
        <p:blipFill>
          <a:blip r:embed="rId4" cstate="print"/>
          <a:stretch>
            <a:fillRect/>
          </a:stretch>
        </p:blipFill>
        <p:spPr>
          <a:xfrm>
            <a:off x="5508104" y="2060848"/>
            <a:ext cx="3456384" cy="1913492"/>
          </a:xfrm>
          <a:prstGeom prst="rect">
            <a:avLst/>
          </a:prstGeom>
        </p:spPr>
      </p:pic>
    </p:spTree>
    <p:extLst>
      <p:ext uri="{BB962C8B-B14F-4D97-AF65-F5344CB8AC3E}">
        <p14:creationId xmlns:p14="http://schemas.microsoft.com/office/powerpoint/2010/main" val="1247798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0052" y="0"/>
            <a:ext cx="8229600" cy="1143000"/>
          </a:xfrm>
        </p:spPr>
        <p:txBody>
          <a:bodyPr>
            <a:normAutofit/>
          </a:bodyPr>
          <a:lstStyle/>
          <a:p>
            <a:r>
              <a:rPr lang="en-US" sz="3200" b="1" dirty="0" smtClean="0">
                <a:latin typeface="Times New Roman" pitchFamily="18" charset="0"/>
                <a:cs typeface="Times New Roman" pitchFamily="18" charset="0"/>
              </a:rPr>
              <a:t>Motivation &amp; Scenarios</a:t>
            </a:r>
            <a:endParaRPr lang="zh-CN" altLang="en-US" sz="3200" b="1" dirty="0">
              <a:latin typeface="Times New Roman" pitchFamily="18" charset="0"/>
              <a:cs typeface="Times New Roman" pitchFamily="18" charset="0"/>
            </a:endParaRPr>
          </a:p>
        </p:txBody>
      </p:sp>
      <p:sp>
        <p:nvSpPr>
          <p:cNvPr id="3" name="内容占位符 2"/>
          <p:cNvSpPr>
            <a:spLocks noGrp="1"/>
          </p:cNvSpPr>
          <p:nvPr>
            <p:ph idx="1"/>
          </p:nvPr>
        </p:nvSpPr>
        <p:spPr>
          <a:xfrm>
            <a:off x="395536" y="980728"/>
            <a:ext cx="7920880" cy="432048"/>
          </a:xfrm>
        </p:spPr>
        <p:txBody>
          <a:bodyPr>
            <a:normAutofit lnSpcReduction="10000"/>
          </a:bodyPr>
          <a:lstStyle/>
          <a:p>
            <a:pPr marL="0" lvl="1" indent="0">
              <a:spcBef>
                <a:spcPts val="600"/>
              </a:spcBef>
              <a:buNone/>
            </a:pPr>
            <a:r>
              <a:rPr lang="en-GB" sz="2400" b="1" dirty="0">
                <a:latin typeface="Times New Roman" pitchFamily="18" charset="0"/>
                <a:ea typeface="+mj-ea"/>
                <a:cs typeface="Times New Roman" pitchFamily="18" charset="0"/>
              </a:rPr>
              <a:t> </a:t>
            </a:r>
            <a:r>
              <a:rPr lang="en-GB" sz="2400" b="1" dirty="0" smtClean="0">
                <a:latin typeface="Times New Roman" pitchFamily="18" charset="0"/>
                <a:ea typeface="+mj-ea"/>
                <a:cs typeface="Times New Roman" pitchFamily="18" charset="0"/>
              </a:rPr>
              <a:t>Scenario#5: </a:t>
            </a:r>
            <a:r>
              <a:rPr lang="en-US" sz="2400" b="1" dirty="0" smtClean="0">
                <a:latin typeface="Times New Roman" pitchFamily="18" charset="0"/>
                <a:ea typeface="+mj-ea"/>
                <a:cs typeface="Times New Roman" pitchFamily="18" charset="0"/>
              </a:rPr>
              <a:t>Campus life</a:t>
            </a:r>
            <a:endParaRPr lang="zh-CN" altLang="en-US" sz="2400" b="1" dirty="0">
              <a:latin typeface="Times New Roman" pitchFamily="18" charset="0"/>
              <a:ea typeface="+mj-ea"/>
              <a:cs typeface="Times New Roman" pitchFamily="18" charset="0"/>
            </a:endParaRPr>
          </a:p>
          <a:p>
            <a:pPr marL="342900" lvl="1" indent="-342900">
              <a:spcBef>
                <a:spcPts val="600"/>
              </a:spcBef>
              <a:buNone/>
            </a:pPr>
            <a:endParaRPr lang="zh-CN" altLang="en-US" sz="2400" dirty="0" smtClean="0"/>
          </a:p>
        </p:txBody>
      </p:sp>
      <p:sp>
        <p:nvSpPr>
          <p:cNvPr id="4" name="页脚占位符 3"/>
          <p:cNvSpPr>
            <a:spLocks noGrp="1"/>
          </p:cNvSpPr>
          <p:nvPr>
            <p:ph type="ftr" sz="quarter" idx="11"/>
          </p:nvPr>
        </p:nvSpPr>
        <p:spPr/>
        <p:txBody>
          <a:bodyPr/>
          <a:lstStyle/>
          <a:p>
            <a:r>
              <a:rPr lang="en-US" altLang="zh-CN" smtClean="0"/>
              <a:t>Hui Tian, et. Al</a:t>
            </a:r>
            <a:endParaRPr lang="zh-CN" altLang="en-US"/>
          </a:p>
        </p:txBody>
      </p:sp>
      <p:sp>
        <p:nvSpPr>
          <p:cNvPr id="5" name="灯片编号占位符 4"/>
          <p:cNvSpPr>
            <a:spLocks noGrp="1"/>
          </p:cNvSpPr>
          <p:nvPr>
            <p:ph type="sldNum" sz="quarter" idx="12"/>
          </p:nvPr>
        </p:nvSpPr>
        <p:spPr/>
        <p:txBody>
          <a:bodyPr/>
          <a:lstStyle/>
          <a:p>
            <a:fld id="{3230E130-1C6B-4D6B-B46B-816770970DB3}" type="slidenum">
              <a:rPr lang="zh-CN" altLang="en-US" smtClean="0"/>
              <a:pPr/>
              <a:t>8</a:t>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060848"/>
            <a:ext cx="3193901" cy="2053222"/>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4784"/>
            <a:ext cx="4392488" cy="3290126"/>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4365104"/>
            <a:ext cx="3091210" cy="1945762"/>
          </a:xfrm>
          <a:prstGeom prst="rect">
            <a:avLst/>
          </a:prstGeom>
        </p:spPr>
      </p:pic>
      <p:sp>
        <p:nvSpPr>
          <p:cNvPr id="10" name="内容占位符 2"/>
          <p:cNvSpPr txBox="1">
            <a:spLocks/>
          </p:cNvSpPr>
          <p:nvPr/>
        </p:nvSpPr>
        <p:spPr>
          <a:xfrm>
            <a:off x="107504" y="4774910"/>
            <a:ext cx="4968552" cy="16784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CN" sz="1800" b="1" dirty="0" smtClean="0">
                <a:latin typeface="Times New Roman" pitchFamily="18" charset="0"/>
                <a:cs typeface="Times New Roman" pitchFamily="18" charset="0"/>
              </a:rPr>
              <a:t>In a campus, </a:t>
            </a:r>
            <a:r>
              <a:rPr lang="en-US" altLang="zh-CN" sz="1800" b="1" dirty="0" err="1" smtClean="0">
                <a:latin typeface="Times New Roman" pitchFamily="18" charset="0"/>
                <a:cs typeface="Times New Roman" pitchFamily="18" charset="0"/>
              </a:rPr>
              <a:t>WiFi</a:t>
            </a:r>
            <a:r>
              <a:rPr lang="en-US" altLang="zh-CN" sz="1800" b="1" dirty="0" smtClean="0">
                <a:latin typeface="Times New Roman" pitchFamily="18" charset="0"/>
                <a:cs typeface="Times New Roman" pitchFamily="18" charset="0"/>
              </a:rPr>
              <a:t> is ought to be provided in the dormitory, teaching building and sports ground. Especially in the dormitory, mobile users are very densely deployed. </a:t>
            </a:r>
            <a:endParaRPr lang="en-US" altLang="zh-CN"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2131523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341784"/>
            <a:ext cx="8229600" cy="1143000"/>
          </a:xfrm>
        </p:spPr>
        <p:txBody>
          <a:bodyPr>
            <a:normAutofit/>
          </a:bodyPr>
          <a:lstStyle/>
          <a:p>
            <a:pPr lvl="0"/>
            <a:r>
              <a:rPr lang="en-US" altLang="zh-CN" sz="3200" b="1" dirty="0" smtClean="0">
                <a:latin typeface="Times New Roman" pitchFamily="18" charset="0"/>
                <a:cs typeface="Times New Roman" pitchFamily="18" charset="0"/>
              </a:rPr>
              <a:t>Requirements</a:t>
            </a:r>
            <a:r>
              <a:rPr lang="en-US" altLang="zh-CN" sz="3200" b="1" dirty="0">
                <a:latin typeface="Times New Roman" pitchFamily="18" charset="0"/>
                <a:cs typeface="Times New Roman" pitchFamily="18" charset="0"/>
              </a:rPr>
              <a:t> &amp; </a:t>
            </a:r>
            <a:r>
              <a:rPr lang="en-US" altLang="zh-CN" sz="3200" b="1" dirty="0" smtClean="0">
                <a:latin typeface="Times New Roman" pitchFamily="18" charset="0"/>
                <a:cs typeface="Times New Roman" pitchFamily="18" charset="0"/>
              </a:rPr>
              <a:t>Challenges  </a:t>
            </a:r>
            <a:r>
              <a:rPr lang="en-GB" altLang="zh-CN" sz="3200" b="1" dirty="0" smtClean="0">
                <a:latin typeface="Times New Roman" pitchFamily="18" charset="0"/>
                <a:cs typeface="Times New Roman" pitchFamily="18" charset="0"/>
              </a:rPr>
              <a:t/>
            </a:r>
            <a:br>
              <a:rPr lang="en-GB" altLang="zh-CN" sz="3200" b="1" dirty="0" smtClean="0">
                <a:latin typeface="Times New Roman" pitchFamily="18" charset="0"/>
                <a:cs typeface="Times New Roman" pitchFamily="18" charset="0"/>
              </a:rPr>
            </a:br>
            <a:endParaRPr lang="zh-CN" altLang="en-US" sz="3200" b="1" dirty="0">
              <a:latin typeface="Times New Roman" pitchFamily="18" charset="0"/>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t>Hui Tian, et. Al</a:t>
            </a:r>
            <a:endParaRPr lang="zh-CN" altLang="en-US"/>
          </a:p>
        </p:txBody>
      </p:sp>
      <p:sp>
        <p:nvSpPr>
          <p:cNvPr id="5" name="灯片编号占位符 4"/>
          <p:cNvSpPr>
            <a:spLocks noGrp="1"/>
          </p:cNvSpPr>
          <p:nvPr>
            <p:ph type="sldNum" sz="quarter" idx="12"/>
          </p:nvPr>
        </p:nvSpPr>
        <p:spPr/>
        <p:txBody>
          <a:bodyPr/>
          <a:lstStyle/>
          <a:p>
            <a:fld id="{3230E130-1C6B-4D6B-B46B-816770970DB3}" type="slidenum">
              <a:rPr lang="zh-CN" altLang="en-US" smtClean="0"/>
              <a:pPr/>
              <a:t>9</a:t>
            </a:fld>
            <a:endParaRPr lang="zh-CN" altLang="en-US"/>
          </a:p>
        </p:txBody>
      </p:sp>
      <p:sp>
        <p:nvSpPr>
          <p:cNvPr id="3" name="矩形 2"/>
          <p:cNvSpPr/>
          <p:nvPr/>
        </p:nvSpPr>
        <p:spPr>
          <a:xfrm>
            <a:off x="323528" y="1009759"/>
            <a:ext cx="8280920" cy="4985980"/>
          </a:xfrm>
          <a:prstGeom prst="rect">
            <a:avLst/>
          </a:prstGeom>
        </p:spPr>
        <p:txBody>
          <a:bodyPr wrap="square">
            <a:spAutoFit/>
          </a:bodyPr>
          <a:lstStyle/>
          <a:p>
            <a:r>
              <a:rPr lang="en-US" altLang="zh-CN" sz="2000" b="1" dirty="0">
                <a:latin typeface="Times New Roman" pitchFamily="18" charset="0"/>
                <a:cs typeface="Times New Roman" pitchFamily="18" charset="0"/>
              </a:rPr>
              <a:t>In a </a:t>
            </a:r>
            <a:r>
              <a:rPr lang="en-US" altLang="zh-CN" sz="2000" b="1" dirty="0" smtClean="0">
                <a:latin typeface="Times New Roman" pitchFamily="18" charset="0"/>
                <a:cs typeface="Times New Roman" pitchFamily="18" charset="0"/>
              </a:rPr>
              <a:t>word </a:t>
            </a:r>
            <a:r>
              <a:rPr lang="en-US" altLang="zh-CN" sz="2000" b="1" i="1" dirty="0" smtClean="0">
                <a:latin typeface="Times New Roman" pitchFamily="18" charset="0"/>
                <a:cs typeface="Times New Roman" pitchFamily="18" charset="0"/>
              </a:rPr>
              <a:t>,Ultra </a:t>
            </a:r>
            <a:r>
              <a:rPr lang="en-US" altLang="zh-CN" sz="2000" b="1" i="1" dirty="0">
                <a:latin typeface="Times New Roman" pitchFamily="18" charset="0"/>
                <a:cs typeface="Times New Roman" pitchFamily="18" charset="0"/>
              </a:rPr>
              <a:t>high Density </a:t>
            </a:r>
            <a:r>
              <a:rPr lang="en-US" altLang="zh-CN" sz="2000" b="1" dirty="0">
                <a:latin typeface="Times New Roman" pitchFamily="18" charset="0"/>
                <a:cs typeface="Times New Roman" pitchFamily="18" charset="0"/>
              </a:rPr>
              <a:t>mainly</a:t>
            </a:r>
            <a:r>
              <a:rPr lang="en-US" altLang="zh-CN" sz="2000" b="1" i="1" dirty="0">
                <a:latin typeface="Times New Roman" pitchFamily="18" charset="0"/>
                <a:cs typeface="Times New Roman" pitchFamily="18" charset="0"/>
              </a:rPr>
              <a:t> </a:t>
            </a:r>
            <a:r>
              <a:rPr lang="en-US" altLang="zh-CN" sz="2000" b="1" dirty="0">
                <a:latin typeface="Times New Roman" pitchFamily="18" charset="0"/>
                <a:cs typeface="Times New Roman" pitchFamily="18" charset="0"/>
              </a:rPr>
              <a:t>consists of two points:</a:t>
            </a:r>
          </a:p>
          <a:p>
            <a:pPr marL="514350" indent="-514350">
              <a:buFont typeface="+mj-lt"/>
              <a:buAutoNum type="arabicPeriod"/>
            </a:pPr>
            <a:r>
              <a:rPr lang="en-US" altLang="zh-CN" sz="2000" b="1" dirty="0">
                <a:latin typeface="Times New Roman" pitchFamily="18" charset="0"/>
                <a:cs typeface="Times New Roman" pitchFamily="18" charset="0"/>
              </a:rPr>
              <a:t>The density of the mobile terminals(STAs) are ultra high. </a:t>
            </a:r>
          </a:p>
          <a:p>
            <a:pPr marL="514350" indent="-514350">
              <a:buFont typeface="+mj-lt"/>
              <a:buAutoNum type="arabicPeriod"/>
            </a:pPr>
            <a:r>
              <a:rPr lang="en-US" altLang="zh-CN" sz="2000" b="1" dirty="0">
                <a:latin typeface="Times New Roman" pitchFamily="18" charset="0"/>
                <a:cs typeface="Times New Roman" pitchFamily="18" charset="0"/>
              </a:rPr>
              <a:t>The APs are densely deployed</a:t>
            </a:r>
            <a:r>
              <a:rPr lang="en-US" altLang="zh-CN" sz="2000" b="1" dirty="0" smtClean="0">
                <a:latin typeface="Times New Roman" pitchFamily="18" charset="0"/>
                <a:cs typeface="Times New Roman" pitchFamily="18" charset="0"/>
              </a:rPr>
              <a:t>.</a:t>
            </a:r>
          </a:p>
          <a:p>
            <a:r>
              <a:rPr lang="en-US" altLang="zh-CN" sz="2000" b="1" dirty="0" smtClean="0">
                <a:latin typeface="Times New Roman" pitchFamily="18" charset="0"/>
                <a:cs typeface="Times New Roman" pitchFamily="18" charset="0"/>
              </a:rPr>
              <a:t>As for the high density features, problems unavoidably come by, and we are faced with those </a:t>
            </a:r>
            <a:r>
              <a:rPr lang="en-US" altLang="zh-CN" sz="2000" b="1" i="1" dirty="0">
                <a:latin typeface="Times New Roman" pitchFamily="18" charset="0"/>
                <a:cs typeface="Times New Roman" pitchFamily="18" charset="0"/>
              </a:rPr>
              <a:t>Highlighted Challenges</a:t>
            </a:r>
            <a:r>
              <a:rPr lang="en-US" altLang="zh-CN" sz="2000" b="1" dirty="0">
                <a:latin typeface="Times New Roman" pitchFamily="18" charset="0"/>
                <a:cs typeface="Times New Roman" pitchFamily="18" charset="0"/>
              </a:rPr>
              <a:t>: </a:t>
            </a:r>
          </a:p>
          <a:p>
            <a:pPr marL="342900" indent="-342900">
              <a:buFont typeface="Wingdings" pitchFamily="2" charset="2"/>
              <a:buChar char="l"/>
            </a:pPr>
            <a:r>
              <a:rPr lang="en-US" altLang="zh-CN" sz="2000" b="1" dirty="0" smtClean="0">
                <a:latin typeface="Times New Roman" pitchFamily="18" charset="0"/>
                <a:cs typeface="Times New Roman" pitchFamily="18" charset="0"/>
              </a:rPr>
              <a:t>Due to a high locating popularity of STAs and APs, how to reduce interferences from both intra and inter APs?</a:t>
            </a:r>
          </a:p>
          <a:p>
            <a:pPr marL="342900" indent="-342900">
              <a:buFont typeface="Wingdings" pitchFamily="2" charset="2"/>
              <a:buChar char="l"/>
            </a:pPr>
            <a:r>
              <a:rPr lang="en-US" altLang="zh-CN" sz="2000" b="1" dirty="0" smtClean="0">
                <a:latin typeface="Times New Roman" pitchFamily="18" charset="0"/>
                <a:cs typeface="Times New Roman" pitchFamily="18" charset="0"/>
              </a:rPr>
              <a:t>How to guarantee the network throughput with a large number of users transmitting packets simultaneously?</a:t>
            </a:r>
          </a:p>
          <a:p>
            <a:pPr marL="342900" indent="-342900">
              <a:buFont typeface="Wingdings" pitchFamily="2" charset="2"/>
              <a:buChar char="l"/>
            </a:pPr>
            <a:r>
              <a:rPr lang="en-US" altLang="zh-CN" sz="2000" b="1" dirty="0" smtClean="0">
                <a:latin typeface="Times New Roman" pitchFamily="18" charset="0"/>
                <a:cs typeface="Times New Roman" pitchFamily="18" charset="0"/>
              </a:rPr>
              <a:t>Improved </a:t>
            </a:r>
            <a:r>
              <a:rPr lang="en-US" altLang="zh-CN" sz="2000" b="1" dirty="0">
                <a:latin typeface="Times New Roman" pitchFamily="18" charset="0"/>
                <a:cs typeface="Times New Roman" pitchFamily="18" charset="0"/>
              </a:rPr>
              <a:t>scalability and mobility control schemes cause more network complexity</a:t>
            </a:r>
            <a:r>
              <a:rPr lang="en-US" altLang="zh-CN" sz="2000" b="1" dirty="0" smtClean="0">
                <a:latin typeface="Times New Roman" pitchFamily="18" charset="0"/>
                <a:cs typeface="Times New Roman" pitchFamily="18" charset="0"/>
              </a:rPr>
              <a:t>.</a:t>
            </a:r>
          </a:p>
          <a:p>
            <a:pPr marL="342900" indent="-342900">
              <a:buFont typeface="Wingdings" pitchFamily="2" charset="2"/>
              <a:buChar char="l"/>
            </a:pPr>
            <a:r>
              <a:rPr lang="en-US" altLang="zh-CN" sz="2000" b="1" dirty="0">
                <a:latin typeface="Times New Roman" pitchFamily="18" charset="0"/>
                <a:cs typeface="Times New Roman" pitchFamily="18" charset="0"/>
              </a:rPr>
              <a:t>High data rates mean more power consumption, which contributes to a larger OPEX expense</a:t>
            </a:r>
            <a:r>
              <a:rPr lang="en-US" altLang="zh-CN" sz="2000" b="1" dirty="0" smtClean="0">
                <a:latin typeface="Times New Roman" pitchFamily="18" charset="0"/>
                <a:cs typeface="Times New Roman" pitchFamily="18" charset="0"/>
              </a:rPr>
              <a:t>.</a:t>
            </a:r>
          </a:p>
          <a:p>
            <a:pPr marL="342900" indent="-342900">
              <a:buFont typeface="Wingdings" pitchFamily="2" charset="2"/>
              <a:buChar char="l"/>
            </a:pPr>
            <a:r>
              <a:rPr lang="en-US" altLang="zh-CN" sz="2000" b="1" dirty="0" smtClean="0">
                <a:latin typeface="Times New Roman" pitchFamily="18" charset="0"/>
                <a:cs typeface="Times New Roman" pitchFamily="18" charset="0"/>
              </a:rPr>
              <a:t>While some data packets are transmitted for business affairs, security issues are negligible. </a:t>
            </a:r>
            <a:endParaRPr lang="en-US" altLang="zh-CN" sz="2000" b="1" dirty="0">
              <a:latin typeface="Times New Roman" pitchFamily="18" charset="0"/>
              <a:cs typeface="Times New Roman" pitchFamily="18" charset="0"/>
            </a:endParaRPr>
          </a:p>
          <a:p>
            <a:endParaRPr lang="en-US" altLang="zh-CN"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3561</TotalTime>
  <Words>1147</Words>
  <Application>Microsoft Office PowerPoint</Application>
  <PresentationFormat>全屏显示(4:3)</PresentationFormat>
  <Paragraphs>114</Paragraphs>
  <Slides>17</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17</vt:i4>
      </vt:variant>
    </vt:vector>
  </HeadingPairs>
  <TitlesOfParts>
    <vt:vector size="20" baseType="lpstr">
      <vt:lpstr>Office 主题</vt:lpstr>
      <vt:lpstr>Microsoft Word 97 - 2003 Document</vt:lpstr>
      <vt:lpstr>Visio</vt:lpstr>
      <vt:lpstr>PowerPoint 演示文稿</vt:lpstr>
      <vt:lpstr>Abstract</vt:lpstr>
      <vt:lpstr>Motivation &amp; Scenarios</vt:lpstr>
      <vt:lpstr>Motivation &amp; Scenarios</vt:lpstr>
      <vt:lpstr>Motivation &amp; Scenarios</vt:lpstr>
      <vt:lpstr>Motivation &amp; Scenarios</vt:lpstr>
      <vt:lpstr>Motivation &amp; Scenarios</vt:lpstr>
      <vt:lpstr>Motivation &amp; Scenarios</vt:lpstr>
      <vt:lpstr>Requirements &amp; Challenges   </vt:lpstr>
      <vt:lpstr>Solutions &amp; Potential techniques</vt:lpstr>
      <vt:lpstr>PowerPoint 演示文稿</vt:lpstr>
      <vt:lpstr>Solutions &amp; Potential techniques</vt:lpstr>
      <vt:lpstr>Solutions &amp; Potential techniques</vt:lpstr>
      <vt:lpstr>Solutions &amp; Potential techniques</vt:lpstr>
      <vt:lpstr>Conclusions &amp; Provisions</vt:lpstr>
      <vt:lpstr>References</vt:lpstr>
      <vt:lpstr>PowerPoint 演示文稿</vt:lpstr>
    </vt:vector>
  </TitlesOfParts>
  <Company>dd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番茄花园</dc:creator>
  <cp:lastModifiedBy>Zhendong Luo</cp:lastModifiedBy>
  <cp:revision>225</cp:revision>
  <dcterms:created xsi:type="dcterms:W3CDTF">2013-04-12T09:19:39Z</dcterms:created>
  <dcterms:modified xsi:type="dcterms:W3CDTF">2013-05-17T03:25:38Z</dcterms:modified>
</cp:coreProperties>
</file>