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0" r:id="rId3"/>
    <p:sldId id="271" r:id="rId4"/>
    <p:sldId id="280" r:id="rId5"/>
    <p:sldId id="287" r:id="rId6"/>
    <p:sldId id="281" r:id="rId7"/>
    <p:sldId id="286" r:id="rId8"/>
    <p:sldId id="282" r:id="rId9"/>
    <p:sldId id="283" r:id="rId10"/>
    <p:sldId id="285" r:id="rId11"/>
    <p:sldId id="277" r:id="rId12"/>
    <p:sldId id="28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01" autoAdjust="0"/>
    <p:restoredTop sz="90809" autoAdjust="0"/>
  </p:normalViewPr>
  <p:slideViewPr>
    <p:cSldViewPr>
      <p:cViewPr varScale="1">
        <p:scale>
          <a:sx n="77" d="100"/>
          <a:sy n="77" d="100"/>
        </p:scale>
        <p:origin x="-1362" y="-96"/>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sorterViewPr>
    <p:cViewPr>
      <p:scale>
        <a:sx n="66" d="100"/>
        <a:sy n="66" d="100"/>
      </p:scale>
      <p:origin x="0" y="798"/>
    </p:cViewPr>
  </p:sorterViewPr>
  <p:notesViewPr>
    <p:cSldViewPr>
      <p:cViewPr varScale="1">
        <p:scale>
          <a:sx n="80" d="100"/>
          <a:sy n="80" d="100"/>
        </p:scale>
        <p:origin x="-208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164306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fld id="{1763E388-FE4E-4511-B24F-5348DD39C870}" type="datetime1">
              <a:rPr lang="zh-CN" altLang="en-US"/>
              <a:pPr>
                <a:defRPr/>
              </a:pPr>
              <a:t>2013/5/17</a:t>
            </a:fld>
            <a:r>
              <a:rPr lang="en-US" altLang="zh-CN"/>
              <a:t>June 2010</a:t>
            </a:r>
          </a:p>
        </p:txBody>
      </p:sp>
      <p:sp>
        <p:nvSpPr>
          <p:cNvPr id="3076" name="Rectangle 4"/>
          <p:cNvSpPr>
            <a:spLocks noGrp="1" noChangeArrowheads="1"/>
          </p:cNvSpPr>
          <p:nvPr>
            <p:ph type="ftr" sz="quarter" idx="2"/>
          </p:nvPr>
        </p:nvSpPr>
        <p:spPr bwMode="auto">
          <a:xfrm>
            <a:off x="4941888" y="8982075"/>
            <a:ext cx="13763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Xie Gang,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n-ea"/>
              </a:defRPr>
            </a:lvl1pPr>
          </a:lstStyle>
          <a:p>
            <a:pPr>
              <a:defRPr/>
            </a:pPr>
            <a:r>
              <a:rPr lang="en-US" altLang="zh-CN"/>
              <a:t>Page </a:t>
            </a:r>
            <a:fld id="{72CD39EA-7559-4A4D-A383-2753E78197C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9" name="Header Placeholder 8"/>
          <p:cNvSpPr>
            <a:spLocks noGrp="1"/>
          </p:cNvSpPr>
          <p:nvPr>
            <p:ph type="hdr" sz="quarter"/>
          </p:nvPr>
        </p:nvSpPr>
        <p:spPr>
          <a:xfrm>
            <a:off x="4763" y="0"/>
            <a:ext cx="3005137" cy="463550"/>
          </a:xfrm>
          <a:prstGeom prst="rect">
            <a:avLst/>
          </a:prstGeom>
        </p:spPr>
        <p:txBody>
          <a:bodyPr vert="horz" wrap="square" lIns="91440" tIns="45720" rIns="91440" bIns="45720" numCol="1" anchor="t" anchorCtr="0" compatLnSpc="1">
            <a:prstTxWarp prst="textNoShape">
              <a:avLst/>
            </a:prstTxWarp>
          </a:bodyPr>
          <a:lstStyle>
            <a:lvl1pPr eaLnBrk="0" hangingPunct="0">
              <a:defRPr>
                <a:ea typeface="+mn-ea"/>
              </a:defRPr>
            </a:lvl1pPr>
          </a:lstStyle>
          <a:p>
            <a:pPr>
              <a:defRPr/>
            </a:pPr>
            <a:r>
              <a:rPr lang="en-CA" altLang="zh-CN"/>
              <a:t>doc.: IEEE 802.11-10/xxxxr0</a:t>
            </a:r>
          </a:p>
        </p:txBody>
      </p:sp>
    </p:spTree>
    <p:extLst>
      <p:ext uri="{BB962C8B-B14F-4D97-AF65-F5344CB8AC3E}">
        <p14:creationId xmlns:p14="http://schemas.microsoft.com/office/powerpoint/2010/main" val="20479975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97288" y="98425"/>
            <a:ext cx="2584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802.11-10/xxxxr0</a:t>
            </a:r>
          </a:p>
        </p:txBody>
      </p:sp>
      <p:sp>
        <p:nvSpPr>
          <p:cNvPr id="2051" name="Rectangle 3"/>
          <p:cNvSpPr>
            <a:spLocks noGrp="1" noChangeArrowheads="1"/>
          </p:cNvSpPr>
          <p:nvPr>
            <p:ph type="dt" idx="1"/>
          </p:nvPr>
        </p:nvSpPr>
        <p:spPr bwMode="auto">
          <a:xfrm>
            <a:off x="654050" y="98425"/>
            <a:ext cx="164306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fld id="{F7A88C75-4317-4E1B-B2C6-78E95469C71B}" type="datetime1">
              <a:rPr lang="zh-CN" altLang="en-US"/>
              <a:pPr>
                <a:defRPr/>
              </a:pPr>
              <a:t>2013/5/17</a:t>
            </a:fld>
            <a:r>
              <a:rPr lang="en-US" altLang="zh-CN"/>
              <a:t>June 2010</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48175" y="8985250"/>
            <a:ext cx="18335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ltLang="zh-CN"/>
              <a:t>Xie Gang,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Page </a:t>
            </a:r>
            <a:fld id="{2E02AC3C-CDD7-4C1B-A9C9-440FC2DBB67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Tree>
    <p:extLst>
      <p:ext uri="{BB962C8B-B14F-4D97-AF65-F5344CB8AC3E}">
        <p14:creationId xmlns:p14="http://schemas.microsoft.com/office/powerpoint/2010/main" val="38363583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p:txBody>
          <a:bodyPr/>
          <a:lstStyle/>
          <a:p>
            <a:pPr>
              <a:defRPr/>
            </a:pPr>
            <a:fld id="{0438D46F-F1CE-4428-BDA3-1E0C758891BB}" type="datetime1">
              <a:rPr lang="zh-CN" altLang="en-US" smtClean="0"/>
              <a:pPr>
                <a:defRPr/>
              </a:pPr>
              <a:t>2013/5/17</a:t>
            </a:fld>
            <a:r>
              <a:rPr lang="en-US" altLang="zh-CN" smtClean="0"/>
              <a:t>June 2010</a:t>
            </a:r>
          </a:p>
        </p:txBody>
      </p:sp>
      <p:sp>
        <p:nvSpPr>
          <p:cNvPr id="16387" name="Rectangle 6"/>
          <p:cNvSpPr>
            <a:spLocks noGrp="1" noChangeArrowheads="1"/>
          </p:cNvSpPr>
          <p:nvPr>
            <p:ph type="ftr" sz="quarter" idx="4"/>
          </p:nvPr>
        </p:nvSpPr>
        <p:spPr/>
        <p:txBody>
          <a:bodyPr/>
          <a:lstStyle/>
          <a:p>
            <a:pPr lvl="4">
              <a:defRPr/>
            </a:pPr>
            <a:r>
              <a:rPr lang="en-US" altLang="zh-CN" smtClean="0"/>
              <a:t>Xie Gang, Cisco Systems</a:t>
            </a:r>
          </a:p>
        </p:txBody>
      </p:sp>
      <p:sp>
        <p:nvSpPr>
          <p:cNvPr id="16388" name="Rectangle 2"/>
          <p:cNvSpPr>
            <a:spLocks noGrp="1" noChangeArrowheads="1"/>
          </p:cNvSpPr>
          <p:nvPr>
            <p:ph type="hdr" sz="quarter"/>
          </p:nvPr>
        </p:nvSpPr>
        <p:spPr>
          <a:xfrm>
            <a:off x="4086225" y="95250"/>
            <a:ext cx="2195513" cy="215900"/>
          </a:xfrm>
        </p:spPr>
        <p:txBody>
          <a:bodyPr/>
          <a:lstStyle/>
          <a:p>
            <a:pPr>
              <a:defRPr/>
            </a:pPr>
            <a:r>
              <a:rPr lang="en-US" altLang="zh-CN" smtClean="0"/>
              <a:t>doc.: IEEE 802.11-10/0084r3</a:t>
            </a:r>
          </a:p>
        </p:txBody>
      </p:sp>
      <p:sp>
        <p:nvSpPr>
          <p:cNvPr id="16389" name="Rectangle 3"/>
          <p:cNvSpPr txBox="1">
            <a:spLocks noGrp="1" noChangeArrowheads="1"/>
          </p:cNvSpPr>
          <p:nvPr/>
        </p:nvSpPr>
        <p:spPr bwMode="auto">
          <a:xfrm>
            <a:off x="654050" y="95250"/>
            <a:ext cx="773113" cy="215900"/>
          </a:xfrm>
          <a:prstGeom prst="rect">
            <a:avLst/>
          </a:prstGeom>
          <a:noFill/>
          <a:ln w="9525">
            <a:noFill/>
            <a:miter lim="800000"/>
            <a:headEnd/>
            <a:tailEnd/>
          </a:ln>
        </p:spPr>
        <p:txBody>
          <a:bodyPr wrap="none" lIns="0" tIns="0" rIns="0" bIns="0" anchor="b">
            <a:spAutoFit/>
          </a:bodyPr>
          <a:lstStyle/>
          <a:p>
            <a:pPr defTabSz="933450" eaLnBrk="0" hangingPunct="0"/>
            <a:r>
              <a:rPr lang="en-US" altLang="zh-CN" sz="1400" b="1"/>
              <a:t>January 2010</a:t>
            </a:r>
          </a:p>
        </p:txBody>
      </p:sp>
      <p:sp>
        <p:nvSpPr>
          <p:cNvPr id="16390"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ltLang="zh-CN"/>
              <a:t>, Cisco Systems</a:t>
            </a:r>
          </a:p>
        </p:txBody>
      </p:sp>
      <p:sp>
        <p:nvSpPr>
          <p:cNvPr id="16391" name="Rectangle 7"/>
          <p:cNvSpPr>
            <a:spLocks noGrp="1" noChangeArrowheads="1"/>
          </p:cNvSpPr>
          <p:nvPr>
            <p:ph type="sldNum" sz="quarter" idx="5"/>
          </p:nvPr>
        </p:nvSpPr>
        <p:spPr/>
        <p:txBody>
          <a:bodyPr/>
          <a:lstStyle/>
          <a:p>
            <a:pPr>
              <a:defRPr/>
            </a:pPr>
            <a:r>
              <a:rPr lang="en-US" altLang="zh-CN" smtClean="0"/>
              <a:t>Page </a:t>
            </a:r>
            <a:fld id="{FCB7F57F-9D56-4416-B725-AD6D4A58153C}" type="slidenum">
              <a:rPr lang="en-US" altLang="zh-CN" smtClean="0"/>
              <a:pPr>
                <a:defRPr/>
              </a:pPr>
              <a:t>1</a:t>
            </a:fld>
            <a:endParaRPr lang="en-US" altLang="zh-CN" smtClean="0"/>
          </a:p>
        </p:txBody>
      </p:sp>
      <p:sp>
        <p:nvSpPr>
          <p:cNvPr id="16392" name="Rectangle 2"/>
          <p:cNvSpPr>
            <a:spLocks noGrp="1" noRot="1" noChangeAspect="1" noChangeArrowheads="1" noTextEdit="1"/>
          </p:cNvSpPr>
          <p:nvPr>
            <p:ph type="sldImg"/>
          </p:nvPr>
        </p:nvSpPr>
        <p:spPr>
          <a:xfrm>
            <a:off x="1154113" y="701675"/>
            <a:ext cx="4625975" cy="3468688"/>
          </a:xfrm>
          <a:ln/>
        </p:spPr>
      </p:sp>
      <p:sp>
        <p:nvSpPr>
          <p:cNvPr id="16393"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txBox="1">
            <a:spLocks noGrp="1" noChangeArrowheads="1"/>
          </p:cNvSpPr>
          <p:nvPr/>
        </p:nvSpPr>
        <p:spPr bwMode="auto">
          <a:xfrm>
            <a:off x="3697288" y="98425"/>
            <a:ext cx="2584450" cy="212725"/>
          </a:xfrm>
          <a:prstGeom prst="rect">
            <a:avLst/>
          </a:prstGeom>
          <a:noFill/>
          <a:ln w="9525">
            <a:noFill/>
            <a:miter lim="800000"/>
            <a:headEnd/>
            <a:tailEnd/>
          </a:ln>
        </p:spPr>
        <p:txBody>
          <a:bodyPr wrap="none" lIns="0" tIns="0" rIns="0" bIns="0" anchor="b">
            <a:spAutoFit/>
          </a:bodyPr>
          <a:lstStyle/>
          <a:p>
            <a:pPr algn="r" defTabSz="933450" eaLnBrk="0" hangingPunct="0"/>
            <a:r>
              <a:rPr lang="en-US" altLang="zh-CN" sz="1400" b="1"/>
              <a:t>doc.: IEEE 802.11-10/xxxxr0</a:t>
            </a:r>
          </a:p>
        </p:txBody>
      </p:sp>
      <p:sp>
        <p:nvSpPr>
          <p:cNvPr id="33795" name="Rectangle 6"/>
          <p:cNvSpPr txBox="1">
            <a:spLocks noGrp="1" noChangeArrowheads="1"/>
          </p:cNvSpPr>
          <p:nvPr/>
        </p:nvSpPr>
        <p:spPr bwMode="auto">
          <a:xfrm>
            <a:off x="3859213" y="8985250"/>
            <a:ext cx="2422525"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ltLang="zh-CN"/>
              <a:t>Xie Gang, Cisco Systems</a:t>
            </a:r>
          </a:p>
        </p:txBody>
      </p:sp>
      <p:sp>
        <p:nvSpPr>
          <p:cNvPr id="8" name="Rectangle 7"/>
          <p:cNvSpPr txBox="1">
            <a:spLocks noGrp="1" noChangeArrowheads="1"/>
          </p:cNvSpPr>
          <p:nvPr/>
        </p:nvSpPr>
        <p:spPr bwMode="auto">
          <a:xfrm>
            <a:off x="3222625" y="8985250"/>
            <a:ext cx="512763" cy="182563"/>
          </a:xfrm>
          <a:prstGeom prst="rect">
            <a:avLst/>
          </a:prstGeom>
          <a:noFill/>
          <a:ln>
            <a:miter lim="800000"/>
            <a:headEnd/>
            <a:tailEnd/>
          </a:ln>
        </p:spPr>
        <p:txBody>
          <a:bodyPr wrap="none" lIns="0" tIns="0" rIns="0" bIns="0">
            <a:spAutoFit/>
          </a:bodyPr>
          <a:lstStyle/>
          <a:p>
            <a:pPr algn="r" defTabSz="933450" eaLnBrk="0" hangingPunct="0">
              <a:defRPr/>
            </a:pPr>
            <a:r>
              <a:rPr lang="en-US" altLang="zh-CN">
                <a:ea typeface="+mn-ea"/>
              </a:rPr>
              <a:t>Page </a:t>
            </a:r>
            <a:fld id="{2B71D4AF-F340-41C3-AF9E-C6B944D32F15}" type="slidenum">
              <a:rPr lang="en-US" altLang="zh-CN">
                <a:ea typeface="+mn-ea"/>
              </a:rPr>
              <a:pPr algn="r" defTabSz="933450" eaLnBrk="0" hangingPunct="0">
                <a:defRPr/>
              </a:pPr>
              <a:t>2</a:t>
            </a:fld>
            <a:endParaRPr lang="en-US" altLang="zh-CN">
              <a:ea typeface="+mn-ea"/>
            </a:endParaRPr>
          </a:p>
        </p:txBody>
      </p:sp>
      <p:sp>
        <p:nvSpPr>
          <p:cNvPr id="17410" name="Rectangle 3"/>
          <p:cNvSpPr txBox="1">
            <a:spLocks noGrp="1" noChangeArrowheads="1"/>
          </p:cNvSpPr>
          <p:nvPr/>
        </p:nvSpPr>
        <p:spPr bwMode="auto">
          <a:xfrm>
            <a:off x="654050" y="98425"/>
            <a:ext cx="1643063" cy="212725"/>
          </a:xfrm>
          <a:prstGeom prst="rect">
            <a:avLst/>
          </a:prstGeom>
          <a:noFill/>
          <a:ln>
            <a:miter lim="800000"/>
            <a:headEnd/>
            <a:tailEnd/>
          </a:ln>
        </p:spPr>
        <p:txBody>
          <a:bodyPr wrap="none" lIns="0" tIns="0" rIns="0" bIns="0" anchor="b">
            <a:spAutoFit/>
          </a:bodyPr>
          <a:lstStyle/>
          <a:p>
            <a:pPr defTabSz="933450" eaLnBrk="0" hangingPunct="0">
              <a:defRPr/>
            </a:pPr>
            <a:fld id="{514F6A55-4ABB-49BF-986C-C0D1E2073958}" type="datetime1">
              <a:rPr lang="zh-CN" altLang="en-US" sz="1400" b="1">
                <a:ea typeface="+mn-ea"/>
              </a:rPr>
              <a:pPr defTabSz="933450" eaLnBrk="0" hangingPunct="0">
                <a:defRPr/>
              </a:pPr>
              <a:t>2013/5/17</a:t>
            </a:fld>
            <a:r>
              <a:rPr lang="en-US" altLang="zh-CN" sz="1400" b="1">
                <a:ea typeface="+mn-ea"/>
              </a:rPr>
              <a:t>June 2010</a:t>
            </a:r>
          </a:p>
        </p:txBody>
      </p:sp>
      <p:sp>
        <p:nvSpPr>
          <p:cNvPr id="17411" name="Rectangle 6"/>
          <p:cNvSpPr txBox="1">
            <a:spLocks noGrp="1" noChangeArrowheads="1"/>
          </p:cNvSpPr>
          <p:nvPr/>
        </p:nvSpPr>
        <p:spPr bwMode="auto">
          <a:xfrm>
            <a:off x="4448175" y="8985250"/>
            <a:ext cx="1833563" cy="182563"/>
          </a:xfrm>
          <a:prstGeom prst="rect">
            <a:avLst/>
          </a:prstGeom>
          <a:noFill/>
          <a:ln>
            <a:miter lim="800000"/>
            <a:headEnd/>
            <a:tailEnd/>
          </a:ln>
        </p:spPr>
        <p:txBody>
          <a:bodyPr wrap="none" lIns="0" tIns="0" rIns="0" bIns="0">
            <a:spAutoFit/>
          </a:bodyPr>
          <a:lstStyle/>
          <a:p>
            <a:pPr marL="457200" lvl="4" algn="r" defTabSz="933450" eaLnBrk="0" hangingPunct="0">
              <a:defRPr/>
            </a:pPr>
            <a:r>
              <a:rPr lang="en-US" altLang="zh-CN">
                <a:ea typeface="+mn-ea"/>
              </a:rPr>
              <a:t>Xie Gang, Cisco Systems</a:t>
            </a:r>
          </a:p>
        </p:txBody>
      </p:sp>
      <p:sp>
        <p:nvSpPr>
          <p:cNvPr id="33799" name="Rectangle 2"/>
          <p:cNvSpPr>
            <a:spLocks noGrp="1" noRot="1" noChangeAspect="1" noChangeArrowheads="1" noTextEdit="1"/>
          </p:cNvSpPr>
          <p:nvPr>
            <p:ph type="sldImg"/>
          </p:nvPr>
        </p:nvSpPr>
        <p:spPr>
          <a:xfrm>
            <a:off x="1154113" y="701675"/>
            <a:ext cx="4625975" cy="3468688"/>
          </a:xfrm>
          <a:ln/>
        </p:spPr>
      </p:sp>
      <p:sp>
        <p:nvSpPr>
          <p:cNvPr id="33800"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8EA9A861-F8C8-4D49-A20A-93D37997BA37}"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56B6AFF7-32B6-43E1-9113-A9A6906B0935}"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A6161036-5536-4CFB-B450-279B15704C4C}"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zh-CN"/>
              <a:t>Slide </a:t>
            </a:r>
            <a:fld id="{2B68BFD1-EDAE-4420-8AFF-F6583008CD56}"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宋体" pitchFamily="2" charset="-122"/>
              </a:defRPr>
            </a:lvl1pPr>
          </a:lstStyle>
          <a:p>
            <a:pPr>
              <a:defRPr/>
            </a:pPr>
            <a:r>
              <a:rPr lang="en-US" altLang="zh-CN"/>
              <a:t>Slide </a:t>
            </a:r>
            <a:fld id="{753A2930-5ED6-4004-8C3B-E5752579917A}" type="slidenum">
              <a:rPr lang="en-US" altLang="zh-CN"/>
              <a:pPr>
                <a:defRPr/>
              </a:pPr>
              <a:t>‹#›</a:t>
            </a:fld>
            <a:endParaRPr lang="en-US" altLang="zh-CN"/>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11" name="Rectangle 9"/>
          <p:cNvSpPr>
            <a:spLocks noChangeArrowheads="1"/>
          </p:cNvSpPr>
          <p:nvPr userDrawn="1"/>
        </p:nvSpPr>
        <p:spPr bwMode="auto">
          <a:xfrm>
            <a:off x="7007225" y="6477000"/>
            <a:ext cx="1679575" cy="184150"/>
          </a:xfrm>
          <a:prstGeom prst="rect">
            <a:avLst/>
          </a:prstGeom>
          <a:noFill/>
          <a:ln w="9525">
            <a:noFill/>
            <a:miter lim="800000"/>
            <a:headEnd/>
            <a:tailEnd/>
          </a:ln>
          <a:effectLst/>
        </p:spPr>
        <p:txBody>
          <a:bodyPr lIns="0" tIns="0" rIns="0" bIns="0">
            <a:spAutoFit/>
          </a:bodyPr>
          <a:lstStyle/>
          <a:p>
            <a:pPr eaLnBrk="0" hangingPunct="0"/>
            <a:r>
              <a:rPr lang="en-US" altLang="zh-CN" dirty="0" smtClean="0"/>
              <a:t>Kai Kang, </a:t>
            </a:r>
            <a:r>
              <a:rPr lang="en-US" altLang="zh-CN" dirty="0"/>
              <a:t>SHRCWC</a:t>
            </a:r>
          </a:p>
        </p:txBody>
      </p:sp>
      <p:sp>
        <p:nvSpPr>
          <p:cNvPr id="12" name="Rectangle 7"/>
          <p:cNvSpPr>
            <a:spLocks noChangeArrowheads="1"/>
          </p:cNvSpPr>
          <p:nvPr userDrawn="1"/>
        </p:nvSpPr>
        <p:spPr bwMode="auto">
          <a:xfrm>
            <a:off x="682625" y="332601"/>
            <a:ext cx="968214" cy="276999"/>
          </a:xfrm>
          <a:prstGeom prst="rect">
            <a:avLst/>
          </a:prstGeom>
          <a:noFill/>
          <a:ln w="9525">
            <a:noFill/>
            <a:miter lim="800000"/>
            <a:headEnd/>
            <a:tailEnd/>
          </a:ln>
          <a:effectLst/>
        </p:spPr>
        <p:txBody>
          <a:bodyPr wrap="none" lIns="0" tIns="0" rIns="0" bIns="0" anchor="b">
            <a:spAutoFit/>
          </a:bodyPr>
          <a:lstStyle/>
          <a:p>
            <a:pPr marL="0" lvl="4" eaLnBrk="0" hangingPunct="0">
              <a:defRPr/>
            </a:pPr>
            <a:r>
              <a:rPr lang="en-US" sz="1800" b="1" dirty="0" smtClean="0">
                <a:ea typeface="+mn-ea"/>
              </a:rPr>
              <a:t>May 2013</a:t>
            </a:r>
            <a:endParaRPr lang="en-US" sz="1800" b="1" dirty="0">
              <a:ea typeface="+mn-ea"/>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4" r:id="rId4"/>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US" altLang="zh-CN" sz="2800" dirty="0" smtClean="0"/>
              <a:t>A Mechanism to Provide </a:t>
            </a:r>
            <a:r>
              <a:rPr lang="en-US" altLang="zh-CN" sz="2800" dirty="0" err="1" smtClean="0"/>
              <a:t>QoS</a:t>
            </a:r>
            <a:r>
              <a:rPr lang="en-US" altLang="zh-CN" sz="2800" dirty="0" smtClean="0"/>
              <a:t> in IEEE 802.11e </a:t>
            </a:r>
            <a:r>
              <a:rPr lang="zh-CN" altLang="zh-CN" sz="2800" dirty="0" smtClean="0"/>
              <a:t/>
            </a:r>
            <a:br>
              <a:rPr lang="zh-CN" altLang="zh-CN" sz="2800" dirty="0" smtClean="0"/>
            </a:br>
            <a:r>
              <a:rPr lang="en-US" altLang="zh-CN" sz="2800" dirty="0" smtClean="0"/>
              <a:t>MAC</a:t>
            </a:r>
            <a:endParaRPr lang="en-US" altLang="zh-CN" sz="2800" dirty="0" smtClean="0">
              <a:ea typeface="宋体" pitchFamily="2" charset="-122"/>
            </a:endParaRPr>
          </a:p>
        </p:txBody>
      </p:sp>
      <p:sp>
        <p:nvSpPr>
          <p:cNvPr id="1028" name="Rectangle 6"/>
          <p:cNvSpPr>
            <a:spLocks noGrp="1" noChangeArrowheads="1"/>
          </p:cNvSpPr>
          <p:nvPr>
            <p:ph type="body" idx="1"/>
          </p:nvPr>
        </p:nvSpPr>
        <p:spPr>
          <a:xfrm>
            <a:off x="685800" y="1676400"/>
            <a:ext cx="7772400" cy="381000"/>
          </a:xfrm>
        </p:spPr>
        <p:txBody>
          <a:bodyPr/>
          <a:lstStyle/>
          <a:p>
            <a:pPr algn="ctr">
              <a:buFontTx/>
              <a:buNone/>
            </a:pPr>
            <a:r>
              <a:rPr lang="en-US" altLang="zh-CN" sz="2000" dirty="0" smtClean="0">
                <a:ea typeface="宋体" pitchFamily="2" charset="-122"/>
              </a:rPr>
              <a:t>Date:</a:t>
            </a:r>
            <a:r>
              <a:rPr lang="en-US" altLang="zh-CN" sz="2000" b="0" dirty="0" smtClean="0">
                <a:ea typeface="宋体" pitchFamily="2" charset="-122"/>
              </a:rPr>
              <a:t> 2013-05-14</a:t>
            </a:r>
          </a:p>
        </p:txBody>
      </p:sp>
      <p:sp>
        <p:nvSpPr>
          <p:cNvPr id="1029" name="Rectangle 12"/>
          <p:cNvSpPr>
            <a:spLocks noChangeArrowheads="1"/>
          </p:cNvSpPr>
          <p:nvPr/>
        </p:nvSpPr>
        <p:spPr bwMode="auto">
          <a:xfrm>
            <a:off x="3810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dirty="0"/>
              <a:t>Authors:</a:t>
            </a:r>
            <a:endParaRPr lang="en-US" altLang="zh-CN" sz="2000" dirty="0"/>
          </a:p>
        </p:txBody>
      </p:sp>
      <p:sp>
        <p:nvSpPr>
          <p:cNvPr id="1030" name="Slide Number Placeholder 8"/>
          <p:cNvSpPr>
            <a:spLocks noGrp="1"/>
          </p:cNvSpPr>
          <p:nvPr>
            <p:ph type="sldNum" sz="quarter" idx="10"/>
          </p:nvPr>
        </p:nvSpPr>
        <p:spPr>
          <a:noFill/>
        </p:spPr>
        <p:txBody>
          <a:bodyPr/>
          <a:lstStyle/>
          <a:p>
            <a:r>
              <a:rPr lang="en-US" altLang="zh-CN" dirty="0" smtClean="0"/>
              <a:t>Slide </a:t>
            </a:r>
            <a:fld id="{8D6FAF4A-DE4B-4B56-8081-AA65EFE87FF5}" type="slidenum">
              <a:rPr lang="en-US" altLang="zh-CN" smtClean="0"/>
              <a:pPr/>
              <a:t>1</a:t>
            </a:fld>
            <a:endParaRPr lang="en-US" altLang="zh-CN"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542174755"/>
              </p:ext>
            </p:extLst>
          </p:nvPr>
        </p:nvGraphicFramePr>
        <p:xfrm>
          <a:off x="496888" y="2662238"/>
          <a:ext cx="7826375" cy="4021137"/>
        </p:xfrm>
        <a:graphic>
          <a:graphicData uri="http://schemas.openxmlformats.org/presentationml/2006/ole">
            <mc:AlternateContent xmlns:mc="http://schemas.openxmlformats.org/markup-compatibility/2006">
              <mc:Choice xmlns:v="urn:schemas-microsoft-com:vml" Requires="v">
                <p:oleObj spid="_x0000_s1028" name="Document" r:id="rId4" imgW="8961349" imgH="4592193" progId="Word.Document.8">
                  <p:embed/>
                </p:oleObj>
              </mc:Choice>
              <mc:Fallback>
                <p:oleObj name="Document" r:id="rId4" imgW="8961349" imgH="4592193" progId="Word.Document.8">
                  <p:embed/>
                  <p:pic>
                    <p:nvPicPr>
                      <p:cNvPr id="0" name="Object 11"/>
                      <p:cNvPicPr>
                        <a:picLocks noChangeAspect="1" noChangeArrowheads="1"/>
                      </p:cNvPicPr>
                      <p:nvPr/>
                    </p:nvPicPr>
                    <p:blipFill>
                      <a:blip r:embed="rId5"/>
                      <a:srcRect/>
                      <a:stretch>
                        <a:fillRect/>
                      </a:stretch>
                    </p:blipFill>
                    <p:spPr bwMode="auto">
                      <a:xfrm>
                        <a:off x="496888" y="2662238"/>
                        <a:ext cx="7826375" cy="4021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zh-CN" dirty="0" smtClean="0"/>
              <a:t>Summary</a:t>
            </a:r>
            <a:endParaRPr lang="zh-CN" altLang="en-US" dirty="0" smtClean="0">
              <a:ea typeface="宋体" pitchFamily="2" charset="-122"/>
            </a:endParaRPr>
          </a:p>
        </p:txBody>
      </p:sp>
      <p:sp>
        <p:nvSpPr>
          <p:cNvPr id="34819" name="内容占位符 2"/>
          <p:cNvSpPr>
            <a:spLocks noGrp="1"/>
          </p:cNvSpPr>
          <p:nvPr>
            <p:ph idx="4294967295"/>
          </p:nvPr>
        </p:nvSpPr>
        <p:spPr>
          <a:xfrm>
            <a:off x="685800" y="1600200"/>
            <a:ext cx="8153400" cy="4648200"/>
          </a:xfrm>
        </p:spPr>
        <p:txBody>
          <a:bodyPr/>
          <a:lstStyle/>
          <a:p>
            <a:pPr algn="just">
              <a:spcAft>
                <a:spcPct val="20000"/>
              </a:spcAft>
            </a:pPr>
            <a:endParaRPr lang="en-US" altLang="zh-CN" b="0" dirty="0" smtClean="0"/>
          </a:p>
          <a:p>
            <a:pPr algn="just">
              <a:spcAft>
                <a:spcPct val="20000"/>
              </a:spcAft>
            </a:pPr>
            <a:endParaRPr lang="en-US" altLang="zh-CN" b="0" dirty="0" smtClean="0"/>
          </a:p>
          <a:p>
            <a:pPr algn="just">
              <a:spcAft>
                <a:spcPct val="20000"/>
              </a:spcAft>
            </a:pPr>
            <a:r>
              <a:rPr lang="en-US" altLang="zh-CN" b="0" dirty="0" smtClean="0"/>
              <a:t>We propose a new mechanism to provide </a:t>
            </a:r>
            <a:r>
              <a:rPr lang="en-US" altLang="zh-CN" b="0" dirty="0" err="1" smtClean="0"/>
              <a:t>QoS</a:t>
            </a:r>
            <a:r>
              <a:rPr lang="en-US" altLang="zh-CN" b="0" dirty="0" smtClean="0"/>
              <a:t> service in IEEE 802.11 MAC. The new mechanism guarantees the throughput, MAC delay and the frame dropping probability of the high priority traffic. This mechanism is good and robust. Applying this new mechanism can improve the performance of IEEE 802.11e EDCA greatly.</a:t>
            </a:r>
            <a:endParaRPr lang="zh-CN" altLang="en-US" b="0"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10</a:t>
            </a:fld>
            <a:endParaRPr lang="en-US" altLang="zh-C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p:txBody>
          <a:bodyPr/>
          <a:lstStyle/>
          <a:p>
            <a:r>
              <a:rPr lang="en-US" altLang="zh-CN" smtClean="0">
                <a:ea typeface="宋体" pitchFamily="2" charset="-122"/>
              </a:rPr>
              <a:t>Reference</a:t>
            </a:r>
            <a:endParaRPr lang="zh-CN" altLang="en-US" smtClean="0">
              <a:ea typeface="宋体" pitchFamily="2" charset="-122"/>
            </a:endParaRPr>
          </a:p>
        </p:txBody>
      </p:sp>
      <p:sp>
        <p:nvSpPr>
          <p:cNvPr id="40963" name="内容占位符 2"/>
          <p:cNvSpPr>
            <a:spLocks noGrp="1"/>
          </p:cNvSpPr>
          <p:nvPr>
            <p:ph idx="4294967295"/>
          </p:nvPr>
        </p:nvSpPr>
        <p:spPr>
          <a:xfrm>
            <a:off x="685800" y="1752600"/>
            <a:ext cx="7772400" cy="4572000"/>
          </a:xfrm>
        </p:spPr>
        <p:txBody>
          <a:bodyPr/>
          <a:lstStyle/>
          <a:p>
            <a:pPr lvl="0">
              <a:buNone/>
            </a:pPr>
            <a:r>
              <a:rPr lang="da-DK" altLang="zh-CN" sz="1600" b="0" dirty="0" smtClean="0"/>
              <a:t>[</a:t>
            </a:r>
            <a:r>
              <a:rPr lang="en-US" altLang="zh-CN" sz="1800" b="0" dirty="0" smtClean="0"/>
              <a:t>1</a:t>
            </a:r>
            <a:r>
              <a:rPr lang="en-US" altLang="zh-CN" sz="1600" b="0" dirty="0" smtClean="0"/>
              <a:t>] IEEE P802.11-2010: Wireless LAN Medium Access Control (MAC) and Physical Layer (PHY) Specifications.</a:t>
            </a:r>
            <a:endParaRPr lang="zh-CN" altLang="zh-CN" sz="1600" b="0" dirty="0" smtClean="0"/>
          </a:p>
          <a:p>
            <a:pPr lvl="0">
              <a:buNone/>
            </a:pPr>
            <a:r>
              <a:rPr lang="da-DK" altLang="zh-CN" sz="1600" b="0" dirty="0" smtClean="0"/>
              <a:t>[2] </a:t>
            </a:r>
            <a:r>
              <a:rPr lang="de-DE" altLang="zh-CN" sz="1600" b="0" dirty="0" smtClean="0"/>
              <a:t>Kai Kang, Xiaokang Lin, Aili Wang. </a:t>
            </a:r>
            <a:r>
              <a:rPr lang="en-US" altLang="zh-CN" sz="1600" b="0" dirty="0" smtClean="0"/>
              <a:t>A new mechanism to provide </a:t>
            </a:r>
            <a:r>
              <a:rPr lang="en-US" altLang="zh-CN" sz="1600" b="0" dirty="0" err="1" smtClean="0"/>
              <a:t>QoS</a:t>
            </a:r>
            <a:r>
              <a:rPr lang="en-US" altLang="zh-CN" sz="1600" b="0" dirty="0" smtClean="0"/>
              <a:t> in IEEE 802.11 MAC. 64</a:t>
            </a:r>
            <a:r>
              <a:rPr lang="en-US" altLang="zh-CN" sz="1600" b="0" baseline="30000" dirty="0" smtClean="0"/>
              <a:t>th</a:t>
            </a:r>
            <a:r>
              <a:rPr lang="en-US" altLang="zh-CN" sz="1600" b="0" dirty="0" smtClean="0"/>
              <a:t> IEEE Vehicular Technology Conference, 2006. VTC-2006 Fall, Montreal, Canada, September 2006: 2574-2578. (EI Accession number: 20073110737736)</a:t>
            </a:r>
          </a:p>
          <a:p>
            <a:pPr lvl="0">
              <a:buNone/>
            </a:pPr>
            <a:r>
              <a:rPr lang="en-US" altLang="zh-CN" sz="1600" b="0" dirty="0" smtClean="0"/>
              <a:t>[3] </a:t>
            </a:r>
            <a:r>
              <a:rPr lang="da-DK" altLang="zh-CN" sz="1600" b="0" dirty="0" smtClean="0"/>
              <a:t>Kai Kang, Xiaokang Lin, Haibo Hu. </a:t>
            </a:r>
            <a:r>
              <a:rPr lang="en-US" altLang="zh-CN" sz="1600" b="0" dirty="0" smtClean="0"/>
              <a:t>A virtual collision mechanism to decrease collisions in IEEE 802.11 MAC layer. 65</a:t>
            </a:r>
            <a:r>
              <a:rPr lang="en-US" altLang="zh-CN" sz="1600" b="0" baseline="30000" dirty="0" smtClean="0"/>
              <a:t>th</a:t>
            </a:r>
            <a:r>
              <a:rPr lang="en-US" altLang="zh-CN" sz="1600" b="0" dirty="0" smtClean="0"/>
              <a:t> IEEE Vehicular Technology Conference, 2007. VTC-2007 Spring, Dublin, Ireland, April 2007: 1188-1192. (EI Accession number: 20073110724604)</a:t>
            </a:r>
            <a:endParaRPr lang="zh-CN" altLang="zh-CN" sz="1600" b="0" dirty="0" smtClean="0"/>
          </a:p>
          <a:p>
            <a:pPr lvl="0">
              <a:buNone/>
            </a:pPr>
            <a:r>
              <a:rPr lang="en-US" altLang="zh-CN" sz="1600" b="0" dirty="0" smtClean="0"/>
              <a:t>[3] Kai Kang, </a:t>
            </a:r>
            <a:r>
              <a:rPr lang="en-US" altLang="zh-CN" sz="1600" b="0" dirty="0" err="1" smtClean="0"/>
              <a:t>Hongqi</a:t>
            </a:r>
            <a:r>
              <a:rPr lang="en-US" altLang="zh-CN" sz="1600" b="0" dirty="0" smtClean="0"/>
              <a:t> Jiang, </a:t>
            </a:r>
            <a:r>
              <a:rPr lang="en-US" altLang="zh-CN" sz="1600" b="0" dirty="0" err="1" smtClean="0"/>
              <a:t>Xiaokang</a:t>
            </a:r>
            <a:r>
              <a:rPr lang="en-US" altLang="zh-CN" sz="1600" b="0" dirty="0" smtClean="0"/>
              <a:t> Lin. Research on multi-slot virtual collision mechanism for IEEE 802.11 DCF. 68</a:t>
            </a:r>
            <a:r>
              <a:rPr lang="en-US" altLang="zh-CN" sz="1600" b="0" baseline="30000" dirty="0" smtClean="0"/>
              <a:t>th</a:t>
            </a:r>
            <a:r>
              <a:rPr lang="en-US" altLang="zh-CN" sz="1600" b="0" dirty="0" smtClean="0"/>
              <a:t> IEEE Vehicular Technology Conference, VTC 2008-Fall, Calgary, Canada, September 2008. (EI Accession number: 20090211849682)</a:t>
            </a:r>
            <a:endParaRPr lang="zh-CN" altLang="zh-CN" sz="1600" b="0" dirty="0" smtClean="0"/>
          </a:p>
          <a:p>
            <a:pPr lvl="0">
              <a:buNone/>
            </a:pPr>
            <a:r>
              <a:rPr lang="en-US" altLang="zh-CN" sz="1600" b="0" dirty="0" smtClean="0"/>
              <a:t>[5] Giuseppe Bianchi, </a:t>
            </a:r>
            <a:r>
              <a:rPr lang="en-US" altLang="zh-CN" sz="1600" b="0" dirty="0" err="1" smtClean="0"/>
              <a:t>Vergata</a:t>
            </a:r>
            <a:r>
              <a:rPr lang="en-US" altLang="zh-CN" sz="1600" b="0" dirty="0" smtClean="0"/>
              <a:t> </a:t>
            </a:r>
            <a:r>
              <a:rPr lang="en-US" altLang="zh-CN" sz="1600" b="0" dirty="0" err="1" smtClean="0"/>
              <a:t>Ilenia</a:t>
            </a:r>
            <a:r>
              <a:rPr lang="en-US" altLang="zh-CN" sz="1600" b="0" dirty="0" smtClean="0"/>
              <a:t> </a:t>
            </a:r>
            <a:r>
              <a:rPr lang="en-US" altLang="zh-CN" sz="1600" b="0" dirty="0" err="1" smtClean="0"/>
              <a:t>Tinnirello</a:t>
            </a:r>
            <a:r>
              <a:rPr lang="en-US" altLang="zh-CN" sz="1600" b="0" dirty="0" smtClean="0"/>
              <a:t>. Understanding 802.11e Contention-Based Prioritization Mechanisms and Their Coexistence with Legacy 802.11 Stations. IEEE Network, 2005, July/August: 28-34.</a:t>
            </a:r>
            <a:endParaRPr lang="zh-CN" altLang="zh-CN" sz="1600" b="0" dirty="0" smtClean="0"/>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09600" y="3200400"/>
            <a:ext cx="7772400" cy="685800"/>
          </a:xfrm>
        </p:spPr>
        <p:txBody>
          <a:bodyPr/>
          <a:lstStyle/>
          <a:p>
            <a:pPr lvl="0"/>
            <a:r>
              <a:rPr lang="en-US" altLang="zh-CN" sz="4000" dirty="0" smtClean="0">
                <a:ea typeface="宋体" pitchFamily="2" charset="-122"/>
              </a:rPr>
              <a:t>Thank You</a:t>
            </a:r>
            <a:endParaRPr lang="zh-CN" altLang="en-US" sz="4000" dirty="0" smtClean="0">
              <a:ea typeface="宋体" pitchFamily="2" charset="-122"/>
            </a:endParaRPr>
          </a:p>
        </p:txBody>
      </p:sp>
      <p:sp>
        <p:nvSpPr>
          <p:cNvPr id="40963" name="内容占位符 2"/>
          <p:cNvSpPr>
            <a:spLocks noGrp="1"/>
          </p:cNvSpPr>
          <p:nvPr>
            <p:ph idx="4294967295"/>
          </p:nvPr>
        </p:nvSpPr>
        <p:spPr>
          <a:xfrm>
            <a:off x="5715000" y="5029200"/>
            <a:ext cx="2743200" cy="1066800"/>
          </a:xfrm>
        </p:spPr>
        <p:txBody>
          <a:bodyPr/>
          <a:lstStyle/>
          <a:p>
            <a:pPr lvl="0">
              <a:buNone/>
            </a:pPr>
            <a:endParaRPr lang="en-US" altLang="zh-CN" sz="2000" b="0" dirty="0" smtClean="0">
              <a:latin typeface="+mj-lt"/>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12</a:t>
            </a:fld>
            <a:endParaRPr lang="en-US" altLang="zh-CN"/>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altLang="zh-CN" dirty="0" smtClean="0">
                <a:ea typeface="宋体" pitchFamily="2" charset="-122"/>
              </a:rPr>
              <a:t> IEEE 802.11e MAC for </a:t>
            </a:r>
            <a:r>
              <a:rPr lang="en-US" altLang="zh-CN" dirty="0" err="1" smtClean="0">
                <a:ea typeface="宋体" pitchFamily="2" charset="-122"/>
              </a:rPr>
              <a:t>QoS</a:t>
            </a:r>
            <a:endParaRPr lang="en-US" altLang="zh-CN" dirty="0" smtClean="0">
              <a:ea typeface="宋体" pitchFamily="2" charset="-122"/>
            </a:endParaRPr>
          </a:p>
        </p:txBody>
      </p:sp>
      <p:sp>
        <p:nvSpPr>
          <p:cNvPr id="32771"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94E132AD-FD0A-4BED-BACF-4B4A2E55FA57}" type="slidenum">
              <a:rPr lang="en-US" altLang="zh-CN"/>
              <a:pPr algn="ctr" eaLnBrk="0" hangingPunct="0"/>
              <a:t>2</a:t>
            </a:fld>
            <a:endParaRPr lang="en-US" altLang="zh-CN"/>
          </a:p>
        </p:txBody>
      </p:sp>
      <p:sp>
        <p:nvSpPr>
          <p:cNvPr id="32772" name="内容占位符 4"/>
          <p:cNvSpPr>
            <a:spLocks noGrp="1"/>
          </p:cNvSpPr>
          <p:nvPr>
            <p:ph idx="4294967295"/>
          </p:nvPr>
        </p:nvSpPr>
        <p:spPr>
          <a:xfrm>
            <a:off x="685800" y="1752600"/>
            <a:ext cx="8305800" cy="4114800"/>
          </a:xfrm>
        </p:spPr>
        <p:txBody>
          <a:bodyPr/>
          <a:lstStyle/>
          <a:p>
            <a:r>
              <a:rPr lang="en-US" altLang="zh-CN" b="0" dirty="0" smtClean="0"/>
              <a:t>IEEE 802.11 employ CSMA/CA at MAC layer to provide best-effort service.</a:t>
            </a:r>
          </a:p>
          <a:p>
            <a:endParaRPr lang="en-US" altLang="zh-CN" b="0" dirty="0" smtClean="0"/>
          </a:p>
          <a:p>
            <a:r>
              <a:rPr lang="en-US" altLang="zh-CN" b="0" dirty="0" smtClean="0"/>
              <a:t>To support MAC-level </a:t>
            </a:r>
            <a:r>
              <a:rPr lang="en-US" altLang="zh-CN" b="0" dirty="0" err="1" smtClean="0"/>
              <a:t>QoS</a:t>
            </a:r>
            <a:r>
              <a:rPr lang="en-US" altLang="zh-CN" b="0" dirty="0" smtClean="0"/>
              <a:t>, IEEE 802.11 standardization committee published IEEE 802.11e, a supplement to the original IEEE 802.11 MAC. The MAC layer defined in IEEE 802.11e employs a contention-based part called Enhanced Distributed Channel Access (EDCA) and a contention-free centrally controlled part called Hybrid coordination function Controlled Channel Access (HCCA).</a:t>
            </a:r>
            <a:endParaRPr lang="zh-CN" altLang="zh-CN" b="0" dirty="0" smtClean="0"/>
          </a:p>
          <a:p>
            <a:endParaRPr lang="en-US" altLang="zh-CN" b="0" dirty="0" smtClean="0">
              <a:ea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en-US" dirty="0" smtClean="0">
                <a:ea typeface="宋体" pitchFamily="2" charset="-122"/>
              </a:rPr>
              <a:t>EDCA in IEEE 802.11e</a:t>
            </a:r>
            <a:endParaRPr lang="zh-CN" altLang="en-US" dirty="0" smtClean="0">
              <a:ea typeface="宋体" pitchFamily="2" charset="-122"/>
            </a:endParaRPr>
          </a:p>
        </p:txBody>
      </p:sp>
      <p:sp>
        <p:nvSpPr>
          <p:cNvPr id="34819" name="内容占位符 2"/>
          <p:cNvSpPr>
            <a:spLocks noGrp="1"/>
          </p:cNvSpPr>
          <p:nvPr>
            <p:ph idx="4294967295"/>
          </p:nvPr>
        </p:nvSpPr>
        <p:spPr>
          <a:xfrm>
            <a:off x="685800" y="1600200"/>
            <a:ext cx="8153400" cy="4648200"/>
          </a:xfrm>
        </p:spPr>
        <p:txBody>
          <a:bodyPr/>
          <a:lstStyle/>
          <a:p>
            <a:pPr>
              <a:spcAft>
                <a:spcPct val="20000"/>
              </a:spcAft>
            </a:pPr>
            <a:r>
              <a:rPr lang="en-US" altLang="zh-CN" b="0" dirty="0" smtClean="0"/>
              <a:t>EDCA provides differentiated, distributed access to the wireless medium (WM). It defines four access categories (ACs) to provide </a:t>
            </a:r>
            <a:r>
              <a:rPr lang="en-US" altLang="zh-CN" b="0" dirty="0" err="1" smtClean="0"/>
              <a:t>QoS</a:t>
            </a:r>
            <a:r>
              <a:rPr lang="en-US" altLang="zh-CN" b="0" dirty="0" smtClean="0"/>
              <a:t> for the delivery of traffic at the stations.</a:t>
            </a:r>
          </a:p>
          <a:p>
            <a:pPr>
              <a:spcAft>
                <a:spcPct val="20000"/>
              </a:spcAft>
            </a:pPr>
            <a:endParaRPr lang="en-US" altLang="zh-CN" b="0" dirty="0" smtClean="0">
              <a:ea typeface="宋体" pitchFamily="2" charset="-122"/>
            </a:endParaRPr>
          </a:p>
          <a:p>
            <a:pPr>
              <a:spcAft>
                <a:spcPct val="20000"/>
              </a:spcAft>
            </a:pPr>
            <a:endParaRPr lang="zh-CN" altLang="en-US"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3</a:t>
            </a:fld>
            <a:endParaRPr lang="en-US" altLang="zh-CN"/>
          </a:p>
        </p:txBody>
      </p:sp>
      <p:pic>
        <p:nvPicPr>
          <p:cNvPr id="5" name="图片 4" descr="111.jpg"/>
          <p:cNvPicPr/>
          <p:nvPr/>
        </p:nvPicPr>
        <p:blipFill>
          <a:blip r:embed="rId2" cstate="print"/>
          <a:stretch>
            <a:fillRect/>
          </a:stretch>
        </p:blipFill>
        <p:spPr>
          <a:xfrm>
            <a:off x="5486400" y="2819400"/>
            <a:ext cx="3200400" cy="3581400"/>
          </a:xfrm>
          <a:prstGeom prst="rect">
            <a:avLst/>
          </a:prstGeom>
        </p:spPr>
      </p:pic>
      <p:pic>
        <p:nvPicPr>
          <p:cNvPr id="8194" name="Picture 2"/>
          <p:cNvPicPr>
            <a:picLocks noChangeAspect="1" noChangeArrowheads="1"/>
          </p:cNvPicPr>
          <p:nvPr/>
        </p:nvPicPr>
        <p:blipFill>
          <a:blip r:embed="rId3" cstate="print"/>
          <a:srcRect/>
          <a:stretch>
            <a:fillRect/>
          </a:stretch>
        </p:blipFill>
        <p:spPr bwMode="auto">
          <a:xfrm>
            <a:off x="228600" y="3124200"/>
            <a:ext cx="4953000" cy="28359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en-US" dirty="0" smtClean="0">
                <a:ea typeface="宋体" pitchFamily="2" charset="-122"/>
              </a:rPr>
              <a:t>EDCA in IEEE 802.11e</a:t>
            </a:r>
            <a:endParaRPr lang="zh-CN" altLang="en-US" dirty="0" smtClean="0">
              <a:ea typeface="宋体" pitchFamily="2" charset="-122"/>
            </a:endParaRPr>
          </a:p>
        </p:txBody>
      </p:sp>
      <p:sp>
        <p:nvSpPr>
          <p:cNvPr id="34819" name="内容占位符 2"/>
          <p:cNvSpPr>
            <a:spLocks noGrp="1"/>
          </p:cNvSpPr>
          <p:nvPr>
            <p:ph idx="4294967295"/>
          </p:nvPr>
        </p:nvSpPr>
        <p:spPr>
          <a:xfrm>
            <a:off x="685800" y="1600200"/>
            <a:ext cx="8153400" cy="4648200"/>
          </a:xfrm>
        </p:spPr>
        <p:txBody>
          <a:bodyPr/>
          <a:lstStyle/>
          <a:p>
            <a:pPr>
              <a:spcAft>
                <a:spcPct val="20000"/>
              </a:spcAft>
            </a:pPr>
            <a:r>
              <a:rPr lang="en-US" altLang="zh-CN" b="0" dirty="0" smtClean="0"/>
              <a:t>ECDA defines two basic priority mechanisms for accessing the channel: </a:t>
            </a:r>
          </a:p>
          <a:p>
            <a:pPr marL="720000">
              <a:spcAft>
                <a:spcPct val="20000"/>
              </a:spcAft>
              <a:buFont typeface="Wingdings" pitchFamily="2" charset="2"/>
              <a:buChar char="Ø"/>
            </a:pPr>
            <a:r>
              <a:rPr lang="en-US" altLang="zh-CN" sz="2000" b="0" dirty="0" smtClean="0"/>
              <a:t>different per-class setting of the contention window (CW) </a:t>
            </a:r>
            <a:r>
              <a:rPr lang="en-US" altLang="zh-CN" sz="2000" b="0" dirty="0" err="1" smtClean="0"/>
              <a:t>backoff</a:t>
            </a:r>
            <a:r>
              <a:rPr lang="en-US" altLang="zh-CN" sz="2000" b="0" dirty="0" smtClean="0"/>
              <a:t> parameters (</a:t>
            </a:r>
            <a:r>
              <a:rPr lang="en-US" altLang="zh-CN" sz="2000" b="0" i="1" dirty="0" err="1" smtClean="0"/>
              <a:t>CW</a:t>
            </a:r>
            <a:r>
              <a:rPr lang="en-US" altLang="zh-CN" sz="2000" b="0" i="1" baseline="-25000" dirty="0" err="1" smtClean="0"/>
              <a:t>min</a:t>
            </a:r>
            <a:r>
              <a:rPr lang="en-US" altLang="zh-CN" sz="2000" b="0" dirty="0" smtClean="0"/>
              <a:t> and </a:t>
            </a:r>
            <a:r>
              <a:rPr lang="en-US" altLang="zh-CN" sz="2000" b="0" i="1" dirty="0" err="1" smtClean="0"/>
              <a:t>CW</a:t>
            </a:r>
            <a:r>
              <a:rPr lang="en-US" altLang="zh-CN" sz="2000" b="0" i="1" baseline="-25000" dirty="0" err="1" smtClean="0"/>
              <a:t>max</a:t>
            </a:r>
            <a:r>
              <a:rPr lang="en-US" altLang="zh-CN" sz="2000" b="0" dirty="0" smtClean="0"/>
              <a:t>)</a:t>
            </a:r>
          </a:p>
          <a:p>
            <a:pPr marL="720000">
              <a:spcAft>
                <a:spcPct val="20000"/>
              </a:spcAft>
              <a:buFont typeface="Wingdings" pitchFamily="2" charset="2"/>
              <a:buChar char="Ø"/>
            </a:pPr>
            <a:r>
              <a:rPr lang="en-US" altLang="zh-CN" sz="2000" b="0" dirty="0" smtClean="0"/>
              <a:t>different per-class setting of the idle time after which a transmission may occur (arbitration inter-frame space, AIFS).</a:t>
            </a:r>
            <a:endParaRPr lang="en-US" altLang="zh-CN" sz="2000" b="0" dirty="0" smtClean="0">
              <a:ea typeface="宋体" pitchFamily="2" charset="-122"/>
            </a:endParaRPr>
          </a:p>
          <a:p>
            <a:pPr>
              <a:spcAft>
                <a:spcPct val="20000"/>
              </a:spcAft>
            </a:pPr>
            <a:endParaRPr lang="zh-CN" altLang="en-US"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4</a:t>
            </a:fld>
            <a:endParaRPr lang="en-US" altLang="zh-CN"/>
          </a:p>
        </p:txBody>
      </p:sp>
      <p:pic>
        <p:nvPicPr>
          <p:cNvPr id="6" name="图片 5" descr="222.jpg"/>
          <p:cNvPicPr/>
          <p:nvPr/>
        </p:nvPicPr>
        <p:blipFill>
          <a:blip r:embed="rId2" cstate="print"/>
          <a:stretch>
            <a:fillRect/>
          </a:stretch>
        </p:blipFill>
        <p:spPr>
          <a:xfrm>
            <a:off x="1524000" y="3886200"/>
            <a:ext cx="5943600" cy="2514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en-US" dirty="0" smtClean="0">
                <a:ea typeface="宋体" pitchFamily="2" charset="-122"/>
              </a:rPr>
              <a:t>EDCA in IEEE 802.11e</a:t>
            </a:r>
            <a:endParaRPr lang="zh-CN" altLang="en-US" dirty="0" smtClean="0">
              <a:ea typeface="宋体" pitchFamily="2" charset="-122"/>
            </a:endParaRPr>
          </a:p>
        </p:txBody>
      </p:sp>
      <p:sp>
        <p:nvSpPr>
          <p:cNvPr id="34819" name="内容占位符 2"/>
          <p:cNvSpPr>
            <a:spLocks noGrp="1"/>
          </p:cNvSpPr>
          <p:nvPr>
            <p:ph idx="4294967295"/>
          </p:nvPr>
        </p:nvSpPr>
        <p:spPr>
          <a:xfrm>
            <a:off x="685800" y="1600200"/>
            <a:ext cx="8153400" cy="4648200"/>
          </a:xfrm>
        </p:spPr>
        <p:txBody>
          <a:bodyPr/>
          <a:lstStyle/>
          <a:p>
            <a:pPr>
              <a:spcAft>
                <a:spcPct val="20000"/>
              </a:spcAft>
            </a:pPr>
            <a:r>
              <a:rPr lang="en-US" altLang="zh-CN" b="0" dirty="0" smtClean="0"/>
              <a:t>CW differentiation:</a:t>
            </a:r>
          </a:p>
          <a:p>
            <a:pPr>
              <a:spcAft>
                <a:spcPct val="20000"/>
              </a:spcAft>
              <a:buNone/>
            </a:pPr>
            <a:r>
              <a:rPr lang="en-US" altLang="zh-CN" sz="1800" b="0" dirty="0" smtClean="0"/>
              <a:t>      The CW differentiation is to lower the contention window size of high priority traffic thus to increase high priority traffic’s channel access probability. So CW differentiation causes more contentions and thus decreases the throughput. With the increase in the number of competing stations, high priority throughput and total throughput is reduced significantly. The throughput differentiation provided by this mechanism is paid for the decrease of throughput. </a:t>
            </a:r>
          </a:p>
          <a:p>
            <a:pPr>
              <a:spcAft>
                <a:spcPct val="20000"/>
              </a:spcAft>
            </a:pPr>
            <a:endParaRPr lang="en-US" altLang="zh-CN" b="0" dirty="0" smtClean="0"/>
          </a:p>
          <a:p>
            <a:pPr>
              <a:spcAft>
                <a:spcPct val="20000"/>
              </a:spcAft>
            </a:pPr>
            <a:r>
              <a:rPr lang="en-US" altLang="zh-CN" b="0" dirty="0" smtClean="0"/>
              <a:t>AIFS differentiation </a:t>
            </a:r>
          </a:p>
          <a:p>
            <a:pPr>
              <a:spcAft>
                <a:spcPct val="20000"/>
              </a:spcAft>
              <a:buNone/>
            </a:pPr>
            <a:r>
              <a:rPr lang="en-US" altLang="zh-CN" sz="1800" b="0" dirty="0" smtClean="0"/>
              <a:t>      AIFS differentiation introduces protected slots after every busy channel period in which a lower number of stations compete. The percentage of protected slots significantly increases as long as number of competing stations increases thus low priority stations are penalized while high priority stations don’t experience much throughput reduction.</a:t>
            </a:r>
            <a:endParaRPr lang="en-US" altLang="zh-CN" sz="1800" b="0" dirty="0" smtClean="0">
              <a:ea typeface="宋体" pitchFamily="2" charset="-122"/>
            </a:endParaRPr>
          </a:p>
          <a:p>
            <a:pPr>
              <a:spcAft>
                <a:spcPct val="20000"/>
              </a:spcAft>
            </a:pPr>
            <a:endParaRPr lang="en-US" altLang="zh-CN" b="0" dirty="0" smtClean="0"/>
          </a:p>
          <a:p>
            <a:pPr>
              <a:spcAft>
                <a:spcPct val="20000"/>
              </a:spcAft>
            </a:pPr>
            <a:endParaRPr lang="en-US" altLang="zh-CN" b="0" dirty="0" smtClean="0"/>
          </a:p>
          <a:p>
            <a:pPr>
              <a:spcAft>
                <a:spcPct val="20000"/>
              </a:spcAft>
            </a:pPr>
            <a:endParaRPr lang="zh-CN" altLang="en-US"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5</a:t>
            </a:fld>
            <a:endParaRPr lang="en-US" altLang="zh-C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zh-CN" dirty="0" smtClean="0"/>
              <a:t>A new mechanism to Provide </a:t>
            </a:r>
            <a:r>
              <a:rPr lang="en-US" altLang="zh-CN" dirty="0" err="1" smtClean="0"/>
              <a:t>QoS</a:t>
            </a:r>
            <a:endParaRPr lang="zh-CN" altLang="en-US" dirty="0" smtClean="0">
              <a:ea typeface="宋体" pitchFamily="2" charset="-122"/>
            </a:endParaRPr>
          </a:p>
        </p:txBody>
      </p:sp>
      <p:sp>
        <p:nvSpPr>
          <p:cNvPr id="34819" name="内容占位符 2"/>
          <p:cNvSpPr>
            <a:spLocks noGrp="1"/>
          </p:cNvSpPr>
          <p:nvPr>
            <p:ph idx="4294967295"/>
          </p:nvPr>
        </p:nvSpPr>
        <p:spPr>
          <a:xfrm>
            <a:off x="685800" y="1600200"/>
            <a:ext cx="8153400" cy="4648200"/>
          </a:xfrm>
        </p:spPr>
        <p:txBody>
          <a:bodyPr/>
          <a:lstStyle/>
          <a:p>
            <a:pPr>
              <a:spcAft>
                <a:spcPct val="20000"/>
              </a:spcAft>
            </a:pPr>
            <a:r>
              <a:rPr lang="en-US" altLang="zh-CN" b="0" dirty="0" smtClean="0"/>
              <a:t>This new mechanism is to assemble several slots together to form a super slot, and assign different slots in the super slot for different priority traffic to send frames (Super Slot Mechanism, SSM). If many stations with different class of traffic all want to send frame in a super slot, only the highest priority traffic can get the transmission opportunity (TXOP)</a:t>
            </a:r>
            <a:endParaRPr lang="zh-CN" altLang="en-US" b="0"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6</a:t>
            </a:fld>
            <a:endParaRPr lang="en-US" altLang="zh-CN"/>
          </a:p>
        </p:txBody>
      </p:sp>
      <p:pic>
        <p:nvPicPr>
          <p:cNvPr id="7" name="图片 6" descr="444.jpg"/>
          <p:cNvPicPr/>
          <p:nvPr/>
        </p:nvPicPr>
        <p:blipFill>
          <a:blip r:embed="rId2" cstate="print"/>
          <a:stretch>
            <a:fillRect/>
          </a:stretch>
        </p:blipFill>
        <p:spPr>
          <a:xfrm>
            <a:off x="2343600" y="3894207"/>
            <a:ext cx="4133400" cy="273519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zh-CN" dirty="0" smtClean="0"/>
              <a:t>Simulation Parameters</a:t>
            </a:r>
            <a:endParaRPr lang="zh-CN" altLang="en-US" dirty="0" smtClean="0">
              <a:ea typeface="宋体" pitchFamily="2" charset="-122"/>
            </a:endParaRPr>
          </a:p>
        </p:txBody>
      </p:sp>
      <p:sp>
        <p:nvSpPr>
          <p:cNvPr id="34819" name="内容占位符 2"/>
          <p:cNvSpPr>
            <a:spLocks noGrp="1"/>
          </p:cNvSpPr>
          <p:nvPr>
            <p:ph idx="4294967295"/>
          </p:nvPr>
        </p:nvSpPr>
        <p:spPr>
          <a:xfrm>
            <a:off x="685800" y="1600200"/>
            <a:ext cx="8153400" cy="4648200"/>
          </a:xfrm>
        </p:spPr>
        <p:txBody>
          <a:bodyPr/>
          <a:lstStyle/>
          <a:p>
            <a:pPr>
              <a:spcAft>
                <a:spcPct val="20000"/>
              </a:spcAft>
            </a:pPr>
            <a:endParaRPr lang="en-US" altLang="zh-CN" b="0" dirty="0" smtClean="0"/>
          </a:p>
          <a:p>
            <a:pPr>
              <a:spcAft>
                <a:spcPct val="20000"/>
              </a:spcAft>
            </a:pPr>
            <a:r>
              <a:rPr lang="en-US" altLang="zh-CN" b="0" dirty="0" smtClean="0"/>
              <a:t>IEEE 802.11b Direct Sequence, 11Mbps, none RTS/CTS, </a:t>
            </a:r>
            <a:r>
              <a:rPr lang="en-US" altLang="zh-CN" b="0" i="1" dirty="0" err="1" smtClean="0"/>
              <a:t>CW</a:t>
            </a:r>
            <a:r>
              <a:rPr lang="en-US" altLang="zh-CN" b="0" i="1" baseline="-25000" dirty="0" err="1" smtClean="0"/>
              <a:t>max</a:t>
            </a:r>
            <a:r>
              <a:rPr lang="en-US" altLang="zh-CN" b="0" dirty="0" smtClean="0"/>
              <a:t>=(</a:t>
            </a:r>
            <a:r>
              <a:rPr lang="en-US" altLang="zh-CN" b="0" i="1" dirty="0" smtClean="0"/>
              <a:t>CW</a:t>
            </a:r>
            <a:r>
              <a:rPr lang="en-US" altLang="zh-CN" b="0" i="1" baseline="-25000" dirty="0" smtClean="0"/>
              <a:t>min</a:t>
            </a:r>
            <a:r>
              <a:rPr lang="en-US" altLang="zh-CN" b="0" dirty="0" smtClean="0"/>
              <a:t>+1)*2</a:t>
            </a:r>
            <a:r>
              <a:rPr lang="en-US" altLang="zh-CN" b="0" baseline="30000" dirty="0" smtClean="0"/>
              <a:t>5</a:t>
            </a:r>
            <a:r>
              <a:rPr lang="en-US" altLang="zh-CN" b="0" dirty="0" smtClean="0"/>
              <a:t>-1, payload size is uniform 1023 bytes.</a:t>
            </a:r>
          </a:p>
          <a:p>
            <a:pPr>
              <a:spcAft>
                <a:spcPct val="20000"/>
              </a:spcAft>
            </a:pPr>
            <a:r>
              <a:rPr lang="en-US" altLang="zh-CN" b="0" dirty="0" smtClean="0"/>
              <a:t>A super slot contains two slots, </a:t>
            </a:r>
            <a:r>
              <a:rPr lang="en-US" altLang="zh-CN" b="0" i="1" dirty="0" err="1" smtClean="0"/>
              <a:t>CW</a:t>
            </a:r>
            <a:r>
              <a:rPr lang="en-US" altLang="zh-CN" b="0" i="1" baseline="-25000" dirty="0" err="1" smtClean="0"/>
              <a:t>min</a:t>
            </a:r>
            <a:r>
              <a:rPr lang="en-US" altLang="zh-CN" b="0" dirty="0" smtClean="0"/>
              <a:t>=31. The number of high priority stations is the same as that of low priority stations.</a:t>
            </a:r>
          </a:p>
          <a:p>
            <a:pPr>
              <a:spcAft>
                <a:spcPct val="20000"/>
              </a:spcAft>
            </a:pPr>
            <a:r>
              <a:rPr lang="en-US" altLang="zh-CN" b="0" dirty="0" smtClean="0">
                <a:ea typeface="宋体" pitchFamily="2" charset="-122"/>
              </a:rPr>
              <a:t>Every station only has one priority traffic.</a:t>
            </a:r>
          </a:p>
          <a:p>
            <a:pPr>
              <a:spcAft>
                <a:spcPct val="20000"/>
              </a:spcAft>
            </a:pPr>
            <a:r>
              <a:rPr lang="en-US" altLang="zh-CN" b="0" dirty="0" smtClean="0">
                <a:ea typeface="宋体" pitchFamily="2" charset="-122"/>
              </a:rPr>
              <a:t>Every station is under the saturation conditions.</a:t>
            </a:r>
            <a:endParaRPr lang="zh-CN" altLang="en-US" b="0"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zh-CN" dirty="0" smtClean="0"/>
              <a:t>SSM’s Performance</a:t>
            </a:r>
            <a:endParaRPr lang="zh-CN" altLang="en-US"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8</a:t>
            </a:fld>
            <a:endParaRPr lang="en-US" altLang="zh-CN"/>
          </a:p>
        </p:txBody>
      </p:sp>
      <p:pic>
        <p:nvPicPr>
          <p:cNvPr id="6" name="内容占位符 5" descr="4.jpg"/>
          <p:cNvPicPr>
            <a:picLocks noGrp="1"/>
          </p:cNvPicPr>
          <p:nvPr>
            <p:ph idx="4294967295"/>
          </p:nvPr>
        </p:nvPicPr>
        <p:blipFill>
          <a:blip r:embed="rId2" cstate="print"/>
          <a:stretch>
            <a:fillRect/>
          </a:stretch>
        </p:blipFill>
        <p:spPr>
          <a:xfrm>
            <a:off x="3505200" y="1600200"/>
            <a:ext cx="3124200" cy="2438400"/>
          </a:xfrm>
          <a:prstGeom prst="rect">
            <a:avLst/>
          </a:prstGeom>
        </p:spPr>
      </p:pic>
      <p:pic>
        <p:nvPicPr>
          <p:cNvPr id="8" name="图片 7" descr="5.jpg"/>
          <p:cNvPicPr/>
          <p:nvPr/>
        </p:nvPicPr>
        <p:blipFill>
          <a:blip r:embed="rId3" cstate="print"/>
          <a:stretch>
            <a:fillRect/>
          </a:stretch>
        </p:blipFill>
        <p:spPr>
          <a:xfrm>
            <a:off x="838200" y="4004534"/>
            <a:ext cx="3295200" cy="2396266"/>
          </a:xfrm>
          <a:prstGeom prst="rect">
            <a:avLst/>
          </a:prstGeom>
        </p:spPr>
      </p:pic>
      <p:pic>
        <p:nvPicPr>
          <p:cNvPr id="9" name="图片 8" descr="6.jpg"/>
          <p:cNvPicPr/>
          <p:nvPr/>
        </p:nvPicPr>
        <p:blipFill>
          <a:blip r:embed="rId4" cstate="print"/>
          <a:stretch>
            <a:fillRect/>
          </a:stretch>
        </p:blipFill>
        <p:spPr>
          <a:xfrm>
            <a:off x="5334000" y="4191000"/>
            <a:ext cx="3124200" cy="22098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idx="4294967295"/>
          </p:nvPr>
        </p:nvSpPr>
        <p:spPr>
          <a:xfrm>
            <a:off x="685800" y="685800"/>
            <a:ext cx="8305800" cy="838200"/>
          </a:xfrm>
        </p:spPr>
        <p:txBody>
          <a:bodyPr/>
          <a:lstStyle/>
          <a:p>
            <a:r>
              <a:rPr lang="en-US" altLang="zh-CN" dirty="0" smtClean="0"/>
              <a:t>SSM VS. EDCA</a:t>
            </a:r>
            <a:endParaRPr lang="zh-CN" altLang="en-US" dirty="0" smtClean="0">
              <a:ea typeface="宋体" pitchFamily="2" charset="-122"/>
            </a:endParaRPr>
          </a:p>
        </p:txBody>
      </p:sp>
      <p:sp>
        <p:nvSpPr>
          <p:cNvPr id="34820" name="灯片编号占位符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49ECCDF7-9A13-4A1C-9368-F876FF7D440C}" type="slidenum">
              <a:rPr lang="en-US" altLang="zh-CN"/>
              <a:pPr algn="ctr" eaLnBrk="0" hangingPunct="0"/>
              <a:t>9</a:t>
            </a:fld>
            <a:endParaRPr lang="en-US" altLang="zh-CN"/>
          </a:p>
        </p:txBody>
      </p:sp>
      <p:graphicFrame>
        <p:nvGraphicFramePr>
          <p:cNvPr id="7" name="表格 6"/>
          <p:cNvGraphicFramePr>
            <a:graphicFrameLocks noGrp="1"/>
          </p:cNvGraphicFramePr>
          <p:nvPr/>
        </p:nvGraphicFramePr>
        <p:xfrm>
          <a:off x="2065337" y="1600200"/>
          <a:ext cx="5326063" cy="1924050"/>
        </p:xfrm>
        <a:graphic>
          <a:graphicData uri="http://schemas.openxmlformats.org/drawingml/2006/table">
            <a:tbl>
              <a:tblPr/>
              <a:tblGrid>
                <a:gridCol w="1307205"/>
                <a:gridCol w="1307205"/>
                <a:gridCol w="903389"/>
                <a:gridCol w="904132"/>
                <a:gridCol w="904132"/>
              </a:tblGrid>
              <a:tr h="384810">
                <a:tc>
                  <a:txBody>
                    <a:bodyPr/>
                    <a:lstStyle/>
                    <a:p>
                      <a:pPr algn="ctr">
                        <a:spcAft>
                          <a:spcPts val="0"/>
                        </a:spcAft>
                      </a:pPr>
                      <a:endParaRPr lang="en-US" sz="1050" kern="100">
                        <a:latin typeface="Times New Roman"/>
                        <a:ea typeface="宋体"/>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b="1" kern="100">
                          <a:latin typeface="Times New Roman"/>
                          <a:ea typeface="宋体"/>
                          <a:cs typeface="Times New Roman"/>
                        </a:rPr>
                        <a:t>Type of Priority</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b="1" kern="100">
                          <a:latin typeface="Times New Roman"/>
                          <a:ea typeface="宋体"/>
                          <a:cs typeface="Times New Roman"/>
                        </a:rPr>
                        <a:t>CWmin</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b="1" kern="100">
                          <a:latin typeface="Times New Roman"/>
                          <a:ea typeface="宋体"/>
                          <a:cs typeface="Times New Roman"/>
                        </a:rPr>
                        <a:t>AIFSN</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b="1" kern="100">
                          <a:latin typeface="Times New Roman"/>
                          <a:ea typeface="宋体"/>
                          <a:cs typeface="Times New Roman"/>
                        </a:rPr>
                        <a:t>SSM</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10">
                <a:tc rowSpan="2">
                  <a:txBody>
                    <a:bodyPr/>
                    <a:lstStyle/>
                    <a:p>
                      <a:pPr algn="ctr">
                        <a:spcAft>
                          <a:spcPts val="0"/>
                        </a:spcAft>
                      </a:pPr>
                      <a:r>
                        <a:rPr lang="en-US" sz="1050" kern="100">
                          <a:latin typeface="Times New Roman"/>
                          <a:ea typeface="宋体"/>
                          <a:cs typeface="Times New Roman"/>
                        </a:rPr>
                        <a:t>New Scheme</a:t>
                      </a:r>
                      <a:endParaRPr lang="zh-CN" sz="1050" kern="100">
                        <a:latin typeface="Calibri"/>
                        <a:ea typeface="宋体"/>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High Priority</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24</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2</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Y</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10">
                <a:tc vMerge="1">
                  <a:txBody>
                    <a:bodyPr/>
                    <a:lstStyle/>
                    <a:p>
                      <a:endParaRPr lang="zh-CN" altLang="en-US"/>
                    </a:p>
                  </a:txBody>
                  <a:tcPr/>
                </a:tc>
                <a:tc>
                  <a:txBody>
                    <a:bodyPr/>
                    <a:lstStyle/>
                    <a:p>
                      <a:pPr algn="ctr">
                        <a:spcAft>
                          <a:spcPts val="0"/>
                        </a:spcAft>
                      </a:pPr>
                      <a:r>
                        <a:rPr lang="en-US" sz="1050" kern="100">
                          <a:latin typeface="Times New Roman"/>
                          <a:ea typeface="宋体"/>
                          <a:cs typeface="Times New Roman"/>
                        </a:rPr>
                        <a:t>Low Priority</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32</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4</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Y</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10">
                <a:tc rowSpan="2">
                  <a:txBody>
                    <a:bodyPr/>
                    <a:lstStyle/>
                    <a:p>
                      <a:pPr algn="ctr">
                        <a:spcAft>
                          <a:spcPts val="0"/>
                        </a:spcAft>
                      </a:pPr>
                      <a:r>
                        <a:rPr lang="en-US" sz="1050" kern="100">
                          <a:latin typeface="Times New Roman"/>
                          <a:ea typeface="宋体"/>
                          <a:cs typeface="Times New Roman"/>
                        </a:rPr>
                        <a:t>EDCA</a:t>
                      </a:r>
                      <a:endParaRPr lang="zh-CN" sz="1050" kern="100">
                        <a:latin typeface="Calibri"/>
                        <a:ea typeface="宋体"/>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High Priority</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16</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2</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N</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10">
                <a:tc vMerge="1">
                  <a:txBody>
                    <a:bodyPr/>
                    <a:lstStyle/>
                    <a:p>
                      <a:endParaRPr lang="zh-CN" altLang="en-US"/>
                    </a:p>
                  </a:txBody>
                  <a:tcPr/>
                </a:tc>
                <a:tc>
                  <a:txBody>
                    <a:bodyPr/>
                    <a:lstStyle/>
                    <a:p>
                      <a:pPr algn="ctr">
                        <a:spcAft>
                          <a:spcPts val="0"/>
                        </a:spcAft>
                      </a:pPr>
                      <a:r>
                        <a:rPr lang="en-US" sz="1050" kern="100">
                          <a:latin typeface="Times New Roman"/>
                          <a:ea typeface="宋体"/>
                          <a:cs typeface="Times New Roman"/>
                        </a:rPr>
                        <a:t>Low Priority</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32</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a:latin typeface="Times New Roman"/>
                          <a:ea typeface="宋体"/>
                          <a:cs typeface="Times New Roman"/>
                        </a:rPr>
                        <a:t>4</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latin typeface="Times New Roman"/>
                          <a:ea typeface="宋体"/>
                          <a:cs typeface="Times New Roman"/>
                        </a:rPr>
                        <a:t>N</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pic>
        <p:nvPicPr>
          <p:cNvPr id="10" name="图片 9" descr="61.jpg"/>
          <p:cNvPicPr/>
          <p:nvPr/>
        </p:nvPicPr>
        <p:blipFill>
          <a:blip r:embed="rId2" cstate="print"/>
          <a:stretch>
            <a:fillRect/>
          </a:stretch>
        </p:blipFill>
        <p:spPr>
          <a:xfrm>
            <a:off x="743400" y="3659792"/>
            <a:ext cx="3600000" cy="2741008"/>
          </a:xfrm>
          <a:prstGeom prst="rect">
            <a:avLst/>
          </a:prstGeom>
        </p:spPr>
      </p:pic>
      <p:pic>
        <p:nvPicPr>
          <p:cNvPr id="11" name="图片 10" descr="62.jpg"/>
          <p:cNvPicPr/>
          <p:nvPr/>
        </p:nvPicPr>
        <p:blipFill>
          <a:blip r:embed="rId3" cstate="print"/>
          <a:stretch>
            <a:fillRect/>
          </a:stretch>
        </p:blipFill>
        <p:spPr>
          <a:xfrm>
            <a:off x="4724400" y="3686065"/>
            <a:ext cx="3600000" cy="279093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5914</TotalTime>
  <Words>807</Words>
  <Application>Microsoft Office PowerPoint</Application>
  <PresentationFormat>全屏显示(4:3)</PresentationFormat>
  <Paragraphs>86</Paragraphs>
  <Slides>12</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802-11-Submission</vt:lpstr>
      <vt:lpstr>Microsoft Word 97 - 2003 Document</vt:lpstr>
      <vt:lpstr>A Mechanism to Provide QoS in IEEE 802.11e  MAC</vt:lpstr>
      <vt:lpstr> IEEE 802.11e MAC for QoS</vt:lpstr>
      <vt:lpstr>EDCA in IEEE 802.11e</vt:lpstr>
      <vt:lpstr>EDCA in IEEE 802.11e</vt:lpstr>
      <vt:lpstr>EDCA in IEEE 802.11e</vt:lpstr>
      <vt:lpstr>A new mechanism to Provide QoS</vt:lpstr>
      <vt:lpstr>Simulation Parameters</vt:lpstr>
      <vt:lpstr>SSM’s Performance</vt:lpstr>
      <vt:lpstr>SSM VS. EDCA</vt:lpstr>
      <vt:lpstr>Summary</vt:lpstr>
      <vt:lpstr>Reference</vt:lpstr>
      <vt:lpstr>Thank You</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Administrator</dc:creator>
  <cp:lastModifiedBy>Zhendong Luo</cp:lastModifiedBy>
  <cp:revision>698</cp:revision>
  <cp:lastPrinted>1998-02-10T13:28:06Z</cp:lastPrinted>
  <dcterms:created xsi:type="dcterms:W3CDTF">2009-01-02T14:48:00Z</dcterms:created>
  <dcterms:modified xsi:type="dcterms:W3CDTF">2013-05-17T02:29:51Z</dcterms:modified>
</cp:coreProperties>
</file>