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92" r:id="rId3"/>
    <p:sldId id="303" r:id="rId4"/>
    <p:sldId id="293" r:id="rId5"/>
    <p:sldId id="294" r:id="rId6"/>
    <p:sldId id="295" r:id="rId7"/>
    <p:sldId id="304" r:id="rId8"/>
    <p:sldId id="296" r:id="rId9"/>
    <p:sldId id="298" r:id="rId10"/>
    <p:sldId id="299" r:id="rId11"/>
    <p:sldId id="277" r:id="rId12"/>
    <p:sldId id="300"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0809" autoAdjust="0"/>
  </p:normalViewPr>
  <p:slideViewPr>
    <p:cSldViewPr>
      <p:cViewPr varScale="1">
        <p:scale>
          <a:sx n="77" d="100"/>
          <a:sy n="77" d="100"/>
        </p:scale>
        <p:origin x="-1242" y="-96"/>
      </p:cViewPr>
      <p:guideLst>
        <p:guide orient="horz" pos="2160"/>
        <p:guide pos="2880"/>
      </p:guideLst>
    </p:cSldViewPr>
  </p:slideViewPr>
  <p:outlineViewPr>
    <p:cViewPr>
      <p:scale>
        <a:sx n="33" d="100"/>
        <a:sy n="33" d="100"/>
      </p:scale>
      <p:origin x="60" y="0"/>
    </p:cViewPr>
  </p:outlineViewPr>
  <p:notesTextViewPr>
    <p:cViewPr>
      <p:scale>
        <a:sx n="100" d="100"/>
        <a:sy n="100" d="100"/>
      </p:scale>
      <p:origin x="0" y="0"/>
    </p:cViewPr>
  </p:notesTextViewPr>
  <p:sorterViewPr>
    <p:cViewPr>
      <p:scale>
        <a:sx n="66" d="100"/>
        <a:sy n="66" d="100"/>
      </p:scale>
      <p:origin x="0" y="798"/>
    </p:cViewPr>
  </p:sorterViewPr>
  <p:notesViewPr>
    <p:cSldViewPr>
      <p:cViewPr varScale="1">
        <p:scale>
          <a:sx n="80" d="100"/>
          <a:sy n="80" d="100"/>
        </p:scale>
        <p:origin x="-208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164306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fld id="{1763E388-FE4E-4511-B24F-5348DD39C870}" type="datetime1">
              <a:rPr lang="zh-CN" altLang="en-US"/>
              <a:pPr>
                <a:defRPr/>
              </a:pPr>
              <a:t>2013/5/17</a:t>
            </a:fld>
            <a:r>
              <a:rPr lang="en-US" altLang="zh-CN"/>
              <a:t>June 2010</a:t>
            </a:r>
          </a:p>
        </p:txBody>
      </p:sp>
      <p:sp>
        <p:nvSpPr>
          <p:cNvPr id="3076" name="Rectangle 4"/>
          <p:cNvSpPr>
            <a:spLocks noGrp="1" noChangeArrowheads="1"/>
          </p:cNvSpPr>
          <p:nvPr>
            <p:ph type="ftr" sz="quarter" idx="2"/>
          </p:nvPr>
        </p:nvSpPr>
        <p:spPr bwMode="auto">
          <a:xfrm>
            <a:off x="4941888" y="8982075"/>
            <a:ext cx="13763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Xie Gang,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n-ea"/>
              </a:defRPr>
            </a:lvl1pPr>
          </a:lstStyle>
          <a:p>
            <a:pPr>
              <a:defRPr/>
            </a:pPr>
            <a:r>
              <a:rPr lang="en-US" altLang="zh-CN"/>
              <a:t>Page </a:t>
            </a:r>
            <a:fld id="{72CD39EA-7559-4A4D-A383-2753E78197CA}"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9" name="Header Placeholder 8"/>
          <p:cNvSpPr>
            <a:spLocks noGrp="1"/>
          </p:cNvSpPr>
          <p:nvPr>
            <p:ph type="hdr" sz="quarter"/>
          </p:nvPr>
        </p:nvSpPr>
        <p:spPr>
          <a:xfrm>
            <a:off x="4763" y="0"/>
            <a:ext cx="3005137" cy="463550"/>
          </a:xfrm>
          <a:prstGeom prst="rect">
            <a:avLst/>
          </a:prstGeom>
        </p:spPr>
        <p:txBody>
          <a:bodyPr vert="horz" wrap="square" lIns="91440" tIns="45720" rIns="91440" bIns="45720" numCol="1" anchor="t" anchorCtr="0" compatLnSpc="1">
            <a:prstTxWarp prst="textNoShape">
              <a:avLst/>
            </a:prstTxWarp>
          </a:bodyPr>
          <a:lstStyle>
            <a:lvl1pPr eaLnBrk="0" hangingPunct="0">
              <a:defRPr>
                <a:ea typeface="+mn-ea"/>
              </a:defRPr>
            </a:lvl1pPr>
          </a:lstStyle>
          <a:p>
            <a:pPr>
              <a:defRPr/>
            </a:pPr>
            <a:r>
              <a:rPr lang="en-CA" altLang="zh-CN"/>
              <a:t>doc.: IEEE 802.11-10/xxxxr0</a:t>
            </a:r>
          </a:p>
        </p:txBody>
      </p:sp>
    </p:spTree>
    <p:extLst>
      <p:ext uri="{BB962C8B-B14F-4D97-AF65-F5344CB8AC3E}">
        <p14:creationId xmlns:p14="http://schemas.microsoft.com/office/powerpoint/2010/main" val="43860335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697288" y="98425"/>
            <a:ext cx="25844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a:t>doc.: IEEE 802.11-10/xxxxr0</a:t>
            </a:r>
          </a:p>
        </p:txBody>
      </p:sp>
      <p:sp>
        <p:nvSpPr>
          <p:cNvPr id="2051" name="Rectangle 3"/>
          <p:cNvSpPr>
            <a:spLocks noGrp="1" noChangeArrowheads="1"/>
          </p:cNvSpPr>
          <p:nvPr>
            <p:ph type="dt" idx="1"/>
          </p:nvPr>
        </p:nvSpPr>
        <p:spPr bwMode="auto">
          <a:xfrm>
            <a:off x="654050" y="98425"/>
            <a:ext cx="1643063"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ea typeface="+mn-ea"/>
              </a:defRPr>
            </a:lvl1pPr>
          </a:lstStyle>
          <a:p>
            <a:pPr>
              <a:defRPr/>
            </a:pPr>
            <a:fld id="{F7A88C75-4317-4E1B-B2C6-78E95469C71B}" type="datetime1">
              <a:rPr lang="zh-CN" altLang="en-US"/>
              <a:pPr>
                <a:defRPr/>
              </a:pPr>
              <a:t>2013/5/17</a:t>
            </a:fld>
            <a:r>
              <a:rPr lang="en-US" altLang="zh-CN"/>
              <a:t>June 2010</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48175" y="8985250"/>
            <a:ext cx="18335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ltLang="zh-CN"/>
              <a:t>Xie Gang,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Page </a:t>
            </a:r>
            <a:fld id="{2E02AC3C-CDD7-4C1B-A9C9-440FC2DBB670}"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Tree>
    <p:extLst>
      <p:ext uri="{BB962C8B-B14F-4D97-AF65-F5344CB8AC3E}">
        <p14:creationId xmlns:p14="http://schemas.microsoft.com/office/powerpoint/2010/main" val="169231604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p:txBody>
          <a:bodyPr/>
          <a:lstStyle/>
          <a:p>
            <a:pPr>
              <a:defRPr/>
            </a:pPr>
            <a:fld id="{0438D46F-F1CE-4428-BDA3-1E0C758891BB}" type="datetime1">
              <a:rPr lang="zh-CN" altLang="en-US" smtClean="0"/>
              <a:pPr>
                <a:defRPr/>
              </a:pPr>
              <a:t>2013/5/17</a:t>
            </a:fld>
            <a:r>
              <a:rPr lang="en-US" altLang="zh-CN" smtClean="0"/>
              <a:t>June 2010</a:t>
            </a:r>
          </a:p>
        </p:txBody>
      </p:sp>
      <p:sp>
        <p:nvSpPr>
          <p:cNvPr id="16387" name="Rectangle 6"/>
          <p:cNvSpPr>
            <a:spLocks noGrp="1" noChangeArrowheads="1"/>
          </p:cNvSpPr>
          <p:nvPr>
            <p:ph type="ftr" sz="quarter" idx="4"/>
          </p:nvPr>
        </p:nvSpPr>
        <p:spPr/>
        <p:txBody>
          <a:bodyPr/>
          <a:lstStyle/>
          <a:p>
            <a:pPr lvl="4">
              <a:defRPr/>
            </a:pPr>
            <a:r>
              <a:rPr lang="en-US" altLang="zh-CN" smtClean="0"/>
              <a:t>Xie Gang, Cisco Systems</a:t>
            </a:r>
          </a:p>
        </p:txBody>
      </p:sp>
      <p:sp>
        <p:nvSpPr>
          <p:cNvPr id="16388" name="Rectangle 2"/>
          <p:cNvSpPr>
            <a:spLocks noGrp="1" noChangeArrowheads="1"/>
          </p:cNvSpPr>
          <p:nvPr>
            <p:ph type="hdr" sz="quarter"/>
          </p:nvPr>
        </p:nvSpPr>
        <p:spPr>
          <a:xfrm>
            <a:off x="4086225" y="95250"/>
            <a:ext cx="2195513" cy="215900"/>
          </a:xfrm>
        </p:spPr>
        <p:txBody>
          <a:bodyPr/>
          <a:lstStyle/>
          <a:p>
            <a:pPr>
              <a:defRPr/>
            </a:pPr>
            <a:r>
              <a:rPr lang="en-US" altLang="zh-CN" smtClean="0"/>
              <a:t>doc.: IEEE 802.11-10/0084r3</a:t>
            </a:r>
          </a:p>
        </p:txBody>
      </p:sp>
      <p:sp>
        <p:nvSpPr>
          <p:cNvPr id="16389" name="Rectangle 3"/>
          <p:cNvSpPr txBox="1">
            <a:spLocks noGrp="1" noChangeArrowheads="1"/>
          </p:cNvSpPr>
          <p:nvPr/>
        </p:nvSpPr>
        <p:spPr bwMode="auto">
          <a:xfrm>
            <a:off x="654050" y="95250"/>
            <a:ext cx="773113" cy="215900"/>
          </a:xfrm>
          <a:prstGeom prst="rect">
            <a:avLst/>
          </a:prstGeom>
          <a:noFill/>
          <a:ln w="9525">
            <a:noFill/>
            <a:miter lim="800000"/>
            <a:headEnd/>
            <a:tailEnd/>
          </a:ln>
        </p:spPr>
        <p:txBody>
          <a:bodyPr wrap="none" lIns="0" tIns="0" rIns="0" bIns="0" anchor="b">
            <a:spAutoFit/>
          </a:bodyPr>
          <a:lstStyle/>
          <a:p>
            <a:pPr defTabSz="933450" eaLnBrk="0" hangingPunct="0"/>
            <a:r>
              <a:rPr lang="en-US" altLang="zh-CN" sz="1400" b="1"/>
              <a:t>January 2010</a:t>
            </a:r>
          </a:p>
        </p:txBody>
      </p:sp>
      <p:sp>
        <p:nvSpPr>
          <p:cNvPr id="16390"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ltLang="zh-CN"/>
              <a:t>, Cisco Systems</a:t>
            </a:r>
          </a:p>
        </p:txBody>
      </p:sp>
      <p:sp>
        <p:nvSpPr>
          <p:cNvPr id="16391" name="Rectangle 7"/>
          <p:cNvSpPr>
            <a:spLocks noGrp="1" noChangeArrowheads="1"/>
          </p:cNvSpPr>
          <p:nvPr>
            <p:ph type="sldNum" sz="quarter" idx="5"/>
          </p:nvPr>
        </p:nvSpPr>
        <p:spPr/>
        <p:txBody>
          <a:bodyPr/>
          <a:lstStyle/>
          <a:p>
            <a:pPr>
              <a:defRPr/>
            </a:pPr>
            <a:r>
              <a:rPr lang="en-US" altLang="zh-CN" smtClean="0"/>
              <a:t>Page </a:t>
            </a:r>
            <a:fld id="{FCB7F57F-9D56-4416-B725-AD6D4A58153C}" type="slidenum">
              <a:rPr lang="en-US" altLang="zh-CN" smtClean="0"/>
              <a:pPr>
                <a:defRPr/>
              </a:pPr>
              <a:t>1</a:t>
            </a:fld>
            <a:endParaRPr lang="en-US" altLang="zh-CN" smtClean="0"/>
          </a:p>
        </p:txBody>
      </p:sp>
      <p:sp>
        <p:nvSpPr>
          <p:cNvPr id="16392" name="Rectangle 2"/>
          <p:cNvSpPr>
            <a:spLocks noGrp="1" noRot="1" noChangeAspect="1" noChangeArrowheads="1" noTextEdit="1"/>
          </p:cNvSpPr>
          <p:nvPr>
            <p:ph type="sldImg"/>
          </p:nvPr>
        </p:nvSpPr>
        <p:spPr>
          <a:xfrm>
            <a:off x="1154113" y="701675"/>
            <a:ext cx="4625975" cy="3468688"/>
          </a:xfrm>
          <a:ln/>
        </p:spPr>
      </p:sp>
      <p:sp>
        <p:nvSpPr>
          <p:cNvPr id="16393" name="Rectangle 3"/>
          <p:cNvSpPr>
            <a:spLocks noGrp="1" noChangeArrowheads="1"/>
          </p:cNvSpPr>
          <p:nvPr>
            <p:ph type="body" idx="1"/>
          </p:nvPr>
        </p:nvSpPr>
        <p:spPr>
          <a:noFill/>
          <a:ln/>
        </p:spPr>
        <p:txBody>
          <a:bodyPr/>
          <a:lstStyle/>
          <a:p>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8EA9A861-F8C8-4D49-A20A-93D37997BA37}"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56B6AFF7-32B6-43E1-9113-A9A6906B0935}"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r>
              <a:rPr lang="en-US" altLang="zh-CN"/>
              <a:t>Slide </a:t>
            </a:r>
            <a:fld id="{A6161036-5536-4CFB-B450-279B15704C4C}"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r>
              <a:rPr lang="en-US" altLang="zh-CN"/>
              <a:t>Slide </a:t>
            </a:r>
            <a:fld id="{2B68BFD1-EDAE-4420-8AFF-F6583008CD56}"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宋体" pitchFamily="2" charset="-122"/>
              </a:defRPr>
            </a:lvl1pPr>
          </a:lstStyle>
          <a:p>
            <a:pPr>
              <a:defRPr/>
            </a:pPr>
            <a:r>
              <a:rPr lang="en-US" altLang="zh-CN"/>
              <a:t>Slide </a:t>
            </a:r>
            <a:fld id="{753A2930-5ED6-4004-8C3B-E5752579917A}" type="slidenum">
              <a:rPr lang="en-US" altLang="zh-CN"/>
              <a:pPr>
                <a:defRPr/>
              </a:pPr>
              <a:t>‹#›</a:t>
            </a:fld>
            <a:endParaRPr lang="en-US" altLang="zh-CN"/>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ea typeface="+mn-ea"/>
            </a:endParaRPr>
          </a:p>
        </p:txBody>
      </p:sp>
      <p:sp>
        <p:nvSpPr>
          <p:cNvPr id="11" name="Rectangle 9"/>
          <p:cNvSpPr>
            <a:spLocks noChangeArrowheads="1"/>
          </p:cNvSpPr>
          <p:nvPr userDrawn="1"/>
        </p:nvSpPr>
        <p:spPr bwMode="auto">
          <a:xfrm>
            <a:off x="7007225" y="6477000"/>
            <a:ext cx="1679575" cy="184150"/>
          </a:xfrm>
          <a:prstGeom prst="rect">
            <a:avLst/>
          </a:prstGeom>
          <a:noFill/>
          <a:ln w="9525">
            <a:noFill/>
            <a:miter lim="800000"/>
            <a:headEnd/>
            <a:tailEnd/>
          </a:ln>
          <a:effectLst/>
        </p:spPr>
        <p:txBody>
          <a:bodyPr lIns="0" tIns="0" rIns="0" bIns="0">
            <a:spAutoFit/>
          </a:bodyPr>
          <a:lstStyle/>
          <a:p>
            <a:pPr eaLnBrk="0" hangingPunct="0"/>
            <a:r>
              <a:rPr lang="en-US" altLang="zh-CN" dirty="0" smtClean="0"/>
              <a:t>Kai Kang, </a:t>
            </a:r>
            <a:r>
              <a:rPr lang="en-US" altLang="zh-CN" dirty="0"/>
              <a:t>SHRCWC</a:t>
            </a:r>
          </a:p>
        </p:txBody>
      </p:sp>
      <p:sp>
        <p:nvSpPr>
          <p:cNvPr id="12" name="Rectangle 7"/>
          <p:cNvSpPr>
            <a:spLocks noChangeArrowheads="1"/>
          </p:cNvSpPr>
          <p:nvPr userDrawn="1"/>
        </p:nvSpPr>
        <p:spPr bwMode="auto">
          <a:xfrm>
            <a:off x="682625" y="332601"/>
            <a:ext cx="968214" cy="276999"/>
          </a:xfrm>
          <a:prstGeom prst="rect">
            <a:avLst/>
          </a:prstGeom>
          <a:noFill/>
          <a:ln w="9525">
            <a:noFill/>
            <a:miter lim="800000"/>
            <a:headEnd/>
            <a:tailEnd/>
          </a:ln>
          <a:effectLst/>
        </p:spPr>
        <p:txBody>
          <a:bodyPr wrap="none" lIns="0" tIns="0" rIns="0" bIns="0" anchor="b">
            <a:spAutoFit/>
          </a:bodyPr>
          <a:lstStyle/>
          <a:p>
            <a:pPr marL="0" lvl="4" eaLnBrk="0" hangingPunct="0">
              <a:defRPr/>
            </a:pPr>
            <a:r>
              <a:rPr lang="en-US" sz="1800" b="1" dirty="0" smtClean="0">
                <a:ea typeface="+mn-ea"/>
              </a:rPr>
              <a:t>May 2013</a:t>
            </a:r>
            <a:endParaRPr lang="en-US" sz="1800" b="1" dirty="0">
              <a:ea typeface="+mn-ea"/>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4" r:id="rId4"/>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 Id="rId5" Type="http://schemas.openxmlformats.org/officeDocument/2006/relationships/image" Target="../media/image11.jpeg"/><Relationship Id="rId4"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4.xml"/><Relationship Id="rId1" Type="http://schemas.openxmlformats.org/officeDocument/2006/relationships/vmlDrawing" Target="../drawings/vmlDrawing2.vml"/><Relationship Id="rId5" Type="http://schemas.openxmlformats.org/officeDocument/2006/relationships/image" Target="../media/image12.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r>
              <a:rPr lang="en-US" altLang="zh-CN" sz="2800" dirty="0" smtClean="0"/>
              <a:t>A Virtual Collision Mechanism </a:t>
            </a:r>
            <a:br>
              <a:rPr lang="en-US" altLang="zh-CN" sz="2800" dirty="0" smtClean="0"/>
            </a:br>
            <a:r>
              <a:rPr lang="en-US" altLang="zh-CN" sz="2800" dirty="0" smtClean="0"/>
              <a:t>for IEEE 802.11 DCF</a:t>
            </a:r>
            <a:endParaRPr lang="en-US" altLang="zh-CN" sz="2800" dirty="0" smtClean="0">
              <a:ea typeface="宋体" pitchFamily="2" charset="-122"/>
            </a:endParaRPr>
          </a:p>
        </p:txBody>
      </p:sp>
      <p:sp>
        <p:nvSpPr>
          <p:cNvPr id="1028" name="Rectangle 6"/>
          <p:cNvSpPr>
            <a:spLocks noGrp="1" noChangeArrowheads="1"/>
          </p:cNvSpPr>
          <p:nvPr>
            <p:ph type="body" idx="1"/>
          </p:nvPr>
        </p:nvSpPr>
        <p:spPr>
          <a:xfrm>
            <a:off x="685800" y="1676400"/>
            <a:ext cx="7772400" cy="381000"/>
          </a:xfrm>
        </p:spPr>
        <p:txBody>
          <a:bodyPr/>
          <a:lstStyle/>
          <a:p>
            <a:pPr algn="ctr">
              <a:buFontTx/>
              <a:buNone/>
            </a:pPr>
            <a:r>
              <a:rPr lang="en-US" altLang="zh-CN" sz="2000" dirty="0" smtClean="0">
                <a:ea typeface="宋体" pitchFamily="2" charset="-122"/>
              </a:rPr>
              <a:t>Date:</a:t>
            </a:r>
            <a:r>
              <a:rPr lang="en-US" altLang="zh-CN" sz="2000" b="0" dirty="0" smtClean="0">
                <a:ea typeface="宋体" pitchFamily="2" charset="-122"/>
              </a:rPr>
              <a:t> 2013-05-14</a:t>
            </a:r>
          </a:p>
        </p:txBody>
      </p:sp>
      <p:sp>
        <p:nvSpPr>
          <p:cNvPr id="1029" name="Rectangle 12"/>
          <p:cNvSpPr>
            <a:spLocks noChangeArrowheads="1"/>
          </p:cNvSpPr>
          <p:nvPr/>
        </p:nvSpPr>
        <p:spPr bwMode="auto">
          <a:xfrm>
            <a:off x="3810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dirty="0"/>
              <a:t>Authors:</a:t>
            </a:r>
            <a:endParaRPr lang="en-US" altLang="zh-CN" sz="2000" dirty="0"/>
          </a:p>
        </p:txBody>
      </p:sp>
      <p:sp>
        <p:nvSpPr>
          <p:cNvPr id="1030" name="Slide Number Placeholder 8"/>
          <p:cNvSpPr>
            <a:spLocks noGrp="1"/>
          </p:cNvSpPr>
          <p:nvPr>
            <p:ph type="sldNum" sz="quarter" idx="10"/>
          </p:nvPr>
        </p:nvSpPr>
        <p:spPr>
          <a:noFill/>
        </p:spPr>
        <p:txBody>
          <a:bodyPr/>
          <a:lstStyle/>
          <a:p>
            <a:r>
              <a:rPr lang="en-US" altLang="zh-CN" dirty="0" smtClean="0"/>
              <a:t>Slide </a:t>
            </a:r>
            <a:fld id="{8D6FAF4A-DE4B-4B56-8081-AA65EFE87FF5}" type="slidenum">
              <a:rPr lang="en-US" altLang="zh-CN" smtClean="0"/>
              <a:pPr/>
              <a:t>1</a:t>
            </a:fld>
            <a:endParaRPr lang="en-US" altLang="zh-CN"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3421880359"/>
              </p:ext>
            </p:extLst>
          </p:nvPr>
        </p:nvGraphicFramePr>
        <p:xfrm>
          <a:off x="733425" y="2670175"/>
          <a:ext cx="7802563" cy="4003675"/>
        </p:xfrm>
        <a:graphic>
          <a:graphicData uri="http://schemas.openxmlformats.org/presentationml/2006/ole">
            <mc:AlternateContent xmlns:mc="http://schemas.openxmlformats.org/markup-compatibility/2006">
              <mc:Choice xmlns:v="urn:schemas-microsoft-com:vml" Requires="v">
                <p:oleObj spid="_x0000_s1028" name="Document" r:id="rId4" imgW="8961349" imgH="4587515" progId="Word.Document.8">
                  <p:embed/>
                </p:oleObj>
              </mc:Choice>
              <mc:Fallback>
                <p:oleObj name="Document" r:id="rId4" imgW="8961349" imgH="4587515" progId="Word.Document.8">
                  <p:embed/>
                  <p:pic>
                    <p:nvPicPr>
                      <p:cNvPr id="0" name="Object 11"/>
                      <p:cNvPicPr>
                        <a:picLocks noChangeAspect="1" noChangeArrowheads="1"/>
                      </p:cNvPicPr>
                      <p:nvPr/>
                    </p:nvPicPr>
                    <p:blipFill>
                      <a:blip r:embed="rId5"/>
                      <a:srcRect/>
                      <a:stretch>
                        <a:fillRect/>
                      </a:stretch>
                    </p:blipFill>
                    <p:spPr bwMode="auto">
                      <a:xfrm>
                        <a:off x="733425" y="2670175"/>
                        <a:ext cx="7802563" cy="4003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Summary</a:t>
            </a:r>
            <a:endParaRPr lang="zh-CN" altLang="en-US" dirty="0" smtClean="0">
              <a:ea typeface="宋体" pitchFamily="2" charset="-122"/>
            </a:endParaRPr>
          </a:p>
        </p:txBody>
      </p:sp>
      <p:sp>
        <p:nvSpPr>
          <p:cNvPr id="40963" name="内容占位符 2"/>
          <p:cNvSpPr>
            <a:spLocks noGrp="1"/>
          </p:cNvSpPr>
          <p:nvPr>
            <p:ph idx="4294967295"/>
          </p:nvPr>
        </p:nvSpPr>
        <p:spPr>
          <a:xfrm>
            <a:off x="685800" y="1295400"/>
            <a:ext cx="7772400" cy="4648200"/>
          </a:xfrm>
        </p:spPr>
        <p:txBody>
          <a:bodyPr/>
          <a:lstStyle/>
          <a:p>
            <a:pPr algn="just"/>
            <a:r>
              <a:rPr lang="en-US" altLang="zh-CN" sz="2000" b="0" dirty="0" smtClean="0">
                <a:latin typeface="Times New Roman" pitchFamily="18" charset="0"/>
                <a:ea typeface="宋体" pitchFamily="2" charset="-122"/>
                <a:cs typeface="Times New Roman" pitchFamily="18" charset="0"/>
              </a:rPr>
              <a:t>A mechanism named virtual collision mechanism is proposed to decrease  collisions in IEEE 802.11 DCF, which is to assemble two slots into a super slot. When more than one station transmits in a super slot all together, the VCM changes a part of collisions into virtual collisions or successful transmissions, thus the possibility of real collision occurrence is decreased.</a:t>
            </a:r>
          </a:p>
          <a:p>
            <a:pPr algn="just"/>
            <a:endParaRPr lang="en-US" altLang="zh-CN" sz="2000" b="0" dirty="0" smtClean="0">
              <a:latin typeface="Times New Roman" pitchFamily="18" charset="0"/>
              <a:ea typeface="宋体" pitchFamily="2" charset="-122"/>
              <a:cs typeface="Times New Roman" pitchFamily="18" charset="0"/>
            </a:endParaRPr>
          </a:p>
          <a:p>
            <a:pPr algn="just"/>
            <a:r>
              <a:rPr lang="en-US" altLang="zh-CN" sz="2000" b="0" dirty="0" smtClean="0">
                <a:latin typeface="Times New Roman" pitchFamily="18" charset="0"/>
                <a:ea typeface="宋体" pitchFamily="2" charset="-122"/>
                <a:cs typeface="Times New Roman" pitchFamily="18" charset="0"/>
              </a:rPr>
              <a:t>When a BSS is under high load, applying the virtual collision mechanism increases the throughput and lowers the energy consumed by collisions considerably. The performance improvement increases as the number of stations increases. </a:t>
            </a:r>
          </a:p>
          <a:p>
            <a:pPr algn="just"/>
            <a:endParaRPr lang="en-US" altLang="zh-CN" sz="2000" b="0" dirty="0" smtClean="0">
              <a:latin typeface="Times New Roman" pitchFamily="18" charset="0"/>
              <a:ea typeface="宋体" pitchFamily="2" charset="-122"/>
              <a:cs typeface="Times New Roman" pitchFamily="18" charset="0"/>
            </a:endParaRPr>
          </a:p>
          <a:p>
            <a:pPr algn="just"/>
            <a:r>
              <a:rPr lang="en-US" altLang="zh-CN" sz="2000" b="0" dirty="0" smtClean="0">
                <a:latin typeface="Times New Roman" pitchFamily="18" charset="0"/>
                <a:ea typeface="宋体" pitchFamily="2" charset="-122"/>
                <a:cs typeface="Times New Roman" pitchFamily="18" charset="0"/>
              </a:rPr>
              <a:t>The VCM is a simple, easy way to implement and effective mechanism to decrease collisions. It is compatible to DCF.</a:t>
            </a:r>
            <a:endParaRPr lang="zh-CN" altLang="en-US" sz="2000" b="0" dirty="0" smtClean="0">
              <a:latin typeface="Times New Roman" pitchFamily="18" charset="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10</a:t>
            </a:fld>
            <a:endParaRPr lang="en-US" altLang="zh-CN"/>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p:txBody>
          <a:bodyPr/>
          <a:lstStyle/>
          <a:p>
            <a:r>
              <a:rPr lang="en-US" altLang="zh-CN" smtClean="0">
                <a:ea typeface="宋体" pitchFamily="2" charset="-122"/>
              </a:rPr>
              <a:t>Reference</a:t>
            </a:r>
            <a:endParaRPr lang="zh-CN" altLang="en-US" smtClean="0">
              <a:ea typeface="宋体" pitchFamily="2" charset="-122"/>
            </a:endParaRPr>
          </a:p>
        </p:txBody>
      </p:sp>
      <p:sp>
        <p:nvSpPr>
          <p:cNvPr id="40963" name="内容占位符 2"/>
          <p:cNvSpPr>
            <a:spLocks noGrp="1"/>
          </p:cNvSpPr>
          <p:nvPr>
            <p:ph idx="4294967295"/>
          </p:nvPr>
        </p:nvSpPr>
        <p:spPr>
          <a:xfrm>
            <a:off x="685800" y="1752600"/>
            <a:ext cx="7772400" cy="4114800"/>
          </a:xfrm>
        </p:spPr>
        <p:txBody>
          <a:bodyPr/>
          <a:lstStyle/>
          <a:p>
            <a:pPr lvl="0">
              <a:buNone/>
            </a:pPr>
            <a:r>
              <a:rPr lang="en-US" altLang="zh-CN" sz="2000" b="0" dirty="0" smtClean="0">
                <a:latin typeface="+mj-lt"/>
              </a:rPr>
              <a:t>[1] IEEE P802.11-2010: Wireless LAN Medium Access Control (MAC) and Physical Layer (PHY) Specifications.</a:t>
            </a:r>
          </a:p>
          <a:p>
            <a:pPr lvl="0"/>
            <a:endParaRPr lang="zh-CN" altLang="zh-CN" sz="2000" b="0" dirty="0" smtClean="0">
              <a:latin typeface="+mj-lt"/>
            </a:endParaRPr>
          </a:p>
          <a:p>
            <a:pPr lvl="0">
              <a:buNone/>
            </a:pPr>
            <a:r>
              <a:rPr lang="da-DK" altLang="zh-CN" sz="2000" b="0" dirty="0" smtClean="0">
                <a:latin typeface="+mj-lt"/>
              </a:rPr>
              <a:t>[2] Kai Kang, Xiaokang Lin, Haibo Hu. </a:t>
            </a:r>
            <a:r>
              <a:rPr lang="en-US" altLang="zh-CN" sz="2000" b="0" dirty="0" smtClean="0">
                <a:latin typeface="+mj-lt"/>
              </a:rPr>
              <a:t>A virtual collision mechanism to decrease collisions in IEEE 802.11 MAC layer. 65</a:t>
            </a:r>
            <a:r>
              <a:rPr lang="en-US" altLang="zh-CN" sz="2000" b="0" baseline="30000" dirty="0" smtClean="0">
                <a:latin typeface="+mj-lt"/>
              </a:rPr>
              <a:t>th</a:t>
            </a:r>
            <a:r>
              <a:rPr lang="en-US" altLang="zh-CN" sz="2000" b="0" dirty="0" smtClean="0">
                <a:latin typeface="+mj-lt"/>
              </a:rPr>
              <a:t> IEEE Vehicular Technology Conference, 2007. VTC-2007 Spring, Dublin, Ireland, April 2007: 1188-1192. (EI Accession number: 20073110724604)</a:t>
            </a:r>
          </a:p>
          <a:p>
            <a:pPr lvl="0"/>
            <a:endParaRPr lang="zh-CN" altLang="zh-CN" sz="2000" b="0" dirty="0" smtClean="0">
              <a:latin typeface="+mj-lt"/>
            </a:endParaRPr>
          </a:p>
          <a:p>
            <a:pPr lvl="0">
              <a:buNone/>
            </a:pPr>
            <a:r>
              <a:rPr lang="en-US" altLang="zh-CN" sz="2000" b="0" dirty="0" smtClean="0">
                <a:latin typeface="+mj-lt"/>
              </a:rPr>
              <a:t>[3] Kai Kang, </a:t>
            </a:r>
            <a:r>
              <a:rPr lang="en-US" altLang="zh-CN" sz="2000" b="0" dirty="0" err="1" smtClean="0">
                <a:latin typeface="+mj-lt"/>
              </a:rPr>
              <a:t>Hongqi</a:t>
            </a:r>
            <a:r>
              <a:rPr lang="en-US" altLang="zh-CN" sz="2000" b="0" dirty="0" smtClean="0">
                <a:latin typeface="+mj-lt"/>
              </a:rPr>
              <a:t> Jiang, </a:t>
            </a:r>
            <a:r>
              <a:rPr lang="en-US" altLang="zh-CN" sz="2000" b="0" dirty="0" err="1" smtClean="0">
                <a:latin typeface="+mj-lt"/>
              </a:rPr>
              <a:t>Xiaokang</a:t>
            </a:r>
            <a:r>
              <a:rPr lang="en-US" altLang="zh-CN" sz="2000" b="0" dirty="0" smtClean="0">
                <a:latin typeface="+mj-lt"/>
              </a:rPr>
              <a:t> Lin. Research on multi-slot virtual collision mechanism for IEEE 802.11 DCF. 68</a:t>
            </a:r>
            <a:r>
              <a:rPr lang="en-US" altLang="zh-CN" sz="2000" b="0" baseline="30000" dirty="0" smtClean="0">
                <a:latin typeface="+mj-lt"/>
              </a:rPr>
              <a:t>th</a:t>
            </a:r>
            <a:r>
              <a:rPr lang="en-US" altLang="zh-CN" sz="2000" b="0" dirty="0" smtClean="0">
                <a:latin typeface="+mj-lt"/>
              </a:rPr>
              <a:t> IEEE Vehicular Technology Conference, VTC 2008-Fall, Calgary, Canada, September 2008. (EI Accession number: 20090211849682)</a:t>
            </a:r>
            <a:endParaRPr lang="zh-CN" altLang="zh-CN" sz="2000" b="0" dirty="0" smtClean="0">
              <a:latin typeface="+mj-lt"/>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11</a:t>
            </a:fld>
            <a:endParaRPr lang="en-US" altLang="zh-CN"/>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09600" y="3200400"/>
            <a:ext cx="7772400" cy="685800"/>
          </a:xfrm>
        </p:spPr>
        <p:txBody>
          <a:bodyPr/>
          <a:lstStyle/>
          <a:p>
            <a:pPr lvl="0"/>
            <a:r>
              <a:rPr lang="en-US" altLang="zh-CN" sz="4000" dirty="0" smtClean="0">
                <a:ea typeface="宋体" pitchFamily="2" charset="-122"/>
              </a:rPr>
              <a:t>Thank You</a:t>
            </a:r>
            <a:endParaRPr lang="zh-CN" altLang="en-US" sz="4000" dirty="0" smtClean="0">
              <a:ea typeface="宋体" pitchFamily="2" charset="-122"/>
            </a:endParaRPr>
          </a:p>
        </p:txBody>
      </p:sp>
      <p:sp>
        <p:nvSpPr>
          <p:cNvPr id="40963" name="内容占位符 2"/>
          <p:cNvSpPr>
            <a:spLocks noGrp="1"/>
          </p:cNvSpPr>
          <p:nvPr>
            <p:ph idx="4294967295"/>
          </p:nvPr>
        </p:nvSpPr>
        <p:spPr>
          <a:xfrm>
            <a:off x="5715000" y="5029200"/>
            <a:ext cx="2743200" cy="1066800"/>
          </a:xfrm>
        </p:spPr>
        <p:txBody>
          <a:bodyPr/>
          <a:lstStyle/>
          <a:p>
            <a:pPr lvl="0">
              <a:buNone/>
            </a:pPr>
            <a:endParaRPr lang="en-US" altLang="zh-CN" sz="2000" b="0" dirty="0" smtClean="0">
              <a:latin typeface="+mj-lt"/>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12</a:t>
            </a:fld>
            <a:endParaRPr lang="en-US" altLang="zh-CN"/>
          </a:p>
        </p:txBody>
      </p:sp>
      <p:sp>
        <p:nvSpPr>
          <p:cNvPr id="163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762000"/>
            <a:ext cx="7772400" cy="685800"/>
          </a:xfrm>
        </p:spPr>
        <p:txBody>
          <a:bodyPr/>
          <a:lstStyle/>
          <a:p>
            <a:r>
              <a:rPr lang="en-US" altLang="zh-CN" dirty="0" smtClean="0">
                <a:ea typeface="宋体" pitchFamily="2" charset="-122"/>
              </a:rPr>
              <a:t>CSMA/CA Mechanism </a:t>
            </a:r>
            <a:br>
              <a:rPr lang="en-US" altLang="zh-CN" dirty="0" smtClean="0">
                <a:ea typeface="宋体" pitchFamily="2" charset="-122"/>
              </a:rPr>
            </a:br>
            <a:r>
              <a:rPr lang="en-US" altLang="zh-CN" dirty="0" smtClean="0">
                <a:ea typeface="宋体" pitchFamily="2" charset="-122"/>
              </a:rPr>
              <a:t>in IEEE 802.11 DCF</a:t>
            </a:r>
            <a:endParaRPr lang="zh-CN" altLang="en-US" dirty="0" smtClean="0">
              <a:ea typeface="宋体" pitchFamily="2" charset="-122"/>
            </a:endParaRPr>
          </a:p>
        </p:txBody>
      </p:sp>
      <p:sp>
        <p:nvSpPr>
          <p:cNvPr id="40963" name="内容占位符 2"/>
          <p:cNvSpPr>
            <a:spLocks noGrp="1"/>
          </p:cNvSpPr>
          <p:nvPr>
            <p:ph idx="4294967295"/>
          </p:nvPr>
        </p:nvSpPr>
        <p:spPr/>
        <p:txBody>
          <a:bodyPr/>
          <a:lstStyle/>
          <a:p>
            <a:pPr algn="just"/>
            <a:r>
              <a:rPr lang="en-US" altLang="zh-CN" sz="2000" b="0" dirty="0" smtClean="0"/>
              <a:t>IEEE 802.11 Medium Access Control (MAC) layer employs a mandatory contention-based channel access function called Distributed Coordination Function (DCF). DCF adopts a Carrier Sense Multiple Access with Collision Avoidance (CSMA/CA) mechanism with binary exponential </a:t>
            </a:r>
            <a:r>
              <a:rPr lang="en-US" altLang="zh-CN" sz="2000" b="0" dirty="0" err="1" smtClean="0"/>
              <a:t>backoff</a:t>
            </a:r>
            <a:r>
              <a:rPr lang="en-US" altLang="zh-CN" sz="2000" b="0" dirty="0" smtClean="0"/>
              <a:t>.</a:t>
            </a: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2</a:t>
            </a:fld>
            <a:endParaRPr lang="en-US" altLang="zh-CN"/>
          </a:p>
        </p:txBody>
      </p:sp>
      <p:pic>
        <p:nvPicPr>
          <p:cNvPr id="5" name="图片 4" descr="11.jpg"/>
          <p:cNvPicPr>
            <a:picLocks noChangeAspect="1"/>
          </p:cNvPicPr>
          <p:nvPr/>
        </p:nvPicPr>
        <p:blipFill>
          <a:blip r:embed="rId2" cstate="print"/>
          <a:stretch>
            <a:fillRect/>
          </a:stretch>
        </p:blipFill>
        <p:spPr>
          <a:xfrm>
            <a:off x="2362200" y="3657600"/>
            <a:ext cx="4572000" cy="2607259"/>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762000"/>
            <a:ext cx="7772400" cy="685800"/>
          </a:xfrm>
        </p:spPr>
        <p:txBody>
          <a:bodyPr/>
          <a:lstStyle/>
          <a:p>
            <a:r>
              <a:rPr lang="en-US" altLang="zh-CN" dirty="0" smtClean="0">
                <a:ea typeface="宋体" pitchFamily="2" charset="-122"/>
              </a:rPr>
              <a:t>CSMA/CA Mechanism </a:t>
            </a:r>
            <a:br>
              <a:rPr lang="en-US" altLang="zh-CN" dirty="0" smtClean="0">
                <a:ea typeface="宋体" pitchFamily="2" charset="-122"/>
              </a:rPr>
            </a:br>
            <a:r>
              <a:rPr lang="en-US" altLang="zh-CN" dirty="0" smtClean="0">
                <a:ea typeface="宋体" pitchFamily="2" charset="-122"/>
              </a:rPr>
              <a:t>in IEEE 802.11 DCF</a:t>
            </a:r>
            <a:endParaRPr lang="zh-CN" altLang="en-US" dirty="0" smtClean="0">
              <a:ea typeface="宋体" pitchFamily="2" charset="-122"/>
            </a:endParaRPr>
          </a:p>
        </p:txBody>
      </p:sp>
      <p:sp>
        <p:nvSpPr>
          <p:cNvPr id="40963" name="内容占位符 2"/>
          <p:cNvSpPr>
            <a:spLocks noGrp="1"/>
          </p:cNvSpPr>
          <p:nvPr>
            <p:ph idx="4294967295"/>
          </p:nvPr>
        </p:nvSpPr>
        <p:spPr>
          <a:xfrm>
            <a:off x="685800" y="1752600"/>
            <a:ext cx="7772400" cy="4343400"/>
          </a:xfrm>
        </p:spPr>
        <p:txBody>
          <a:bodyPr/>
          <a:lstStyle/>
          <a:p>
            <a:pPr algn="just"/>
            <a:r>
              <a:rPr lang="en-US" altLang="zh-CN" sz="2000" b="0" dirty="0" smtClean="0"/>
              <a:t>It is summarized from current standard that in DCF stations detect the channel status by collisions. If a transmitted packet collides, the station will assume that the channel is busy, then double its contention window size to fit the busy channel and select a new </a:t>
            </a:r>
            <a:r>
              <a:rPr lang="en-US" altLang="zh-CN" sz="2000" b="0" dirty="0" err="1" smtClean="0"/>
              <a:t>backoff</a:t>
            </a:r>
            <a:r>
              <a:rPr lang="en-US" altLang="zh-CN" sz="2000" b="0" dirty="0" smtClean="0"/>
              <a:t> time waiting for retransmission.</a:t>
            </a:r>
            <a:endParaRPr lang="zh-CN" altLang="zh-CN" sz="2000" b="0" dirty="0" smtClean="0"/>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3</a:t>
            </a:fld>
            <a:endParaRPr lang="en-US" altLang="zh-CN"/>
          </a:p>
        </p:txBody>
      </p:sp>
      <p:pic>
        <p:nvPicPr>
          <p:cNvPr id="5" name="图片 4" descr="22.jpg"/>
          <p:cNvPicPr>
            <a:picLocks noChangeAspect="1"/>
          </p:cNvPicPr>
          <p:nvPr/>
        </p:nvPicPr>
        <p:blipFill>
          <a:blip r:embed="rId2" cstate="print"/>
          <a:stretch>
            <a:fillRect/>
          </a:stretch>
        </p:blipFill>
        <p:spPr>
          <a:xfrm>
            <a:off x="838200" y="3657600"/>
            <a:ext cx="2590800" cy="2689006"/>
          </a:xfrm>
          <a:prstGeom prst="rect">
            <a:avLst/>
          </a:prstGeom>
        </p:spPr>
      </p:pic>
      <p:pic>
        <p:nvPicPr>
          <p:cNvPr id="6" name="图片 5" descr="333.jpg"/>
          <p:cNvPicPr>
            <a:picLocks noChangeAspect="1"/>
          </p:cNvPicPr>
          <p:nvPr/>
        </p:nvPicPr>
        <p:blipFill>
          <a:blip r:embed="rId3" cstate="print"/>
          <a:stretch>
            <a:fillRect/>
          </a:stretch>
        </p:blipFill>
        <p:spPr>
          <a:xfrm>
            <a:off x="4614862" y="3505200"/>
            <a:ext cx="3843338" cy="277141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CSMA/CS’s Performance</a:t>
            </a:r>
            <a:endParaRPr lang="zh-CN" altLang="en-US" dirty="0" smtClean="0">
              <a:ea typeface="宋体" pitchFamily="2" charset="-122"/>
            </a:endParaRPr>
          </a:p>
        </p:txBody>
      </p:sp>
      <p:sp>
        <p:nvSpPr>
          <p:cNvPr id="40963" name="内容占位符 2"/>
          <p:cNvSpPr>
            <a:spLocks noGrp="1"/>
          </p:cNvSpPr>
          <p:nvPr>
            <p:ph idx="4294967295"/>
          </p:nvPr>
        </p:nvSpPr>
        <p:spPr>
          <a:xfrm>
            <a:off x="685800" y="1524000"/>
            <a:ext cx="7772400" cy="4572000"/>
          </a:xfrm>
        </p:spPr>
        <p:txBody>
          <a:bodyPr/>
          <a:lstStyle/>
          <a:p>
            <a:pPr algn="just"/>
            <a:r>
              <a:rPr lang="en-US" altLang="zh-CN" sz="2000" b="0" dirty="0" smtClean="0"/>
              <a:t>The CSMA/CA in DCF is very efficient in light load Basic Service Sets (BSSs). But in high load BSSs, a packet will encounter a few collisions before being successfully transmitted. These collisions waste the channel resource and thus decrease the throughput. They also waste energy and lower the battery persistence duration. </a:t>
            </a:r>
            <a:endParaRPr lang="zh-CN" altLang="zh-CN" sz="2000" b="0" dirty="0" smtClean="0"/>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4</a:t>
            </a:fld>
            <a:endParaRPr lang="en-US" altLang="zh-CN"/>
          </a:p>
        </p:txBody>
      </p:sp>
      <p:pic>
        <p:nvPicPr>
          <p:cNvPr id="5" name="图片 4" descr="1.jpg"/>
          <p:cNvPicPr/>
          <p:nvPr/>
        </p:nvPicPr>
        <p:blipFill>
          <a:blip r:embed="rId2" cstate="print"/>
          <a:stretch>
            <a:fillRect/>
          </a:stretch>
        </p:blipFill>
        <p:spPr>
          <a:xfrm>
            <a:off x="1981200" y="3124200"/>
            <a:ext cx="4876800" cy="33528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Virtual Collision Mechanism (VCM)</a:t>
            </a:r>
            <a:endParaRPr lang="zh-CN" altLang="en-US" dirty="0" smtClean="0">
              <a:ea typeface="宋体" pitchFamily="2" charset="-122"/>
            </a:endParaRPr>
          </a:p>
        </p:txBody>
      </p:sp>
      <p:sp>
        <p:nvSpPr>
          <p:cNvPr id="40963" name="内容占位符 2"/>
          <p:cNvSpPr>
            <a:spLocks noGrp="1"/>
          </p:cNvSpPr>
          <p:nvPr>
            <p:ph idx="4294967295"/>
          </p:nvPr>
        </p:nvSpPr>
        <p:spPr>
          <a:xfrm>
            <a:off x="685800" y="1447800"/>
            <a:ext cx="7772400" cy="4648200"/>
          </a:xfrm>
        </p:spPr>
        <p:txBody>
          <a:bodyPr/>
          <a:lstStyle/>
          <a:p>
            <a:pPr algn="just"/>
            <a:r>
              <a:rPr lang="en-US" altLang="zh-CN" sz="1800" b="0" dirty="0" smtClean="0"/>
              <a:t>A super slot is defined as a period of time including two slots. In a super slot, every beginning of the two slots is used for stations to send packets. When a station is waiting for transmitting, it monitors the channel activities. The station’s </a:t>
            </a:r>
            <a:r>
              <a:rPr lang="en-US" altLang="zh-CN" sz="1800" b="0" dirty="0" err="1" smtClean="0"/>
              <a:t>backoff</a:t>
            </a:r>
            <a:r>
              <a:rPr lang="en-US" altLang="zh-CN" sz="1800" b="0" dirty="0" smtClean="0"/>
              <a:t> time counter decreases in terms of super slot time as long as the channel is sensed idle, and it does not decrease if the idle time is less than a super slot. Thus one station has one chance to send packets in a super slot at most. When a station sends a packet in a super slot, it sends it at the first slot with probability </a:t>
            </a:r>
            <a:r>
              <a:rPr lang="en-US" altLang="zh-CN" sz="1800" b="0" i="1" dirty="0" smtClean="0"/>
              <a:t>q</a:t>
            </a:r>
            <a:r>
              <a:rPr lang="en-US" altLang="zh-CN" sz="1800" b="0" dirty="0" smtClean="0"/>
              <a:t> and at the second slot with probability (1- </a:t>
            </a:r>
            <a:r>
              <a:rPr lang="en-US" altLang="zh-CN" sz="1800" b="0" i="1" dirty="0" smtClean="0"/>
              <a:t>q</a:t>
            </a:r>
            <a:r>
              <a:rPr lang="en-US" altLang="zh-CN" sz="1800" b="0" dirty="0" smtClean="0"/>
              <a:t>).</a:t>
            </a:r>
            <a:endParaRPr lang="zh-CN" altLang="en-US" sz="1800" b="0"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5</a:t>
            </a:fld>
            <a:endParaRPr lang="en-US" altLang="zh-CN"/>
          </a:p>
        </p:txBody>
      </p:sp>
      <p:pic>
        <p:nvPicPr>
          <p:cNvPr id="5" name="图片 4" descr="2.jpg"/>
          <p:cNvPicPr/>
          <p:nvPr/>
        </p:nvPicPr>
        <p:blipFill>
          <a:blip r:embed="rId2" cstate="print"/>
          <a:stretch>
            <a:fillRect/>
          </a:stretch>
        </p:blipFill>
        <p:spPr>
          <a:xfrm>
            <a:off x="2438400" y="4267200"/>
            <a:ext cx="4343400" cy="21336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533400" y="685800"/>
            <a:ext cx="8153400" cy="838200"/>
          </a:xfrm>
        </p:spPr>
        <p:txBody>
          <a:bodyPr/>
          <a:lstStyle/>
          <a:p>
            <a:r>
              <a:rPr lang="en-US" altLang="zh-CN" dirty="0" smtClean="0"/>
              <a:t>The Decrease of Real Collisions In VCM</a:t>
            </a:r>
            <a:br>
              <a:rPr lang="en-US" altLang="zh-CN" dirty="0" smtClean="0"/>
            </a:br>
            <a:r>
              <a:rPr lang="en-US" altLang="zh-CN" dirty="0" smtClean="0"/>
              <a:t>(</a:t>
            </a:r>
            <a:r>
              <a:rPr lang="en-US" altLang="zh-CN" i="1" dirty="0" smtClean="0"/>
              <a:t>q</a:t>
            </a:r>
            <a:r>
              <a:rPr lang="en-US" altLang="zh-CN" dirty="0" smtClean="0"/>
              <a:t>=0.4)</a:t>
            </a:r>
            <a:endParaRPr lang="zh-CN" altLang="en-US" dirty="0" smtClean="0">
              <a:ea typeface="宋体" pitchFamily="2" charset="-122"/>
            </a:endParaRPr>
          </a:p>
        </p:txBody>
      </p:sp>
      <p:sp>
        <p:nvSpPr>
          <p:cNvPr id="40963" name="内容占位符 2"/>
          <p:cNvSpPr>
            <a:spLocks noGrp="1"/>
          </p:cNvSpPr>
          <p:nvPr>
            <p:ph idx="4294967295"/>
          </p:nvPr>
        </p:nvSpPr>
        <p:spPr/>
        <p:txBody>
          <a:bodyPr/>
          <a:lstStyle/>
          <a:p>
            <a:pPr lvl="0">
              <a:buNone/>
            </a:pPr>
            <a:endParaRPr lang="en-US" altLang="zh-CN" sz="2000" b="0" dirty="0" smtClean="0">
              <a:latin typeface="+mj-lt"/>
            </a:endParaRPr>
          </a:p>
          <a:p>
            <a:pPr>
              <a:buNone/>
            </a:pPr>
            <a:endParaRPr lang="en-US" altLang="zh-CN" sz="2000" b="0" dirty="0" smtClean="0">
              <a:latin typeface="+mj-lt"/>
              <a:ea typeface="宋体" pitchFamily="2" charset="-122"/>
              <a:cs typeface="Times New Roman" pitchFamily="18" charset="0"/>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6</a:t>
            </a:fld>
            <a:endParaRPr lang="en-US" altLang="zh-CN"/>
          </a:p>
        </p:txBody>
      </p:sp>
      <p:graphicFrame>
        <p:nvGraphicFramePr>
          <p:cNvPr id="6" name="表格 5"/>
          <p:cNvGraphicFramePr>
            <a:graphicFrameLocks noGrp="1"/>
          </p:cNvGraphicFramePr>
          <p:nvPr/>
        </p:nvGraphicFramePr>
        <p:xfrm>
          <a:off x="990600" y="1828800"/>
          <a:ext cx="7239000" cy="4495798"/>
        </p:xfrm>
        <a:graphic>
          <a:graphicData uri="http://schemas.openxmlformats.org/drawingml/2006/table">
            <a:tbl>
              <a:tblPr firstRow="1" bandRow="1">
                <a:tableStyleId>{93296810-A885-4BE3-A3E7-6D5BEEA58F35}</a:tableStyleId>
              </a:tblPr>
              <a:tblGrid>
                <a:gridCol w="1447800"/>
                <a:gridCol w="1447800"/>
                <a:gridCol w="1447800"/>
                <a:gridCol w="1447800"/>
                <a:gridCol w="1447800"/>
              </a:tblGrid>
              <a:tr h="650863">
                <a:tc rowSpan="2">
                  <a:txBody>
                    <a:bodyPr/>
                    <a:lstStyle/>
                    <a:p>
                      <a:pPr algn="ctr">
                        <a:spcAft>
                          <a:spcPts val="0"/>
                        </a:spcAft>
                      </a:pPr>
                      <a:r>
                        <a:rPr lang="en-US" sz="1600" kern="100" dirty="0"/>
                        <a:t>The number of other transmitting stations</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a:t>DCF</a:t>
                      </a:r>
                      <a:endParaRPr lang="zh-CN" sz="1600" kern="100">
                        <a:latin typeface="Calibri"/>
                        <a:ea typeface="宋体"/>
                        <a:cs typeface="Times New Roman"/>
                      </a:endParaRPr>
                    </a:p>
                  </a:txBody>
                  <a:tcPr marL="68580" marR="68580" marT="0" marB="0" anchor="ctr"/>
                </a:tc>
                <a:tc gridSpan="3">
                  <a:txBody>
                    <a:bodyPr/>
                    <a:lstStyle/>
                    <a:p>
                      <a:pPr algn="ctr">
                        <a:spcAft>
                          <a:spcPts val="0"/>
                        </a:spcAft>
                      </a:pPr>
                      <a:r>
                        <a:rPr lang="en-US" sz="1600" kern="100" dirty="0"/>
                        <a:t>VCM</a:t>
                      </a:r>
                      <a:endParaRPr lang="zh-CN" sz="1600" kern="100" dirty="0">
                        <a:latin typeface="Calibri"/>
                        <a:ea typeface="宋体"/>
                        <a:cs typeface="Times New Roman"/>
                      </a:endParaRPr>
                    </a:p>
                  </a:txBody>
                  <a:tcPr marL="68580" marR="68580" marT="0" marB="0" anchor="ctr"/>
                </a:tc>
                <a:tc hMerge="1">
                  <a:txBody>
                    <a:bodyPr/>
                    <a:lstStyle/>
                    <a:p>
                      <a:endParaRPr lang="zh-CN" altLang="en-US"/>
                    </a:p>
                  </a:txBody>
                  <a:tcPr/>
                </a:tc>
                <a:tc hMerge="1">
                  <a:txBody>
                    <a:bodyPr/>
                    <a:lstStyle/>
                    <a:p>
                      <a:endParaRPr lang="zh-CN" altLang="en-US"/>
                    </a:p>
                  </a:txBody>
                  <a:tcPr/>
                </a:tc>
              </a:tr>
              <a:tr h="1241483">
                <a:tc vMerge="1">
                  <a:txBody>
                    <a:bodyPr/>
                    <a:lstStyle/>
                    <a:p>
                      <a:endParaRPr lang="zh-CN" altLang="en-US"/>
                    </a:p>
                  </a:txBody>
                  <a:tcPr/>
                </a:tc>
                <a:tc>
                  <a:txBody>
                    <a:bodyPr/>
                    <a:lstStyle/>
                    <a:p>
                      <a:pPr algn="ctr">
                        <a:spcAft>
                          <a:spcPts val="0"/>
                        </a:spcAft>
                      </a:pPr>
                      <a:r>
                        <a:rPr lang="en-US" sz="1600" kern="100" dirty="0"/>
                        <a:t>The possibility of real collisions</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a:t>The possibility of successful transmissions</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The possibility of virtual collisions</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The possibility of real collisions</a:t>
                      </a:r>
                      <a:endParaRPr lang="zh-CN" sz="1600" kern="100">
                        <a:latin typeface="Calibri"/>
                        <a:ea typeface="宋体"/>
                        <a:cs typeface="Times New Roman"/>
                      </a:endParaRPr>
                    </a:p>
                  </a:txBody>
                  <a:tcPr marL="68580" marR="68580" marT="0" marB="0" anchor="ctr"/>
                </a:tc>
              </a:tr>
              <a:tr h="650863">
                <a:tc>
                  <a:txBody>
                    <a:bodyPr/>
                    <a:lstStyle/>
                    <a:p>
                      <a:pPr algn="ctr">
                        <a:spcAft>
                          <a:spcPts val="0"/>
                        </a:spcAft>
                      </a:pPr>
                      <a:r>
                        <a:rPr lang="en-US" sz="1600" kern="100"/>
                        <a:t>1</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dirty="0"/>
                        <a:t>1</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0.24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0.24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a:t>0.52</a:t>
                      </a:r>
                      <a:endParaRPr lang="zh-CN" sz="1600" kern="100">
                        <a:latin typeface="Calibri"/>
                        <a:ea typeface="宋体"/>
                        <a:cs typeface="Times New Roman"/>
                      </a:endParaRPr>
                    </a:p>
                  </a:txBody>
                  <a:tcPr marL="68580" marR="68580" marT="0" marB="0" anchor="ctr"/>
                </a:tc>
              </a:tr>
              <a:tr h="650863">
                <a:tc>
                  <a:txBody>
                    <a:bodyPr/>
                    <a:lstStyle/>
                    <a:p>
                      <a:pPr algn="ctr">
                        <a:spcAft>
                          <a:spcPts val="0"/>
                        </a:spcAft>
                      </a:pPr>
                      <a:r>
                        <a:rPr lang="en-US" sz="1600" kern="100"/>
                        <a:t>2</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1</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dirty="0"/>
                        <a:t>0.144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0.384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0.472</a:t>
                      </a:r>
                      <a:endParaRPr lang="zh-CN" sz="1600" kern="100" dirty="0">
                        <a:latin typeface="Calibri"/>
                        <a:ea typeface="宋体"/>
                        <a:cs typeface="Times New Roman"/>
                      </a:endParaRPr>
                    </a:p>
                  </a:txBody>
                  <a:tcPr marL="68580" marR="68580" marT="0" marB="0" anchor="ctr"/>
                </a:tc>
              </a:tr>
              <a:tr h="650863">
                <a:tc>
                  <a:txBody>
                    <a:bodyPr/>
                    <a:lstStyle/>
                    <a:p>
                      <a:pPr algn="ctr">
                        <a:spcAft>
                          <a:spcPts val="0"/>
                        </a:spcAft>
                      </a:pPr>
                      <a:r>
                        <a:rPr lang="en-US" sz="1600" kern="100"/>
                        <a:t>3</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1</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0.0864</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dirty="0"/>
                        <a:t>0.4704</a:t>
                      </a:r>
                      <a:endParaRPr lang="zh-CN" sz="1600" kern="100" dirty="0">
                        <a:latin typeface="Calibri"/>
                        <a:ea typeface="宋体"/>
                        <a:cs typeface="Times New Roman"/>
                      </a:endParaRPr>
                    </a:p>
                  </a:txBody>
                  <a:tcPr marL="68580" marR="68580" marT="0" marB="0" anchor="ctr"/>
                </a:tc>
                <a:tc>
                  <a:txBody>
                    <a:bodyPr/>
                    <a:lstStyle/>
                    <a:p>
                      <a:pPr algn="ctr">
                        <a:spcAft>
                          <a:spcPts val="0"/>
                        </a:spcAft>
                      </a:pPr>
                      <a:r>
                        <a:rPr lang="en-US" sz="1600" kern="100" dirty="0"/>
                        <a:t>0.4432</a:t>
                      </a:r>
                      <a:endParaRPr lang="zh-CN" sz="1600" kern="100" dirty="0">
                        <a:latin typeface="Calibri"/>
                        <a:ea typeface="宋体"/>
                        <a:cs typeface="Times New Roman"/>
                      </a:endParaRPr>
                    </a:p>
                  </a:txBody>
                  <a:tcPr marL="68580" marR="68580" marT="0" marB="0" anchor="ctr"/>
                </a:tc>
              </a:tr>
              <a:tr h="650863">
                <a:tc>
                  <a:txBody>
                    <a:bodyPr/>
                    <a:lstStyle/>
                    <a:p>
                      <a:pPr algn="ctr">
                        <a:spcAft>
                          <a:spcPts val="0"/>
                        </a:spcAft>
                      </a:pPr>
                      <a:r>
                        <a:rPr lang="en-US" sz="1600" kern="100"/>
                        <a:t>4</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1</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0.05184</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a:t>0.52224</a:t>
                      </a:r>
                      <a:endParaRPr lang="zh-CN" sz="1600" kern="100">
                        <a:latin typeface="Calibri"/>
                        <a:ea typeface="宋体"/>
                        <a:cs typeface="Times New Roman"/>
                      </a:endParaRPr>
                    </a:p>
                  </a:txBody>
                  <a:tcPr marL="68580" marR="68580" marT="0" marB="0" anchor="ctr"/>
                </a:tc>
                <a:tc>
                  <a:txBody>
                    <a:bodyPr/>
                    <a:lstStyle/>
                    <a:p>
                      <a:pPr algn="ctr">
                        <a:spcAft>
                          <a:spcPts val="0"/>
                        </a:spcAft>
                      </a:pPr>
                      <a:r>
                        <a:rPr lang="en-US" sz="1600" kern="100" dirty="0"/>
                        <a:t>0.42592</a:t>
                      </a:r>
                      <a:endParaRPr lang="zh-CN" sz="1600" kern="100" dirty="0">
                        <a:latin typeface="Calibri"/>
                        <a:ea typeface="宋体"/>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Simulation Parameters</a:t>
            </a:r>
            <a:endParaRPr lang="zh-CN" altLang="en-US" dirty="0" smtClean="0">
              <a:ea typeface="宋体" pitchFamily="2" charset="-122"/>
            </a:endParaRPr>
          </a:p>
        </p:txBody>
      </p:sp>
      <p:sp>
        <p:nvSpPr>
          <p:cNvPr id="40963" name="内容占位符 2"/>
          <p:cNvSpPr>
            <a:spLocks noGrp="1"/>
          </p:cNvSpPr>
          <p:nvPr>
            <p:ph idx="4294967295"/>
          </p:nvPr>
        </p:nvSpPr>
        <p:spPr>
          <a:xfrm>
            <a:off x="685800" y="1447800"/>
            <a:ext cx="7772400" cy="4648200"/>
          </a:xfrm>
        </p:spPr>
        <p:txBody>
          <a:bodyPr/>
          <a:lstStyle/>
          <a:p>
            <a:pPr algn="just"/>
            <a:r>
              <a:rPr lang="en-US" altLang="zh-CN" sz="1800" b="0" dirty="0" smtClean="0"/>
              <a:t>IEEE 802.11b Direct Sequence, 11Mbps, none RTS/CTS, </a:t>
            </a:r>
            <a:r>
              <a:rPr lang="en-US" altLang="zh-CN" sz="1800" b="0" i="1" dirty="0" err="1" smtClean="0"/>
              <a:t>CW</a:t>
            </a:r>
            <a:r>
              <a:rPr lang="en-US" altLang="zh-CN" sz="1800" b="0" i="1" baseline="-25000" dirty="0" err="1" smtClean="0"/>
              <a:t>max</a:t>
            </a:r>
            <a:r>
              <a:rPr lang="en-US" altLang="zh-CN" sz="1800" b="0" dirty="0" smtClean="0"/>
              <a:t>=(</a:t>
            </a:r>
            <a:r>
              <a:rPr lang="en-US" altLang="zh-CN" sz="1800" b="0" i="1" dirty="0" smtClean="0"/>
              <a:t>CW</a:t>
            </a:r>
            <a:r>
              <a:rPr lang="en-US" altLang="zh-CN" sz="1800" b="0" i="1" baseline="-25000" dirty="0" smtClean="0"/>
              <a:t>min</a:t>
            </a:r>
            <a:r>
              <a:rPr lang="en-US" altLang="zh-CN" sz="1800" b="0" dirty="0" smtClean="0"/>
              <a:t>+1)*2</a:t>
            </a:r>
            <a:r>
              <a:rPr lang="en-US" altLang="zh-CN" sz="1800" b="0" baseline="30000" dirty="0" smtClean="0"/>
              <a:t>5</a:t>
            </a:r>
            <a:r>
              <a:rPr lang="en-US" altLang="zh-CN" sz="1800" b="0" dirty="0" smtClean="0"/>
              <a:t>-1, payload size is uniform 1023 bytes.</a:t>
            </a:r>
          </a:p>
          <a:p>
            <a:pPr algn="just"/>
            <a:r>
              <a:rPr lang="en-US" altLang="zh-CN" sz="1800" b="0" dirty="0" smtClean="0"/>
              <a:t>DCF (</a:t>
            </a:r>
            <a:r>
              <a:rPr lang="en-US" altLang="zh-CN" sz="1800" b="0" i="1" dirty="0" smtClean="0"/>
              <a:t>Retry</a:t>
            </a:r>
            <a:r>
              <a:rPr lang="en-US" altLang="zh-CN" sz="1800" b="0" dirty="0" smtClean="0"/>
              <a:t>=4) is selected as the reference scenario. Because in VCM a part of collisions are virtual collisions, </a:t>
            </a:r>
            <a:r>
              <a:rPr lang="en-US" altLang="zh-CN" sz="1800" b="0" i="1" dirty="0" smtClean="0"/>
              <a:t>Retry</a:t>
            </a:r>
            <a:r>
              <a:rPr lang="en-US" altLang="zh-CN" sz="1800" b="0" dirty="0" smtClean="0"/>
              <a:t>=6 is used in VCM. We also select DCF (</a:t>
            </a:r>
            <a:r>
              <a:rPr lang="en-US" altLang="zh-CN" sz="1800" b="0" i="1" dirty="0" smtClean="0"/>
              <a:t>Retry</a:t>
            </a:r>
            <a:r>
              <a:rPr lang="en-US" altLang="zh-CN" sz="1800" b="0" dirty="0" smtClean="0"/>
              <a:t>=6) as the reference scenario.</a:t>
            </a:r>
          </a:p>
          <a:p>
            <a:pPr algn="just"/>
            <a:r>
              <a:rPr lang="en-US" altLang="zh-CN" sz="1800" b="0" dirty="0" smtClean="0"/>
              <a:t>Because the contention window size has great impact on WLAN’s performance, in order to fairly compare the performance between VCM and DCF, in each scenario we select the </a:t>
            </a:r>
            <a:r>
              <a:rPr lang="en-US" altLang="zh-CN" sz="1800" b="0" i="1" dirty="0" err="1" smtClean="0"/>
              <a:t>CW</a:t>
            </a:r>
            <a:r>
              <a:rPr lang="en-US" altLang="zh-CN" sz="1800" b="0" i="1" baseline="-25000" dirty="0" err="1" smtClean="0"/>
              <a:t>min</a:t>
            </a:r>
            <a:r>
              <a:rPr lang="en-US" altLang="zh-CN" sz="1800" b="0" dirty="0" smtClean="0"/>
              <a:t> as the simulation parameter by which the BSS gets its maximum throughput with 5 stations.</a:t>
            </a:r>
          </a:p>
          <a:p>
            <a:pPr algn="just"/>
            <a:r>
              <a:rPr lang="en-US" altLang="zh-CN" sz="1800" b="0" dirty="0" smtClean="0">
                <a:ea typeface="宋体" pitchFamily="2" charset="-122"/>
                <a:cs typeface="Times New Roman" pitchFamily="18" charset="0"/>
              </a:rPr>
              <a:t>Every station is under the saturation conditions.</a:t>
            </a:r>
            <a:endParaRPr lang="zh-CN" altLang="en-US" sz="1800" b="0"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7</a:t>
            </a:fld>
            <a:endParaRPr lang="en-US" altLang="zh-CN"/>
          </a:p>
        </p:txBody>
      </p:sp>
      <p:pic>
        <p:nvPicPr>
          <p:cNvPr id="22530" name="Picture 2"/>
          <p:cNvPicPr>
            <a:picLocks noChangeAspect="1" noChangeArrowheads="1"/>
          </p:cNvPicPr>
          <p:nvPr/>
        </p:nvPicPr>
        <p:blipFill>
          <a:blip r:embed="rId2" cstate="print"/>
          <a:srcRect/>
          <a:stretch>
            <a:fillRect/>
          </a:stretch>
        </p:blipFill>
        <p:spPr bwMode="auto">
          <a:xfrm>
            <a:off x="838200" y="4986632"/>
            <a:ext cx="7696200" cy="14141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VCM Performance</a:t>
            </a:r>
            <a:endParaRPr lang="zh-CN" altLang="en-US" dirty="0" smtClean="0">
              <a:ea typeface="宋体" pitchFamily="2" charset="-122"/>
            </a:endParaRPr>
          </a:p>
        </p:txBody>
      </p:sp>
      <p:sp>
        <p:nvSpPr>
          <p:cNvPr id="40963" name="内容占位符 2"/>
          <p:cNvSpPr>
            <a:spLocks noGrp="1"/>
          </p:cNvSpPr>
          <p:nvPr>
            <p:ph idx="4294967295"/>
          </p:nvPr>
        </p:nvSpPr>
        <p:spPr/>
        <p:txBody>
          <a:bodyPr/>
          <a:lstStyle/>
          <a:p>
            <a:pPr lvl="0">
              <a:buNone/>
            </a:pPr>
            <a:endParaRPr lang="en-US" altLang="zh-CN" sz="2000" b="0" dirty="0" smtClean="0">
              <a:latin typeface="+mj-lt"/>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8</a:t>
            </a:fld>
            <a:endParaRPr lang="en-US" altLang="zh-CN"/>
          </a:p>
        </p:txBody>
      </p:sp>
      <p:pic>
        <p:nvPicPr>
          <p:cNvPr id="5" name="图片 4" descr="41.jpg"/>
          <p:cNvPicPr/>
          <p:nvPr/>
        </p:nvPicPr>
        <p:blipFill>
          <a:blip r:embed="rId2" cstate="print"/>
          <a:stretch>
            <a:fillRect/>
          </a:stretch>
        </p:blipFill>
        <p:spPr>
          <a:xfrm>
            <a:off x="570000" y="1311566"/>
            <a:ext cx="3240000" cy="2422234"/>
          </a:xfrm>
          <a:prstGeom prst="rect">
            <a:avLst/>
          </a:prstGeom>
        </p:spPr>
      </p:pic>
      <p:pic>
        <p:nvPicPr>
          <p:cNvPr id="6" name="图片 5" descr="42.jpg"/>
          <p:cNvPicPr/>
          <p:nvPr/>
        </p:nvPicPr>
        <p:blipFill>
          <a:blip r:embed="rId3" cstate="print"/>
          <a:stretch>
            <a:fillRect/>
          </a:stretch>
        </p:blipFill>
        <p:spPr>
          <a:xfrm>
            <a:off x="4953000" y="1219200"/>
            <a:ext cx="3240000" cy="3037125"/>
          </a:xfrm>
          <a:prstGeom prst="rect">
            <a:avLst/>
          </a:prstGeom>
        </p:spPr>
      </p:pic>
      <p:pic>
        <p:nvPicPr>
          <p:cNvPr id="7" name="图片 6" descr="43.jpg"/>
          <p:cNvPicPr/>
          <p:nvPr/>
        </p:nvPicPr>
        <p:blipFill>
          <a:blip r:embed="rId4" cstate="print"/>
          <a:stretch>
            <a:fillRect/>
          </a:stretch>
        </p:blipFill>
        <p:spPr>
          <a:xfrm>
            <a:off x="493800" y="3886200"/>
            <a:ext cx="3240000" cy="2589941"/>
          </a:xfrm>
          <a:prstGeom prst="rect">
            <a:avLst/>
          </a:prstGeom>
        </p:spPr>
      </p:pic>
      <p:pic>
        <p:nvPicPr>
          <p:cNvPr id="8" name="图片 7" descr="4.jpg"/>
          <p:cNvPicPr/>
          <p:nvPr/>
        </p:nvPicPr>
        <p:blipFill>
          <a:blip r:embed="rId5" cstate="print"/>
          <a:stretch>
            <a:fillRect/>
          </a:stretch>
        </p:blipFill>
        <p:spPr>
          <a:xfrm>
            <a:off x="4953000" y="4267200"/>
            <a:ext cx="3240000" cy="2118083"/>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标题 1"/>
          <p:cNvSpPr>
            <a:spLocks noGrp="1"/>
          </p:cNvSpPr>
          <p:nvPr>
            <p:ph type="title" idx="4294967295"/>
          </p:nvPr>
        </p:nvSpPr>
        <p:spPr>
          <a:xfrm>
            <a:off x="685800" y="685800"/>
            <a:ext cx="7772400" cy="685800"/>
          </a:xfrm>
        </p:spPr>
        <p:txBody>
          <a:bodyPr/>
          <a:lstStyle/>
          <a:p>
            <a:r>
              <a:rPr lang="en-US" altLang="zh-CN" dirty="0" smtClean="0">
                <a:ea typeface="宋体" pitchFamily="2" charset="-122"/>
              </a:rPr>
              <a:t>VCM </a:t>
            </a:r>
            <a:r>
              <a:rPr lang="en-US" altLang="zh-CN" dirty="0" smtClean="0"/>
              <a:t>Co-existence</a:t>
            </a:r>
            <a:endParaRPr lang="zh-CN" altLang="en-US" dirty="0" smtClean="0">
              <a:ea typeface="宋体" pitchFamily="2" charset="-122"/>
            </a:endParaRPr>
          </a:p>
        </p:txBody>
      </p:sp>
      <p:sp>
        <p:nvSpPr>
          <p:cNvPr id="40963" name="内容占位符 2"/>
          <p:cNvSpPr>
            <a:spLocks noGrp="1"/>
          </p:cNvSpPr>
          <p:nvPr>
            <p:ph idx="4294967295"/>
          </p:nvPr>
        </p:nvSpPr>
        <p:spPr>
          <a:xfrm>
            <a:off x="685800" y="1447800"/>
            <a:ext cx="7772400" cy="4648200"/>
          </a:xfrm>
        </p:spPr>
        <p:txBody>
          <a:bodyPr/>
          <a:lstStyle/>
          <a:p>
            <a:endParaRPr lang="en-US" altLang="zh-CN" sz="2000" b="0" dirty="0" smtClean="0">
              <a:latin typeface="+mj-lt"/>
              <a:ea typeface="宋体" pitchFamily="2" charset="-122"/>
              <a:cs typeface="Times New Roman" pitchFamily="18" charset="0"/>
            </a:endParaRPr>
          </a:p>
          <a:p>
            <a:r>
              <a:rPr lang="en-US" altLang="zh-CN" sz="2000" b="0" dirty="0" smtClean="0">
                <a:latin typeface="+mj-lt"/>
                <a:ea typeface="宋体" pitchFamily="2" charset="-122"/>
                <a:cs typeface="Times New Roman" pitchFamily="18" charset="0"/>
              </a:rPr>
              <a:t>VCM is compatible to DCF and </a:t>
            </a:r>
            <a:r>
              <a:rPr lang="en-US" altLang="zh-CN" sz="2000" b="0" dirty="0" smtClean="0">
                <a:ea typeface="宋体" pitchFamily="2" charset="-122"/>
                <a:cs typeface="Times New Roman" pitchFamily="18" charset="0"/>
              </a:rPr>
              <a:t>VCM stations can co-exist with DCF stations.</a:t>
            </a:r>
          </a:p>
          <a:p>
            <a:endParaRPr lang="en-US" altLang="zh-CN" sz="2000" b="0" dirty="0" smtClean="0">
              <a:latin typeface="+mj-lt"/>
              <a:ea typeface="宋体" pitchFamily="2" charset="-122"/>
              <a:cs typeface="Times New Roman" pitchFamily="18" charset="0"/>
            </a:endParaRPr>
          </a:p>
          <a:p>
            <a:endParaRPr lang="zh-CN" altLang="en-US" dirty="0" smtClean="0">
              <a:ea typeface="宋体" pitchFamily="2" charset="-122"/>
              <a:cs typeface="Times New Roman" pitchFamily="18" charset="0"/>
            </a:endParaRPr>
          </a:p>
        </p:txBody>
      </p:sp>
      <p:sp>
        <p:nvSpPr>
          <p:cNvPr id="40964" name="灯片编号占位符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33187073-D31C-49B5-B6EB-DD8762189442}" type="slidenum">
              <a:rPr lang="en-US" altLang="zh-CN"/>
              <a:pPr algn="ctr" eaLnBrk="0" hangingPunct="0"/>
              <a:t>9</a:t>
            </a:fld>
            <a:endParaRPr lang="en-US" altLang="zh-CN"/>
          </a:p>
        </p:txBody>
      </p:sp>
      <p:pic>
        <p:nvPicPr>
          <p:cNvPr id="5" name="图片 4" descr="绘图1.jpg"/>
          <p:cNvPicPr/>
          <p:nvPr/>
        </p:nvPicPr>
        <p:blipFill>
          <a:blip r:embed="rId3" cstate="print"/>
          <a:stretch>
            <a:fillRect/>
          </a:stretch>
        </p:blipFill>
        <p:spPr>
          <a:xfrm>
            <a:off x="304800" y="3200400"/>
            <a:ext cx="3810000" cy="2209800"/>
          </a:xfrm>
          <a:prstGeom prst="rect">
            <a:avLst/>
          </a:prstGeom>
        </p:spPr>
      </p:pic>
      <p:graphicFrame>
        <p:nvGraphicFramePr>
          <p:cNvPr id="15361" name="Object 1"/>
          <p:cNvGraphicFramePr>
            <a:graphicFrameLocks noChangeAspect="1"/>
          </p:cNvGraphicFramePr>
          <p:nvPr/>
        </p:nvGraphicFramePr>
        <p:xfrm>
          <a:off x="4419600" y="2819400"/>
          <a:ext cx="4289425" cy="3429000"/>
        </p:xfrm>
        <a:graphic>
          <a:graphicData uri="http://schemas.openxmlformats.org/presentationml/2006/ole">
            <mc:AlternateContent xmlns:mc="http://schemas.openxmlformats.org/markup-compatibility/2006">
              <mc:Choice xmlns:v="urn:schemas-microsoft-com:vml" Requires="v">
                <p:oleObj spid="_x0000_s15363" name="Visio" r:id="rId4" imgW="3752007" imgH="2999570" progId="Visio.Drawing.11">
                  <p:embed/>
                </p:oleObj>
              </mc:Choice>
              <mc:Fallback>
                <p:oleObj name="Visio" r:id="rId4" imgW="3752007" imgH="2999570" progId="Visio.Drawing.11">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2819400"/>
                        <a:ext cx="4289425" cy="3429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6033</TotalTime>
  <Words>789</Words>
  <Application>Microsoft Office PowerPoint</Application>
  <PresentationFormat>全屏显示(4:3)</PresentationFormat>
  <Paragraphs>80</Paragraphs>
  <Slides>12</Slides>
  <Notes>1</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15" baseType="lpstr">
      <vt:lpstr>802-11-Submission</vt:lpstr>
      <vt:lpstr>Microsoft Word 97 - 2003 Document</vt:lpstr>
      <vt:lpstr>Visio</vt:lpstr>
      <vt:lpstr>A Virtual Collision Mechanism  for IEEE 802.11 DCF</vt:lpstr>
      <vt:lpstr>CSMA/CA Mechanism  in IEEE 802.11 DCF</vt:lpstr>
      <vt:lpstr>CSMA/CA Mechanism  in IEEE 802.11 DCF</vt:lpstr>
      <vt:lpstr>CSMA/CS’s Performance</vt:lpstr>
      <vt:lpstr>Virtual Collision Mechanism (VCM)</vt:lpstr>
      <vt:lpstr>The Decrease of Real Collisions In VCM (q=0.4)</vt:lpstr>
      <vt:lpstr>Simulation Parameters</vt:lpstr>
      <vt:lpstr>VCM Performance</vt:lpstr>
      <vt:lpstr>VCM Co-existence</vt:lpstr>
      <vt:lpstr>Summary</vt:lpstr>
      <vt:lpstr>Reference</vt:lpstr>
      <vt:lpstr>Thank You</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Administrator</dc:creator>
  <cp:lastModifiedBy>Zhendong Luo</cp:lastModifiedBy>
  <cp:revision>709</cp:revision>
  <cp:lastPrinted>1998-02-10T13:28:06Z</cp:lastPrinted>
  <dcterms:created xsi:type="dcterms:W3CDTF">2009-01-02T14:48:00Z</dcterms:created>
  <dcterms:modified xsi:type="dcterms:W3CDTF">2013-05-17T02:30:20Z</dcterms:modified>
</cp:coreProperties>
</file>