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69" r:id="rId5"/>
    <p:sldId id="257" r:id="rId6"/>
    <p:sldId id="282" r:id="rId7"/>
    <p:sldId id="281" r:id="rId8"/>
    <p:sldId id="279" r:id="rId9"/>
    <p:sldId id="278" r:id="rId10"/>
    <p:sldId id="280" r:id="rId11"/>
    <p:sldId id="277" r:id="rId12"/>
    <p:sldId id="283" r:id="rId13"/>
  </p:sldIdLst>
  <p:sldSz cx="9144000" cy="6858000" type="screen4x3"/>
  <p:notesSz cx="7099300" cy="10234613"/>
  <p:defaultTextStyle>
    <a:defPPr>
      <a:defRPr lang="en-CA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ediatek" initials="M" lastIdx="4" clrIdx="0"/>
  <p:cmAuthor id="1" name="mtk30123" initials="m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>
        <p:scale>
          <a:sx n="80" d="100"/>
          <a:sy n="80" d="100"/>
        </p:scale>
        <p:origin x="-204" y="3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36840" y="199841"/>
            <a:ext cx="235058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/>
            </a:lvl1pPr>
          </a:lstStyle>
          <a:p>
            <a:r>
              <a:rPr lang="en-CA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11880" y="199841"/>
            <a:ext cx="9814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/>
            </a:lvl1pPr>
          </a:lstStyle>
          <a:p>
            <a:r>
              <a:rPr lang="en-CA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17592" y="9905482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/>
            </a:lvl1pPr>
          </a:lstStyle>
          <a:p>
            <a:r>
              <a:rPr lang="en-CA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11939" y="9905482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97858">
              <a:defRPr/>
            </a:lvl1pPr>
          </a:lstStyle>
          <a:p>
            <a:r>
              <a:rPr lang="en-CA"/>
              <a:t>Page </a:t>
            </a:r>
            <a:fld id="{AB7C97AC-AEAF-4E2E-8E67-E6E35D24FC2E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10256" y="427172"/>
            <a:ext cx="56787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10256" y="990548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97858"/>
            <a:r>
              <a:rPr lang="en-CA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10256" y="9893226"/>
            <a:ext cx="583644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759752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0723" y="112306"/>
            <a:ext cx="235058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/>
            </a:lvl1pPr>
          </a:lstStyle>
          <a:p>
            <a:r>
              <a:rPr lang="en-CA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9622" y="112306"/>
            <a:ext cx="9814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/>
            </a:lvl1pPr>
          </a:lstStyle>
          <a:p>
            <a:r>
              <a:rPr lang="en-CA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73113"/>
            <a:ext cx="5099050" cy="38258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23" y="4861704"/>
            <a:ext cx="5207454" cy="460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125" tIns="49215" rIns="100125" bIns="492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86486" y="9908983"/>
            <a:ext cx="214481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88747" lvl="4" algn="r" defTabSz="997858">
              <a:defRPr/>
            </a:lvl5pPr>
          </a:lstStyle>
          <a:p>
            <a:pPr lvl="4"/>
            <a:r>
              <a:rPr lang="en-CA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06558" y="9908983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/>
            </a:lvl1pPr>
          </a:lstStyle>
          <a:p>
            <a:r>
              <a:rPr lang="en-CA"/>
              <a:t>Page </a:t>
            </a:r>
            <a:fld id="{D7BBE521-9050-4CCC-AD4E-E8F28ADB7B94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41136" y="990898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136" y="9907232"/>
            <a:ext cx="561702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122" y="327382"/>
            <a:ext cx="57730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740218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CA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ln/>
        </p:spPr>
        <p:txBody>
          <a:bodyPr/>
          <a:lstStyle/>
          <a:p>
            <a:r>
              <a:rPr lang="en-CA"/>
              <a:t>Page </a:t>
            </a:r>
            <a:fld id="{3B0B417B-7E77-4527-A78A-722D3B0A809E}" type="slidenum">
              <a:rPr lang="en-CA"/>
              <a:pPr/>
              <a:t>1</a:t>
            </a:fld>
            <a:endParaRPr lang="en-CA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CA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ln/>
        </p:spPr>
        <p:txBody>
          <a:bodyPr/>
          <a:lstStyle/>
          <a:p>
            <a:r>
              <a:rPr lang="en-CA"/>
              <a:t>Page </a:t>
            </a:r>
            <a:fld id="{5F348C83-9B11-4C7B-B765-BB95660D5123}" type="slidenum">
              <a:rPr lang="en-CA"/>
              <a:pPr/>
              <a:t>2</a:t>
            </a:fld>
            <a:endParaRPr lang="en-CA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101822" rIns="101822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CA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ln/>
        </p:spPr>
        <p:txBody>
          <a:bodyPr/>
          <a:lstStyle/>
          <a:p>
            <a:r>
              <a:rPr lang="en-CA"/>
              <a:t>Page </a:t>
            </a:r>
            <a:fld id="{5F348C83-9B11-4C7B-B765-BB95660D5123}" type="slidenum">
              <a:rPr lang="en-CA"/>
              <a:pPr/>
              <a:t>3</a:t>
            </a:fld>
            <a:endParaRPr lang="en-CA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101822" rIns="101822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CA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ln/>
        </p:spPr>
        <p:txBody>
          <a:bodyPr/>
          <a:lstStyle/>
          <a:p>
            <a:r>
              <a:rPr lang="en-CA"/>
              <a:t>Page </a:t>
            </a:r>
            <a:fld id="{5F348C83-9B11-4C7B-B765-BB95660D5123}" type="slidenum">
              <a:rPr lang="en-CA"/>
              <a:pPr/>
              <a:t>4</a:t>
            </a:fld>
            <a:endParaRPr lang="en-CA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101822" rIns="101822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CA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ln/>
        </p:spPr>
        <p:txBody>
          <a:bodyPr/>
          <a:lstStyle/>
          <a:p>
            <a:r>
              <a:rPr lang="en-CA"/>
              <a:t>Page </a:t>
            </a:r>
            <a:fld id="{5F348C83-9B11-4C7B-B765-BB95660D5123}" type="slidenum">
              <a:rPr lang="en-CA"/>
              <a:pPr/>
              <a:t>5</a:t>
            </a:fld>
            <a:endParaRPr lang="en-CA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101822" rIns="101822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CA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ln/>
        </p:spPr>
        <p:txBody>
          <a:bodyPr/>
          <a:lstStyle/>
          <a:p>
            <a:r>
              <a:rPr lang="en-CA"/>
              <a:t>Page </a:t>
            </a:r>
            <a:fld id="{5F348C83-9B11-4C7B-B765-BB95660D5123}" type="slidenum">
              <a:rPr lang="en-CA"/>
              <a:pPr/>
              <a:t>6</a:t>
            </a:fld>
            <a:endParaRPr lang="en-CA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101822" rIns="101822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CA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ln/>
        </p:spPr>
        <p:txBody>
          <a:bodyPr/>
          <a:lstStyle/>
          <a:p>
            <a:r>
              <a:rPr lang="en-CA"/>
              <a:t>Page </a:t>
            </a:r>
            <a:fld id="{5F348C83-9B11-4C7B-B765-BB95660D5123}" type="slidenum">
              <a:rPr lang="en-CA"/>
              <a:pPr/>
              <a:t>7</a:t>
            </a:fld>
            <a:endParaRPr lang="en-CA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101822" rIns="101822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CA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ln/>
        </p:spPr>
        <p:txBody>
          <a:bodyPr/>
          <a:lstStyle/>
          <a:p>
            <a:r>
              <a:rPr lang="en-CA"/>
              <a:t>Page </a:t>
            </a:r>
            <a:fld id="{5F348C83-9B11-4C7B-B765-BB95660D5123}" type="slidenum">
              <a:rPr lang="en-CA"/>
              <a:pPr/>
              <a:t>8</a:t>
            </a:fld>
            <a:endParaRPr lang="en-CA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101822" rIns="101822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CA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ln/>
        </p:spPr>
        <p:txBody>
          <a:bodyPr/>
          <a:lstStyle/>
          <a:p>
            <a:r>
              <a:rPr lang="en-CA"/>
              <a:t>Page </a:t>
            </a:r>
            <a:fld id="{5F348C83-9B11-4C7B-B765-BB95660D5123}" type="slidenum">
              <a:rPr lang="en-CA"/>
              <a:pPr/>
              <a:t>9</a:t>
            </a:fld>
            <a:endParaRPr lang="en-CA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101822" rIns="101822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Osama Aboul-Magd (Huawei Technologies)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950E1B80-1137-4CD8-B711-9BD30C9C028B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Osama Aboul-Magd (Huawei Technologies)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6C6C1AD-AC61-4C0F-9776-CB69EC346EA3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Osama Aboul-Magd (Huawei Technologies)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137C3055-0FD7-48D3-B938-4E7B5FDBD745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Osama Aboul-Magd (Huawei Technologies)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02FDE5AF-557C-4D9E-9BE3-8A50977121B0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Osama Aboul-Magd (Huawei Technologies)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10790EDF-FA07-41D0-B3E5-924908572160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Osama Aboul-Magd (Huawei Technologies)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B9FF250A-B65A-444E-9C06-3DCAD7C68C63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Osama Aboul-Magd (Huawei Technologies)</a:t>
            </a:r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0539E92-7ADD-4BA4-97A1-231ED78958E5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Osama Aboul-Magd (Huawei Technologies)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D17D1661-6B3F-4764-B842-0D10F53BE4C4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Osama Aboul-Magd (Huawei Technologies)</a:t>
            </a:r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86207338-6D17-4C33-B1C7-C4329894A8A0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Osama Aboul-Magd (Huawei Technologies)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5C1B3BE6-3529-46B9-A25A-C5F787C14109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Osama Aboul-Magd (Huawei Technologies)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CB58CADE-F4C1-4118-B10B-4EA3909AB3BF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smtClean="0"/>
              <a:t>January 2013</a:t>
            </a:r>
            <a:endParaRPr lang="en-CA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CA" smtClean="0"/>
              <a:t>Osama Aboul-Magd (Huawei Technologies)</a:t>
            </a:r>
            <a:endParaRPr lang="en-CA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CA"/>
              <a:t>Slide </a:t>
            </a:r>
            <a:fld id="{D6883C6F-FA36-47F5-88FE-969F9408B6F7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CA" sz="1800" b="1" dirty="0"/>
              <a:t>doc.: IEEE </a:t>
            </a:r>
            <a:r>
              <a:rPr lang="en-CA" sz="1800" b="1" dirty="0" smtClean="0"/>
              <a:t>802.11-13/0616r2</a:t>
            </a:r>
            <a:endParaRPr lang="en-CA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08/11-08-1036-05-0vht-september-report.ppt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2013</a:t>
            </a:r>
            <a:endParaRPr lang="en-CA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96231" y="6475413"/>
            <a:ext cx="2347694" cy="184666"/>
          </a:xfrm>
        </p:spPr>
        <p:txBody>
          <a:bodyPr/>
          <a:lstStyle/>
          <a:p>
            <a:r>
              <a:rPr lang="en-CA" dirty="0" smtClean="0"/>
              <a:t>Phillip Barber (Huawei Technologies)</a:t>
            </a:r>
            <a:endParaRPr lang="en-CA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48A76A33-492B-4794-AA09-478639124AC1}" type="slidenum">
              <a:rPr lang="en-CA"/>
              <a:pPr/>
              <a:t>1</a:t>
            </a:fld>
            <a:endParaRPr lang="en-CA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CA" dirty="0" smtClean="0"/>
              <a:t>HEW Project Plan Discussion</a:t>
            </a:r>
            <a:endParaRPr lang="en-CA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9848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CA" sz="2000" dirty="0"/>
              <a:t>Date:</a:t>
            </a:r>
            <a:r>
              <a:rPr lang="en-CA" sz="2000" b="0" dirty="0"/>
              <a:t> </a:t>
            </a:r>
            <a:r>
              <a:rPr lang="en-CA" sz="2000" b="0" dirty="0" smtClean="0"/>
              <a:t>2013-05-16</a:t>
            </a:r>
            <a:endParaRPr lang="en-CA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6295707"/>
              </p:ext>
            </p:extLst>
          </p:nvPr>
        </p:nvGraphicFramePr>
        <p:xfrm>
          <a:off x="509588" y="2711450"/>
          <a:ext cx="8085137" cy="2640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4" name="Document" r:id="rId4" imgW="9635617" imgH="3157400" progId="Word.Document.8">
                  <p:embed/>
                </p:oleObj>
              </mc:Choice>
              <mc:Fallback>
                <p:oleObj name="Document" r:id="rId4" imgW="9635617" imgH="3157400" progId="Word.Document.8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588" y="2711450"/>
                        <a:ext cx="8085137" cy="2640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611560" y="2204864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CA" sz="2000" b="1" dirty="0"/>
              <a:t>Authors:</a:t>
            </a:r>
            <a:endParaRPr lang="en-CA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 smtClean="0"/>
              <a:t>March 2013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96231" y="6475413"/>
            <a:ext cx="2347694" cy="184666"/>
          </a:xfrm>
        </p:spPr>
        <p:txBody>
          <a:bodyPr/>
          <a:lstStyle/>
          <a:p>
            <a:r>
              <a:rPr lang="en-CA" dirty="0" smtClean="0"/>
              <a:t>Phillip Barber (Huawei Technologies)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5754A3E8-371D-417B-9D40-4450DFC8F105}" type="slidenum">
              <a:rPr lang="en-CA"/>
              <a:pPr/>
              <a:t>2</a:t>
            </a:fld>
            <a:endParaRPr lang="en-CA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CA"/>
              <a:t>Abstract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2132856"/>
            <a:ext cx="7990656" cy="3536032"/>
          </a:xfrm>
          <a:noFill/>
          <a:ln/>
        </p:spPr>
        <p:txBody>
          <a:bodyPr/>
          <a:lstStyle/>
          <a:p>
            <a:pPr>
              <a:buNone/>
            </a:pPr>
            <a:r>
              <a:rPr lang="en-CA" dirty="0" smtClean="0"/>
              <a:t>	Slides to provoke discussion on HEW Study Group project plan and timeline 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 smtClean="0"/>
              <a:t>March 2013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96231" y="6475413"/>
            <a:ext cx="2347694" cy="184666"/>
          </a:xfrm>
        </p:spPr>
        <p:txBody>
          <a:bodyPr/>
          <a:lstStyle/>
          <a:p>
            <a:r>
              <a:rPr lang="en-CA" dirty="0" smtClean="0"/>
              <a:t>Phillip Barber (Huawei Technologies)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5754A3E8-371D-417B-9D40-4450DFC8F105}" type="slidenum">
              <a:rPr lang="en-CA"/>
              <a:pPr/>
              <a:t>3</a:t>
            </a:fld>
            <a:endParaRPr lang="en-CA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l"/>
            <a:r>
              <a:rPr lang="en-US" altLang="zh-CN" dirty="0" smtClean="0"/>
              <a:t>Objective of HEW SG</a:t>
            </a:r>
            <a:endParaRPr lang="en-CA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628800"/>
            <a:ext cx="7990656" cy="936104"/>
          </a:xfrm>
          <a:noFill/>
          <a:ln/>
        </p:spPr>
        <p:txBody>
          <a:bodyPr/>
          <a:lstStyle/>
          <a:p>
            <a:r>
              <a:rPr lang="en-US" sz="2000" dirty="0" smtClean="0"/>
              <a:t>Per 802 P&amp;P rules, objective is to develop PAR and 5C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83568" y="2204864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kern="0" dirty="0" smtClean="0"/>
              <a:t>Plan to Achieve Objective</a:t>
            </a:r>
            <a:endParaRPr lang="en-CA" kern="0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85800" y="3212976"/>
            <a:ext cx="7990656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kern="0" dirty="0" smtClean="0"/>
              <a:t>Plan must identify steps and timeline to complete PAR and 5C</a:t>
            </a:r>
          </a:p>
          <a:p>
            <a:r>
              <a:rPr lang="en-US" sz="2000" kern="0" dirty="0" smtClean="0"/>
              <a:t>Focused on deliverables</a:t>
            </a:r>
          </a:p>
          <a:p>
            <a:r>
              <a:rPr lang="en-US" sz="2000" kern="0" dirty="0" smtClean="0"/>
              <a:t>Answer ‘Topicality’ and ‘Viability’ and you complete PAR and 5C</a:t>
            </a:r>
          </a:p>
        </p:txBody>
      </p:sp>
    </p:spTree>
    <p:extLst>
      <p:ext uri="{BB962C8B-B14F-4D97-AF65-F5344CB8AC3E}">
        <p14:creationId xmlns:p14="http://schemas.microsoft.com/office/powerpoint/2010/main" val="2769088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 smtClean="0"/>
              <a:t>March 2013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96231" y="6475413"/>
            <a:ext cx="2347694" cy="184666"/>
          </a:xfrm>
        </p:spPr>
        <p:txBody>
          <a:bodyPr/>
          <a:lstStyle/>
          <a:p>
            <a:r>
              <a:rPr lang="en-CA" dirty="0" smtClean="0"/>
              <a:t>Phillip Barber (Huawei Technologies)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5754A3E8-371D-417B-9D40-4450DFC8F105}" type="slidenum">
              <a:rPr lang="en-CA"/>
              <a:pPr/>
              <a:t>4</a:t>
            </a:fld>
            <a:endParaRPr lang="en-CA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l"/>
            <a:r>
              <a:rPr lang="en-US" altLang="zh-CN" dirty="0" smtClean="0"/>
              <a:t>Terms</a:t>
            </a:r>
            <a:endParaRPr lang="en-CA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628800"/>
            <a:ext cx="7990656" cy="4248472"/>
          </a:xfrm>
          <a:noFill/>
          <a:ln/>
        </p:spPr>
        <p:txBody>
          <a:bodyPr/>
          <a:lstStyle/>
          <a:p>
            <a:r>
              <a:rPr lang="en-US" sz="2000" dirty="0" smtClean="0"/>
              <a:t>Topicality: the ability to concisely define the topic </a:t>
            </a:r>
          </a:p>
          <a:p>
            <a:pPr lvl="1"/>
            <a:r>
              <a:rPr lang="en-US" sz="1600" dirty="0" smtClean="0"/>
              <a:t>Concisely define the topic</a:t>
            </a:r>
          </a:p>
          <a:p>
            <a:pPr lvl="2"/>
            <a:r>
              <a:rPr lang="en-US" sz="1400" dirty="0" smtClean="0"/>
              <a:t>Can we identify a focused problem to solve? Can we write concise text that accurately describes the problem?</a:t>
            </a:r>
          </a:p>
          <a:p>
            <a:pPr lvl="2"/>
            <a:r>
              <a:rPr lang="en-US" sz="1400" dirty="0" smtClean="0"/>
              <a:t>Precursor to PAR Scope and Purpose</a:t>
            </a:r>
          </a:p>
          <a:p>
            <a:pPr lvl="1"/>
            <a:r>
              <a:rPr lang="en-US" sz="1600" dirty="0" smtClean="0"/>
              <a:t>Value of the topic to the industry</a:t>
            </a:r>
          </a:p>
          <a:p>
            <a:pPr lvl="2"/>
            <a:r>
              <a:rPr lang="en-US" sz="1400" dirty="0" smtClean="0"/>
              <a:t>Is the problem worth solving? Does solving the problem provide meaningful improvement in the marketplace? Is the problem and its solution distinct?</a:t>
            </a:r>
          </a:p>
          <a:p>
            <a:pPr lvl="2"/>
            <a:r>
              <a:rPr lang="en-US" sz="1400" dirty="0" smtClean="0"/>
              <a:t>Assessment of 5C broad market potential and distinct identity</a:t>
            </a:r>
          </a:p>
          <a:p>
            <a:r>
              <a:rPr lang="en-US" sz="2000" dirty="0" smtClean="0"/>
              <a:t>Viability: assessment of technical feasibility</a:t>
            </a:r>
          </a:p>
          <a:p>
            <a:pPr lvl="1"/>
            <a:r>
              <a:rPr lang="en-US" sz="1600" dirty="0" smtClean="0"/>
              <a:t>Make tentative assessment of ability to solve identified problem using technology</a:t>
            </a:r>
          </a:p>
          <a:p>
            <a:pPr lvl="1"/>
            <a:r>
              <a:rPr lang="en-US" sz="1600" dirty="0" smtClean="0"/>
              <a:t>Evaluation of sample technologies; non-exhaustive</a:t>
            </a:r>
          </a:p>
          <a:p>
            <a:pPr lvl="1"/>
            <a:r>
              <a:rPr lang="en-US" sz="1600" dirty="0" smtClean="0"/>
              <a:t>Complexity? Cost to performance? Proven technology? Possible to test? Reliability?</a:t>
            </a:r>
          </a:p>
          <a:p>
            <a:pPr lvl="1"/>
            <a:r>
              <a:rPr lang="en-US" sz="1600" dirty="0" smtClean="0"/>
              <a:t>Assessment of 5C technical feasibility and economic feasibility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895898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 smtClean="0"/>
              <a:t>March 2013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96231" y="6475413"/>
            <a:ext cx="2347694" cy="184666"/>
          </a:xfrm>
        </p:spPr>
        <p:txBody>
          <a:bodyPr/>
          <a:lstStyle/>
          <a:p>
            <a:r>
              <a:rPr lang="en-CA" dirty="0" smtClean="0"/>
              <a:t>Phillip Barber (Huawei Technologies)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5754A3E8-371D-417B-9D40-4450DFC8F105}" type="slidenum">
              <a:rPr lang="en-CA"/>
              <a:pPr/>
              <a:t>5</a:t>
            </a:fld>
            <a:endParaRPr lang="en-CA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l"/>
            <a:r>
              <a:rPr lang="en-US" altLang="zh-CN" dirty="0" smtClean="0"/>
              <a:t>Sequence of Activities needed for HEW SG to complete work</a:t>
            </a:r>
            <a:endParaRPr lang="en-CA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772816"/>
            <a:ext cx="7990656" cy="4608512"/>
          </a:xfrm>
          <a:noFill/>
          <a:ln/>
        </p:spPr>
        <p:txBody>
          <a:bodyPr/>
          <a:lstStyle/>
          <a:p>
            <a:r>
              <a:rPr lang="en-US" sz="2000" dirty="0" smtClean="0"/>
              <a:t>Organization and Planning</a:t>
            </a:r>
            <a:endParaRPr lang="en-US" sz="2000" dirty="0"/>
          </a:p>
          <a:p>
            <a:r>
              <a:rPr lang="en-US" sz="2000" dirty="0" smtClean="0"/>
              <a:t>Topicality1: Presentations/Discussions to explore the breadth of the contemplated scope-of-work</a:t>
            </a:r>
            <a:endParaRPr lang="en-US" sz="2000" dirty="0"/>
          </a:p>
          <a:p>
            <a:r>
              <a:rPr lang="en-US" sz="2000" dirty="0" smtClean="0"/>
              <a:t>Topicality2: Presentations/Discussions for refinement and to gain common understanding on contemplated scope-of-work</a:t>
            </a:r>
          </a:p>
          <a:p>
            <a:r>
              <a:rPr lang="en-US" sz="2000" dirty="0" smtClean="0"/>
              <a:t>Supplemental: </a:t>
            </a:r>
            <a:r>
              <a:rPr lang="en-US" sz="2000" dirty="0"/>
              <a:t>initial drafts of supplemental documents, if any </a:t>
            </a:r>
            <a:r>
              <a:rPr lang="en-US" sz="2000" dirty="0" smtClean="0"/>
              <a:t>(</a:t>
            </a:r>
            <a:r>
              <a:rPr lang="fr-FR" sz="2000" dirty="0" smtClean="0"/>
              <a:t>simulation </a:t>
            </a:r>
            <a:r>
              <a:rPr lang="fr-FR" sz="2000" dirty="0"/>
              <a:t>scenarios, </a:t>
            </a:r>
            <a:r>
              <a:rPr lang="en-US" sz="2000" dirty="0"/>
              <a:t>usage models, </a:t>
            </a:r>
            <a:r>
              <a:rPr lang="fr-FR" sz="2000" dirty="0" err="1" smtClean="0"/>
              <a:t>requirements</a:t>
            </a:r>
            <a:r>
              <a:rPr lang="fr-FR" sz="2000" dirty="0" smtClean="0"/>
              <a:t> </a:t>
            </a:r>
            <a:r>
              <a:rPr lang="fr-FR" sz="2000" dirty="0"/>
              <a:t>document, </a:t>
            </a:r>
            <a:r>
              <a:rPr lang="fr-FR" sz="2000" dirty="0" err="1"/>
              <a:t>channel</a:t>
            </a:r>
            <a:r>
              <a:rPr lang="fr-FR" sz="2000" dirty="0"/>
              <a:t> </a:t>
            </a:r>
            <a:r>
              <a:rPr lang="fr-FR" sz="2000" dirty="0" err="1"/>
              <a:t>models</a:t>
            </a:r>
            <a:r>
              <a:rPr lang="fr-FR" sz="2000" dirty="0"/>
              <a:t>, </a:t>
            </a:r>
            <a:r>
              <a:rPr lang="fr-FR" sz="2000" dirty="0" err="1"/>
              <a:t>others</a:t>
            </a:r>
            <a:r>
              <a:rPr lang="fr-FR" sz="2000" dirty="0" smtClean="0"/>
              <a:t>?)</a:t>
            </a:r>
            <a:endParaRPr lang="en-US" sz="2000" dirty="0"/>
          </a:p>
          <a:p>
            <a:r>
              <a:rPr lang="en-US" sz="2000" dirty="0" smtClean="0"/>
              <a:t>Start PAR: Initial </a:t>
            </a:r>
            <a:r>
              <a:rPr lang="en-US" sz="2000" dirty="0"/>
              <a:t>draft of PAR(s) and 5C; discuss and refine language on PAR(s) and </a:t>
            </a:r>
            <a:r>
              <a:rPr lang="en-US" sz="2000" dirty="0" smtClean="0"/>
              <a:t>5C; Viability: High </a:t>
            </a:r>
            <a:r>
              <a:rPr lang="en-US" sz="2000" dirty="0"/>
              <a:t>level </a:t>
            </a:r>
            <a:r>
              <a:rPr lang="en-US" sz="2000" dirty="0" smtClean="0"/>
              <a:t>discussions of technologies, to </a:t>
            </a:r>
            <a:r>
              <a:rPr lang="en-US" sz="2000" dirty="0"/>
              <a:t>provide confidence of our ability to solve identified problem(s)</a:t>
            </a:r>
          </a:p>
          <a:p>
            <a:r>
              <a:rPr lang="en-US" sz="2000" dirty="0" smtClean="0"/>
              <a:t>Finish </a:t>
            </a:r>
            <a:r>
              <a:rPr lang="en-US" sz="2000" dirty="0" err="1" smtClean="0"/>
              <a:t>PAR&amp;Suppl</a:t>
            </a:r>
            <a:r>
              <a:rPr lang="en-US" sz="2000" dirty="0" smtClean="0"/>
              <a:t>: Finalize and approve PAR(s) and 5C; continue development of supplemental documents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1000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 smtClean="0"/>
              <a:t>March 2013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96231" y="6475413"/>
            <a:ext cx="2347694" cy="184666"/>
          </a:xfrm>
        </p:spPr>
        <p:txBody>
          <a:bodyPr/>
          <a:lstStyle/>
          <a:p>
            <a:r>
              <a:rPr lang="en-CA" dirty="0" smtClean="0"/>
              <a:t>Phillip Barber (Huawei Technologies)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5754A3E8-371D-417B-9D40-4450DFC8F105}" type="slidenum">
              <a:rPr lang="en-CA"/>
              <a:pPr/>
              <a:t>6</a:t>
            </a:fld>
            <a:endParaRPr lang="en-CA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3933056"/>
            <a:ext cx="7990656" cy="1872208"/>
          </a:xfrm>
          <a:noFill/>
          <a:ln/>
        </p:spPr>
        <p:txBody>
          <a:bodyPr/>
          <a:lstStyle/>
          <a:p>
            <a:pPr>
              <a:buNone/>
            </a:pPr>
            <a:r>
              <a:rPr lang="en-CA" sz="2000" dirty="0" smtClean="0"/>
              <a:t>Focus of work</a:t>
            </a:r>
          </a:p>
          <a:p>
            <a:pPr>
              <a:buNone/>
            </a:pPr>
            <a:r>
              <a:rPr lang="en-CA" sz="2000" dirty="0" smtClean="0"/>
              <a:t>May Interim</a:t>
            </a:r>
            <a:r>
              <a:rPr lang="en-CA" sz="2000" dirty="0" smtClean="0">
                <a:sym typeface="Wingdings" pitchFamily="2" charset="2"/>
              </a:rPr>
              <a:t> </a:t>
            </a:r>
            <a:r>
              <a:rPr lang="en-CA" sz="2000" dirty="0" smtClean="0"/>
              <a:t>: Organization, Topicality1, Supplemental</a:t>
            </a:r>
          </a:p>
          <a:p>
            <a:pPr>
              <a:buNone/>
            </a:pPr>
            <a:r>
              <a:rPr lang="en-CA" sz="2000" dirty="0" smtClean="0"/>
              <a:t>July Plenary</a:t>
            </a:r>
            <a:r>
              <a:rPr lang="en-CA" sz="2000" dirty="0" smtClean="0">
                <a:sym typeface="Wingdings" pitchFamily="2" charset="2"/>
              </a:rPr>
              <a:t> </a:t>
            </a:r>
            <a:r>
              <a:rPr lang="en-CA" sz="2000" dirty="0" smtClean="0"/>
              <a:t>: Topicality2, Supplemental, Start PAR, Viability</a:t>
            </a:r>
          </a:p>
          <a:p>
            <a:pPr>
              <a:buNone/>
            </a:pPr>
            <a:r>
              <a:rPr lang="en-CA" sz="2000" dirty="0" smtClean="0"/>
              <a:t>Sept Interim (hard stop)</a:t>
            </a:r>
            <a:r>
              <a:rPr lang="en-CA" sz="2000" dirty="0" smtClean="0">
                <a:sym typeface="Wingdings" pitchFamily="2" charset="2"/>
              </a:rPr>
              <a:t> </a:t>
            </a:r>
            <a:r>
              <a:rPr lang="en-CA" sz="2000" dirty="0"/>
              <a:t>: </a:t>
            </a:r>
            <a:r>
              <a:rPr lang="en-CA" sz="2000" dirty="0" smtClean="0"/>
              <a:t>Viability, Finish </a:t>
            </a:r>
            <a:r>
              <a:rPr lang="en-CA" sz="2000" dirty="0" err="1" smtClean="0"/>
              <a:t>PAR&amp;Suppl</a:t>
            </a:r>
            <a:endParaRPr lang="en-CA" sz="2000" dirty="0" smtClean="0"/>
          </a:p>
          <a:p>
            <a:pPr>
              <a:buNone/>
            </a:pPr>
            <a:r>
              <a:rPr lang="en-CA" sz="2000" dirty="0" smtClean="0"/>
              <a:t>Nov Plenary (hard stop) : pending 802 EC approval, Supplemental</a:t>
            </a:r>
          </a:p>
        </p:txBody>
      </p:sp>
      <p:sp>
        <p:nvSpPr>
          <p:cNvPr id="7" name="Rounded Rectangle 3"/>
          <p:cNvSpPr/>
          <p:nvPr/>
        </p:nvSpPr>
        <p:spPr>
          <a:xfrm>
            <a:off x="1043608" y="2636912"/>
            <a:ext cx="1440159" cy="355228"/>
          </a:xfrm>
          <a:prstGeom prst="roundRect">
            <a:avLst/>
          </a:prstGeom>
          <a:noFill/>
          <a:ln w="9525" cap="flat" cmpd="sng" algn="ctr">
            <a:noFill/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36000" tIns="36000" rIns="36000" b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200" b="0" kern="0" dirty="0" smtClean="0">
                <a:latin typeface="Calibri"/>
                <a:ea typeface="宋体"/>
              </a:rPr>
              <a:t>Pre-SG Phase</a:t>
            </a:r>
          </a:p>
        </p:txBody>
      </p:sp>
      <p:sp>
        <p:nvSpPr>
          <p:cNvPr id="8" name="Rounded Rectangle 3"/>
          <p:cNvSpPr/>
          <p:nvPr/>
        </p:nvSpPr>
        <p:spPr>
          <a:xfrm>
            <a:off x="1703639" y="908720"/>
            <a:ext cx="5665508" cy="576263"/>
          </a:xfrm>
          <a:prstGeom prst="roundRect">
            <a:avLst/>
          </a:prstGeom>
          <a:noFill/>
          <a:ln w="9525" cap="flat" cmpd="sng" algn="ctr">
            <a:noFill/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36000" tIns="36000" rIns="36000" b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 b="1" kern="0" dirty="0" smtClean="0">
                <a:solidFill>
                  <a:prstClr val="black"/>
                </a:solidFill>
                <a:latin typeface="Calibri"/>
                <a:ea typeface="宋体"/>
              </a:rPr>
              <a:t>HEW SG Timeline and Plan: Nov 2013 finish</a:t>
            </a:r>
            <a:endParaRPr lang="en-US" altLang="zh-CN" sz="2400" b="1" kern="0" dirty="0">
              <a:solidFill>
                <a:prstClr val="black"/>
              </a:solidFill>
              <a:latin typeface="Calibri"/>
              <a:ea typeface="宋体"/>
            </a:endParaRPr>
          </a:p>
        </p:txBody>
      </p:sp>
      <p:cxnSp>
        <p:nvCxnSpPr>
          <p:cNvPr id="9" name="直接连接符 45"/>
          <p:cNvCxnSpPr/>
          <p:nvPr/>
        </p:nvCxnSpPr>
        <p:spPr bwMode="auto">
          <a:xfrm>
            <a:off x="1331640" y="2240264"/>
            <a:ext cx="1452" cy="1332951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直接箭头连接符 46"/>
          <p:cNvCxnSpPr/>
          <p:nvPr/>
        </p:nvCxnSpPr>
        <p:spPr bwMode="auto">
          <a:xfrm>
            <a:off x="1336818" y="2600304"/>
            <a:ext cx="1004604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直接箭头连接符 49"/>
          <p:cNvCxnSpPr/>
          <p:nvPr/>
        </p:nvCxnSpPr>
        <p:spPr bwMode="auto">
          <a:xfrm>
            <a:off x="3419872" y="3429199"/>
            <a:ext cx="2952328" cy="0"/>
          </a:xfrm>
          <a:prstGeom prst="straightConnector1">
            <a:avLst/>
          </a:prstGeom>
          <a:ln w="28575">
            <a:solidFill>
              <a:schemeClr val="tx1"/>
            </a:solidFill>
            <a:tailEnd type="none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直接连接符 50"/>
          <p:cNvCxnSpPr/>
          <p:nvPr/>
        </p:nvCxnSpPr>
        <p:spPr bwMode="auto">
          <a:xfrm>
            <a:off x="2339752" y="2565103"/>
            <a:ext cx="1670" cy="1044919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直接连接符 51"/>
          <p:cNvCxnSpPr/>
          <p:nvPr/>
        </p:nvCxnSpPr>
        <p:spPr bwMode="auto">
          <a:xfrm flipH="1">
            <a:off x="6372200" y="2312272"/>
            <a:ext cx="2874" cy="1246875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 Box 116"/>
          <p:cNvSpPr txBox="1">
            <a:spLocks noChangeArrowheads="1"/>
          </p:cNvSpPr>
          <p:nvPr/>
        </p:nvSpPr>
        <p:spPr bwMode="auto">
          <a:xfrm>
            <a:off x="971600" y="1548320"/>
            <a:ext cx="695170" cy="232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8317" tIns="39159" rIns="78317" bIns="39159">
            <a:spAutoFit/>
          </a:bodyPr>
          <a:lstStyle/>
          <a:p>
            <a:pPr defTabSz="784225"/>
            <a:r>
              <a:rPr lang="en-US" altLang="zh-CN" sz="1000" b="1" dirty="0" smtClean="0">
                <a:solidFill>
                  <a:srgbClr val="000000"/>
                </a:solidFill>
                <a:latin typeface="Arial" charset="0"/>
              </a:rPr>
              <a:t>Jan 2013</a:t>
            </a:r>
            <a:endParaRPr lang="en-US" altLang="zh-CN" sz="10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6" name="Line 112"/>
          <p:cNvSpPr>
            <a:spLocks noChangeShapeType="1"/>
          </p:cNvSpPr>
          <p:nvPr/>
        </p:nvSpPr>
        <p:spPr bwMode="auto">
          <a:xfrm flipV="1">
            <a:off x="1187624" y="1935663"/>
            <a:ext cx="6624736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 b="0"/>
          </a:p>
        </p:txBody>
      </p:sp>
      <p:sp>
        <p:nvSpPr>
          <p:cNvPr id="17" name="Line 117"/>
          <p:cNvSpPr>
            <a:spLocks noChangeShapeType="1"/>
          </p:cNvSpPr>
          <p:nvPr/>
        </p:nvSpPr>
        <p:spPr bwMode="auto">
          <a:xfrm>
            <a:off x="1333364" y="1734051"/>
            <a:ext cx="0" cy="201612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8" name="Line 150"/>
          <p:cNvSpPr>
            <a:spLocks noChangeShapeType="1"/>
          </p:cNvSpPr>
          <p:nvPr/>
        </p:nvSpPr>
        <p:spPr bwMode="auto">
          <a:xfrm>
            <a:off x="1837276" y="1841530"/>
            <a:ext cx="0" cy="9413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9" name="Line 150"/>
          <p:cNvSpPr>
            <a:spLocks noChangeShapeType="1"/>
          </p:cNvSpPr>
          <p:nvPr/>
        </p:nvSpPr>
        <p:spPr bwMode="auto">
          <a:xfrm>
            <a:off x="2341188" y="1769522"/>
            <a:ext cx="0" cy="16614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0" name="Line 150"/>
          <p:cNvSpPr>
            <a:spLocks noChangeShapeType="1"/>
          </p:cNvSpPr>
          <p:nvPr/>
        </p:nvSpPr>
        <p:spPr bwMode="auto">
          <a:xfrm>
            <a:off x="6372484" y="1769522"/>
            <a:ext cx="0" cy="16614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1" name="Line 150"/>
          <p:cNvSpPr>
            <a:spLocks noChangeShapeType="1"/>
          </p:cNvSpPr>
          <p:nvPr/>
        </p:nvSpPr>
        <p:spPr bwMode="auto">
          <a:xfrm>
            <a:off x="6876396" y="1841530"/>
            <a:ext cx="0" cy="9413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" name="Line 117"/>
          <p:cNvSpPr>
            <a:spLocks noChangeShapeType="1"/>
          </p:cNvSpPr>
          <p:nvPr/>
        </p:nvSpPr>
        <p:spPr bwMode="auto">
          <a:xfrm>
            <a:off x="7380312" y="1734051"/>
            <a:ext cx="0" cy="201612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3" name="Text Box 116"/>
          <p:cNvSpPr txBox="1">
            <a:spLocks noChangeArrowheads="1"/>
          </p:cNvSpPr>
          <p:nvPr/>
        </p:nvSpPr>
        <p:spPr bwMode="auto">
          <a:xfrm>
            <a:off x="7009916" y="1548320"/>
            <a:ext cx="695170" cy="232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8317" tIns="39159" rIns="78317" bIns="39159">
            <a:spAutoFit/>
          </a:bodyPr>
          <a:lstStyle/>
          <a:p>
            <a:pPr defTabSz="784225"/>
            <a:r>
              <a:rPr lang="en-US" altLang="zh-CN" sz="1000" b="1" dirty="0" smtClean="0">
                <a:solidFill>
                  <a:srgbClr val="000000"/>
                </a:solidFill>
                <a:latin typeface="Arial" charset="0"/>
              </a:rPr>
              <a:t>Jan 2014</a:t>
            </a:r>
            <a:endParaRPr lang="en-US" altLang="zh-CN" sz="10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4" name="Line 150"/>
          <p:cNvSpPr>
            <a:spLocks noChangeShapeType="1"/>
          </p:cNvSpPr>
          <p:nvPr/>
        </p:nvSpPr>
        <p:spPr bwMode="auto">
          <a:xfrm>
            <a:off x="2845100" y="1841530"/>
            <a:ext cx="0" cy="9413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5" name="Line 150"/>
          <p:cNvSpPr>
            <a:spLocks noChangeShapeType="1"/>
          </p:cNvSpPr>
          <p:nvPr/>
        </p:nvSpPr>
        <p:spPr bwMode="auto">
          <a:xfrm>
            <a:off x="3349012" y="1769522"/>
            <a:ext cx="0" cy="16614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6" name="Line 150"/>
          <p:cNvSpPr>
            <a:spLocks noChangeShapeType="1"/>
          </p:cNvSpPr>
          <p:nvPr/>
        </p:nvSpPr>
        <p:spPr bwMode="auto">
          <a:xfrm>
            <a:off x="3852924" y="1841530"/>
            <a:ext cx="0" cy="9413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7" name="Line 150"/>
          <p:cNvSpPr>
            <a:spLocks noChangeShapeType="1"/>
          </p:cNvSpPr>
          <p:nvPr/>
        </p:nvSpPr>
        <p:spPr bwMode="auto">
          <a:xfrm>
            <a:off x="4356836" y="1769522"/>
            <a:ext cx="0" cy="16614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8" name="Line 150"/>
          <p:cNvSpPr>
            <a:spLocks noChangeShapeType="1"/>
          </p:cNvSpPr>
          <p:nvPr/>
        </p:nvSpPr>
        <p:spPr bwMode="auto">
          <a:xfrm>
            <a:off x="4860748" y="1841530"/>
            <a:ext cx="0" cy="9413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9" name="Line 150"/>
          <p:cNvSpPr>
            <a:spLocks noChangeShapeType="1"/>
          </p:cNvSpPr>
          <p:nvPr/>
        </p:nvSpPr>
        <p:spPr bwMode="auto">
          <a:xfrm>
            <a:off x="5364660" y="1769522"/>
            <a:ext cx="0" cy="16614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0" name="Line 150"/>
          <p:cNvSpPr>
            <a:spLocks noChangeShapeType="1"/>
          </p:cNvSpPr>
          <p:nvPr/>
        </p:nvSpPr>
        <p:spPr bwMode="auto">
          <a:xfrm>
            <a:off x="5868572" y="1841530"/>
            <a:ext cx="0" cy="9413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1" name="Text Box 116"/>
          <p:cNvSpPr txBox="1">
            <a:spLocks noChangeArrowheads="1"/>
          </p:cNvSpPr>
          <p:nvPr/>
        </p:nvSpPr>
        <p:spPr bwMode="auto">
          <a:xfrm>
            <a:off x="2123728" y="1548320"/>
            <a:ext cx="534870" cy="232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8317" tIns="39159" rIns="78317" bIns="39159">
            <a:spAutoFit/>
          </a:bodyPr>
          <a:lstStyle/>
          <a:p>
            <a:pPr defTabSz="784225"/>
            <a:r>
              <a:rPr lang="en-US" altLang="zh-CN" sz="1000" b="1" dirty="0" smtClean="0">
                <a:solidFill>
                  <a:srgbClr val="000000"/>
                </a:solidFill>
                <a:latin typeface="Arial" charset="0"/>
              </a:rPr>
              <a:t>March</a:t>
            </a:r>
            <a:endParaRPr lang="en-US" altLang="zh-CN" sz="10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2" name="Text Box 116"/>
          <p:cNvSpPr txBox="1">
            <a:spLocks noChangeArrowheads="1"/>
          </p:cNvSpPr>
          <p:nvPr/>
        </p:nvSpPr>
        <p:spPr bwMode="auto">
          <a:xfrm>
            <a:off x="3131840" y="1548320"/>
            <a:ext cx="406630" cy="232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8317" tIns="39159" rIns="78317" bIns="39159">
            <a:spAutoFit/>
          </a:bodyPr>
          <a:lstStyle/>
          <a:p>
            <a:pPr defTabSz="784225"/>
            <a:r>
              <a:rPr lang="en-US" altLang="zh-CN" sz="1000" b="1" dirty="0" smtClean="0">
                <a:solidFill>
                  <a:srgbClr val="000000"/>
                </a:solidFill>
                <a:latin typeface="Arial" charset="0"/>
              </a:rPr>
              <a:t>May</a:t>
            </a:r>
            <a:endParaRPr lang="en-US" altLang="zh-CN" sz="10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3" name="Text Box 116"/>
          <p:cNvSpPr txBox="1">
            <a:spLocks noChangeArrowheads="1"/>
          </p:cNvSpPr>
          <p:nvPr/>
        </p:nvSpPr>
        <p:spPr bwMode="auto">
          <a:xfrm>
            <a:off x="4139952" y="1548320"/>
            <a:ext cx="413042" cy="232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8317" tIns="39159" rIns="78317" bIns="39159">
            <a:spAutoFit/>
          </a:bodyPr>
          <a:lstStyle/>
          <a:p>
            <a:pPr defTabSz="784225"/>
            <a:r>
              <a:rPr lang="en-US" altLang="zh-CN" sz="1000" b="1" dirty="0" smtClean="0">
                <a:solidFill>
                  <a:srgbClr val="000000"/>
                </a:solidFill>
                <a:latin typeface="Arial" charset="0"/>
              </a:rPr>
              <a:t>July</a:t>
            </a:r>
            <a:endParaRPr lang="en-US" altLang="zh-CN" sz="10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4" name="Text Box 116"/>
          <p:cNvSpPr txBox="1">
            <a:spLocks noChangeArrowheads="1"/>
          </p:cNvSpPr>
          <p:nvPr/>
        </p:nvSpPr>
        <p:spPr bwMode="auto">
          <a:xfrm>
            <a:off x="5135002" y="1548320"/>
            <a:ext cx="435484" cy="232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8317" tIns="39159" rIns="78317" bIns="39159">
            <a:spAutoFit/>
          </a:bodyPr>
          <a:lstStyle/>
          <a:p>
            <a:pPr defTabSz="784225"/>
            <a:r>
              <a:rPr lang="en-US" altLang="zh-CN" sz="1000" b="1" dirty="0" smtClean="0">
                <a:solidFill>
                  <a:srgbClr val="000000"/>
                </a:solidFill>
                <a:latin typeface="Arial" charset="0"/>
              </a:rPr>
              <a:t>Sept</a:t>
            </a:r>
            <a:endParaRPr lang="en-US" altLang="zh-CN" sz="10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5" name="Text Box 116"/>
          <p:cNvSpPr txBox="1">
            <a:spLocks noChangeArrowheads="1"/>
          </p:cNvSpPr>
          <p:nvPr/>
        </p:nvSpPr>
        <p:spPr bwMode="auto">
          <a:xfrm>
            <a:off x="6115998" y="1548320"/>
            <a:ext cx="400218" cy="232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8317" tIns="39159" rIns="78317" bIns="39159">
            <a:spAutoFit/>
          </a:bodyPr>
          <a:lstStyle/>
          <a:p>
            <a:pPr defTabSz="784225"/>
            <a:r>
              <a:rPr lang="en-US" altLang="zh-CN" sz="1000" b="1" dirty="0" smtClean="0">
                <a:solidFill>
                  <a:srgbClr val="000000"/>
                </a:solidFill>
                <a:latin typeface="Arial" charset="0"/>
              </a:rPr>
              <a:t>Nov</a:t>
            </a:r>
            <a:endParaRPr lang="en-US" altLang="zh-CN" sz="10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6" name="Rounded Rectangle 6"/>
          <p:cNvSpPr/>
          <p:nvPr/>
        </p:nvSpPr>
        <p:spPr>
          <a:xfrm>
            <a:off x="1907704" y="1908360"/>
            <a:ext cx="864096" cy="360040"/>
          </a:xfrm>
          <a:prstGeom prst="roundRect">
            <a:avLst/>
          </a:prstGeom>
          <a:noFill/>
          <a:ln w="9525" cap="flat" cmpd="sng" algn="ctr">
            <a:noFill/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36000" tIns="36000" rIns="36000" b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200" b="0" kern="0" dirty="0" smtClean="0">
                <a:latin typeface="Calibri"/>
                <a:ea typeface="宋体"/>
              </a:rPr>
              <a:t>Plenary</a:t>
            </a:r>
            <a:endParaRPr lang="en-US" altLang="zh-CN" sz="1200" b="0" kern="0" dirty="0">
              <a:latin typeface="Calibri"/>
              <a:ea typeface="宋体"/>
            </a:endParaRPr>
          </a:p>
        </p:txBody>
      </p:sp>
      <p:sp>
        <p:nvSpPr>
          <p:cNvPr id="37" name="Rounded Rectangle 6"/>
          <p:cNvSpPr/>
          <p:nvPr/>
        </p:nvSpPr>
        <p:spPr>
          <a:xfrm>
            <a:off x="3923928" y="1908360"/>
            <a:ext cx="864096" cy="360040"/>
          </a:xfrm>
          <a:prstGeom prst="roundRect">
            <a:avLst/>
          </a:prstGeom>
          <a:noFill/>
          <a:ln w="9525" cap="flat" cmpd="sng" algn="ctr">
            <a:noFill/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36000" tIns="36000" rIns="36000" b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200" b="0" kern="0" dirty="0" smtClean="0">
                <a:latin typeface="Calibri"/>
                <a:ea typeface="宋体"/>
              </a:rPr>
              <a:t>Plenary</a:t>
            </a:r>
            <a:endParaRPr lang="en-US" altLang="zh-CN" sz="1200" b="0" kern="0" dirty="0">
              <a:latin typeface="Calibri"/>
              <a:ea typeface="宋体"/>
            </a:endParaRPr>
          </a:p>
        </p:txBody>
      </p:sp>
      <p:sp>
        <p:nvSpPr>
          <p:cNvPr id="38" name="Rounded Rectangle 6"/>
          <p:cNvSpPr/>
          <p:nvPr/>
        </p:nvSpPr>
        <p:spPr>
          <a:xfrm>
            <a:off x="5940152" y="1908360"/>
            <a:ext cx="864096" cy="360040"/>
          </a:xfrm>
          <a:prstGeom prst="roundRect">
            <a:avLst/>
          </a:prstGeom>
          <a:noFill/>
          <a:ln w="9525" cap="flat" cmpd="sng" algn="ctr">
            <a:noFill/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36000" tIns="36000" rIns="36000" b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200" b="0" kern="0" dirty="0" smtClean="0">
                <a:latin typeface="Calibri"/>
                <a:ea typeface="宋体"/>
              </a:rPr>
              <a:t>Plenary</a:t>
            </a:r>
            <a:endParaRPr lang="en-US" altLang="zh-CN" sz="1200" b="0" kern="0" dirty="0">
              <a:latin typeface="Calibri"/>
              <a:ea typeface="宋体"/>
            </a:endParaRPr>
          </a:p>
        </p:txBody>
      </p:sp>
      <p:sp>
        <p:nvSpPr>
          <p:cNvPr id="39" name="Rounded Rectangle 6"/>
          <p:cNvSpPr/>
          <p:nvPr/>
        </p:nvSpPr>
        <p:spPr>
          <a:xfrm>
            <a:off x="899592" y="1908360"/>
            <a:ext cx="864096" cy="360040"/>
          </a:xfrm>
          <a:prstGeom prst="roundRect">
            <a:avLst/>
          </a:prstGeom>
          <a:noFill/>
          <a:ln w="9525" cap="flat" cmpd="sng" algn="ctr">
            <a:noFill/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36000" tIns="36000" rIns="36000" b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200" b="0" kern="0" dirty="0" smtClean="0">
                <a:latin typeface="Calibri"/>
                <a:ea typeface="宋体"/>
              </a:rPr>
              <a:t>Interim</a:t>
            </a:r>
            <a:endParaRPr lang="en-US" altLang="zh-CN" sz="1200" b="0" kern="0" dirty="0">
              <a:latin typeface="Calibri"/>
              <a:ea typeface="宋体"/>
            </a:endParaRPr>
          </a:p>
        </p:txBody>
      </p:sp>
      <p:sp>
        <p:nvSpPr>
          <p:cNvPr id="40" name="Rounded Rectangle 6"/>
          <p:cNvSpPr/>
          <p:nvPr/>
        </p:nvSpPr>
        <p:spPr>
          <a:xfrm>
            <a:off x="2915816" y="1908360"/>
            <a:ext cx="864096" cy="360040"/>
          </a:xfrm>
          <a:prstGeom prst="roundRect">
            <a:avLst/>
          </a:prstGeom>
          <a:noFill/>
          <a:ln w="9525" cap="flat" cmpd="sng" algn="ctr">
            <a:noFill/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36000" tIns="36000" rIns="36000" b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200" b="0" kern="0" dirty="0" smtClean="0">
                <a:latin typeface="Calibri"/>
                <a:ea typeface="宋体"/>
              </a:rPr>
              <a:t>Interim</a:t>
            </a:r>
            <a:endParaRPr lang="en-US" altLang="zh-CN" sz="1200" b="0" kern="0" dirty="0">
              <a:latin typeface="Calibri"/>
              <a:ea typeface="宋体"/>
            </a:endParaRPr>
          </a:p>
        </p:txBody>
      </p:sp>
      <p:sp>
        <p:nvSpPr>
          <p:cNvPr id="41" name="Rounded Rectangle 6"/>
          <p:cNvSpPr/>
          <p:nvPr/>
        </p:nvSpPr>
        <p:spPr>
          <a:xfrm>
            <a:off x="6948264" y="1908360"/>
            <a:ext cx="864096" cy="360040"/>
          </a:xfrm>
          <a:prstGeom prst="roundRect">
            <a:avLst/>
          </a:prstGeom>
          <a:noFill/>
          <a:ln w="9525" cap="flat" cmpd="sng" algn="ctr">
            <a:noFill/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36000" tIns="36000" rIns="36000" b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200" b="0" kern="0" dirty="0" smtClean="0">
                <a:latin typeface="Calibri"/>
                <a:ea typeface="宋体"/>
              </a:rPr>
              <a:t>Interim</a:t>
            </a:r>
            <a:endParaRPr lang="en-US" altLang="zh-CN" sz="1200" b="0" kern="0" dirty="0">
              <a:latin typeface="Calibri"/>
              <a:ea typeface="宋体"/>
            </a:endParaRPr>
          </a:p>
        </p:txBody>
      </p:sp>
      <p:sp>
        <p:nvSpPr>
          <p:cNvPr id="42" name="Rounded Rectangle 6"/>
          <p:cNvSpPr/>
          <p:nvPr/>
        </p:nvSpPr>
        <p:spPr>
          <a:xfrm>
            <a:off x="4932040" y="1908360"/>
            <a:ext cx="864096" cy="360040"/>
          </a:xfrm>
          <a:prstGeom prst="roundRect">
            <a:avLst/>
          </a:prstGeom>
          <a:noFill/>
          <a:ln w="9525" cap="flat" cmpd="sng" algn="ctr">
            <a:noFill/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36000" tIns="36000" rIns="36000" b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200" b="0" kern="0" dirty="0" smtClean="0">
                <a:latin typeface="Calibri"/>
                <a:ea typeface="宋体"/>
              </a:rPr>
              <a:t>Interim</a:t>
            </a:r>
            <a:endParaRPr lang="en-US" altLang="zh-CN" sz="1200" b="0" kern="0" dirty="0">
              <a:latin typeface="Calibri"/>
              <a:ea typeface="宋体"/>
            </a:endParaRPr>
          </a:p>
        </p:txBody>
      </p:sp>
      <p:cxnSp>
        <p:nvCxnSpPr>
          <p:cNvPr id="44" name="直接连接符 125"/>
          <p:cNvCxnSpPr/>
          <p:nvPr/>
        </p:nvCxnSpPr>
        <p:spPr bwMode="auto">
          <a:xfrm>
            <a:off x="6372200" y="3429199"/>
            <a:ext cx="1008112" cy="0"/>
          </a:xfrm>
          <a:prstGeom prst="line">
            <a:avLst/>
          </a:prstGeom>
          <a:ln w="28575">
            <a:solidFill>
              <a:schemeClr val="tx1"/>
            </a:solidFill>
            <a:prstDash val="dash"/>
            <a:tailEnd type="arrow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直接连接符 130"/>
          <p:cNvCxnSpPr/>
          <p:nvPr/>
        </p:nvCxnSpPr>
        <p:spPr bwMode="auto">
          <a:xfrm>
            <a:off x="7380312" y="3429199"/>
            <a:ext cx="288032" cy="0"/>
          </a:xfrm>
          <a:prstGeom prst="line">
            <a:avLst/>
          </a:prstGeom>
          <a:ln w="28575">
            <a:solidFill>
              <a:schemeClr val="tx1"/>
            </a:solidFill>
            <a:prstDash val="sysDot"/>
            <a:tailEnd type="none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直接连接符 125"/>
          <p:cNvCxnSpPr/>
          <p:nvPr/>
        </p:nvCxnSpPr>
        <p:spPr bwMode="auto">
          <a:xfrm>
            <a:off x="2339752" y="3429199"/>
            <a:ext cx="1080120" cy="0"/>
          </a:xfrm>
          <a:prstGeom prst="line">
            <a:avLst/>
          </a:prstGeom>
          <a:ln w="28575">
            <a:solidFill>
              <a:schemeClr val="tx1"/>
            </a:solidFill>
            <a:prstDash val="dash"/>
            <a:tailEnd type="none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8" name="Rounded Rectangle 6"/>
          <p:cNvSpPr/>
          <p:nvPr/>
        </p:nvSpPr>
        <p:spPr>
          <a:xfrm>
            <a:off x="2339752" y="3501008"/>
            <a:ext cx="996023" cy="360040"/>
          </a:xfrm>
          <a:prstGeom prst="roundRect">
            <a:avLst/>
          </a:prstGeom>
          <a:noFill/>
          <a:ln w="9525" cap="flat" cmpd="sng" algn="ctr">
            <a:noFill/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36000" tIns="36000" rIns="36000" b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000" kern="0" dirty="0" smtClean="0">
                <a:latin typeface="Calibri"/>
                <a:ea typeface="宋体"/>
              </a:rPr>
              <a:t>Study Group approved but pending start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2612013" y="2402133"/>
            <a:ext cx="19067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Milestone: HEW SG Start</a:t>
            </a:r>
            <a:endParaRPr lang="en-US" b="1" dirty="0">
              <a:solidFill>
                <a:srgbClr val="00B050"/>
              </a:solidFill>
            </a:endParaRPr>
          </a:p>
        </p:txBody>
      </p:sp>
      <p:cxnSp>
        <p:nvCxnSpPr>
          <p:cNvPr id="50" name="直接箭头连接符 118"/>
          <p:cNvCxnSpPr>
            <a:stCxn id="49" idx="2"/>
          </p:cNvCxnSpPr>
          <p:nvPr/>
        </p:nvCxnSpPr>
        <p:spPr bwMode="auto">
          <a:xfrm flipH="1">
            <a:off x="3349013" y="2679132"/>
            <a:ext cx="216370" cy="750067"/>
          </a:xfrm>
          <a:prstGeom prst="straightConnector1">
            <a:avLst/>
          </a:prstGeom>
          <a:ln w="28575">
            <a:solidFill>
              <a:srgbClr val="00B050">
                <a:alpha val="70000"/>
              </a:srgbClr>
            </a:solidFill>
            <a:tailEnd type="arrow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直接箭头连接符 118"/>
          <p:cNvCxnSpPr>
            <a:stCxn id="52" idx="2"/>
          </p:cNvCxnSpPr>
          <p:nvPr/>
        </p:nvCxnSpPr>
        <p:spPr bwMode="auto">
          <a:xfrm>
            <a:off x="5364518" y="3130639"/>
            <a:ext cx="1002965" cy="285790"/>
          </a:xfrm>
          <a:prstGeom prst="straightConnector1">
            <a:avLst/>
          </a:prstGeom>
          <a:ln w="28575">
            <a:solidFill>
              <a:srgbClr val="00B050">
                <a:alpha val="70000"/>
              </a:srgbClr>
            </a:solidFill>
            <a:tailEnd type="arrow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4356836" y="2853640"/>
            <a:ext cx="20153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Milestone: HEW SG Finish</a:t>
            </a:r>
            <a:endParaRPr lang="en-US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9556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 smtClean="0"/>
              <a:t>March 2013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96231" y="6475413"/>
            <a:ext cx="2347694" cy="184666"/>
          </a:xfrm>
        </p:spPr>
        <p:txBody>
          <a:bodyPr/>
          <a:lstStyle/>
          <a:p>
            <a:r>
              <a:rPr lang="en-CA" dirty="0" smtClean="0"/>
              <a:t>Phillip Barber (Huawei Technologies)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5754A3E8-371D-417B-9D40-4450DFC8F105}" type="slidenum">
              <a:rPr lang="en-CA"/>
              <a:pPr/>
              <a:t>7</a:t>
            </a:fld>
            <a:endParaRPr lang="en-CA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3933056"/>
            <a:ext cx="7990656" cy="2592288"/>
          </a:xfrm>
          <a:noFill/>
          <a:ln/>
        </p:spPr>
        <p:txBody>
          <a:bodyPr/>
          <a:lstStyle/>
          <a:p>
            <a:pPr>
              <a:buNone/>
            </a:pPr>
            <a:r>
              <a:rPr lang="en-CA" sz="2000" dirty="0" smtClean="0"/>
              <a:t>Focus of work</a:t>
            </a:r>
          </a:p>
          <a:p>
            <a:pPr>
              <a:buNone/>
            </a:pPr>
            <a:r>
              <a:rPr lang="en-CA" sz="2000" dirty="0" smtClean="0"/>
              <a:t>May Interim</a:t>
            </a:r>
            <a:r>
              <a:rPr lang="en-CA" sz="2000" dirty="0" smtClean="0">
                <a:sym typeface="Wingdings" pitchFamily="2" charset="2"/>
              </a:rPr>
              <a:t> </a:t>
            </a:r>
            <a:r>
              <a:rPr lang="en-CA" sz="2000" dirty="0" smtClean="0"/>
              <a:t>: Organization, Topicality1</a:t>
            </a:r>
          </a:p>
          <a:p>
            <a:pPr>
              <a:buNone/>
            </a:pPr>
            <a:r>
              <a:rPr lang="en-CA" sz="2000" dirty="0" smtClean="0"/>
              <a:t>July Plenary</a:t>
            </a:r>
            <a:r>
              <a:rPr lang="en-CA" sz="2000" dirty="0" smtClean="0">
                <a:sym typeface="Wingdings" pitchFamily="2" charset="2"/>
              </a:rPr>
              <a:t> </a:t>
            </a:r>
            <a:r>
              <a:rPr lang="en-CA" sz="2000" dirty="0" smtClean="0"/>
              <a:t>: Topicality1,2, </a:t>
            </a:r>
            <a:r>
              <a:rPr lang="en-CA" sz="2000" dirty="0"/>
              <a:t>Supplemental</a:t>
            </a:r>
            <a:endParaRPr lang="en-CA" sz="2000" dirty="0" smtClean="0"/>
          </a:p>
          <a:p>
            <a:pPr>
              <a:buNone/>
            </a:pPr>
            <a:r>
              <a:rPr lang="en-CA" sz="2000" dirty="0" smtClean="0"/>
              <a:t>Sept Interim</a:t>
            </a:r>
            <a:r>
              <a:rPr lang="en-CA" sz="2000" dirty="0" smtClean="0">
                <a:sym typeface="Wingdings" pitchFamily="2" charset="2"/>
              </a:rPr>
              <a:t> </a:t>
            </a:r>
            <a:r>
              <a:rPr lang="en-CA" sz="2000" dirty="0"/>
              <a:t>: Topicality2 , </a:t>
            </a:r>
            <a:r>
              <a:rPr lang="en-CA" sz="2000" dirty="0" smtClean="0"/>
              <a:t>Supplemental, </a:t>
            </a:r>
            <a:r>
              <a:rPr lang="en-CA" sz="2000" dirty="0"/>
              <a:t>Start PAR, </a:t>
            </a:r>
            <a:r>
              <a:rPr lang="en-CA" sz="2000" dirty="0" smtClean="0"/>
              <a:t>Viability</a:t>
            </a:r>
          </a:p>
          <a:p>
            <a:pPr>
              <a:buNone/>
            </a:pPr>
            <a:r>
              <a:rPr lang="en-CA" sz="2000" dirty="0" smtClean="0"/>
              <a:t>Nov </a:t>
            </a:r>
            <a:r>
              <a:rPr lang="en-CA" sz="2000" dirty="0"/>
              <a:t>Plenary</a:t>
            </a:r>
            <a:r>
              <a:rPr lang="en-CA" sz="2000" dirty="0">
                <a:sym typeface="Wingdings" pitchFamily="2" charset="2"/>
              </a:rPr>
              <a:t> </a:t>
            </a:r>
            <a:r>
              <a:rPr lang="en-CA" sz="2000" dirty="0"/>
              <a:t>: </a:t>
            </a:r>
            <a:r>
              <a:rPr lang="en-CA" sz="2000" dirty="0" smtClean="0"/>
              <a:t>Supplemental, Start </a:t>
            </a:r>
            <a:r>
              <a:rPr lang="en-CA" sz="2000" dirty="0"/>
              <a:t>PAR, </a:t>
            </a:r>
            <a:r>
              <a:rPr lang="en-CA" sz="2000" dirty="0" smtClean="0"/>
              <a:t>Viability</a:t>
            </a:r>
          </a:p>
          <a:p>
            <a:pPr>
              <a:buNone/>
            </a:pPr>
            <a:r>
              <a:rPr lang="en-CA" sz="2000" dirty="0" smtClean="0"/>
              <a:t>Jan Interim </a:t>
            </a:r>
            <a:r>
              <a:rPr lang="en-CA" sz="2000" dirty="0"/>
              <a:t>(hard stop)</a:t>
            </a:r>
            <a:r>
              <a:rPr lang="en-CA" sz="2000" dirty="0">
                <a:sym typeface="Wingdings" pitchFamily="2" charset="2"/>
              </a:rPr>
              <a:t> </a:t>
            </a:r>
            <a:r>
              <a:rPr lang="en-CA" sz="2000" dirty="0"/>
              <a:t>: </a:t>
            </a:r>
            <a:r>
              <a:rPr lang="en-CA" sz="2000" dirty="0" smtClean="0"/>
              <a:t>Finish </a:t>
            </a:r>
            <a:r>
              <a:rPr lang="en-CA" sz="2000" dirty="0" err="1" smtClean="0"/>
              <a:t>PAR&amp;Suppl</a:t>
            </a:r>
            <a:endParaRPr lang="en-CA" sz="2000" dirty="0"/>
          </a:p>
          <a:p>
            <a:pPr>
              <a:buNone/>
            </a:pPr>
            <a:r>
              <a:rPr lang="en-CA" sz="2000" dirty="0" smtClean="0"/>
              <a:t>Mar </a:t>
            </a:r>
            <a:r>
              <a:rPr lang="en-CA" sz="2000" dirty="0"/>
              <a:t>Plenary (hard stop) : pending 802 EC </a:t>
            </a:r>
            <a:r>
              <a:rPr lang="en-CA" sz="2000" dirty="0" smtClean="0"/>
              <a:t>approval, Supplemental</a:t>
            </a:r>
            <a:endParaRPr lang="en-CA" sz="2000" dirty="0"/>
          </a:p>
        </p:txBody>
      </p:sp>
      <p:sp>
        <p:nvSpPr>
          <p:cNvPr id="7" name="Rounded Rectangle 3"/>
          <p:cNvSpPr/>
          <p:nvPr/>
        </p:nvSpPr>
        <p:spPr>
          <a:xfrm>
            <a:off x="539552" y="2636912"/>
            <a:ext cx="1440159" cy="355228"/>
          </a:xfrm>
          <a:prstGeom prst="roundRect">
            <a:avLst/>
          </a:prstGeom>
          <a:noFill/>
          <a:ln w="9525" cap="flat" cmpd="sng" algn="ctr">
            <a:noFill/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36000" tIns="36000" rIns="36000" b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200" b="0" kern="0" dirty="0" smtClean="0">
                <a:latin typeface="Calibri"/>
                <a:ea typeface="宋体"/>
              </a:rPr>
              <a:t>Pre-SG Phase</a:t>
            </a:r>
          </a:p>
        </p:txBody>
      </p:sp>
      <p:sp>
        <p:nvSpPr>
          <p:cNvPr id="8" name="Rounded Rectangle 3"/>
          <p:cNvSpPr/>
          <p:nvPr/>
        </p:nvSpPr>
        <p:spPr>
          <a:xfrm>
            <a:off x="1199583" y="908720"/>
            <a:ext cx="5665508" cy="576263"/>
          </a:xfrm>
          <a:prstGeom prst="roundRect">
            <a:avLst/>
          </a:prstGeom>
          <a:noFill/>
          <a:ln w="9525" cap="flat" cmpd="sng" algn="ctr">
            <a:noFill/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36000" tIns="36000" rIns="36000" b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 b="1" kern="0" dirty="0" smtClean="0">
                <a:solidFill>
                  <a:prstClr val="black"/>
                </a:solidFill>
                <a:latin typeface="Calibri"/>
                <a:ea typeface="宋体"/>
              </a:rPr>
              <a:t>HEW SG Timeline and Plan: Mar 2014 finish</a:t>
            </a:r>
            <a:endParaRPr lang="en-US" altLang="zh-CN" sz="2400" b="1" kern="0" dirty="0">
              <a:solidFill>
                <a:prstClr val="black"/>
              </a:solidFill>
              <a:latin typeface="Calibri"/>
              <a:ea typeface="宋体"/>
            </a:endParaRPr>
          </a:p>
        </p:txBody>
      </p:sp>
      <p:cxnSp>
        <p:nvCxnSpPr>
          <p:cNvPr id="9" name="直接连接符 45"/>
          <p:cNvCxnSpPr/>
          <p:nvPr/>
        </p:nvCxnSpPr>
        <p:spPr bwMode="auto">
          <a:xfrm>
            <a:off x="827584" y="2240264"/>
            <a:ext cx="1452" cy="1332951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直接箭头连接符 46"/>
          <p:cNvCxnSpPr/>
          <p:nvPr/>
        </p:nvCxnSpPr>
        <p:spPr bwMode="auto">
          <a:xfrm>
            <a:off x="832762" y="2600304"/>
            <a:ext cx="1004604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直接箭头连接符 49"/>
          <p:cNvCxnSpPr/>
          <p:nvPr/>
        </p:nvCxnSpPr>
        <p:spPr bwMode="auto">
          <a:xfrm flipV="1">
            <a:off x="2915816" y="3416429"/>
            <a:ext cx="4464496" cy="12770"/>
          </a:xfrm>
          <a:prstGeom prst="straightConnector1">
            <a:avLst/>
          </a:prstGeom>
          <a:ln w="28575">
            <a:solidFill>
              <a:schemeClr val="tx1"/>
            </a:solidFill>
            <a:tailEnd type="none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直接连接符 50"/>
          <p:cNvCxnSpPr/>
          <p:nvPr/>
        </p:nvCxnSpPr>
        <p:spPr bwMode="auto">
          <a:xfrm>
            <a:off x="1835696" y="2565103"/>
            <a:ext cx="1670" cy="1044919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直接连接符 51"/>
          <p:cNvCxnSpPr/>
          <p:nvPr/>
        </p:nvCxnSpPr>
        <p:spPr bwMode="auto">
          <a:xfrm flipH="1">
            <a:off x="7377438" y="2312272"/>
            <a:ext cx="2874" cy="1246875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 Box 116"/>
          <p:cNvSpPr txBox="1">
            <a:spLocks noChangeArrowheads="1"/>
          </p:cNvSpPr>
          <p:nvPr/>
        </p:nvSpPr>
        <p:spPr bwMode="auto">
          <a:xfrm>
            <a:off x="467544" y="1548320"/>
            <a:ext cx="695170" cy="232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8317" tIns="39159" rIns="78317" bIns="39159">
            <a:spAutoFit/>
          </a:bodyPr>
          <a:lstStyle/>
          <a:p>
            <a:pPr defTabSz="784225"/>
            <a:r>
              <a:rPr lang="en-US" altLang="zh-CN" sz="1000" b="1" dirty="0" smtClean="0">
                <a:solidFill>
                  <a:srgbClr val="000000"/>
                </a:solidFill>
                <a:latin typeface="Arial" charset="0"/>
              </a:rPr>
              <a:t>Jan 2013</a:t>
            </a:r>
            <a:endParaRPr lang="en-US" altLang="zh-CN" sz="10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6" name="Line 112"/>
          <p:cNvSpPr>
            <a:spLocks noChangeShapeType="1"/>
          </p:cNvSpPr>
          <p:nvPr/>
        </p:nvSpPr>
        <p:spPr bwMode="auto">
          <a:xfrm flipV="1">
            <a:off x="683568" y="1935663"/>
            <a:ext cx="72008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 b="0"/>
          </a:p>
        </p:txBody>
      </p:sp>
      <p:sp>
        <p:nvSpPr>
          <p:cNvPr id="17" name="Line 117"/>
          <p:cNvSpPr>
            <a:spLocks noChangeShapeType="1"/>
          </p:cNvSpPr>
          <p:nvPr/>
        </p:nvSpPr>
        <p:spPr bwMode="auto">
          <a:xfrm>
            <a:off x="829308" y="1734051"/>
            <a:ext cx="0" cy="201612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8" name="Line 150"/>
          <p:cNvSpPr>
            <a:spLocks noChangeShapeType="1"/>
          </p:cNvSpPr>
          <p:nvPr/>
        </p:nvSpPr>
        <p:spPr bwMode="auto">
          <a:xfrm>
            <a:off x="1333220" y="1841530"/>
            <a:ext cx="0" cy="9413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9" name="Line 150"/>
          <p:cNvSpPr>
            <a:spLocks noChangeShapeType="1"/>
          </p:cNvSpPr>
          <p:nvPr/>
        </p:nvSpPr>
        <p:spPr bwMode="auto">
          <a:xfrm>
            <a:off x="1837132" y="1769522"/>
            <a:ext cx="0" cy="16614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0" name="Line 150"/>
          <p:cNvSpPr>
            <a:spLocks noChangeShapeType="1"/>
          </p:cNvSpPr>
          <p:nvPr/>
        </p:nvSpPr>
        <p:spPr bwMode="auto">
          <a:xfrm>
            <a:off x="5868428" y="1769522"/>
            <a:ext cx="0" cy="16614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1" name="Line 150"/>
          <p:cNvSpPr>
            <a:spLocks noChangeShapeType="1"/>
          </p:cNvSpPr>
          <p:nvPr/>
        </p:nvSpPr>
        <p:spPr bwMode="auto">
          <a:xfrm>
            <a:off x="6372340" y="1841530"/>
            <a:ext cx="0" cy="9413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" name="Line 117"/>
          <p:cNvSpPr>
            <a:spLocks noChangeShapeType="1"/>
          </p:cNvSpPr>
          <p:nvPr/>
        </p:nvSpPr>
        <p:spPr bwMode="auto">
          <a:xfrm>
            <a:off x="6876256" y="1734051"/>
            <a:ext cx="0" cy="201612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3" name="Text Box 116"/>
          <p:cNvSpPr txBox="1">
            <a:spLocks noChangeArrowheads="1"/>
          </p:cNvSpPr>
          <p:nvPr/>
        </p:nvSpPr>
        <p:spPr bwMode="auto">
          <a:xfrm>
            <a:off x="6505860" y="1548320"/>
            <a:ext cx="695170" cy="232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8317" tIns="39159" rIns="78317" bIns="39159">
            <a:spAutoFit/>
          </a:bodyPr>
          <a:lstStyle/>
          <a:p>
            <a:pPr defTabSz="784225"/>
            <a:r>
              <a:rPr lang="en-US" altLang="zh-CN" sz="1000" b="1" dirty="0" smtClean="0">
                <a:solidFill>
                  <a:srgbClr val="000000"/>
                </a:solidFill>
                <a:latin typeface="Arial" charset="0"/>
              </a:rPr>
              <a:t>Jan 2014</a:t>
            </a:r>
            <a:endParaRPr lang="en-US" altLang="zh-CN" sz="10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4" name="Line 150"/>
          <p:cNvSpPr>
            <a:spLocks noChangeShapeType="1"/>
          </p:cNvSpPr>
          <p:nvPr/>
        </p:nvSpPr>
        <p:spPr bwMode="auto">
          <a:xfrm>
            <a:off x="2341044" y="1841530"/>
            <a:ext cx="0" cy="9413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5" name="Line 150"/>
          <p:cNvSpPr>
            <a:spLocks noChangeShapeType="1"/>
          </p:cNvSpPr>
          <p:nvPr/>
        </p:nvSpPr>
        <p:spPr bwMode="auto">
          <a:xfrm>
            <a:off x="2844956" y="1769522"/>
            <a:ext cx="0" cy="16614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6" name="Line 150"/>
          <p:cNvSpPr>
            <a:spLocks noChangeShapeType="1"/>
          </p:cNvSpPr>
          <p:nvPr/>
        </p:nvSpPr>
        <p:spPr bwMode="auto">
          <a:xfrm>
            <a:off x="3348868" y="1841530"/>
            <a:ext cx="0" cy="9413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7" name="Line 150"/>
          <p:cNvSpPr>
            <a:spLocks noChangeShapeType="1"/>
          </p:cNvSpPr>
          <p:nvPr/>
        </p:nvSpPr>
        <p:spPr bwMode="auto">
          <a:xfrm>
            <a:off x="3852780" y="1769522"/>
            <a:ext cx="0" cy="16614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8" name="Line 150"/>
          <p:cNvSpPr>
            <a:spLocks noChangeShapeType="1"/>
          </p:cNvSpPr>
          <p:nvPr/>
        </p:nvSpPr>
        <p:spPr bwMode="auto">
          <a:xfrm>
            <a:off x="4356692" y="1841530"/>
            <a:ext cx="0" cy="9413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9" name="Line 150"/>
          <p:cNvSpPr>
            <a:spLocks noChangeShapeType="1"/>
          </p:cNvSpPr>
          <p:nvPr/>
        </p:nvSpPr>
        <p:spPr bwMode="auto">
          <a:xfrm>
            <a:off x="4860604" y="1769522"/>
            <a:ext cx="0" cy="16614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0" name="Line 150"/>
          <p:cNvSpPr>
            <a:spLocks noChangeShapeType="1"/>
          </p:cNvSpPr>
          <p:nvPr/>
        </p:nvSpPr>
        <p:spPr bwMode="auto">
          <a:xfrm>
            <a:off x="5364516" y="1841530"/>
            <a:ext cx="0" cy="9413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1" name="Text Box 116"/>
          <p:cNvSpPr txBox="1">
            <a:spLocks noChangeArrowheads="1"/>
          </p:cNvSpPr>
          <p:nvPr/>
        </p:nvSpPr>
        <p:spPr bwMode="auto">
          <a:xfrm>
            <a:off x="1619672" y="1548320"/>
            <a:ext cx="534870" cy="232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8317" tIns="39159" rIns="78317" bIns="39159">
            <a:spAutoFit/>
          </a:bodyPr>
          <a:lstStyle/>
          <a:p>
            <a:pPr defTabSz="784225"/>
            <a:r>
              <a:rPr lang="en-US" altLang="zh-CN" sz="1000" b="1" dirty="0" smtClean="0">
                <a:solidFill>
                  <a:srgbClr val="000000"/>
                </a:solidFill>
                <a:latin typeface="Arial" charset="0"/>
              </a:rPr>
              <a:t>March</a:t>
            </a:r>
            <a:endParaRPr lang="en-US" altLang="zh-CN" sz="10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2" name="Text Box 116"/>
          <p:cNvSpPr txBox="1">
            <a:spLocks noChangeArrowheads="1"/>
          </p:cNvSpPr>
          <p:nvPr/>
        </p:nvSpPr>
        <p:spPr bwMode="auto">
          <a:xfrm>
            <a:off x="2627784" y="1548320"/>
            <a:ext cx="406630" cy="232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8317" tIns="39159" rIns="78317" bIns="39159">
            <a:spAutoFit/>
          </a:bodyPr>
          <a:lstStyle/>
          <a:p>
            <a:pPr defTabSz="784225"/>
            <a:r>
              <a:rPr lang="en-US" altLang="zh-CN" sz="1000" b="1" dirty="0" smtClean="0">
                <a:solidFill>
                  <a:srgbClr val="000000"/>
                </a:solidFill>
                <a:latin typeface="Arial" charset="0"/>
              </a:rPr>
              <a:t>May</a:t>
            </a:r>
            <a:endParaRPr lang="en-US" altLang="zh-CN" sz="10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3" name="Text Box 116"/>
          <p:cNvSpPr txBox="1">
            <a:spLocks noChangeArrowheads="1"/>
          </p:cNvSpPr>
          <p:nvPr/>
        </p:nvSpPr>
        <p:spPr bwMode="auto">
          <a:xfrm>
            <a:off x="3635896" y="1548320"/>
            <a:ext cx="413042" cy="232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8317" tIns="39159" rIns="78317" bIns="39159">
            <a:spAutoFit/>
          </a:bodyPr>
          <a:lstStyle/>
          <a:p>
            <a:pPr defTabSz="784225"/>
            <a:r>
              <a:rPr lang="en-US" altLang="zh-CN" sz="1000" b="1" dirty="0" smtClean="0">
                <a:solidFill>
                  <a:srgbClr val="000000"/>
                </a:solidFill>
                <a:latin typeface="Arial" charset="0"/>
              </a:rPr>
              <a:t>July</a:t>
            </a:r>
            <a:endParaRPr lang="en-US" altLang="zh-CN" sz="10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4" name="Text Box 116"/>
          <p:cNvSpPr txBox="1">
            <a:spLocks noChangeArrowheads="1"/>
          </p:cNvSpPr>
          <p:nvPr/>
        </p:nvSpPr>
        <p:spPr bwMode="auto">
          <a:xfrm>
            <a:off x="4630946" y="1548320"/>
            <a:ext cx="435484" cy="232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8317" tIns="39159" rIns="78317" bIns="39159">
            <a:spAutoFit/>
          </a:bodyPr>
          <a:lstStyle/>
          <a:p>
            <a:pPr defTabSz="784225"/>
            <a:r>
              <a:rPr lang="en-US" altLang="zh-CN" sz="1000" b="1" dirty="0" smtClean="0">
                <a:solidFill>
                  <a:srgbClr val="000000"/>
                </a:solidFill>
                <a:latin typeface="Arial" charset="0"/>
              </a:rPr>
              <a:t>Sept</a:t>
            </a:r>
            <a:endParaRPr lang="en-US" altLang="zh-CN" sz="10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5" name="Text Box 116"/>
          <p:cNvSpPr txBox="1">
            <a:spLocks noChangeArrowheads="1"/>
          </p:cNvSpPr>
          <p:nvPr/>
        </p:nvSpPr>
        <p:spPr bwMode="auto">
          <a:xfrm>
            <a:off x="5611942" y="1548320"/>
            <a:ext cx="400218" cy="232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8317" tIns="39159" rIns="78317" bIns="39159">
            <a:spAutoFit/>
          </a:bodyPr>
          <a:lstStyle/>
          <a:p>
            <a:pPr defTabSz="784225"/>
            <a:r>
              <a:rPr lang="en-US" altLang="zh-CN" sz="1000" b="1" dirty="0" smtClean="0">
                <a:solidFill>
                  <a:srgbClr val="000000"/>
                </a:solidFill>
                <a:latin typeface="Arial" charset="0"/>
              </a:rPr>
              <a:t>Nov</a:t>
            </a:r>
            <a:endParaRPr lang="en-US" altLang="zh-CN" sz="10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6" name="Rounded Rectangle 6"/>
          <p:cNvSpPr/>
          <p:nvPr/>
        </p:nvSpPr>
        <p:spPr>
          <a:xfrm>
            <a:off x="1403648" y="1908360"/>
            <a:ext cx="864096" cy="360040"/>
          </a:xfrm>
          <a:prstGeom prst="roundRect">
            <a:avLst/>
          </a:prstGeom>
          <a:noFill/>
          <a:ln w="9525" cap="flat" cmpd="sng" algn="ctr">
            <a:noFill/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36000" tIns="36000" rIns="36000" b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200" b="0" kern="0" dirty="0" smtClean="0">
                <a:latin typeface="Calibri"/>
                <a:ea typeface="宋体"/>
              </a:rPr>
              <a:t>Plenary</a:t>
            </a:r>
            <a:endParaRPr lang="en-US" altLang="zh-CN" sz="1200" b="0" kern="0" dirty="0">
              <a:latin typeface="Calibri"/>
              <a:ea typeface="宋体"/>
            </a:endParaRPr>
          </a:p>
        </p:txBody>
      </p:sp>
      <p:sp>
        <p:nvSpPr>
          <p:cNvPr id="37" name="Rounded Rectangle 6"/>
          <p:cNvSpPr/>
          <p:nvPr/>
        </p:nvSpPr>
        <p:spPr>
          <a:xfrm>
            <a:off x="3419872" y="1908360"/>
            <a:ext cx="864096" cy="360040"/>
          </a:xfrm>
          <a:prstGeom prst="roundRect">
            <a:avLst/>
          </a:prstGeom>
          <a:noFill/>
          <a:ln w="9525" cap="flat" cmpd="sng" algn="ctr">
            <a:noFill/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36000" tIns="36000" rIns="36000" b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200" b="0" kern="0" dirty="0" smtClean="0">
                <a:latin typeface="Calibri"/>
                <a:ea typeface="宋体"/>
              </a:rPr>
              <a:t>Plenary</a:t>
            </a:r>
            <a:endParaRPr lang="en-US" altLang="zh-CN" sz="1200" b="0" kern="0" dirty="0">
              <a:latin typeface="Calibri"/>
              <a:ea typeface="宋体"/>
            </a:endParaRPr>
          </a:p>
        </p:txBody>
      </p:sp>
      <p:sp>
        <p:nvSpPr>
          <p:cNvPr id="38" name="Rounded Rectangle 6"/>
          <p:cNvSpPr/>
          <p:nvPr/>
        </p:nvSpPr>
        <p:spPr>
          <a:xfrm>
            <a:off x="5436096" y="1908360"/>
            <a:ext cx="864096" cy="360040"/>
          </a:xfrm>
          <a:prstGeom prst="roundRect">
            <a:avLst/>
          </a:prstGeom>
          <a:noFill/>
          <a:ln w="9525" cap="flat" cmpd="sng" algn="ctr">
            <a:noFill/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36000" tIns="36000" rIns="36000" b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200" b="0" kern="0" dirty="0" smtClean="0">
                <a:latin typeface="Calibri"/>
                <a:ea typeface="宋体"/>
              </a:rPr>
              <a:t>Plenary</a:t>
            </a:r>
            <a:endParaRPr lang="en-US" altLang="zh-CN" sz="1200" b="0" kern="0" dirty="0">
              <a:latin typeface="Calibri"/>
              <a:ea typeface="宋体"/>
            </a:endParaRPr>
          </a:p>
        </p:txBody>
      </p:sp>
      <p:sp>
        <p:nvSpPr>
          <p:cNvPr id="39" name="Rounded Rectangle 6"/>
          <p:cNvSpPr/>
          <p:nvPr/>
        </p:nvSpPr>
        <p:spPr>
          <a:xfrm>
            <a:off x="395536" y="1908360"/>
            <a:ext cx="864096" cy="360040"/>
          </a:xfrm>
          <a:prstGeom prst="roundRect">
            <a:avLst/>
          </a:prstGeom>
          <a:noFill/>
          <a:ln w="9525" cap="flat" cmpd="sng" algn="ctr">
            <a:noFill/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36000" tIns="36000" rIns="36000" b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200" b="0" kern="0" dirty="0" smtClean="0">
                <a:latin typeface="Calibri"/>
                <a:ea typeface="宋体"/>
              </a:rPr>
              <a:t>Interim</a:t>
            </a:r>
            <a:endParaRPr lang="en-US" altLang="zh-CN" sz="1200" b="0" kern="0" dirty="0">
              <a:latin typeface="Calibri"/>
              <a:ea typeface="宋体"/>
            </a:endParaRPr>
          </a:p>
        </p:txBody>
      </p:sp>
      <p:sp>
        <p:nvSpPr>
          <p:cNvPr id="40" name="Rounded Rectangle 6"/>
          <p:cNvSpPr/>
          <p:nvPr/>
        </p:nvSpPr>
        <p:spPr>
          <a:xfrm>
            <a:off x="2411760" y="1908360"/>
            <a:ext cx="864096" cy="360040"/>
          </a:xfrm>
          <a:prstGeom prst="roundRect">
            <a:avLst/>
          </a:prstGeom>
          <a:noFill/>
          <a:ln w="9525" cap="flat" cmpd="sng" algn="ctr">
            <a:noFill/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36000" tIns="36000" rIns="36000" b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200" b="0" kern="0" dirty="0" smtClean="0">
                <a:latin typeface="Calibri"/>
                <a:ea typeface="宋体"/>
              </a:rPr>
              <a:t>Interim</a:t>
            </a:r>
            <a:endParaRPr lang="en-US" altLang="zh-CN" sz="1200" b="0" kern="0" dirty="0">
              <a:latin typeface="Calibri"/>
              <a:ea typeface="宋体"/>
            </a:endParaRPr>
          </a:p>
        </p:txBody>
      </p:sp>
      <p:sp>
        <p:nvSpPr>
          <p:cNvPr id="41" name="Rounded Rectangle 6"/>
          <p:cNvSpPr/>
          <p:nvPr/>
        </p:nvSpPr>
        <p:spPr>
          <a:xfrm>
            <a:off x="6444208" y="1908360"/>
            <a:ext cx="864096" cy="360040"/>
          </a:xfrm>
          <a:prstGeom prst="roundRect">
            <a:avLst/>
          </a:prstGeom>
          <a:noFill/>
          <a:ln w="9525" cap="flat" cmpd="sng" algn="ctr">
            <a:noFill/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36000" tIns="36000" rIns="36000" b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200" b="0" kern="0" dirty="0" smtClean="0">
                <a:latin typeface="Calibri"/>
                <a:ea typeface="宋体"/>
              </a:rPr>
              <a:t>Interim</a:t>
            </a:r>
            <a:endParaRPr lang="en-US" altLang="zh-CN" sz="1200" b="0" kern="0" dirty="0">
              <a:latin typeface="Calibri"/>
              <a:ea typeface="宋体"/>
            </a:endParaRPr>
          </a:p>
        </p:txBody>
      </p:sp>
      <p:sp>
        <p:nvSpPr>
          <p:cNvPr id="42" name="Rounded Rectangle 6"/>
          <p:cNvSpPr/>
          <p:nvPr/>
        </p:nvSpPr>
        <p:spPr>
          <a:xfrm>
            <a:off x="4427984" y="1908360"/>
            <a:ext cx="864096" cy="360040"/>
          </a:xfrm>
          <a:prstGeom prst="roundRect">
            <a:avLst/>
          </a:prstGeom>
          <a:noFill/>
          <a:ln w="9525" cap="flat" cmpd="sng" algn="ctr">
            <a:noFill/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36000" tIns="36000" rIns="36000" b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200" b="0" kern="0" dirty="0" smtClean="0">
                <a:latin typeface="Calibri"/>
                <a:ea typeface="宋体"/>
              </a:rPr>
              <a:t>Interim</a:t>
            </a:r>
            <a:endParaRPr lang="en-US" altLang="zh-CN" sz="1200" b="0" kern="0" dirty="0">
              <a:latin typeface="Calibri"/>
              <a:ea typeface="宋体"/>
            </a:endParaRPr>
          </a:p>
        </p:txBody>
      </p:sp>
      <p:cxnSp>
        <p:nvCxnSpPr>
          <p:cNvPr id="44" name="直接连接符 125"/>
          <p:cNvCxnSpPr/>
          <p:nvPr/>
        </p:nvCxnSpPr>
        <p:spPr bwMode="auto">
          <a:xfrm>
            <a:off x="7452320" y="3429199"/>
            <a:ext cx="648072" cy="0"/>
          </a:xfrm>
          <a:prstGeom prst="line">
            <a:avLst/>
          </a:prstGeom>
          <a:ln w="28575">
            <a:solidFill>
              <a:schemeClr val="tx1"/>
            </a:solidFill>
            <a:prstDash val="dash"/>
            <a:tailEnd type="arrow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直接连接符 130"/>
          <p:cNvCxnSpPr/>
          <p:nvPr/>
        </p:nvCxnSpPr>
        <p:spPr bwMode="auto">
          <a:xfrm>
            <a:off x="8100392" y="3429199"/>
            <a:ext cx="288032" cy="0"/>
          </a:xfrm>
          <a:prstGeom prst="line">
            <a:avLst/>
          </a:prstGeom>
          <a:ln w="28575">
            <a:solidFill>
              <a:schemeClr val="tx1"/>
            </a:solidFill>
            <a:prstDash val="sysDot"/>
            <a:tailEnd type="none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直接连接符 125"/>
          <p:cNvCxnSpPr/>
          <p:nvPr/>
        </p:nvCxnSpPr>
        <p:spPr bwMode="auto">
          <a:xfrm>
            <a:off x="1835696" y="3429199"/>
            <a:ext cx="1080120" cy="0"/>
          </a:xfrm>
          <a:prstGeom prst="line">
            <a:avLst/>
          </a:prstGeom>
          <a:ln w="28575">
            <a:solidFill>
              <a:schemeClr val="tx1"/>
            </a:solidFill>
            <a:prstDash val="dash"/>
            <a:tailEnd type="none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8" name="Rounded Rectangle 6"/>
          <p:cNvSpPr/>
          <p:nvPr/>
        </p:nvSpPr>
        <p:spPr>
          <a:xfrm>
            <a:off x="1835696" y="3501008"/>
            <a:ext cx="996023" cy="360040"/>
          </a:xfrm>
          <a:prstGeom prst="roundRect">
            <a:avLst/>
          </a:prstGeom>
          <a:noFill/>
          <a:ln w="9525" cap="flat" cmpd="sng" algn="ctr">
            <a:noFill/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36000" tIns="36000" rIns="36000" b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000" kern="0" dirty="0" smtClean="0">
                <a:latin typeface="Calibri"/>
                <a:ea typeface="宋体"/>
              </a:rPr>
              <a:t>Study Group approved but pending start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2107957" y="2402133"/>
            <a:ext cx="19067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Milestone: HEW SG Start</a:t>
            </a:r>
            <a:endParaRPr lang="en-US" b="1" dirty="0">
              <a:solidFill>
                <a:srgbClr val="00B050"/>
              </a:solidFill>
            </a:endParaRPr>
          </a:p>
        </p:txBody>
      </p:sp>
      <p:cxnSp>
        <p:nvCxnSpPr>
          <p:cNvPr id="50" name="直接箭头连接符 118"/>
          <p:cNvCxnSpPr>
            <a:stCxn id="49" idx="2"/>
          </p:cNvCxnSpPr>
          <p:nvPr/>
        </p:nvCxnSpPr>
        <p:spPr bwMode="auto">
          <a:xfrm flipH="1">
            <a:off x="2844957" y="2679132"/>
            <a:ext cx="216370" cy="750067"/>
          </a:xfrm>
          <a:prstGeom prst="straightConnector1">
            <a:avLst/>
          </a:prstGeom>
          <a:ln w="28575">
            <a:solidFill>
              <a:srgbClr val="00B050">
                <a:alpha val="70000"/>
              </a:srgbClr>
            </a:solidFill>
            <a:tailEnd type="arrow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直接箭头连接符 118"/>
          <p:cNvCxnSpPr>
            <a:stCxn id="52" idx="2"/>
          </p:cNvCxnSpPr>
          <p:nvPr/>
        </p:nvCxnSpPr>
        <p:spPr bwMode="auto">
          <a:xfrm>
            <a:off x="6372630" y="3130639"/>
            <a:ext cx="1002965" cy="285790"/>
          </a:xfrm>
          <a:prstGeom prst="straightConnector1">
            <a:avLst/>
          </a:prstGeom>
          <a:ln w="28575">
            <a:solidFill>
              <a:srgbClr val="00B050">
                <a:alpha val="70000"/>
              </a:srgbClr>
            </a:solidFill>
            <a:tailEnd type="arrow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5364948" y="2853640"/>
            <a:ext cx="20153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Milestone: HEW SG Finish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53" name="Line 150"/>
          <p:cNvSpPr>
            <a:spLocks noChangeShapeType="1"/>
          </p:cNvSpPr>
          <p:nvPr/>
        </p:nvSpPr>
        <p:spPr bwMode="auto">
          <a:xfrm>
            <a:off x="7380312" y="1755781"/>
            <a:ext cx="0" cy="16614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4" name="Text Box 116"/>
          <p:cNvSpPr txBox="1">
            <a:spLocks noChangeArrowheads="1"/>
          </p:cNvSpPr>
          <p:nvPr/>
        </p:nvSpPr>
        <p:spPr bwMode="auto">
          <a:xfrm>
            <a:off x="7112877" y="1556792"/>
            <a:ext cx="534870" cy="232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8317" tIns="39159" rIns="78317" bIns="39159">
            <a:spAutoFit/>
          </a:bodyPr>
          <a:lstStyle/>
          <a:p>
            <a:pPr defTabSz="784225"/>
            <a:r>
              <a:rPr lang="en-US" altLang="zh-CN" sz="1000" b="1" dirty="0" smtClean="0">
                <a:solidFill>
                  <a:srgbClr val="000000"/>
                </a:solidFill>
                <a:latin typeface="Arial" charset="0"/>
              </a:rPr>
              <a:t>March</a:t>
            </a:r>
            <a:endParaRPr lang="en-US" altLang="zh-CN" sz="1000" b="1" dirty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6304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 smtClean="0"/>
              <a:t>March 2013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96231" y="6475413"/>
            <a:ext cx="2347694" cy="184666"/>
          </a:xfrm>
        </p:spPr>
        <p:txBody>
          <a:bodyPr/>
          <a:lstStyle/>
          <a:p>
            <a:r>
              <a:rPr lang="en-CA" dirty="0" smtClean="0"/>
              <a:t>Phillip Barber (Huawei Technologies)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5754A3E8-371D-417B-9D40-4450DFC8F105}" type="slidenum">
              <a:rPr lang="en-CA"/>
              <a:pPr/>
              <a:t>8</a:t>
            </a:fld>
            <a:endParaRPr lang="en-CA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l"/>
            <a:r>
              <a:rPr lang="en-US" dirty="0" smtClean="0"/>
              <a:t>Options Discussion</a:t>
            </a:r>
            <a:endParaRPr lang="en-CA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772816"/>
            <a:ext cx="7990656" cy="3536032"/>
          </a:xfrm>
          <a:noFill/>
          <a:ln/>
        </p:spPr>
        <p:txBody>
          <a:bodyPr/>
          <a:lstStyle/>
          <a:p>
            <a:r>
              <a:rPr lang="en-US" dirty="0" smtClean="0"/>
              <a:t>Nov 2013 option gives only two remaining meetings, July and September, to complete all work of the SG</a:t>
            </a:r>
          </a:p>
          <a:p>
            <a:r>
              <a:rPr lang="en-US" dirty="0" smtClean="0"/>
              <a:t>Mar 2014 option gives four remaining meetings, Jul, Sept, Nov, Jan, to complete all work of </a:t>
            </a:r>
            <a:r>
              <a:rPr lang="en-US" dirty="0" smtClean="0"/>
              <a:t>SG</a:t>
            </a:r>
          </a:p>
          <a:p>
            <a:r>
              <a:rPr lang="en-US" dirty="0" smtClean="0"/>
              <a:t>As example, VHTL6 SG activity May 2007 through Jul 2008</a:t>
            </a:r>
            <a:r>
              <a:rPr lang="en-US" baseline="30000" dirty="0" smtClean="0"/>
              <a:t>1</a:t>
            </a:r>
            <a:endParaRPr lang="en-US" baseline="30000" dirty="0" smtClean="0"/>
          </a:p>
          <a:p>
            <a:r>
              <a:rPr lang="en-US" dirty="0" smtClean="0"/>
              <a:t>What is our achievable plan? How do we focus work during and between meetings to achieve plan?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23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 smtClean="0"/>
              <a:t>March 2013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96231" y="6475413"/>
            <a:ext cx="2347694" cy="184666"/>
          </a:xfrm>
        </p:spPr>
        <p:txBody>
          <a:bodyPr/>
          <a:lstStyle/>
          <a:p>
            <a:r>
              <a:rPr lang="en-CA" dirty="0" smtClean="0"/>
              <a:t>Phillip Barber (Huawei Technologies)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5754A3E8-371D-417B-9D40-4450DFC8F105}" type="slidenum">
              <a:rPr lang="en-CA"/>
              <a:pPr/>
              <a:t>9</a:t>
            </a:fld>
            <a:endParaRPr lang="en-CA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l"/>
            <a:r>
              <a:rPr lang="en-US" dirty="0" smtClean="0"/>
              <a:t>References</a:t>
            </a:r>
            <a:endParaRPr lang="en-CA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772816"/>
            <a:ext cx="7990656" cy="3536032"/>
          </a:xfrm>
          <a:noFill/>
          <a:ln/>
        </p:spPr>
        <p:txBody>
          <a:bodyPr/>
          <a:lstStyle/>
          <a:p>
            <a:pPr marL="0" lvl="0" indent="0">
              <a:buNone/>
              <a:defRPr/>
            </a:pPr>
            <a:r>
              <a:rPr lang="en-US" altLang="ko-KR" dirty="0">
                <a:latin typeface="Times New Roman" pitchFamily="18" charset="0"/>
                <a:ea typeface="굴림" pitchFamily="34" charset="-127"/>
              </a:rPr>
              <a:t>[1</a:t>
            </a:r>
            <a:r>
              <a:rPr lang="en-US" altLang="ko-KR" dirty="0">
                <a:ea typeface="굴림" pitchFamily="34" charset="-127"/>
              </a:rPr>
              <a:t>] </a:t>
            </a:r>
            <a:r>
              <a:rPr lang="en-US" altLang="ko-KR" dirty="0" smtClean="0">
                <a:ea typeface="굴림" pitchFamily="34" charset="-127"/>
                <a:hlinkClick r:id="rId3"/>
              </a:rPr>
              <a:t>11-08-1036-05-0vht-september-report</a:t>
            </a:r>
            <a:r>
              <a:rPr lang="en-US" altLang="ko-KR" dirty="0" smtClean="0">
                <a:ea typeface="굴림" pitchFamily="34" charset="-127"/>
              </a:rPr>
              <a:t>, see slide 14</a:t>
            </a:r>
            <a:endParaRPr lang="en-US" altLang="ko-KR" dirty="0">
              <a:ea typeface="굴림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42490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SCEnDecrypt xmlns="http://schemas.microsoft.com/sharepoint/v3">Not Encrypted</SCEnDecrypt>
    <SCEncryptBy xmlns="http://schemas.microsoft.com/sharepoint/v3">
      <UserInfo>
        <DisplayName/>
        <AccountId xsi:nil="true"/>
        <AccountType/>
      </UserInfo>
    </SCEncryptBy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74A6532D8EFC04BAE1B45E68A1C7708" ma:contentTypeVersion="2" ma:contentTypeDescription="Create a new document." ma:contentTypeScope="" ma:versionID="a760520e3580f23fb2e16ef1aded3f44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7b2659cdc06552897402ca31c6ff9b07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SCEncryptBy" minOccurs="0"/>
                <xsd:element ref="ns1:SCEnDecrypt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SCEncryptBy" ma:index="8" nillable="true" ma:displayName="Encrypt By" ma:list="UserInfo" ma:internalName="SCEncryptBy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CEnDecrypt" ma:index="9" nillable="true" ma:displayName="En/Decrypt" ma:default="Not Encrypted" ma:format="RadioButtons" ma:internalName="SCEnDecrypt">
      <xsd:simpleType>
        <xsd:restriction base="dms:Choice">
          <xsd:enumeration value="Not Encrypted"/>
          <xsd:enumeration value="Encrypted"/>
          <xsd:enumeration value="Queue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59AC9DA-9D82-48CF-B50F-54B18938746C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http://schemas.microsoft.com/sharepoint/v3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FC992D68-1B72-4FE0-B74F-01FA6B2BE2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DD99E1A7-8408-4725-844F-1FA60413669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5612</TotalTime>
  <Words>789</Words>
  <Application>Microsoft Office PowerPoint</Application>
  <PresentationFormat>On-screen Show (4:3)</PresentationFormat>
  <Paragraphs>152</Paragraphs>
  <Slides>9</Slides>
  <Notes>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802-11-Submission</vt:lpstr>
      <vt:lpstr>Document</vt:lpstr>
      <vt:lpstr>HEW Project Plan Discussion</vt:lpstr>
      <vt:lpstr>Abstract</vt:lpstr>
      <vt:lpstr>Objective of HEW SG</vt:lpstr>
      <vt:lpstr>Terms</vt:lpstr>
      <vt:lpstr>Sequence of Activities needed for HEW SG to complete work</vt:lpstr>
      <vt:lpstr>PowerPoint Presentation</vt:lpstr>
      <vt:lpstr>PowerPoint Presentation</vt:lpstr>
      <vt:lpstr>Options Discussion</vt:lpstr>
      <vt:lpstr>References</vt:lpstr>
    </vt:vector>
  </TitlesOfParts>
  <Company>Huawei Technologies Co.,Ltd.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802.11: What Comes Next?</dc:title>
  <dc:creator>Osama Aboul-Magd</dc:creator>
  <cp:lastModifiedBy>Phillip Barber</cp:lastModifiedBy>
  <cp:revision>253</cp:revision>
  <cp:lastPrinted>1998-02-10T13:28:06Z</cp:lastPrinted>
  <dcterms:created xsi:type="dcterms:W3CDTF">2013-01-06T12:40:29Z</dcterms:created>
  <dcterms:modified xsi:type="dcterms:W3CDTF">2013-05-16T21:38:33Z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(2)BSfH+S5WC3H1heJwMcWfGKJnX/NjH0AeZYwuDZi5K3haM3A0/0YlH9v5wdf9IOuqJDAlRV8L_x000d_
eYAIN2P7tgPs/XZRCpRPit7Z2UHGM2asABsMNoloVvEpIt7Ez0TVeG+YZ3gic7Mt6rE0jBpj_x000d_
bxftRYRqOMti1FDI/Wy3SB3GbqjETuS/Wkt/LEAi76Bs9v03Jl5PY2B9q+G6H1qtZID/XtGy_x000d_
Hu5UVOnRAaA+3LjbfA</vt:lpwstr>
  </property>
  <property fmtid="{D5CDD505-2E9C-101B-9397-08002B2CF9AE}" pid="3" name="_ms_pID_7253431">
    <vt:lpwstr>4SRBaKRc3srCDjd0BKYmpigSHEXmAOTFztjbchk3Br9H3Ah8ll+gqa_x000d_
iy+GdRhjURr3xxW5qIKnSLo8IMouZc3kueA3AaIX24oJq0XQwOq3B6Cqjm9asniNVLHLcU7S_x000d_
NO8=</vt:lpwstr>
  </property>
  <property fmtid="{D5CDD505-2E9C-101B-9397-08002B2CF9AE}" pid="4" name="sflag">
    <vt:lpwstr>1357914560</vt:lpwstr>
  </property>
  <property fmtid="{D5CDD505-2E9C-101B-9397-08002B2CF9AE}" pid="5" name="_NewReviewCycle">
    <vt:lpwstr/>
  </property>
  <property fmtid="{D5CDD505-2E9C-101B-9397-08002B2CF9AE}" pid="6" name="ContentTypeId">
    <vt:lpwstr>0x010100A74A6532D8EFC04BAE1B45E68A1C7708</vt:lpwstr>
  </property>
</Properties>
</file>