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69" r:id="rId5"/>
    <p:sldId id="257" r:id="rId6"/>
    <p:sldId id="282" r:id="rId7"/>
    <p:sldId id="281" r:id="rId8"/>
    <p:sldId id="279" r:id="rId9"/>
    <p:sldId id="278" r:id="rId10"/>
    <p:sldId id="280" r:id="rId11"/>
    <p:sldId id="277" r:id="rId12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204" y="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3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4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5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6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7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8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2013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802.11-13/0616r1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HEW Project Plan Discussion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2013-05-16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295707"/>
              </p:ext>
            </p:extLst>
          </p:nvPr>
        </p:nvGraphicFramePr>
        <p:xfrm>
          <a:off x="509588" y="2711450"/>
          <a:ext cx="8085137" cy="2640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2" name="Document" r:id="rId4" imgW="9635617" imgH="3157400" progId="Word.Document.8">
                  <p:embed/>
                </p:oleObj>
              </mc:Choice>
              <mc:Fallback>
                <p:oleObj name="Document" r:id="rId4" imgW="9635617" imgH="3157400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711450"/>
                        <a:ext cx="8085137" cy="2640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Slides to provoke discussion on HEW Study Group project plan and timeline 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3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Objective of HEW SG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936104"/>
          </a:xfrm>
          <a:noFill/>
          <a:ln/>
        </p:spPr>
        <p:txBody>
          <a:bodyPr/>
          <a:lstStyle/>
          <a:p>
            <a:r>
              <a:rPr lang="en-US" sz="2000" dirty="0" smtClean="0"/>
              <a:t>Per 802 P&amp;P rules, objective is to develop PAR and 5C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3568" y="2204864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kern="0" dirty="0" smtClean="0"/>
              <a:t>Plan to Achieve Objective</a:t>
            </a:r>
            <a:endParaRPr lang="en-CA" kern="0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3212976"/>
            <a:ext cx="7990656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 smtClean="0"/>
              <a:t>Plan must identify steps and timeline to complete PAR and 5C</a:t>
            </a:r>
          </a:p>
          <a:p>
            <a:r>
              <a:rPr lang="en-US" sz="2000" kern="0" dirty="0" smtClean="0"/>
              <a:t>Focused on deliverables</a:t>
            </a:r>
          </a:p>
          <a:p>
            <a:r>
              <a:rPr lang="en-US" sz="2000" kern="0" dirty="0" smtClean="0"/>
              <a:t>Answer ‘Topicality’ and ‘Viability’ and you complete PAR and 5C</a:t>
            </a:r>
          </a:p>
        </p:txBody>
      </p:sp>
    </p:spTree>
    <p:extLst>
      <p:ext uri="{BB962C8B-B14F-4D97-AF65-F5344CB8AC3E}">
        <p14:creationId xmlns:p14="http://schemas.microsoft.com/office/powerpoint/2010/main" val="276908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4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Terms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7990656" cy="4248472"/>
          </a:xfrm>
          <a:noFill/>
          <a:ln/>
        </p:spPr>
        <p:txBody>
          <a:bodyPr/>
          <a:lstStyle/>
          <a:p>
            <a:r>
              <a:rPr lang="en-US" sz="2000" dirty="0" smtClean="0"/>
              <a:t>Topicality: the ability to concisely define the topic </a:t>
            </a:r>
          </a:p>
          <a:p>
            <a:pPr lvl="1"/>
            <a:r>
              <a:rPr lang="en-US" sz="1600" dirty="0" smtClean="0"/>
              <a:t>Concisely define the topic</a:t>
            </a:r>
          </a:p>
          <a:p>
            <a:pPr lvl="2"/>
            <a:r>
              <a:rPr lang="en-US" sz="1400" dirty="0" smtClean="0"/>
              <a:t>Can we identify a focused problem to solve? Can we write concise text that accurately describes the problem?</a:t>
            </a:r>
          </a:p>
          <a:p>
            <a:pPr lvl="2"/>
            <a:r>
              <a:rPr lang="en-US" sz="1400" dirty="0" smtClean="0"/>
              <a:t>Precursor to PAR Scope and Purpose</a:t>
            </a:r>
          </a:p>
          <a:p>
            <a:pPr lvl="1"/>
            <a:r>
              <a:rPr lang="en-US" sz="1600" dirty="0" smtClean="0"/>
              <a:t>Value of the topic to the industry</a:t>
            </a:r>
          </a:p>
          <a:p>
            <a:pPr lvl="2"/>
            <a:r>
              <a:rPr lang="en-US" sz="1400" dirty="0" smtClean="0"/>
              <a:t>Is the problem worth solving? Does solving the problem provide meaningful improvement in the marketplace? Is the problem and its solution distinct?</a:t>
            </a:r>
          </a:p>
          <a:p>
            <a:pPr lvl="2"/>
            <a:r>
              <a:rPr lang="en-US" sz="1400" dirty="0" smtClean="0"/>
              <a:t>Assessment of 5C broad market potential and distinct identity</a:t>
            </a:r>
          </a:p>
          <a:p>
            <a:r>
              <a:rPr lang="en-US" sz="2000" dirty="0" smtClean="0"/>
              <a:t>Viability: assessment of technical feasibility</a:t>
            </a:r>
          </a:p>
          <a:p>
            <a:pPr lvl="1"/>
            <a:r>
              <a:rPr lang="en-US" sz="1600" dirty="0" smtClean="0"/>
              <a:t>Make tentative assessment of ability to solve identified problem using technology</a:t>
            </a:r>
          </a:p>
          <a:p>
            <a:pPr lvl="1"/>
            <a:r>
              <a:rPr lang="en-US" sz="1600" dirty="0" smtClean="0"/>
              <a:t>Evaluation of sample technologies; non-exhaustive</a:t>
            </a:r>
          </a:p>
          <a:p>
            <a:pPr lvl="1"/>
            <a:r>
              <a:rPr lang="en-US" sz="1600" dirty="0" smtClean="0"/>
              <a:t>Complexity? Cost to performance? Proven technology? Possible to test? Reliability?</a:t>
            </a:r>
          </a:p>
          <a:p>
            <a:pPr lvl="1"/>
            <a:r>
              <a:rPr lang="en-US" sz="1600" dirty="0" smtClean="0"/>
              <a:t>Assessment of 5C technical feasibility and economic feasibility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589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5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Sequence of Activities needed for HEW SG to complete work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990656" cy="4608512"/>
          </a:xfrm>
          <a:noFill/>
          <a:ln/>
        </p:spPr>
        <p:txBody>
          <a:bodyPr/>
          <a:lstStyle/>
          <a:p>
            <a:r>
              <a:rPr lang="en-US" sz="2000" dirty="0" smtClean="0"/>
              <a:t>Organization and Planning</a:t>
            </a:r>
            <a:endParaRPr lang="en-US" sz="2000" dirty="0"/>
          </a:p>
          <a:p>
            <a:r>
              <a:rPr lang="en-US" sz="2000" dirty="0" smtClean="0"/>
              <a:t>Topicality1: Presentations/Discussions to explore the breadth of the contemplated scope-of-work</a:t>
            </a:r>
            <a:endParaRPr lang="en-US" sz="2000" dirty="0"/>
          </a:p>
          <a:p>
            <a:r>
              <a:rPr lang="en-US" sz="2000" dirty="0" smtClean="0"/>
              <a:t>Topicality2: Presentations/Discussions for refinement and to gain common understanding on contemplated </a:t>
            </a:r>
            <a:r>
              <a:rPr lang="en-US" sz="2000" dirty="0" smtClean="0"/>
              <a:t>scope-of-work</a:t>
            </a:r>
          </a:p>
          <a:p>
            <a:r>
              <a:rPr lang="en-US" sz="2000" dirty="0" smtClean="0"/>
              <a:t>Supplemental: </a:t>
            </a:r>
            <a:r>
              <a:rPr lang="en-US" sz="2000" dirty="0"/>
              <a:t>initial drafts of supplemental documents, if any </a:t>
            </a:r>
            <a:r>
              <a:rPr lang="en-US" sz="2000" dirty="0" smtClean="0"/>
              <a:t>(</a:t>
            </a:r>
            <a:r>
              <a:rPr lang="fr-FR" sz="2000" dirty="0" smtClean="0"/>
              <a:t>simulation </a:t>
            </a:r>
            <a:r>
              <a:rPr lang="fr-FR" sz="2000" dirty="0"/>
              <a:t>scenarios, </a:t>
            </a:r>
            <a:r>
              <a:rPr lang="en-US" sz="2000" dirty="0"/>
              <a:t>usage models, </a:t>
            </a:r>
            <a:r>
              <a:rPr lang="fr-FR" sz="2000" dirty="0" err="1" smtClean="0"/>
              <a:t>requirements</a:t>
            </a:r>
            <a:r>
              <a:rPr lang="fr-FR" sz="2000" dirty="0" smtClean="0"/>
              <a:t> </a:t>
            </a:r>
            <a:r>
              <a:rPr lang="fr-FR" sz="2000" dirty="0"/>
              <a:t>document, </a:t>
            </a:r>
            <a:r>
              <a:rPr lang="fr-FR" sz="2000" dirty="0" err="1"/>
              <a:t>channel</a:t>
            </a:r>
            <a:r>
              <a:rPr lang="fr-FR" sz="2000" dirty="0"/>
              <a:t> </a:t>
            </a:r>
            <a:r>
              <a:rPr lang="fr-FR" sz="2000" dirty="0" err="1"/>
              <a:t>models</a:t>
            </a:r>
            <a:r>
              <a:rPr lang="fr-FR" sz="2000" dirty="0"/>
              <a:t>, </a:t>
            </a:r>
            <a:r>
              <a:rPr lang="fr-FR" sz="2000" dirty="0" err="1"/>
              <a:t>others</a:t>
            </a:r>
            <a:r>
              <a:rPr lang="fr-FR" sz="2000" dirty="0" smtClean="0"/>
              <a:t>?)</a:t>
            </a:r>
            <a:endParaRPr lang="en-US" sz="2000" dirty="0"/>
          </a:p>
          <a:p>
            <a:r>
              <a:rPr lang="en-US" sz="2000" dirty="0" smtClean="0"/>
              <a:t>Start PAR: Initial </a:t>
            </a:r>
            <a:r>
              <a:rPr lang="en-US" sz="2000" dirty="0"/>
              <a:t>draft of PAR(s) and 5C; discuss and refine language on PAR(s) and </a:t>
            </a:r>
            <a:r>
              <a:rPr lang="en-US" sz="2000" dirty="0" smtClean="0"/>
              <a:t>5C; </a:t>
            </a:r>
            <a:r>
              <a:rPr lang="en-US" sz="2000" dirty="0" smtClean="0"/>
              <a:t>Viability</a:t>
            </a:r>
            <a:r>
              <a:rPr lang="en-US" sz="2000" dirty="0" smtClean="0"/>
              <a:t>: High </a:t>
            </a:r>
            <a:r>
              <a:rPr lang="en-US" sz="2000" dirty="0"/>
              <a:t>level </a:t>
            </a:r>
            <a:r>
              <a:rPr lang="en-US" sz="2000" dirty="0" smtClean="0"/>
              <a:t>discussions of technologies, to </a:t>
            </a:r>
            <a:r>
              <a:rPr lang="en-US" sz="2000" dirty="0"/>
              <a:t>provide confidence of our ability to solve identified problem(s)</a:t>
            </a:r>
          </a:p>
          <a:p>
            <a:r>
              <a:rPr lang="en-US" sz="2000" dirty="0" smtClean="0"/>
              <a:t>Finish </a:t>
            </a:r>
            <a:r>
              <a:rPr lang="en-US" sz="2000" dirty="0" err="1" smtClean="0"/>
              <a:t>PAR&amp;Suppl</a:t>
            </a:r>
            <a:r>
              <a:rPr lang="en-US" sz="2000" dirty="0" smtClean="0"/>
              <a:t>: </a:t>
            </a:r>
            <a:r>
              <a:rPr lang="en-US" sz="2000" dirty="0" smtClean="0"/>
              <a:t>Finalize and approve PAR(s) and 5C; </a:t>
            </a:r>
            <a:r>
              <a:rPr lang="en-US" sz="2000" dirty="0" smtClean="0"/>
              <a:t>continue development of supplemental </a:t>
            </a:r>
            <a:r>
              <a:rPr lang="en-US" sz="2000" dirty="0" smtClean="0"/>
              <a:t>documents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00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6</a:t>
            </a:fld>
            <a:endParaRPr lang="en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3933056"/>
            <a:ext cx="7990656" cy="187220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sz="2000" dirty="0" smtClean="0"/>
              <a:t>Focus of work</a:t>
            </a:r>
          </a:p>
          <a:p>
            <a:pPr>
              <a:buNone/>
            </a:pPr>
            <a:r>
              <a:rPr lang="en-CA" sz="2000" dirty="0" smtClean="0"/>
              <a:t>May Interim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Organization, </a:t>
            </a:r>
            <a:r>
              <a:rPr lang="en-CA" sz="2000" dirty="0" smtClean="0"/>
              <a:t>Topicality1, Supplemental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July Plenary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Topicality2, </a:t>
            </a:r>
            <a:r>
              <a:rPr lang="en-CA" sz="2000" dirty="0" smtClean="0"/>
              <a:t>Supplemental, Start </a:t>
            </a:r>
            <a:r>
              <a:rPr lang="en-CA" sz="2000" dirty="0" smtClean="0"/>
              <a:t>PAR, Viability</a:t>
            </a:r>
          </a:p>
          <a:p>
            <a:pPr>
              <a:buNone/>
            </a:pPr>
            <a:r>
              <a:rPr lang="en-CA" sz="2000" dirty="0" smtClean="0"/>
              <a:t>Sept Interim (hard stop)</a:t>
            </a:r>
            <a:r>
              <a:rPr lang="en-CA" sz="2000" dirty="0" smtClean="0">
                <a:sym typeface="Wingdings" pitchFamily="2" charset="2"/>
              </a:rPr>
              <a:t> </a:t>
            </a:r>
            <a:r>
              <a:rPr lang="en-CA" sz="2000" dirty="0"/>
              <a:t>: </a:t>
            </a:r>
            <a:r>
              <a:rPr lang="en-CA" sz="2000" dirty="0" smtClean="0"/>
              <a:t>Viability, Finish </a:t>
            </a:r>
            <a:r>
              <a:rPr lang="en-CA" sz="2000" dirty="0" err="1" smtClean="0"/>
              <a:t>PAR&amp;Suppl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Nov Plenary (hard stop) : pending 802 EC </a:t>
            </a:r>
            <a:r>
              <a:rPr lang="en-CA" sz="2000" dirty="0" smtClean="0"/>
              <a:t>approval, Supplemental</a:t>
            </a:r>
            <a:endParaRPr lang="en-CA" sz="2000" dirty="0" smtClean="0"/>
          </a:p>
        </p:txBody>
      </p:sp>
      <p:sp>
        <p:nvSpPr>
          <p:cNvPr id="7" name="Rounded Rectangle 3"/>
          <p:cNvSpPr/>
          <p:nvPr/>
        </p:nvSpPr>
        <p:spPr>
          <a:xfrm>
            <a:off x="1043608" y="2636912"/>
            <a:ext cx="1440159" cy="355228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Pre-SG Phase</a:t>
            </a:r>
          </a:p>
        </p:txBody>
      </p:sp>
      <p:sp>
        <p:nvSpPr>
          <p:cNvPr id="8" name="Rounded Rectangle 3"/>
          <p:cNvSpPr/>
          <p:nvPr/>
        </p:nvSpPr>
        <p:spPr>
          <a:xfrm>
            <a:off x="1703639" y="908720"/>
            <a:ext cx="5665508" cy="576263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  <a:ea typeface="宋体"/>
              </a:rPr>
              <a:t>HEW SG Timeline and Plan: Nov 2013 finish</a:t>
            </a:r>
            <a:endParaRPr lang="en-US" altLang="zh-CN" sz="2400" b="1" kern="0" dirty="0">
              <a:solidFill>
                <a:prstClr val="black"/>
              </a:solidFill>
              <a:latin typeface="Calibri"/>
              <a:ea typeface="宋体"/>
            </a:endParaRPr>
          </a:p>
        </p:txBody>
      </p:sp>
      <p:cxnSp>
        <p:nvCxnSpPr>
          <p:cNvPr id="9" name="直接连接符 45"/>
          <p:cNvCxnSpPr/>
          <p:nvPr/>
        </p:nvCxnSpPr>
        <p:spPr bwMode="auto">
          <a:xfrm>
            <a:off x="1331640" y="2240264"/>
            <a:ext cx="1452" cy="133295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46"/>
          <p:cNvCxnSpPr/>
          <p:nvPr/>
        </p:nvCxnSpPr>
        <p:spPr bwMode="auto">
          <a:xfrm>
            <a:off x="1336818" y="2600304"/>
            <a:ext cx="10046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49"/>
          <p:cNvCxnSpPr/>
          <p:nvPr/>
        </p:nvCxnSpPr>
        <p:spPr bwMode="auto">
          <a:xfrm>
            <a:off x="3419872" y="3429199"/>
            <a:ext cx="2952328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50"/>
          <p:cNvCxnSpPr/>
          <p:nvPr/>
        </p:nvCxnSpPr>
        <p:spPr bwMode="auto">
          <a:xfrm>
            <a:off x="2339752" y="2565103"/>
            <a:ext cx="1670" cy="104491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51"/>
          <p:cNvCxnSpPr/>
          <p:nvPr/>
        </p:nvCxnSpPr>
        <p:spPr bwMode="auto">
          <a:xfrm flipH="1">
            <a:off x="6372200" y="2312272"/>
            <a:ext cx="2874" cy="12468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Box 116"/>
          <p:cNvSpPr txBox="1">
            <a:spLocks noChangeArrowheads="1"/>
          </p:cNvSpPr>
          <p:nvPr/>
        </p:nvSpPr>
        <p:spPr bwMode="auto">
          <a:xfrm>
            <a:off x="971600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2013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Line 112"/>
          <p:cNvSpPr>
            <a:spLocks noChangeShapeType="1"/>
          </p:cNvSpPr>
          <p:nvPr/>
        </p:nvSpPr>
        <p:spPr bwMode="auto">
          <a:xfrm flipV="1">
            <a:off x="1187624" y="1935663"/>
            <a:ext cx="6624736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 b="0"/>
          </a:p>
        </p:txBody>
      </p:sp>
      <p:sp>
        <p:nvSpPr>
          <p:cNvPr id="17" name="Line 117"/>
          <p:cNvSpPr>
            <a:spLocks noChangeShapeType="1"/>
          </p:cNvSpPr>
          <p:nvPr/>
        </p:nvSpPr>
        <p:spPr bwMode="auto">
          <a:xfrm>
            <a:off x="1333364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50"/>
          <p:cNvSpPr>
            <a:spLocks noChangeShapeType="1"/>
          </p:cNvSpPr>
          <p:nvPr/>
        </p:nvSpPr>
        <p:spPr bwMode="auto">
          <a:xfrm>
            <a:off x="183727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50"/>
          <p:cNvSpPr>
            <a:spLocks noChangeShapeType="1"/>
          </p:cNvSpPr>
          <p:nvPr/>
        </p:nvSpPr>
        <p:spPr bwMode="auto">
          <a:xfrm>
            <a:off x="2341188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150"/>
          <p:cNvSpPr>
            <a:spLocks noChangeShapeType="1"/>
          </p:cNvSpPr>
          <p:nvPr/>
        </p:nvSpPr>
        <p:spPr bwMode="auto">
          <a:xfrm>
            <a:off x="6372484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Line 150"/>
          <p:cNvSpPr>
            <a:spLocks noChangeShapeType="1"/>
          </p:cNvSpPr>
          <p:nvPr/>
        </p:nvSpPr>
        <p:spPr bwMode="auto">
          <a:xfrm>
            <a:off x="687639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Line 117"/>
          <p:cNvSpPr>
            <a:spLocks noChangeShapeType="1"/>
          </p:cNvSpPr>
          <p:nvPr/>
        </p:nvSpPr>
        <p:spPr bwMode="auto">
          <a:xfrm>
            <a:off x="7380312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Text Box 116"/>
          <p:cNvSpPr txBox="1">
            <a:spLocks noChangeArrowheads="1"/>
          </p:cNvSpPr>
          <p:nvPr/>
        </p:nvSpPr>
        <p:spPr bwMode="auto">
          <a:xfrm>
            <a:off x="7009916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2014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Line 150"/>
          <p:cNvSpPr>
            <a:spLocks noChangeShapeType="1"/>
          </p:cNvSpPr>
          <p:nvPr/>
        </p:nvSpPr>
        <p:spPr bwMode="auto">
          <a:xfrm>
            <a:off x="284510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Line 150"/>
          <p:cNvSpPr>
            <a:spLocks noChangeShapeType="1"/>
          </p:cNvSpPr>
          <p:nvPr/>
        </p:nvSpPr>
        <p:spPr bwMode="auto">
          <a:xfrm>
            <a:off x="3349012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Line 150"/>
          <p:cNvSpPr>
            <a:spLocks noChangeShapeType="1"/>
          </p:cNvSpPr>
          <p:nvPr/>
        </p:nvSpPr>
        <p:spPr bwMode="auto">
          <a:xfrm>
            <a:off x="3852924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Line 150"/>
          <p:cNvSpPr>
            <a:spLocks noChangeShapeType="1"/>
          </p:cNvSpPr>
          <p:nvPr/>
        </p:nvSpPr>
        <p:spPr bwMode="auto">
          <a:xfrm>
            <a:off x="4356836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150"/>
          <p:cNvSpPr>
            <a:spLocks noChangeShapeType="1"/>
          </p:cNvSpPr>
          <p:nvPr/>
        </p:nvSpPr>
        <p:spPr bwMode="auto">
          <a:xfrm>
            <a:off x="4860748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150"/>
          <p:cNvSpPr>
            <a:spLocks noChangeShapeType="1"/>
          </p:cNvSpPr>
          <p:nvPr/>
        </p:nvSpPr>
        <p:spPr bwMode="auto">
          <a:xfrm>
            <a:off x="5364660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Line 150"/>
          <p:cNvSpPr>
            <a:spLocks noChangeShapeType="1"/>
          </p:cNvSpPr>
          <p:nvPr/>
        </p:nvSpPr>
        <p:spPr bwMode="auto">
          <a:xfrm>
            <a:off x="5868572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116"/>
          <p:cNvSpPr txBox="1">
            <a:spLocks noChangeArrowheads="1"/>
          </p:cNvSpPr>
          <p:nvPr/>
        </p:nvSpPr>
        <p:spPr bwMode="auto">
          <a:xfrm>
            <a:off x="2123728" y="1548320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Text Box 116"/>
          <p:cNvSpPr txBox="1">
            <a:spLocks noChangeArrowheads="1"/>
          </p:cNvSpPr>
          <p:nvPr/>
        </p:nvSpPr>
        <p:spPr bwMode="auto">
          <a:xfrm>
            <a:off x="3131840" y="1548320"/>
            <a:ext cx="40663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 Box 116"/>
          <p:cNvSpPr txBox="1">
            <a:spLocks noChangeArrowheads="1"/>
          </p:cNvSpPr>
          <p:nvPr/>
        </p:nvSpPr>
        <p:spPr bwMode="auto">
          <a:xfrm>
            <a:off x="4139952" y="1548320"/>
            <a:ext cx="413042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July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116"/>
          <p:cNvSpPr txBox="1">
            <a:spLocks noChangeArrowheads="1"/>
          </p:cNvSpPr>
          <p:nvPr/>
        </p:nvSpPr>
        <p:spPr bwMode="auto">
          <a:xfrm>
            <a:off x="5135002" y="1548320"/>
            <a:ext cx="435484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Sept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Text Box 116"/>
          <p:cNvSpPr txBox="1">
            <a:spLocks noChangeArrowheads="1"/>
          </p:cNvSpPr>
          <p:nvPr/>
        </p:nvSpPr>
        <p:spPr bwMode="auto">
          <a:xfrm>
            <a:off x="6115998" y="1548320"/>
            <a:ext cx="400218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Nov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Rounded Rectangle 6"/>
          <p:cNvSpPr/>
          <p:nvPr/>
        </p:nvSpPr>
        <p:spPr>
          <a:xfrm>
            <a:off x="190770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7" name="Rounded Rectangle 6"/>
          <p:cNvSpPr/>
          <p:nvPr/>
        </p:nvSpPr>
        <p:spPr>
          <a:xfrm>
            <a:off x="392392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8" name="Rounded Rectangle 6"/>
          <p:cNvSpPr/>
          <p:nvPr/>
        </p:nvSpPr>
        <p:spPr>
          <a:xfrm>
            <a:off x="594015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9" name="Rounded Rectangle 6"/>
          <p:cNvSpPr/>
          <p:nvPr/>
        </p:nvSpPr>
        <p:spPr>
          <a:xfrm>
            <a:off x="89959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0" name="Rounded Rectangle 6"/>
          <p:cNvSpPr/>
          <p:nvPr/>
        </p:nvSpPr>
        <p:spPr>
          <a:xfrm>
            <a:off x="291581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1" name="Rounded Rectangle 6"/>
          <p:cNvSpPr/>
          <p:nvPr/>
        </p:nvSpPr>
        <p:spPr>
          <a:xfrm>
            <a:off x="694826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2" name="Rounded Rectangle 6"/>
          <p:cNvSpPr/>
          <p:nvPr/>
        </p:nvSpPr>
        <p:spPr>
          <a:xfrm>
            <a:off x="4932040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cxnSp>
        <p:nvCxnSpPr>
          <p:cNvPr id="44" name="直接连接符 125"/>
          <p:cNvCxnSpPr/>
          <p:nvPr/>
        </p:nvCxnSpPr>
        <p:spPr bwMode="auto">
          <a:xfrm>
            <a:off x="6372200" y="3429199"/>
            <a:ext cx="100811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130"/>
          <p:cNvCxnSpPr/>
          <p:nvPr/>
        </p:nvCxnSpPr>
        <p:spPr bwMode="auto">
          <a:xfrm>
            <a:off x="7380312" y="3429199"/>
            <a:ext cx="28803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连接符 125"/>
          <p:cNvCxnSpPr/>
          <p:nvPr/>
        </p:nvCxnSpPr>
        <p:spPr bwMode="auto">
          <a:xfrm>
            <a:off x="2339752" y="3429199"/>
            <a:ext cx="108012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ounded Rectangle 6"/>
          <p:cNvSpPr/>
          <p:nvPr/>
        </p:nvSpPr>
        <p:spPr>
          <a:xfrm>
            <a:off x="2339752" y="3501008"/>
            <a:ext cx="996023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00" kern="0" dirty="0" smtClean="0">
                <a:latin typeface="Calibri"/>
                <a:ea typeface="宋体"/>
              </a:rPr>
              <a:t>Study Group approved but pending start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12013" y="2402133"/>
            <a:ext cx="1906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Start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0" name="直接箭头连接符 118"/>
          <p:cNvCxnSpPr>
            <a:stCxn id="49" idx="2"/>
          </p:cNvCxnSpPr>
          <p:nvPr/>
        </p:nvCxnSpPr>
        <p:spPr bwMode="auto">
          <a:xfrm flipH="1">
            <a:off x="3349013" y="2679132"/>
            <a:ext cx="216370" cy="750067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118"/>
          <p:cNvCxnSpPr>
            <a:stCxn id="52" idx="2"/>
          </p:cNvCxnSpPr>
          <p:nvPr/>
        </p:nvCxnSpPr>
        <p:spPr bwMode="auto">
          <a:xfrm>
            <a:off x="5364518" y="3130639"/>
            <a:ext cx="1002965" cy="285790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356836" y="2853640"/>
            <a:ext cx="2015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Finish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5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7</a:t>
            </a:fld>
            <a:endParaRPr lang="en-CA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3933056"/>
            <a:ext cx="7990656" cy="2592288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sz="2000" dirty="0" smtClean="0"/>
              <a:t>Focus of work</a:t>
            </a:r>
          </a:p>
          <a:p>
            <a:pPr>
              <a:buNone/>
            </a:pPr>
            <a:r>
              <a:rPr lang="en-CA" sz="2000" dirty="0" smtClean="0"/>
              <a:t>May Interim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Organization, </a:t>
            </a:r>
            <a:r>
              <a:rPr lang="en-CA" sz="2000" dirty="0" smtClean="0"/>
              <a:t>Topicality1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July Plenary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 smtClean="0"/>
              <a:t>: </a:t>
            </a:r>
            <a:r>
              <a:rPr lang="en-CA" sz="2000" dirty="0" smtClean="0"/>
              <a:t>Topicality1,2, </a:t>
            </a:r>
            <a:r>
              <a:rPr lang="en-CA" sz="2000" dirty="0"/>
              <a:t>Supplemental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Sept Interim</a:t>
            </a:r>
            <a:r>
              <a:rPr lang="en-CA" sz="2000" dirty="0" smtClean="0">
                <a:sym typeface="Wingdings" pitchFamily="2" charset="2"/>
              </a:rPr>
              <a:t> </a:t>
            </a:r>
            <a:r>
              <a:rPr lang="en-CA" sz="2000" dirty="0"/>
              <a:t>: </a:t>
            </a:r>
            <a:r>
              <a:rPr lang="en-CA" sz="2000" dirty="0"/>
              <a:t>Topicality2 , </a:t>
            </a:r>
            <a:r>
              <a:rPr lang="en-CA" sz="2000" dirty="0" smtClean="0"/>
              <a:t>Supplemental, </a:t>
            </a:r>
            <a:r>
              <a:rPr lang="en-CA" sz="2000" dirty="0"/>
              <a:t>Start PAR, </a:t>
            </a:r>
            <a:r>
              <a:rPr lang="en-CA" sz="2000" dirty="0" smtClean="0"/>
              <a:t>Viability</a:t>
            </a:r>
            <a:endParaRPr lang="en-CA" sz="2000" dirty="0" smtClean="0"/>
          </a:p>
          <a:p>
            <a:pPr>
              <a:buNone/>
            </a:pPr>
            <a:r>
              <a:rPr lang="en-CA" sz="2000" dirty="0" smtClean="0"/>
              <a:t>Nov </a:t>
            </a:r>
            <a:r>
              <a:rPr lang="en-CA" sz="2000" dirty="0"/>
              <a:t>Plenary</a:t>
            </a:r>
            <a:r>
              <a:rPr lang="en-CA" sz="2000" dirty="0">
                <a:sym typeface="Wingdings" pitchFamily="2" charset="2"/>
              </a:rPr>
              <a:t> </a:t>
            </a:r>
            <a:r>
              <a:rPr lang="en-CA" sz="2000" dirty="0"/>
              <a:t>: </a:t>
            </a:r>
            <a:r>
              <a:rPr lang="en-CA" sz="2000" dirty="0" smtClean="0"/>
              <a:t>Supplemental, Start </a:t>
            </a:r>
            <a:r>
              <a:rPr lang="en-CA" sz="2000" dirty="0"/>
              <a:t>PAR, </a:t>
            </a:r>
            <a:r>
              <a:rPr lang="en-CA" sz="2000" dirty="0" smtClean="0"/>
              <a:t>Viability</a:t>
            </a:r>
          </a:p>
          <a:p>
            <a:pPr>
              <a:buNone/>
            </a:pPr>
            <a:r>
              <a:rPr lang="en-CA" sz="2000" dirty="0" smtClean="0"/>
              <a:t>Jan Interim </a:t>
            </a:r>
            <a:r>
              <a:rPr lang="en-CA" sz="2000" dirty="0"/>
              <a:t>(hard stop)</a:t>
            </a:r>
            <a:r>
              <a:rPr lang="en-CA" sz="2000" dirty="0">
                <a:sym typeface="Wingdings" pitchFamily="2" charset="2"/>
              </a:rPr>
              <a:t> </a:t>
            </a:r>
            <a:r>
              <a:rPr lang="en-CA" sz="2000" dirty="0"/>
              <a:t>: </a:t>
            </a:r>
            <a:r>
              <a:rPr lang="en-CA" sz="2000" dirty="0" smtClean="0"/>
              <a:t>Finish </a:t>
            </a:r>
            <a:r>
              <a:rPr lang="en-CA" sz="2000" dirty="0" err="1" smtClean="0"/>
              <a:t>PAR&amp;Suppl</a:t>
            </a:r>
            <a:endParaRPr lang="en-CA" sz="2000" dirty="0"/>
          </a:p>
          <a:p>
            <a:pPr>
              <a:buNone/>
            </a:pPr>
            <a:r>
              <a:rPr lang="en-CA" sz="2000" dirty="0" smtClean="0"/>
              <a:t>Mar </a:t>
            </a:r>
            <a:r>
              <a:rPr lang="en-CA" sz="2000" dirty="0"/>
              <a:t>Plenary (hard stop) : pending 802 EC </a:t>
            </a:r>
            <a:r>
              <a:rPr lang="en-CA" sz="2000" dirty="0" smtClean="0"/>
              <a:t>approval, Supplemental</a:t>
            </a:r>
            <a:endParaRPr lang="en-CA" sz="2000" dirty="0"/>
          </a:p>
        </p:txBody>
      </p:sp>
      <p:sp>
        <p:nvSpPr>
          <p:cNvPr id="7" name="Rounded Rectangle 3"/>
          <p:cNvSpPr/>
          <p:nvPr/>
        </p:nvSpPr>
        <p:spPr>
          <a:xfrm>
            <a:off x="539552" y="2636912"/>
            <a:ext cx="1440159" cy="355228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Pre-SG Phase</a:t>
            </a:r>
          </a:p>
        </p:txBody>
      </p:sp>
      <p:sp>
        <p:nvSpPr>
          <p:cNvPr id="8" name="Rounded Rectangle 3"/>
          <p:cNvSpPr/>
          <p:nvPr/>
        </p:nvSpPr>
        <p:spPr>
          <a:xfrm>
            <a:off x="1199583" y="908720"/>
            <a:ext cx="5665508" cy="576263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  <a:ea typeface="宋体"/>
              </a:rPr>
              <a:t>HEW SG Timeline and Plan: Mar 2014 finish</a:t>
            </a:r>
            <a:endParaRPr lang="en-US" altLang="zh-CN" sz="2400" b="1" kern="0" dirty="0">
              <a:solidFill>
                <a:prstClr val="black"/>
              </a:solidFill>
              <a:latin typeface="Calibri"/>
              <a:ea typeface="宋体"/>
            </a:endParaRPr>
          </a:p>
        </p:txBody>
      </p:sp>
      <p:cxnSp>
        <p:nvCxnSpPr>
          <p:cNvPr id="9" name="直接连接符 45"/>
          <p:cNvCxnSpPr/>
          <p:nvPr/>
        </p:nvCxnSpPr>
        <p:spPr bwMode="auto">
          <a:xfrm>
            <a:off x="827584" y="2240264"/>
            <a:ext cx="1452" cy="1332951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接箭头连接符 46"/>
          <p:cNvCxnSpPr/>
          <p:nvPr/>
        </p:nvCxnSpPr>
        <p:spPr bwMode="auto">
          <a:xfrm>
            <a:off x="832762" y="2600304"/>
            <a:ext cx="100460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接箭头连接符 49"/>
          <p:cNvCxnSpPr/>
          <p:nvPr/>
        </p:nvCxnSpPr>
        <p:spPr bwMode="auto">
          <a:xfrm flipV="1">
            <a:off x="2915816" y="3416429"/>
            <a:ext cx="4464496" cy="1277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接连接符 50"/>
          <p:cNvCxnSpPr/>
          <p:nvPr/>
        </p:nvCxnSpPr>
        <p:spPr bwMode="auto">
          <a:xfrm>
            <a:off x="1835696" y="2565103"/>
            <a:ext cx="1670" cy="1044919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接连接符 51"/>
          <p:cNvCxnSpPr/>
          <p:nvPr/>
        </p:nvCxnSpPr>
        <p:spPr bwMode="auto">
          <a:xfrm flipH="1">
            <a:off x="7377438" y="2312272"/>
            <a:ext cx="2874" cy="1246875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 Box 116"/>
          <p:cNvSpPr txBox="1">
            <a:spLocks noChangeArrowheads="1"/>
          </p:cNvSpPr>
          <p:nvPr/>
        </p:nvSpPr>
        <p:spPr bwMode="auto">
          <a:xfrm>
            <a:off x="467544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2013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6" name="Line 112"/>
          <p:cNvSpPr>
            <a:spLocks noChangeShapeType="1"/>
          </p:cNvSpPr>
          <p:nvPr/>
        </p:nvSpPr>
        <p:spPr bwMode="auto">
          <a:xfrm flipV="1">
            <a:off x="683568" y="1935663"/>
            <a:ext cx="72008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 b="0"/>
          </a:p>
        </p:txBody>
      </p:sp>
      <p:sp>
        <p:nvSpPr>
          <p:cNvPr id="17" name="Line 117"/>
          <p:cNvSpPr>
            <a:spLocks noChangeShapeType="1"/>
          </p:cNvSpPr>
          <p:nvPr/>
        </p:nvSpPr>
        <p:spPr bwMode="auto">
          <a:xfrm>
            <a:off x="829308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50"/>
          <p:cNvSpPr>
            <a:spLocks noChangeShapeType="1"/>
          </p:cNvSpPr>
          <p:nvPr/>
        </p:nvSpPr>
        <p:spPr bwMode="auto">
          <a:xfrm>
            <a:off x="133322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50"/>
          <p:cNvSpPr>
            <a:spLocks noChangeShapeType="1"/>
          </p:cNvSpPr>
          <p:nvPr/>
        </p:nvSpPr>
        <p:spPr bwMode="auto">
          <a:xfrm>
            <a:off x="1837132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Line 150"/>
          <p:cNvSpPr>
            <a:spLocks noChangeShapeType="1"/>
          </p:cNvSpPr>
          <p:nvPr/>
        </p:nvSpPr>
        <p:spPr bwMode="auto">
          <a:xfrm>
            <a:off x="5868428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1" name="Line 150"/>
          <p:cNvSpPr>
            <a:spLocks noChangeShapeType="1"/>
          </p:cNvSpPr>
          <p:nvPr/>
        </p:nvSpPr>
        <p:spPr bwMode="auto">
          <a:xfrm>
            <a:off x="6372340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2" name="Line 117"/>
          <p:cNvSpPr>
            <a:spLocks noChangeShapeType="1"/>
          </p:cNvSpPr>
          <p:nvPr/>
        </p:nvSpPr>
        <p:spPr bwMode="auto">
          <a:xfrm>
            <a:off x="6876256" y="1734051"/>
            <a:ext cx="0" cy="201612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Text Box 116"/>
          <p:cNvSpPr txBox="1">
            <a:spLocks noChangeArrowheads="1"/>
          </p:cNvSpPr>
          <p:nvPr/>
        </p:nvSpPr>
        <p:spPr bwMode="auto">
          <a:xfrm>
            <a:off x="6505860" y="1548320"/>
            <a:ext cx="6951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Jan 2014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Line 150"/>
          <p:cNvSpPr>
            <a:spLocks noChangeShapeType="1"/>
          </p:cNvSpPr>
          <p:nvPr/>
        </p:nvSpPr>
        <p:spPr bwMode="auto">
          <a:xfrm>
            <a:off x="2341044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Line 150"/>
          <p:cNvSpPr>
            <a:spLocks noChangeShapeType="1"/>
          </p:cNvSpPr>
          <p:nvPr/>
        </p:nvSpPr>
        <p:spPr bwMode="auto">
          <a:xfrm>
            <a:off x="2844956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Line 150"/>
          <p:cNvSpPr>
            <a:spLocks noChangeShapeType="1"/>
          </p:cNvSpPr>
          <p:nvPr/>
        </p:nvSpPr>
        <p:spPr bwMode="auto">
          <a:xfrm>
            <a:off x="3348868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Line 150"/>
          <p:cNvSpPr>
            <a:spLocks noChangeShapeType="1"/>
          </p:cNvSpPr>
          <p:nvPr/>
        </p:nvSpPr>
        <p:spPr bwMode="auto">
          <a:xfrm>
            <a:off x="3852780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150"/>
          <p:cNvSpPr>
            <a:spLocks noChangeShapeType="1"/>
          </p:cNvSpPr>
          <p:nvPr/>
        </p:nvSpPr>
        <p:spPr bwMode="auto">
          <a:xfrm>
            <a:off x="4356692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150"/>
          <p:cNvSpPr>
            <a:spLocks noChangeShapeType="1"/>
          </p:cNvSpPr>
          <p:nvPr/>
        </p:nvSpPr>
        <p:spPr bwMode="auto">
          <a:xfrm>
            <a:off x="4860604" y="1769522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Line 150"/>
          <p:cNvSpPr>
            <a:spLocks noChangeShapeType="1"/>
          </p:cNvSpPr>
          <p:nvPr/>
        </p:nvSpPr>
        <p:spPr bwMode="auto">
          <a:xfrm>
            <a:off x="5364516" y="1841530"/>
            <a:ext cx="0" cy="9413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116"/>
          <p:cNvSpPr txBox="1">
            <a:spLocks noChangeArrowheads="1"/>
          </p:cNvSpPr>
          <p:nvPr/>
        </p:nvSpPr>
        <p:spPr bwMode="auto">
          <a:xfrm>
            <a:off x="1619672" y="1548320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Text Box 116"/>
          <p:cNvSpPr txBox="1">
            <a:spLocks noChangeArrowheads="1"/>
          </p:cNvSpPr>
          <p:nvPr/>
        </p:nvSpPr>
        <p:spPr bwMode="auto">
          <a:xfrm>
            <a:off x="2627784" y="1548320"/>
            <a:ext cx="40663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Text Box 116"/>
          <p:cNvSpPr txBox="1">
            <a:spLocks noChangeArrowheads="1"/>
          </p:cNvSpPr>
          <p:nvPr/>
        </p:nvSpPr>
        <p:spPr bwMode="auto">
          <a:xfrm>
            <a:off x="3635896" y="1548320"/>
            <a:ext cx="413042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July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Text Box 116"/>
          <p:cNvSpPr txBox="1">
            <a:spLocks noChangeArrowheads="1"/>
          </p:cNvSpPr>
          <p:nvPr/>
        </p:nvSpPr>
        <p:spPr bwMode="auto">
          <a:xfrm>
            <a:off x="4630946" y="1548320"/>
            <a:ext cx="435484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Sept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Text Box 116"/>
          <p:cNvSpPr txBox="1">
            <a:spLocks noChangeArrowheads="1"/>
          </p:cNvSpPr>
          <p:nvPr/>
        </p:nvSpPr>
        <p:spPr bwMode="auto">
          <a:xfrm>
            <a:off x="5611942" y="1548320"/>
            <a:ext cx="400218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Nov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Rounded Rectangle 6"/>
          <p:cNvSpPr/>
          <p:nvPr/>
        </p:nvSpPr>
        <p:spPr>
          <a:xfrm>
            <a:off x="140364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7" name="Rounded Rectangle 6"/>
          <p:cNvSpPr/>
          <p:nvPr/>
        </p:nvSpPr>
        <p:spPr>
          <a:xfrm>
            <a:off x="3419872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8" name="Rounded Rectangle 6"/>
          <p:cNvSpPr/>
          <p:nvPr/>
        </p:nvSpPr>
        <p:spPr>
          <a:xfrm>
            <a:off x="543609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Plenary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39" name="Rounded Rectangle 6"/>
          <p:cNvSpPr/>
          <p:nvPr/>
        </p:nvSpPr>
        <p:spPr>
          <a:xfrm>
            <a:off x="395536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0" name="Rounded Rectangle 6"/>
          <p:cNvSpPr/>
          <p:nvPr/>
        </p:nvSpPr>
        <p:spPr>
          <a:xfrm>
            <a:off x="2411760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1" name="Rounded Rectangle 6"/>
          <p:cNvSpPr/>
          <p:nvPr/>
        </p:nvSpPr>
        <p:spPr>
          <a:xfrm>
            <a:off x="6444208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sp>
        <p:nvSpPr>
          <p:cNvPr id="42" name="Rounded Rectangle 6"/>
          <p:cNvSpPr/>
          <p:nvPr/>
        </p:nvSpPr>
        <p:spPr>
          <a:xfrm>
            <a:off x="4427984" y="1908360"/>
            <a:ext cx="864096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0" kern="0" dirty="0" smtClean="0">
                <a:latin typeface="Calibri"/>
                <a:ea typeface="宋体"/>
              </a:rPr>
              <a:t>Interim</a:t>
            </a:r>
            <a:endParaRPr lang="en-US" altLang="zh-CN" sz="1200" b="0" kern="0" dirty="0">
              <a:latin typeface="Calibri"/>
              <a:ea typeface="宋体"/>
            </a:endParaRPr>
          </a:p>
        </p:txBody>
      </p:sp>
      <p:cxnSp>
        <p:nvCxnSpPr>
          <p:cNvPr id="44" name="直接连接符 125"/>
          <p:cNvCxnSpPr/>
          <p:nvPr/>
        </p:nvCxnSpPr>
        <p:spPr bwMode="auto">
          <a:xfrm>
            <a:off x="7452320" y="3429199"/>
            <a:ext cx="648072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接连接符 130"/>
          <p:cNvCxnSpPr/>
          <p:nvPr/>
        </p:nvCxnSpPr>
        <p:spPr bwMode="auto">
          <a:xfrm>
            <a:off x="8100392" y="3429199"/>
            <a:ext cx="288032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接连接符 125"/>
          <p:cNvCxnSpPr/>
          <p:nvPr/>
        </p:nvCxnSpPr>
        <p:spPr bwMode="auto">
          <a:xfrm>
            <a:off x="1835696" y="3429199"/>
            <a:ext cx="108012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Rounded Rectangle 6"/>
          <p:cNvSpPr/>
          <p:nvPr/>
        </p:nvSpPr>
        <p:spPr>
          <a:xfrm>
            <a:off x="1835696" y="3501008"/>
            <a:ext cx="996023" cy="360040"/>
          </a:xfrm>
          <a:prstGeom prst="roundRect">
            <a:avLst/>
          </a:prstGeom>
          <a:noFill/>
          <a:ln w="9525" cap="flat" cmpd="sng" algn="ctr">
            <a:noFill/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00" kern="0" dirty="0" smtClean="0">
                <a:latin typeface="Calibri"/>
                <a:ea typeface="宋体"/>
              </a:rPr>
              <a:t>Study Group approved but pending start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107957" y="2402133"/>
            <a:ext cx="1906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Start</a:t>
            </a:r>
            <a:endParaRPr lang="en-US" b="1" dirty="0">
              <a:solidFill>
                <a:srgbClr val="00B050"/>
              </a:solidFill>
            </a:endParaRPr>
          </a:p>
        </p:txBody>
      </p:sp>
      <p:cxnSp>
        <p:nvCxnSpPr>
          <p:cNvPr id="50" name="直接箭头连接符 118"/>
          <p:cNvCxnSpPr>
            <a:stCxn id="49" idx="2"/>
          </p:cNvCxnSpPr>
          <p:nvPr/>
        </p:nvCxnSpPr>
        <p:spPr bwMode="auto">
          <a:xfrm flipH="1">
            <a:off x="2844957" y="2679132"/>
            <a:ext cx="216370" cy="750067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接箭头连接符 118"/>
          <p:cNvCxnSpPr>
            <a:stCxn id="52" idx="2"/>
          </p:cNvCxnSpPr>
          <p:nvPr/>
        </p:nvCxnSpPr>
        <p:spPr bwMode="auto">
          <a:xfrm>
            <a:off x="6372630" y="3130639"/>
            <a:ext cx="1002965" cy="285790"/>
          </a:xfrm>
          <a:prstGeom prst="straightConnector1">
            <a:avLst/>
          </a:prstGeom>
          <a:ln w="28575">
            <a:solidFill>
              <a:srgbClr val="00B050">
                <a:alpha val="70000"/>
              </a:srgbClr>
            </a:solidFill>
            <a:tailEnd type="arrow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364948" y="2853640"/>
            <a:ext cx="2015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Milestone: HEW SG Finish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3" name="Line 150"/>
          <p:cNvSpPr>
            <a:spLocks noChangeShapeType="1"/>
          </p:cNvSpPr>
          <p:nvPr/>
        </p:nvSpPr>
        <p:spPr bwMode="auto">
          <a:xfrm>
            <a:off x="7380312" y="1755781"/>
            <a:ext cx="0" cy="16614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" name="Text Box 116"/>
          <p:cNvSpPr txBox="1">
            <a:spLocks noChangeArrowheads="1"/>
          </p:cNvSpPr>
          <p:nvPr/>
        </p:nvSpPr>
        <p:spPr bwMode="auto">
          <a:xfrm>
            <a:off x="7112877" y="1556792"/>
            <a:ext cx="534870" cy="23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8317" tIns="39159" rIns="78317" bIns="39159">
            <a:spAutoFit/>
          </a:bodyPr>
          <a:lstStyle/>
          <a:p>
            <a:pPr defTabSz="784225"/>
            <a:r>
              <a:rPr lang="en-US" altLang="zh-CN" sz="1000" b="1" dirty="0" smtClean="0">
                <a:solidFill>
                  <a:srgbClr val="000000"/>
                </a:solidFill>
                <a:latin typeface="Arial" charset="0"/>
              </a:rPr>
              <a:t>March</a:t>
            </a:r>
            <a:endParaRPr lang="en-US" altLang="zh-CN" sz="1000" b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0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96231" y="6475413"/>
            <a:ext cx="2347694" cy="184666"/>
          </a:xfrm>
        </p:spPr>
        <p:txBody>
          <a:bodyPr/>
          <a:lstStyle/>
          <a:p>
            <a:r>
              <a:rPr lang="en-CA" dirty="0" smtClean="0"/>
              <a:t>Phillip Barber (Huawei Technologies)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8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dirty="0" smtClean="0"/>
              <a:t>Options Discussion</a:t>
            </a:r>
            <a:endParaRPr lang="en-CA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72816"/>
            <a:ext cx="7990656" cy="3536032"/>
          </a:xfrm>
          <a:noFill/>
          <a:ln/>
        </p:spPr>
        <p:txBody>
          <a:bodyPr/>
          <a:lstStyle/>
          <a:p>
            <a:r>
              <a:rPr lang="en-US" dirty="0" smtClean="0"/>
              <a:t>Nov 2013 option gives only two remaining meetings, July and September, to complete all work of the SG</a:t>
            </a:r>
          </a:p>
          <a:p>
            <a:r>
              <a:rPr lang="en-US" dirty="0" smtClean="0"/>
              <a:t>Mar 2014 option gives four remaining meetings, Jul, Sept, Nov, Jan, to complete all work of SG</a:t>
            </a:r>
          </a:p>
          <a:p>
            <a:r>
              <a:rPr lang="en-US" dirty="0" smtClean="0"/>
              <a:t>What is our achievable plan? How do we focus work during and between meetings to achieve plan?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Props1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59AC9DA-9D82-48CF-B50F-54B18938746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5605</TotalTime>
  <Words>746</Words>
  <Application>Microsoft Office PowerPoint</Application>
  <PresentationFormat>On-screen Show (4:3)</PresentationFormat>
  <Paragraphs>142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Word 97 - 2003 Document</vt:lpstr>
      <vt:lpstr>HEW Project Plan Discussion</vt:lpstr>
      <vt:lpstr>Abstract</vt:lpstr>
      <vt:lpstr>Objective of HEW SG</vt:lpstr>
      <vt:lpstr>Terms</vt:lpstr>
      <vt:lpstr>Sequence of Activities needed for HEW SG to complete work</vt:lpstr>
      <vt:lpstr>PowerPoint Presentation</vt:lpstr>
      <vt:lpstr>PowerPoint Presentation</vt:lpstr>
      <vt:lpstr>Options Discussion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Phillip Barber</cp:lastModifiedBy>
  <cp:revision>252</cp:revision>
  <cp:lastPrinted>1998-02-10T13:28:06Z</cp:lastPrinted>
  <dcterms:created xsi:type="dcterms:W3CDTF">2013-01-06T12:40:29Z</dcterms:created>
  <dcterms:modified xsi:type="dcterms:W3CDTF">2013-05-16T20:23:58Z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sflag">
    <vt:lpwstr>1357914560</vt:lpwstr>
  </property>
  <property fmtid="{D5CDD505-2E9C-101B-9397-08002B2CF9AE}" pid="5" name="_NewReviewCycle">
    <vt:lpwstr/>
  </property>
  <property fmtid="{D5CDD505-2E9C-101B-9397-08002B2CF9AE}" pid="6" name="ContentTypeId">
    <vt:lpwstr>0x010100A74A6532D8EFC04BAE1B45E68A1C7708</vt:lpwstr>
  </property>
</Properties>
</file>