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8" r:id="rId14"/>
    <p:sldId id="276" r:id="rId15"/>
    <p:sldId id="27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1384" autoAdjust="0"/>
  </p:normalViewPr>
  <p:slideViewPr>
    <p:cSldViewPr>
      <p:cViewPr>
        <p:scale>
          <a:sx n="60" d="100"/>
          <a:sy n="60" d="100"/>
        </p:scale>
        <p:origin x="-2166" y="-9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02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45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7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2013</a:t>
            </a:r>
            <a:endParaRPr lang="en-GB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Jun Lei, Nufront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 11-13/0595r0: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 of EUHT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0700" y="2273300"/>
          <a:ext cx="7912100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5" imgW="8794091" imgH="2851578" progId="Word.Document.8">
                  <p:embed/>
                </p:oleObj>
              </mc:Choice>
              <mc:Fallback>
                <p:oleObj name="Document" r:id="rId5" imgW="8794091" imgH="28515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912100" cy="260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 advTm="2127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Spectrum Aggregation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5572140"/>
            <a:ext cx="7770813" cy="714380"/>
          </a:xfrm>
        </p:spPr>
        <p:txBody>
          <a:bodyPr/>
          <a:lstStyle/>
          <a:p>
            <a:r>
              <a:rPr lang="en-US" altLang="zh-CN" dirty="0" smtClean="0"/>
              <a:t>Support both non-continuous and continuous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2013</a:t>
            </a:r>
            <a:endParaRPr lang="en-GB" dirty="0"/>
          </a:p>
        </p:txBody>
      </p:sp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1071538" y="1714488"/>
          <a:ext cx="6324600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Visio" r:id="rId3" imgW="7053431" imgH="4287443" progId="Visio.Drawing.11">
                  <p:embed/>
                </p:oleObj>
              </mc:Choice>
              <mc:Fallback>
                <p:oleObj name="Visio" r:id="rId3" imgW="7053431" imgH="4287443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714488"/>
                        <a:ext cx="6324600" cy="384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4894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30275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Frame Structure</a:t>
            </a:r>
            <a:endParaRPr lang="en-US" dirty="0"/>
          </a:p>
        </p:txBody>
      </p:sp>
      <p:graphicFrame>
        <p:nvGraphicFramePr>
          <p:cNvPr id="8" name="Object 42"/>
          <p:cNvGraphicFramePr>
            <a:graphicFrameLocks noChangeAspect="1"/>
          </p:cNvGraphicFramePr>
          <p:nvPr/>
        </p:nvGraphicFramePr>
        <p:xfrm>
          <a:off x="1298605" y="1530866"/>
          <a:ext cx="6988171" cy="246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Visio" r:id="rId4" imgW="6160247" imgH="2176371" progId="Visio.Drawing.11">
                  <p:embed/>
                </p:oleObj>
              </mc:Choice>
              <mc:Fallback>
                <p:oleObj name="Visio" r:id="rId4" imgW="6160247" imgH="2176371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605" y="1530866"/>
                        <a:ext cx="6988171" cy="246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51"/>
          <p:cNvGraphicFramePr>
            <a:graphicFrameLocks/>
          </p:cNvGraphicFramePr>
          <p:nvPr/>
        </p:nvGraphicFramePr>
        <p:xfrm>
          <a:off x="428596" y="4018040"/>
          <a:ext cx="8143932" cy="2055120"/>
        </p:xfrm>
        <a:graphic>
          <a:graphicData uri="http://schemas.openxmlformats.org/drawingml/2006/table">
            <a:tbl>
              <a:tblPr/>
              <a:tblGrid>
                <a:gridCol w="1382427"/>
                <a:gridCol w="2888899"/>
                <a:gridCol w="1142227"/>
                <a:gridCol w="2730379"/>
              </a:tblGrid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S-Preamble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frame detection, coarse sync., AGC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UL-SRCH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schedule request channel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L-Preamble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accuracy sync., channel est.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UL-RACH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random access channel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SICH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broadcast frame structure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DL-TCH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 transmission channel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CCH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allocate DL/UL-TCH resources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UL-TCH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transmission channel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DL-SCH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DL channel sounding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DGI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transition interval from DL to UL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UL-SCH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UL channel sounding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transition interval from UL to DL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35056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00042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EUHT Transmitter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2013</a:t>
            </a:r>
            <a:endParaRPr lang="en-GB" dirty="0"/>
          </a:p>
        </p:txBody>
      </p:sp>
      <p:graphicFrame>
        <p:nvGraphicFramePr>
          <p:cNvPr id="15" name="Object 59"/>
          <p:cNvGraphicFramePr>
            <a:graphicFrameLocks noChangeAspect="1"/>
          </p:cNvGraphicFramePr>
          <p:nvPr/>
        </p:nvGraphicFramePr>
        <p:xfrm>
          <a:off x="-32" y="1428736"/>
          <a:ext cx="9251800" cy="4929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Visio" r:id="rId3" imgW="7810230" imgH="3706771" progId="Visio.Drawing.11">
                  <p:embed/>
                </p:oleObj>
              </mc:Choice>
              <mc:Fallback>
                <p:oleObj name="Visio" r:id="rId3" imgW="7810230" imgH="3706771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" y="1428736"/>
                        <a:ext cx="9251800" cy="49292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7509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Status Update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981200"/>
            <a:ext cx="8643998" cy="409100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Standardization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Announced as Chinese industrial standard in Feb, 2012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Draft is free to download from MIIT website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Will become Chinese national standard for middle-short range wireless communication system this year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Industrial Applications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Fixed Wireless Backhaul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City </a:t>
            </a:r>
            <a:r>
              <a:rPr lang="en-US" dirty="0" smtClean="0"/>
              <a:t>Video Surveillance 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Subway Communication System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…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Co-Existence with Other Systems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The primary working band will be 5GHz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5150~5350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Open for systems with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power &lt; 200mW, indoor applications only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5470 ~ 5725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Reserved for systems with independent IPR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5725 ~ 5850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dirty="0" smtClean="0"/>
              <a:t>Apply before use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It is possible that EHUT and other systems work at the same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Co-existence may need to be considered in advance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115637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42910" y="278605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6000" dirty="0" smtClean="0"/>
              <a:t>Thank you!</a:t>
            </a:r>
            <a:endParaRPr lang="en-US" sz="6000" dirty="0"/>
          </a:p>
        </p:txBody>
      </p:sp>
    </p:spTree>
  </p:cSld>
  <p:clrMapOvr>
    <a:masterClrMapping/>
  </p:clrMapOvr>
  <p:transition spd="med" advTm="1120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981200"/>
            <a:ext cx="817248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Briefly introduce EUHT( Enhanced Ultra-high Throughput) </a:t>
            </a:r>
            <a:endParaRPr lang="en-GB" dirty="0"/>
          </a:p>
        </p:txBody>
      </p:sp>
    </p:spTree>
  </p:cSld>
  <p:clrMapOvr>
    <a:masterClrMapping/>
  </p:clrMapOvr>
  <p:transition spd="med" advTm="1143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Background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Technical Overview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Status Update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Co-existence with other systems</a:t>
            </a:r>
          </a:p>
          <a:p>
            <a:endParaRPr lang="en-GB" dirty="0"/>
          </a:p>
        </p:txBody>
      </p:sp>
    </p:spTree>
  </p:cSld>
  <p:clrMapOvr>
    <a:masterClrMapping/>
  </p:clrMapOvr>
  <p:transition spd="med" advTm="2648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28604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8690" y="1357298"/>
            <a:ext cx="7772400" cy="392909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Started the development in 2009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Aim to meet the requirements like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High efficiency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Dense deployment of users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err="1" smtClean="0">
                <a:latin typeface="Arial" pitchFamily="34" charset="0"/>
                <a:ea typeface="宋体" pitchFamily="2" charset="-122"/>
              </a:rPr>
              <a:t>QoS</a:t>
            </a: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Independent IPR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Funded by National Science and Technology Major Projects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2010/2012/2014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Cooperated with industrial/academic partners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7" name="imgb" descr="01300000176262122932627679848_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1060" y="5429264"/>
            <a:ext cx="86518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gb" descr="U1215P1T1D13465298F21DT200707171051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08994" y="5516563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gb" descr="1_090930140526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5639" y="5516563"/>
            <a:ext cx="9366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gb" descr="200902163152696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36698" y="5500702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gb" descr="200904120953149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46317" y="5516563"/>
            <a:ext cx="1082675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新图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062" y="5516563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gb" descr="xinsrc_4fbf07c2c9f5478ba8f99335ebb0840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97657" y="5516563"/>
            <a:ext cx="8604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gb" descr="180px-%E7%94%B5%E5%AD%90%E7%A7%91%E6%8A%80%E5%A4%A7%E5%AD%A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1738" y="5516563"/>
            <a:ext cx="863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26"/>
          <p:cNvSpPr txBox="1">
            <a:spLocks noChangeArrowheads="1"/>
          </p:cNvSpPr>
          <p:nvPr/>
        </p:nvSpPr>
        <p:spPr bwMode="gray">
          <a:xfrm>
            <a:off x="901681" y="5705495"/>
            <a:ext cx="884237" cy="581025"/>
          </a:xfrm>
          <a:prstGeom prst="rect">
            <a:avLst/>
          </a:prstGeom>
          <a:noFill/>
          <a:ln w="28575" cap="rnd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Wingdings" pitchFamily="2" charset="2"/>
              <a:buNone/>
            </a:pPr>
            <a:r>
              <a:rPr lang="zh-CN" altLang="en-US" sz="1600" dirty="0">
                <a:solidFill>
                  <a:schemeClr val="hlink"/>
                </a:solidFill>
                <a:latin typeface="Arial" pitchFamily="34" charset="0"/>
              </a:rPr>
              <a:t>通信计</a:t>
            </a:r>
          </a:p>
          <a:p>
            <a:pPr marL="342900" indent="-342900" eaLnBrk="0" hangingPunct="0">
              <a:buFont typeface="Wingdings" pitchFamily="2" charset="2"/>
              <a:buNone/>
            </a:pPr>
            <a:r>
              <a:rPr lang="zh-CN" altLang="en-US" sz="1600" dirty="0">
                <a:solidFill>
                  <a:schemeClr val="hlink"/>
                </a:solidFill>
                <a:latin typeface="Arial" pitchFamily="34" charset="0"/>
              </a:rPr>
              <a:t>量中心</a:t>
            </a:r>
          </a:p>
        </p:txBody>
      </p:sp>
      <p:pic>
        <p:nvPicPr>
          <p:cNvPr id="16" name="Picture 2" descr="http://p6.zbjimg.com/task/2012-02/29/pub/4f4d6ed3b097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29124" y="5764617"/>
            <a:ext cx="1214446" cy="45046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179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Technical Overview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4806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Parameters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Features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Frame Structure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EUHT Transmitter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2222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668"/>
          </a:xfrm>
          <a:ln/>
        </p:spPr>
        <p:txBody>
          <a:bodyPr/>
          <a:lstStyle/>
          <a:p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  <p:graphicFrame>
        <p:nvGraphicFramePr>
          <p:cNvPr id="7" name="Group 62"/>
          <p:cNvGraphicFramePr>
            <a:graphicFrameLocks/>
          </p:cNvGraphicFramePr>
          <p:nvPr/>
        </p:nvGraphicFramePr>
        <p:xfrm>
          <a:off x="357158" y="2071684"/>
          <a:ext cx="8215370" cy="3312932"/>
        </p:xfrm>
        <a:graphic>
          <a:graphicData uri="http://schemas.openxmlformats.org/drawingml/2006/table">
            <a:tbl>
              <a:tblPr/>
              <a:tblGrid>
                <a:gridCol w="3821198"/>
                <a:gridCol w="4394172"/>
              </a:tblGrid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Sub-carrier Interval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78.125KHz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FFT Window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12.8us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Cyclic Prefix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1.6us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Data Sub-carrier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224  With 20MHz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Spectrum Aggregation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Mode I/II, up to 80MHz BW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MIMO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Up to 8 Streams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Max. MCS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256QAM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，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7/8 code rate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5600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4806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Scheduling Based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Supports Multi-User MIMO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Spectrum Aggregation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2216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714884"/>
            <a:ext cx="7600975" cy="137952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CAP ( Central Access Point 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Grant the users to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 smtClean="0"/>
              <a:t>Allocate resources to users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86" name="标题 8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Scheduling</a:t>
            </a:r>
            <a:endParaRPr lang="zh-CN" altLang="en-US" dirty="0"/>
          </a:p>
        </p:txBody>
      </p:sp>
      <p:grpSp>
        <p:nvGrpSpPr>
          <p:cNvPr id="87" name="组合 86"/>
          <p:cNvGrpSpPr/>
          <p:nvPr/>
        </p:nvGrpSpPr>
        <p:grpSpPr>
          <a:xfrm>
            <a:off x="928662" y="1643050"/>
            <a:ext cx="6500858" cy="2897222"/>
            <a:chOff x="366738" y="882672"/>
            <a:chExt cx="7848600" cy="3657600"/>
          </a:xfrm>
        </p:grpSpPr>
        <p:grpSp>
          <p:nvGrpSpPr>
            <p:cNvPr id="88" name="Group 3"/>
            <p:cNvGrpSpPr>
              <a:grpSpLocks/>
            </p:cNvGrpSpPr>
            <p:nvPr/>
          </p:nvGrpSpPr>
          <p:grpSpPr bwMode="auto">
            <a:xfrm>
              <a:off x="900138" y="1339872"/>
              <a:ext cx="725488" cy="2819400"/>
              <a:chOff x="528" y="1056"/>
              <a:chExt cx="457" cy="1776"/>
            </a:xfrm>
          </p:grpSpPr>
          <p:graphicFrame>
            <p:nvGraphicFramePr>
              <p:cNvPr id="162" name="Object 4"/>
              <p:cNvGraphicFramePr>
                <a:graphicFrameLocks noChangeAspect="1"/>
              </p:cNvGraphicFramePr>
              <p:nvPr/>
            </p:nvGraphicFramePr>
            <p:xfrm>
              <a:off x="528" y="1056"/>
              <a:ext cx="457" cy="17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64" name="Visio" r:id="rId3" imgW="582407" imgH="2265824" progId="Visio.Drawing.11">
                      <p:embed/>
                    </p:oleObj>
                  </mc:Choice>
                  <mc:Fallback>
                    <p:oleObj name="Visio" r:id="rId3" imgW="582407" imgH="2265824" progId="Visio.Drawing.11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528" y="1056"/>
                            <a:ext cx="457" cy="17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CCEC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EAEAEA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89803" dir="18900000" algn="ctr" rotWithShape="0">
                                    <a:schemeClr val="accent1">
                                      <a:alpha val="50000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3" name="Line 5"/>
              <p:cNvSpPr>
                <a:spLocks noChangeShapeType="1"/>
              </p:cNvSpPr>
              <p:nvPr/>
            </p:nvSpPr>
            <p:spPr bwMode="gray">
              <a:xfrm>
                <a:off x="624" y="1584"/>
                <a:ext cx="0" cy="1008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" name="Line 6"/>
              <p:cNvSpPr>
                <a:spLocks noChangeShapeType="1"/>
              </p:cNvSpPr>
              <p:nvPr/>
            </p:nvSpPr>
            <p:spPr bwMode="gray">
              <a:xfrm flipV="1">
                <a:off x="864" y="1584"/>
                <a:ext cx="0" cy="96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9" name="Group 7"/>
            <p:cNvGrpSpPr>
              <a:grpSpLocks/>
            </p:cNvGrpSpPr>
            <p:nvPr/>
          </p:nvGrpSpPr>
          <p:grpSpPr bwMode="auto">
            <a:xfrm>
              <a:off x="2386038" y="882672"/>
              <a:ext cx="2019300" cy="3429000"/>
              <a:chOff x="1320" y="624"/>
              <a:chExt cx="1272" cy="2160"/>
            </a:xfrm>
          </p:grpSpPr>
          <p:sp>
            <p:nvSpPr>
              <p:cNvPr id="121" name="Oval 8"/>
              <p:cNvSpPr>
                <a:spLocks noChangeArrowheads="1"/>
              </p:cNvSpPr>
              <p:nvPr/>
            </p:nvSpPr>
            <p:spPr bwMode="gray">
              <a:xfrm>
                <a:off x="1344" y="1728"/>
                <a:ext cx="1248" cy="192"/>
              </a:xfrm>
              <a:prstGeom prst="ellipse">
                <a:avLst/>
              </a:prstGeom>
              <a:noFill/>
              <a:ln w="9525" algn="ctr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altLang="zh-CN" sz="1600">
                    <a:solidFill>
                      <a:srgbClr val="008000"/>
                    </a:solidFill>
                  </a:rPr>
                  <a:t>Scheduler</a:t>
                </a:r>
              </a:p>
            </p:txBody>
          </p:sp>
          <p:grpSp>
            <p:nvGrpSpPr>
              <p:cNvPr id="122" name="Group 9"/>
              <p:cNvGrpSpPr>
                <a:grpSpLocks/>
              </p:cNvGrpSpPr>
              <p:nvPr/>
            </p:nvGrpSpPr>
            <p:grpSpPr bwMode="auto">
              <a:xfrm>
                <a:off x="1392" y="768"/>
                <a:ext cx="240" cy="576"/>
                <a:chOff x="1536" y="2112"/>
                <a:chExt cx="240" cy="576"/>
              </a:xfrm>
            </p:grpSpPr>
            <p:sp>
              <p:nvSpPr>
                <p:cNvPr id="155" name="AutoShape 10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56" name="Line 11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7" name="Line 12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8" name="Line 13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9" name="Line 14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0" name="Line 15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61" name="Line 16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3" name="Group 17"/>
              <p:cNvGrpSpPr>
                <a:grpSpLocks/>
              </p:cNvGrpSpPr>
              <p:nvPr/>
            </p:nvGrpSpPr>
            <p:grpSpPr bwMode="auto">
              <a:xfrm>
                <a:off x="1680" y="768"/>
                <a:ext cx="240" cy="576"/>
                <a:chOff x="1536" y="2112"/>
                <a:chExt cx="240" cy="576"/>
              </a:xfrm>
            </p:grpSpPr>
            <p:sp>
              <p:nvSpPr>
                <p:cNvPr id="148" name="AutoShape 18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49" name="Line 19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0" name="Line 20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1" name="Line 21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2" name="Line 22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3" name="Line 23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54" name="Line 24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4" name="Group 25"/>
              <p:cNvGrpSpPr>
                <a:grpSpLocks/>
              </p:cNvGrpSpPr>
              <p:nvPr/>
            </p:nvGrpSpPr>
            <p:grpSpPr bwMode="auto">
              <a:xfrm>
                <a:off x="1968" y="768"/>
                <a:ext cx="240" cy="576"/>
                <a:chOff x="1536" y="2112"/>
                <a:chExt cx="240" cy="576"/>
              </a:xfrm>
            </p:grpSpPr>
            <p:sp>
              <p:nvSpPr>
                <p:cNvPr id="141" name="AutoShape 26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42" name="Line 27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3" name="Line 28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4" name="Line 29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5" name="Line 30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6" name="Line 31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7" name="Line 32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5" name="Group 33"/>
              <p:cNvGrpSpPr>
                <a:grpSpLocks/>
              </p:cNvGrpSpPr>
              <p:nvPr/>
            </p:nvGrpSpPr>
            <p:grpSpPr bwMode="auto">
              <a:xfrm>
                <a:off x="2256" y="768"/>
                <a:ext cx="240" cy="576"/>
                <a:chOff x="1536" y="2112"/>
                <a:chExt cx="240" cy="576"/>
              </a:xfrm>
            </p:grpSpPr>
            <p:sp>
              <p:nvSpPr>
                <p:cNvPr id="134" name="AutoShape 34"/>
                <p:cNvSpPr>
                  <a:spLocks noChangeArrowheads="1"/>
                </p:cNvSpPr>
                <p:nvPr/>
              </p:nvSpPr>
              <p:spPr bwMode="gray">
                <a:xfrm>
                  <a:off x="1536" y="2208"/>
                  <a:ext cx="240" cy="480"/>
                </a:xfrm>
                <a:prstGeom prst="flowChartProcess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spcBef>
                      <a:spcPct val="20000"/>
                    </a:spcBef>
                    <a:defRPr/>
                  </a:pPr>
                  <a:endParaRPr lang="zh-CN" altLang="en-US" b="0"/>
                </a:p>
              </p:txBody>
            </p:sp>
            <p:sp>
              <p:nvSpPr>
                <p:cNvPr id="135" name="Line 35"/>
                <p:cNvSpPr>
                  <a:spLocks noChangeShapeType="1"/>
                </p:cNvSpPr>
                <p:nvPr/>
              </p:nvSpPr>
              <p:spPr bwMode="gray">
                <a:xfrm>
                  <a:off x="1536" y="2592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6" name="Line 36"/>
                <p:cNvSpPr>
                  <a:spLocks noChangeShapeType="1"/>
                </p:cNvSpPr>
                <p:nvPr/>
              </p:nvSpPr>
              <p:spPr bwMode="gray">
                <a:xfrm>
                  <a:off x="1536" y="249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7" name="Line 37"/>
                <p:cNvSpPr>
                  <a:spLocks noChangeShapeType="1"/>
                </p:cNvSpPr>
                <p:nvPr/>
              </p:nvSpPr>
              <p:spPr bwMode="gray">
                <a:xfrm>
                  <a:off x="1536" y="2400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8" name="Line 38"/>
                <p:cNvSpPr>
                  <a:spLocks noChangeShapeType="1"/>
                </p:cNvSpPr>
                <p:nvPr/>
              </p:nvSpPr>
              <p:spPr bwMode="gray">
                <a:xfrm>
                  <a:off x="1536" y="2304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9" name="Line 39"/>
                <p:cNvSpPr>
                  <a:spLocks noChangeShapeType="1"/>
                </p:cNvSpPr>
                <p:nvPr/>
              </p:nvSpPr>
              <p:spPr bwMode="gray">
                <a:xfrm flipV="1">
                  <a:off x="153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0" name="Line 40"/>
                <p:cNvSpPr>
                  <a:spLocks noChangeShapeType="1"/>
                </p:cNvSpPr>
                <p:nvPr/>
              </p:nvSpPr>
              <p:spPr bwMode="gray">
                <a:xfrm flipV="1">
                  <a:off x="1776" y="211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26" name="Line 41"/>
              <p:cNvSpPr>
                <a:spLocks noChangeShapeType="1"/>
              </p:cNvSpPr>
              <p:nvPr/>
            </p:nvSpPr>
            <p:spPr bwMode="gray">
              <a:xfrm>
                <a:off x="1512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Line 42"/>
              <p:cNvSpPr>
                <a:spLocks noChangeShapeType="1"/>
              </p:cNvSpPr>
              <p:nvPr/>
            </p:nvSpPr>
            <p:spPr bwMode="gray">
              <a:xfrm>
                <a:off x="1808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Line 43"/>
              <p:cNvSpPr>
                <a:spLocks noChangeShapeType="1"/>
              </p:cNvSpPr>
              <p:nvPr/>
            </p:nvSpPr>
            <p:spPr bwMode="gray">
              <a:xfrm>
                <a:off x="2096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" name="Line 44"/>
              <p:cNvSpPr>
                <a:spLocks noChangeShapeType="1"/>
              </p:cNvSpPr>
              <p:nvPr/>
            </p:nvSpPr>
            <p:spPr bwMode="gray">
              <a:xfrm>
                <a:off x="2368" y="1352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0" name="Oval 45"/>
              <p:cNvSpPr>
                <a:spLocks noChangeArrowheads="1"/>
              </p:cNvSpPr>
              <p:nvPr/>
            </p:nvSpPr>
            <p:spPr bwMode="gray">
              <a:xfrm>
                <a:off x="1320" y="800"/>
                <a:ext cx="1248" cy="136"/>
              </a:xfrm>
              <a:prstGeom prst="ellipse">
                <a:avLst/>
              </a:prstGeom>
              <a:solidFill>
                <a:srgbClr val="FFFFFF">
                  <a:alpha val="0"/>
                </a:srgbClr>
              </a:solidFill>
              <a:ln w="9525" algn="ctr">
                <a:solidFill>
                  <a:srgbClr val="008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zh-CN" altLang="en-US" b="0"/>
              </a:p>
            </p:txBody>
          </p:sp>
          <p:sp>
            <p:nvSpPr>
              <p:cNvPr id="131" name="Text Box 46"/>
              <p:cNvSpPr txBox="1">
                <a:spLocks noChangeArrowheads="1"/>
              </p:cNvSpPr>
              <p:nvPr/>
            </p:nvSpPr>
            <p:spPr bwMode="gray">
              <a:xfrm>
                <a:off x="1340" y="624"/>
                <a:ext cx="1183" cy="18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altLang="zh-CN" sz="1600">
                    <a:solidFill>
                      <a:srgbClr val="008000"/>
                    </a:solidFill>
                  </a:rPr>
                  <a:t>DL Packets Queues</a:t>
                </a:r>
              </a:p>
            </p:txBody>
          </p:sp>
          <p:sp>
            <p:nvSpPr>
              <p:cNvPr id="132" name="Oval 47"/>
              <p:cNvSpPr>
                <a:spLocks noChangeArrowheads="1"/>
              </p:cNvSpPr>
              <p:nvPr/>
            </p:nvSpPr>
            <p:spPr bwMode="gray">
              <a:xfrm>
                <a:off x="1344" y="2592"/>
                <a:ext cx="1248" cy="192"/>
              </a:xfrm>
              <a:prstGeom prst="ellipse">
                <a:avLst/>
              </a:prstGeom>
              <a:noFill/>
              <a:ln w="9525" algn="ctr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altLang="zh-CN" sz="1600">
                    <a:solidFill>
                      <a:srgbClr val="008000"/>
                    </a:solidFill>
                  </a:rPr>
                  <a:t>Channel Est.</a:t>
                </a:r>
              </a:p>
            </p:txBody>
          </p:sp>
          <p:sp>
            <p:nvSpPr>
              <p:cNvPr id="133" name="Line 48"/>
              <p:cNvSpPr>
                <a:spLocks noChangeShapeType="1"/>
              </p:cNvSpPr>
              <p:nvPr/>
            </p:nvSpPr>
            <p:spPr bwMode="gray">
              <a:xfrm flipV="1">
                <a:off x="1968" y="1936"/>
                <a:ext cx="0" cy="656"/>
              </a:xfrm>
              <a:prstGeom prst="line">
                <a:avLst/>
              </a:prstGeom>
              <a:noFill/>
              <a:ln w="9525">
                <a:solidFill>
                  <a:srgbClr val="008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0" name="Oval 50"/>
            <p:cNvSpPr>
              <a:spLocks noChangeArrowheads="1"/>
            </p:cNvSpPr>
            <p:nvPr/>
          </p:nvSpPr>
          <p:spPr bwMode="gray">
            <a:xfrm>
              <a:off x="5319738" y="1187472"/>
              <a:ext cx="2743200" cy="30480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Scheduler</a:t>
              </a:r>
            </a:p>
          </p:txBody>
        </p:sp>
        <p:sp>
          <p:nvSpPr>
            <p:cNvPr id="91" name="Oval 51"/>
            <p:cNvSpPr>
              <a:spLocks noChangeArrowheads="1"/>
            </p:cNvSpPr>
            <p:nvPr/>
          </p:nvSpPr>
          <p:spPr bwMode="gray">
            <a:xfrm>
              <a:off x="5319738" y="2559072"/>
              <a:ext cx="1295400" cy="30480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Channel Est.</a:t>
              </a:r>
            </a:p>
          </p:txBody>
        </p:sp>
        <p:sp>
          <p:nvSpPr>
            <p:cNvPr id="92" name="Oval 52"/>
            <p:cNvSpPr>
              <a:spLocks noChangeArrowheads="1"/>
            </p:cNvSpPr>
            <p:nvPr/>
          </p:nvSpPr>
          <p:spPr bwMode="gray">
            <a:xfrm>
              <a:off x="6767538" y="2559072"/>
              <a:ext cx="1295400" cy="30480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S.R.</a:t>
              </a:r>
            </a:p>
          </p:txBody>
        </p:sp>
        <p:grpSp>
          <p:nvGrpSpPr>
            <p:cNvPr id="93" name="Group 53"/>
            <p:cNvGrpSpPr>
              <a:grpSpLocks/>
            </p:cNvGrpSpPr>
            <p:nvPr/>
          </p:nvGrpSpPr>
          <p:grpSpPr bwMode="auto">
            <a:xfrm flipV="1">
              <a:off x="7529538" y="3397272"/>
              <a:ext cx="381000" cy="914400"/>
              <a:chOff x="1536" y="2112"/>
              <a:chExt cx="240" cy="576"/>
            </a:xfrm>
          </p:grpSpPr>
          <p:sp>
            <p:nvSpPr>
              <p:cNvPr id="114" name="AutoShape 54"/>
              <p:cNvSpPr>
                <a:spLocks noChangeArrowheads="1"/>
              </p:cNvSpPr>
              <p:nvPr/>
            </p:nvSpPr>
            <p:spPr bwMode="gray">
              <a:xfrm>
                <a:off x="1536" y="2208"/>
                <a:ext cx="240" cy="480"/>
              </a:xfrm>
              <a:prstGeom prst="flowChartProcess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zh-CN" altLang="en-US" b="0"/>
              </a:p>
            </p:txBody>
          </p:sp>
          <p:sp>
            <p:nvSpPr>
              <p:cNvPr id="115" name="Line 55"/>
              <p:cNvSpPr>
                <a:spLocks noChangeShapeType="1"/>
              </p:cNvSpPr>
              <p:nvPr/>
            </p:nvSpPr>
            <p:spPr bwMode="gray">
              <a:xfrm>
                <a:off x="1536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6" name="Line 56"/>
              <p:cNvSpPr>
                <a:spLocks noChangeShapeType="1"/>
              </p:cNvSpPr>
              <p:nvPr/>
            </p:nvSpPr>
            <p:spPr bwMode="gray">
              <a:xfrm>
                <a:off x="1536" y="2496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7" name="Line 57"/>
              <p:cNvSpPr>
                <a:spLocks noChangeShapeType="1"/>
              </p:cNvSpPr>
              <p:nvPr/>
            </p:nvSpPr>
            <p:spPr bwMode="gray">
              <a:xfrm>
                <a:off x="1536" y="240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8" name="Line 58"/>
              <p:cNvSpPr>
                <a:spLocks noChangeShapeType="1"/>
              </p:cNvSpPr>
              <p:nvPr/>
            </p:nvSpPr>
            <p:spPr bwMode="gray">
              <a:xfrm>
                <a:off x="1536" y="230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9" name="Line 59"/>
              <p:cNvSpPr>
                <a:spLocks noChangeShapeType="1"/>
              </p:cNvSpPr>
              <p:nvPr/>
            </p:nvSpPr>
            <p:spPr bwMode="gray">
              <a:xfrm flipV="1">
                <a:off x="153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0" name="Line 60"/>
              <p:cNvSpPr>
                <a:spLocks noChangeShapeType="1"/>
              </p:cNvSpPr>
              <p:nvPr/>
            </p:nvSpPr>
            <p:spPr bwMode="gray">
              <a:xfrm flipV="1">
                <a:off x="177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4" name="Group 61"/>
            <p:cNvGrpSpPr>
              <a:grpSpLocks/>
            </p:cNvGrpSpPr>
            <p:nvPr/>
          </p:nvGrpSpPr>
          <p:grpSpPr bwMode="auto">
            <a:xfrm flipV="1">
              <a:off x="6996138" y="3397272"/>
              <a:ext cx="381000" cy="914400"/>
              <a:chOff x="1536" y="2112"/>
              <a:chExt cx="240" cy="576"/>
            </a:xfrm>
          </p:grpSpPr>
          <p:sp>
            <p:nvSpPr>
              <p:cNvPr id="107" name="AutoShape 62"/>
              <p:cNvSpPr>
                <a:spLocks noChangeArrowheads="1"/>
              </p:cNvSpPr>
              <p:nvPr/>
            </p:nvSpPr>
            <p:spPr bwMode="gray">
              <a:xfrm>
                <a:off x="1536" y="2208"/>
                <a:ext cx="240" cy="480"/>
              </a:xfrm>
              <a:prstGeom prst="flowChartProcess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zh-CN" altLang="en-US" b="0"/>
              </a:p>
            </p:txBody>
          </p:sp>
          <p:sp>
            <p:nvSpPr>
              <p:cNvPr id="108" name="Line 63"/>
              <p:cNvSpPr>
                <a:spLocks noChangeShapeType="1"/>
              </p:cNvSpPr>
              <p:nvPr/>
            </p:nvSpPr>
            <p:spPr bwMode="gray">
              <a:xfrm>
                <a:off x="1536" y="25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9" name="Line 64"/>
              <p:cNvSpPr>
                <a:spLocks noChangeShapeType="1"/>
              </p:cNvSpPr>
              <p:nvPr/>
            </p:nvSpPr>
            <p:spPr bwMode="gray">
              <a:xfrm>
                <a:off x="1536" y="2496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0" name="Line 65"/>
              <p:cNvSpPr>
                <a:spLocks noChangeShapeType="1"/>
              </p:cNvSpPr>
              <p:nvPr/>
            </p:nvSpPr>
            <p:spPr bwMode="gray">
              <a:xfrm>
                <a:off x="1536" y="240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" name="Line 66"/>
              <p:cNvSpPr>
                <a:spLocks noChangeShapeType="1"/>
              </p:cNvSpPr>
              <p:nvPr/>
            </p:nvSpPr>
            <p:spPr bwMode="gray">
              <a:xfrm>
                <a:off x="1536" y="230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" name="Line 67"/>
              <p:cNvSpPr>
                <a:spLocks noChangeShapeType="1"/>
              </p:cNvSpPr>
              <p:nvPr/>
            </p:nvSpPr>
            <p:spPr bwMode="gray">
              <a:xfrm flipV="1">
                <a:off x="153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" name="Line 68"/>
              <p:cNvSpPr>
                <a:spLocks noChangeShapeType="1"/>
              </p:cNvSpPr>
              <p:nvPr/>
            </p:nvSpPr>
            <p:spPr bwMode="gray">
              <a:xfrm flipV="1">
                <a:off x="1776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5" name="Line 69"/>
            <p:cNvSpPr>
              <a:spLocks noChangeShapeType="1"/>
            </p:cNvSpPr>
            <p:nvPr/>
          </p:nvSpPr>
          <p:spPr bwMode="gray">
            <a:xfrm flipV="1">
              <a:off x="7186638" y="2901972"/>
              <a:ext cx="0" cy="4953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6" name="Line 70"/>
            <p:cNvSpPr>
              <a:spLocks noChangeShapeType="1"/>
            </p:cNvSpPr>
            <p:nvPr/>
          </p:nvSpPr>
          <p:spPr bwMode="gray">
            <a:xfrm flipV="1">
              <a:off x="7720038" y="2889272"/>
              <a:ext cx="0" cy="4953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71"/>
            <p:cNvSpPr>
              <a:spLocks noChangeShapeType="1"/>
            </p:cNvSpPr>
            <p:nvPr/>
          </p:nvSpPr>
          <p:spPr bwMode="gray">
            <a:xfrm flipV="1">
              <a:off x="5954738" y="1504972"/>
              <a:ext cx="0" cy="10414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72"/>
            <p:cNvSpPr>
              <a:spLocks noChangeShapeType="1"/>
            </p:cNvSpPr>
            <p:nvPr/>
          </p:nvSpPr>
          <p:spPr bwMode="gray">
            <a:xfrm flipV="1">
              <a:off x="7402538" y="1517672"/>
              <a:ext cx="0" cy="10414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Oval 73"/>
            <p:cNvSpPr>
              <a:spLocks noChangeArrowheads="1"/>
            </p:cNvSpPr>
            <p:nvPr/>
          </p:nvSpPr>
          <p:spPr bwMode="gray">
            <a:xfrm>
              <a:off x="6843738" y="3930672"/>
              <a:ext cx="1219200" cy="228600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9525" algn="ctr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defRPr/>
              </a:pPr>
              <a:endParaRPr lang="zh-CN" altLang="en-US" b="0"/>
            </a:p>
          </p:txBody>
        </p:sp>
        <p:sp>
          <p:nvSpPr>
            <p:cNvPr id="100" name="Text Box 74"/>
            <p:cNvSpPr txBox="1">
              <a:spLocks noChangeArrowheads="1"/>
            </p:cNvSpPr>
            <p:nvPr/>
          </p:nvSpPr>
          <p:spPr bwMode="gray">
            <a:xfrm>
              <a:off x="6277001" y="4235472"/>
              <a:ext cx="1878012" cy="2873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sz="1600">
                  <a:solidFill>
                    <a:schemeClr val="tx2"/>
                  </a:solidFill>
                </a:rPr>
                <a:t>UL Packets Queues</a:t>
              </a:r>
            </a:p>
          </p:txBody>
        </p:sp>
        <p:sp>
          <p:nvSpPr>
            <p:cNvPr id="101" name="Rectangle 75"/>
            <p:cNvSpPr>
              <a:spLocks noChangeArrowheads="1"/>
            </p:cNvSpPr>
            <p:nvPr/>
          </p:nvSpPr>
          <p:spPr bwMode="gray">
            <a:xfrm>
              <a:off x="1966938" y="882672"/>
              <a:ext cx="3048000" cy="3657600"/>
            </a:xfrm>
            <a:prstGeom prst="rect">
              <a:avLst/>
            </a:prstGeom>
            <a:noFill/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defRPr/>
              </a:pPr>
              <a:endParaRPr lang="zh-CN" altLang="en-US" b="0"/>
            </a:p>
          </p:txBody>
        </p:sp>
        <p:sp>
          <p:nvSpPr>
            <p:cNvPr id="102" name="Rectangle 76"/>
            <p:cNvSpPr>
              <a:spLocks noChangeArrowheads="1"/>
            </p:cNvSpPr>
            <p:nvPr/>
          </p:nvSpPr>
          <p:spPr bwMode="gray">
            <a:xfrm>
              <a:off x="5167338" y="882672"/>
              <a:ext cx="3048000" cy="3657600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defRPr/>
              </a:pPr>
              <a:endParaRPr lang="zh-CN" altLang="en-US" b="0"/>
            </a:p>
          </p:txBody>
        </p:sp>
        <p:sp>
          <p:nvSpPr>
            <p:cNvPr id="103" name="Text Box 77"/>
            <p:cNvSpPr txBox="1">
              <a:spLocks noChangeArrowheads="1"/>
            </p:cNvSpPr>
            <p:nvPr/>
          </p:nvSpPr>
          <p:spPr bwMode="gray">
            <a:xfrm>
              <a:off x="366738" y="1416072"/>
              <a:ext cx="628650" cy="311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b="0"/>
                <a:t>CAP</a:t>
              </a:r>
            </a:p>
          </p:txBody>
        </p:sp>
        <p:sp>
          <p:nvSpPr>
            <p:cNvPr id="104" name="Text Box 78"/>
            <p:cNvSpPr txBox="1">
              <a:spLocks noChangeArrowheads="1"/>
            </p:cNvSpPr>
            <p:nvPr/>
          </p:nvSpPr>
          <p:spPr bwMode="gray">
            <a:xfrm>
              <a:off x="373088" y="3619522"/>
              <a:ext cx="615950" cy="311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zh-CN" b="0"/>
                <a:t>STA</a:t>
              </a:r>
            </a:p>
          </p:txBody>
        </p:sp>
        <p:sp>
          <p:nvSpPr>
            <p:cNvPr id="105" name="Text Box 82"/>
            <p:cNvSpPr txBox="1">
              <a:spLocks noChangeArrowheads="1"/>
            </p:cNvSpPr>
            <p:nvPr/>
          </p:nvSpPr>
          <p:spPr bwMode="auto">
            <a:xfrm>
              <a:off x="3468713" y="2960710"/>
              <a:ext cx="144145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1600" b="0">
                  <a:solidFill>
                    <a:srgbClr val="008000"/>
                  </a:solidFill>
                </a:rPr>
                <a:t>Based on QoS Scheduling</a:t>
              </a:r>
            </a:p>
          </p:txBody>
        </p:sp>
        <p:sp>
          <p:nvSpPr>
            <p:cNvPr id="106" name="Text Box 83"/>
            <p:cNvSpPr txBox="1">
              <a:spLocks noChangeArrowheads="1"/>
            </p:cNvSpPr>
            <p:nvPr/>
          </p:nvSpPr>
          <p:spPr bwMode="auto">
            <a:xfrm>
              <a:off x="5989663" y="1520847"/>
              <a:ext cx="144145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1600" b="0">
                  <a:solidFill>
                    <a:schemeClr val="tx2"/>
                  </a:solidFill>
                </a:rPr>
                <a:t>Based on QoS Scheduling</a:t>
              </a:r>
            </a:p>
          </p:txBody>
        </p:sp>
      </p:grpSp>
      <p:sp>
        <p:nvSpPr>
          <p:cNvPr id="165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May 2013</a:t>
            </a:r>
            <a:endParaRPr lang="en-GB" dirty="0"/>
          </a:p>
        </p:txBody>
      </p:sp>
    </p:spTree>
  </p:cSld>
  <p:clrMapOvr>
    <a:masterClrMapping/>
  </p:clrMapOvr>
  <p:transition advTm="6473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Jun Lei, Nufront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Multi-User MIMO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9100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Support both </a:t>
            </a:r>
            <a:r>
              <a:rPr lang="en-US" dirty="0" smtClean="0"/>
              <a:t>implicit and explicit CSI feedback</a:t>
            </a: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CSI feedback delay can be controlled by UL scheduling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Group the CSI to reduce the feedback overhead</a:t>
            </a: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dirty="0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 advTm="5384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2050</TotalTime>
  <Words>616</Words>
  <Application>Microsoft Office PowerPoint</Application>
  <PresentationFormat>On-screen Show (4:3)</PresentationFormat>
  <Paragraphs>211</Paragraphs>
  <Slides>15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</vt:lpstr>
      <vt:lpstr>Document</vt:lpstr>
      <vt:lpstr>Visio</vt:lpstr>
      <vt:lpstr>Introduction of EUHT</vt:lpstr>
      <vt:lpstr>Abstract</vt:lpstr>
      <vt:lpstr>Outline</vt:lpstr>
      <vt:lpstr>Background</vt:lpstr>
      <vt:lpstr>Technical Overview</vt:lpstr>
      <vt:lpstr>Parameters</vt:lpstr>
      <vt:lpstr>Features</vt:lpstr>
      <vt:lpstr>Scheduling</vt:lpstr>
      <vt:lpstr>Multi-User MIMO</vt:lpstr>
      <vt:lpstr>Spectrum Aggregation</vt:lpstr>
      <vt:lpstr>Frame Structure</vt:lpstr>
      <vt:lpstr>EUHT Transmitter</vt:lpstr>
      <vt:lpstr>Status Update</vt:lpstr>
      <vt:lpstr>Co-Existence with Other Systems</vt:lpstr>
      <vt:lpstr>Thank you!</vt:lpstr>
    </vt:vector>
  </TitlesOfParts>
  <Company>http://www.deepbbs.org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EUHT</dc:title>
  <dc:creator>Jun Lei</dc:creator>
  <cp:lastModifiedBy>Adrian Stephens, 208</cp:lastModifiedBy>
  <cp:revision>96</cp:revision>
  <cp:lastPrinted>1601-01-01T00:00:00Z</cp:lastPrinted>
  <dcterms:created xsi:type="dcterms:W3CDTF">2013-05-13T03:22:00Z</dcterms:created>
  <dcterms:modified xsi:type="dcterms:W3CDTF">2013-05-15T20:10:55Z</dcterms:modified>
</cp:coreProperties>
</file>