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  <p:sldMasterId id="2147483684" r:id="rId2"/>
  </p:sldMasterIdLst>
  <p:notesMasterIdLst>
    <p:notesMasterId r:id="rId13"/>
  </p:notesMasterIdLst>
  <p:handoutMasterIdLst>
    <p:handoutMasterId r:id="rId14"/>
  </p:handoutMasterIdLst>
  <p:sldIdLst>
    <p:sldId id="417" r:id="rId3"/>
    <p:sldId id="471" r:id="rId4"/>
    <p:sldId id="472" r:id="rId5"/>
    <p:sldId id="474" r:id="rId6"/>
    <p:sldId id="473" r:id="rId7"/>
    <p:sldId id="451" r:id="rId8"/>
    <p:sldId id="462" r:id="rId9"/>
    <p:sldId id="486" r:id="rId10"/>
    <p:sldId id="485" r:id="rId11"/>
    <p:sldId id="487" r:id="rId12"/>
  </p:sldIdLst>
  <p:sldSz cx="9144000" cy="6858000" type="screen4x3"/>
  <p:notesSz cx="7099300" cy="102346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67" autoAdjust="0"/>
    <p:restoredTop sz="86444" autoAdjust="0"/>
  </p:normalViewPr>
  <p:slideViewPr>
    <p:cSldViewPr>
      <p:cViewPr>
        <p:scale>
          <a:sx n="82" d="100"/>
          <a:sy n="82" d="100"/>
        </p:scale>
        <p:origin x="-1578" y="28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6" y="567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432"/>
    </p:cViewPr>
  </p:sorterViewPr>
  <p:notesViewPr>
    <p:cSldViewPr>
      <p:cViewPr varScale="1">
        <p:scale>
          <a:sx n="48" d="100"/>
          <a:sy n="48" d="100"/>
        </p:scale>
        <p:origin x="-2676" y="-96"/>
      </p:cViewPr>
      <p:guideLst>
        <p:guide orient="horz" pos="3224"/>
        <p:guide pos="2236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26196" y="199841"/>
            <a:ext cx="2361224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97858">
              <a:defRPr sz="1500" b="1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 dirty="0"/>
              <a:t>doc.: IEEE </a:t>
            </a:r>
            <a:r>
              <a:rPr lang="en-US" dirty="0" smtClean="0"/>
              <a:t>802.19-09/1243r1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11880" y="199841"/>
            <a:ext cx="870431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97858">
              <a:defRPr sz="1500" b="1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April 2009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290588" y="9905482"/>
            <a:ext cx="217809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97858">
              <a:defRPr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11939" y="9905482"/>
            <a:ext cx="5177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97858">
              <a:defRPr/>
            </a:lvl1pPr>
          </a:lstStyle>
          <a:p>
            <a:pPr>
              <a:defRPr/>
            </a:pPr>
            <a:r>
              <a:rPr lang="en-US" altLang="ja-JP"/>
              <a:t>Page </a:t>
            </a:r>
            <a:fld id="{3B50A7B1-F885-41A3-BA2A-F0C1299C4E7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710256" y="427172"/>
            <a:ext cx="567879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pPr>
              <a:defRPr/>
            </a:pPr>
            <a:endParaRPr lang="en-US">
              <a:latin typeface="Times New Roman" pitchFamily="18" charset="0"/>
              <a:ea typeface="+mn-ea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710256" y="9905481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97858">
              <a:defRPr/>
            </a:pPr>
            <a:r>
              <a:rPr lang="en-CA" dirty="0" smtClean="0">
                <a:latin typeface="Times New Roman" pitchFamily="18" charset="0"/>
                <a:ea typeface="+mn-ea"/>
              </a:rPr>
              <a:t>Submission</a:t>
            </a:r>
            <a:endParaRPr lang="en-US" dirty="0">
              <a:latin typeface="Times New Roman" pitchFamily="18" charset="0"/>
              <a:ea typeface="+mn-ea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710256" y="9893226"/>
            <a:ext cx="583644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pPr>
              <a:defRPr/>
            </a:pPr>
            <a:endParaRPr lang="en-US">
              <a:latin typeface="Times New Roman" pitchFamily="18" charset="0"/>
              <a:ea typeface="+mn-ea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76327" y="112306"/>
            <a:ext cx="2254976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97858">
              <a:defRPr sz="1500" b="1" dirty="0" smtClean="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 dirty="0" smtClean="0"/>
              <a:t>doc.: IEEE 802.11-1408-r11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9622" y="112306"/>
            <a:ext cx="1378904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97858">
              <a:defRPr sz="1500" b="1" dirty="0" smtClean="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October 25, 2011</a:t>
            </a:r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25" y="773113"/>
            <a:ext cx="5099050" cy="38258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5923" y="4861704"/>
            <a:ext cx="5207454" cy="4606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0125" tIns="49215" rIns="100125" bIns="492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759482" y="9908983"/>
            <a:ext cx="267182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88747" lvl="4" algn="r" defTabSz="997858">
              <a:defRPr>
                <a:latin typeface="Times New Roman" pitchFamily="18" charset="0"/>
                <a:ea typeface="+mn-ea"/>
              </a:defRPr>
            </a:lvl5pPr>
          </a:lstStyle>
          <a:p>
            <a:pPr lvl="4"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06558" y="9908983"/>
            <a:ext cx="5177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97858">
              <a:defRPr/>
            </a:lvl1pPr>
          </a:lstStyle>
          <a:p>
            <a:pPr>
              <a:defRPr/>
            </a:pPr>
            <a:r>
              <a:rPr lang="en-US" altLang="ja-JP"/>
              <a:t>Page </a:t>
            </a:r>
            <a:fld id="{448928F9-FA9C-4026-9183-38FA09FD77A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41136" y="9908982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CA" dirty="0" smtClean="0">
                <a:latin typeface="Times New Roman" pitchFamily="18" charset="0"/>
                <a:ea typeface="+mn-ea"/>
              </a:rPr>
              <a:t>Submission</a:t>
            </a:r>
            <a:endParaRPr lang="en-US" dirty="0">
              <a:latin typeface="Times New Roman" pitchFamily="18" charset="0"/>
              <a:ea typeface="+mn-ea"/>
            </a:endParaRP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41136" y="9907232"/>
            <a:ext cx="5617029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pPr>
              <a:defRPr/>
            </a:pPr>
            <a:endParaRPr lang="en-US">
              <a:latin typeface="Times New Roman" pitchFamily="18" charset="0"/>
              <a:ea typeface="+mn-ea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63122" y="327382"/>
            <a:ext cx="577305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pPr>
              <a:defRPr/>
            </a:pPr>
            <a:endParaRPr lang="en-US">
              <a:latin typeface="Times New Roman" pitchFamily="18" charset="0"/>
              <a:ea typeface="+mn-ea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3589178" y="112306"/>
            <a:ext cx="2842125" cy="230832"/>
          </a:xfrm>
        </p:spPr>
        <p:txBody>
          <a:bodyPr/>
          <a:lstStyle/>
          <a:p>
            <a:pPr>
              <a:defRPr/>
            </a:pPr>
            <a:r>
              <a:rPr lang="en-US" altLang="ja-JP" dirty="0">
                <a:latin typeface="Times New Roman" pitchFamily="-65" charset="0"/>
              </a:rPr>
              <a:t>doc.: IEEE </a:t>
            </a:r>
            <a:r>
              <a:rPr lang="en-US" altLang="ja-JP" dirty="0" smtClean="0">
                <a:latin typeface="Times New Roman" pitchFamily="-65" charset="0"/>
              </a:rPr>
              <a:t>802.19-09/1243r1-draft</a:t>
            </a:r>
            <a:endParaRPr lang="en-US" altLang="ja-JP" dirty="0">
              <a:latin typeface="Times New Roman" pitchFamily="-65" charset="0"/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9622" y="112306"/>
            <a:ext cx="870431" cy="230832"/>
          </a:xfrm>
        </p:spPr>
        <p:txBody>
          <a:bodyPr/>
          <a:lstStyle/>
          <a:p>
            <a:pPr>
              <a:defRPr/>
            </a:pPr>
            <a:r>
              <a:rPr lang="en-US" altLang="ja-JP">
                <a:latin typeface="Times New Roman" pitchFamily="-65" charset="0"/>
              </a:rPr>
              <a:t>April 2009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altLang="ja-JP" smtClean="0">
                <a:latin typeface="Times New Roman" pitchFamily="-65" charset="0"/>
              </a:rPr>
              <a:t>Rich Kennedy, Research In Motion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409150" y="9908983"/>
            <a:ext cx="415177" cy="184666"/>
          </a:xfrm>
          <a:noFill/>
        </p:spPr>
        <p:txBody>
          <a:bodyPr/>
          <a:lstStyle/>
          <a:p>
            <a:r>
              <a:rPr lang="en-US" altLang="ja-JP" smtClean="0"/>
              <a:t>Page </a:t>
            </a:r>
            <a:fld id="{DE2F3C66-9A81-4BE3-8A5A-D6A2CE2B489F}" type="slidenum">
              <a:rPr lang="en-US" altLang="ja-JP" smtClean="0"/>
              <a:pPr/>
              <a:t>1</a:t>
            </a:fld>
            <a:endParaRPr lang="en-US" altLang="ja-JP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773113"/>
            <a:ext cx="5099050" cy="3825875"/>
          </a:xfrm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kumimoji="0" lang="ja-JP" altLang="en-US" smtClean="0">
              <a:latin typeface="Times New Roman" pitchFamily="-65" charset="0"/>
              <a:ea typeface="ＭＳ Ｐゴシック" pitchFamily="-65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1446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May 15, 2013</a:t>
            </a:r>
            <a:endParaRPr lang="en-US" altLang="ja-JP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Rene Struik (Struik Security Consultancy)</a:t>
            </a: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81A15865-7CFF-44F9-B81A-26EBC14B72A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1446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May 15, 2013</a:t>
            </a:r>
            <a:endParaRPr lang="en-US" altLang="ja-JP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Rene Struik (Struik Security Consultancy)</a:t>
            </a: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/>
              <a:t>Slide </a:t>
            </a:r>
            <a:fld id="{9A41C9FF-428F-4A49-ADD0-84D872BBA7D3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1446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May 15, 2013</a:t>
            </a:r>
            <a:endParaRPr lang="en-US" altLang="ja-JP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Rene Struik (Struik Security Consultancy)</a:t>
            </a: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0A73CC2F-B557-44EA-BC6D-DBEB1A5BF55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May 15,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Rene Struik (Struik Security Consultancy)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BCEBD-50C0-45DF-A8B7-0AF68E8D1C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May 15,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Rene Struik (Struik Security Consultancy)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BCEBD-50C0-45DF-A8B7-0AF68E8D1C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May 15,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Rene Struik (Struik Security Consultancy)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BCEBD-50C0-45DF-A8B7-0AF68E8D1C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May 15, 2013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Rene Struik (Struik Security Consultancy)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BCEBD-50C0-45DF-A8B7-0AF68E8D1C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May 15, 2013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Rene Struik (Struik Security Consultancy)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BCEBD-50C0-45DF-A8B7-0AF68E8D1C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May 15,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Rene Struik (Struik Security Consultancy)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BCEBD-50C0-45DF-A8B7-0AF68E8D1C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May 15, 2013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Rene Struik (Struik Security Consultancy)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BCEBD-50C0-45DF-A8B7-0AF68E8D1C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May 15, 2013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Rene Struik (Struik Security Consultancy)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BCEBD-50C0-45DF-A8B7-0AF68E8D1C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14462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May 15, 2013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Rene Struik (Struik Security Consultancy)</a:t>
            </a: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2399" y="6475413"/>
            <a:ext cx="535403" cy="184666"/>
          </a:xfrm>
        </p:spPr>
        <p:txBody>
          <a:bodyPr/>
          <a:lstStyle>
            <a:lvl1pPr>
              <a:defRPr/>
            </a:lvl1pPr>
          </a:lstStyle>
          <a:p>
            <a:pPr marL="228600" indent="-228600">
              <a:defRPr/>
            </a:pPr>
            <a:r>
              <a:rPr lang="en-US" altLang="ja-JP" dirty="0" smtClean="0"/>
              <a:t>Slide </a:t>
            </a:r>
            <a:fld id="{A0E9736F-34C7-4D92-95A5-7DB6353CE552}" type="slidenum">
              <a:rPr lang="en-US" altLang="ja-JP" smtClean="0"/>
              <a:pPr marL="228600" indent="-228600"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May 15, 2013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Rene Struik (Struik Security Consultancy)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BCEBD-50C0-45DF-A8B7-0AF68E8D1C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May 15,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Rene Struik (Struik Security Consultancy)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BCEBD-50C0-45DF-A8B7-0AF68E8D1C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May 15,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Rene Struik (Struik Security Consultancy)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BCEBD-50C0-45DF-A8B7-0AF68E8D1C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1446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May 15, 2013</a:t>
            </a:r>
            <a:endParaRPr lang="en-US" altLang="ja-JP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Rene Struik (Struik Security Consultancy)</a:t>
            </a: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56305E9B-66C5-4B3D-ADEA-476958C13C1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1446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May 15, 2013</a:t>
            </a:r>
            <a:endParaRPr lang="en-US" altLang="ja-JP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Rene Struik (Struik Security Consultancy)</a:t>
            </a: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D444DBE2-331F-4B51-9437-E5C223C4823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1446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May 15, 2013</a:t>
            </a:r>
            <a:endParaRPr lang="en-US" altLang="ja-JP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Rene Struik (Struik Security Consultancy)</a:t>
            </a: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51E3F839-9B8C-4684-A34B-490A82A348C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May 15, 2013</a:t>
            </a:r>
            <a:endParaRPr lang="en-US" altLang="ja-JP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Rene Struik (Struik Security Consultancy)</a:t>
            </a: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937E8C7A-A6F6-41AE-9AF9-8965624AE15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1446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May 15, 2013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Rene Struik (Struik Security Consultancy)</a:t>
            </a: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2399" y="6475413"/>
            <a:ext cx="535403" cy="184666"/>
          </a:xfrm>
          <a:ln/>
        </p:spPr>
        <p:txBody>
          <a:bodyPr/>
          <a:lstStyle>
            <a:lvl1pPr>
              <a:defRPr/>
            </a:lvl1pPr>
          </a:lstStyle>
          <a:p>
            <a:pPr marL="228600" indent="-228600">
              <a:defRPr/>
            </a:pPr>
            <a:r>
              <a:rPr lang="en-US" altLang="ja-JP" dirty="0" smtClean="0"/>
              <a:t>Slide </a:t>
            </a:r>
            <a:fld id="{9389016A-55A8-41F3-A301-F0C788D1E75C}" type="slidenum">
              <a:rPr lang="en-US" altLang="ja-JP" smtClean="0"/>
              <a:pPr marL="228600" indent="-228600"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1446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May 15, 2013</a:t>
            </a:r>
            <a:endParaRPr lang="en-US" altLang="ja-JP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Rene Struik (Struik Security Consultancy)</a:t>
            </a: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2EE351E9-5561-4C62-8E9D-432F9D8810F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1446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May 15, 2013</a:t>
            </a:r>
            <a:endParaRPr lang="en-US" altLang="ja-JP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Rene Struik (Struik Security Consultancy)</a:t>
            </a: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81013F18-279C-43D9-A1F6-39635F429CB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144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ja-JP" dirty="0" smtClean="0"/>
              <a:t>May 15, 2013</a:t>
            </a:r>
            <a:endParaRPr lang="en-US" altLang="ja-JP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altLang="ja-JP" smtClean="0"/>
              <a:t>Rene Struik (Struik Security Consultancy)</a:t>
            </a: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B2E7F192-D81A-4BD8-992D-9332D6F26BE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072863" y="332601"/>
            <a:ext cx="237263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altLang="ja-JP" sz="1800" b="1" dirty="0"/>
              <a:t>doc.: </a:t>
            </a:r>
            <a:r>
              <a:rPr lang="en-US" altLang="ja-JP" sz="1800" b="1" dirty="0" smtClean="0"/>
              <a:t>11-13-0581-04</a:t>
            </a:r>
            <a:endParaRPr lang="en-US" altLang="ja-JP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pitchFamily="18" charset="0"/>
              <a:ea typeface="+mn-ea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CA" dirty="0" smtClean="0">
                <a:latin typeface="Times New Roman" pitchFamily="18" charset="0"/>
                <a:ea typeface="+mn-ea"/>
              </a:rPr>
              <a:t>Submission</a:t>
            </a:r>
            <a:endParaRPr lang="en-US" dirty="0">
              <a:latin typeface="Times New Roman" pitchFamily="18" charset="0"/>
              <a:ea typeface="+mn-ea"/>
            </a:endParaRP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pitchFamily="18" charset="0"/>
              <a:ea typeface="+mn-ea"/>
            </a:endParaRPr>
          </a:p>
        </p:txBody>
      </p:sp>
      <p:sp>
        <p:nvSpPr>
          <p:cNvPr id="11" name="テキスト ボックス 10"/>
          <p:cNvSpPr txBox="1"/>
          <p:nvPr userDrawn="1"/>
        </p:nvSpPr>
        <p:spPr>
          <a:xfrm>
            <a:off x="-1808163" y="1539875"/>
            <a:ext cx="184150" cy="2762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8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May 15,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Rene Struik (Struik Security Consultancy)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CBCEBD-50C0-45DF-A8B7-0AF68E8D1C9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314462" cy="276999"/>
          </a:xfrm>
          <a:noFill/>
        </p:spPr>
        <p:txBody>
          <a:bodyPr/>
          <a:lstStyle/>
          <a:p>
            <a:r>
              <a:rPr lang="en-US" altLang="ja-JP" dirty="0" smtClean="0"/>
              <a:t>May 15, 2013</a:t>
            </a:r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931030" y="6475413"/>
            <a:ext cx="2612895" cy="184666"/>
          </a:xfrm>
          <a:noFill/>
        </p:spPr>
        <p:txBody>
          <a:bodyPr/>
          <a:lstStyle/>
          <a:p>
            <a:r>
              <a:rPr lang="en-US" altLang="ja-JP" smtClean="0"/>
              <a:t>Rene Struik (Struik Security Consultancy)</a:t>
            </a:r>
            <a:endParaRPr lang="en-US" altLang="ja-JP" dirty="0" smtClean="0"/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ja-JP" smtClean="0"/>
              <a:t>Slide </a:t>
            </a:r>
            <a:fld id="{60BD0153-3F2F-4281-AC7F-5CDE13707436}" type="slidenum">
              <a:rPr lang="en-US" altLang="ja-JP" smtClean="0"/>
              <a:pPr/>
              <a:t>1</a:t>
            </a:fld>
            <a:endParaRPr lang="en-US" altLang="ja-JP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altLang="ja-JP" dirty="0" smtClean="0">
                <a:ea typeface="ＭＳ Ｐゴシック" pitchFamily="-65" charset="-128"/>
              </a:rPr>
              <a:t>FILS Piggy-Backing Aspects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457200" y="2286000"/>
            <a:ext cx="7772400" cy="3810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ja-JP" sz="2000" dirty="0" smtClean="0">
                <a:ea typeface="ＭＳ Ｐゴシック" pitchFamily="-65" charset="-128"/>
              </a:rPr>
              <a:t>Date:</a:t>
            </a:r>
            <a:r>
              <a:rPr lang="en-US" altLang="ja-JP" sz="2000" b="0" dirty="0" smtClean="0">
                <a:ea typeface="ＭＳ Ｐゴシック" pitchFamily="-65" charset="-128"/>
              </a:rPr>
              <a:t> </a:t>
            </a:r>
            <a:r>
              <a:rPr lang="en-US" altLang="ja-JP" sz="2000" b="0" dirty="0" smtClean="0">
                <a:ea typeface="ＭＳ Ｐゴシック" pitchFamily="-65" charset="-128"/>
              </a:rPr>
              <a:t>2013-05-16</a:t>
            </a:r>
            <a:endParaRPr lang="en-US" altLang="ja-JP" sz="2000" b="0" dirty="0" smtClean="0">
              <a:ea typeface="ＭＳ Ｐゴシック" pitchFamily="-65" charset="-128"/>
            </a:endParaRPr>
          </a:p>
        </p:txBody>
      </p:sp>
      <p:sp>
        <p:nvSpPr>
          <p:cNvPr id="3079" name="Rectangle 12"/>
          <p:cNvSpPr>
            <a:spLocks noChangeArrowheads="1"/>
          </p:cNvSpPr>
          <p:nvPr/>
        </p:nvSpPr>
        <p:spPr bwMode="auto">
          <a:xfrm>
            <a:off x="533400" y="26670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altLang="ja-JP" sz="2000" b="1" dirty="0"/>
              <a:t>Authors:</a:t>
            </a:r>
            <a:endParaRPr lang="en-US" altLang="ja-JP" sz="2000" dirty="0"/>
          </a:p>
        </p:txBody>
      </p:sp>
      <p:graphicFrame>
        <p:nvGraphicFramePr>
          <p:cNvPr id="9" name="Group 80"/>
          <p:cNvGraphicFramePr>
            <a:graphicFrameLocks noGrp="1"/>
          </p:cNvGraphicFramePr>
          <p:nvPr/>
        </p:nvGraphicFramePr>
        <p:xfrm>
          <a:off x="533400" y="3429000"/>
          <a:ext cx="8077200" cy="955676"/>
        </p:xfrm>
        <a:graphic>
          <a:graphicData uri="http://schemas.openxmlformats.org/drawingml/2006/table">
            <a:tbl>
              <a:tblPr/>
              <a:tblGrid>
                <a:gridCol w="1143000"/>
                <a:gridCol w="1600200"/>
                <a:gridCol w="1600200"/>
                <a:gridCol w="2057400"/>
                <a:gridCol w="1676400"/>
              </a:tblGrid>
              <a:tr h="32861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Name</a:t>
                      </a:r>
                      <a:endParaRPr kumimoji="1" lang="ja-JP" altLang="ja-JP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Company</a:t>
                      </a:r>
                      <a:endParaRPr kumimoji="1" lang="ja-JP" altLang="ja-JP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Address</a:t>
                      </a:r>
                      <a:endParaRPr kumimoji="1" lang="ja-JP" altLang="ja-JP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Phone</a:t>
                      </a:r>
                      <a:endParaRPr kumimoji="1" lang="ja-JP" altLang="ja-JP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email</a:t>
                      </a:r>
                      <a:endParaRPr kumimoji="1" lang="ja-JP" altLang="ja-JP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706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René Struik</a:t>
                      </a:r>
                      <a:endParaRPr kumimoji="1" lang="ja-JP" altLang="ja-JP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Struik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Security 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Consultancy</a:t>
                      </a:r>
                      <a:endParaRPr kumimoji="1" lang="ja-JP" altLang="ja-JP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Toronto ON, </a:t>
                      </a: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 </a:t>
                      </a:r>
                      <a:r>
                        <a:rPr kumimoji="1" lang="en-US" altLang="ja-JP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Canada</a:t>
                      </a:r>
                      <a:endParaRPr kumimoji="1" lang="ja-JP" altLang="ja-JP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USA:  +1 (415) 690-7363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Toronto:  +1 (647) 867-5658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Skype: rstruik</a:t>
                      </a:r>
                      <a:endParaRPr kumimoji="1" lang="ja-JP" altLang="ja-JP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rstruik.ext@gmail.com</a:t>
                      </a:r>
                      <a:endParaRPr kumimoji="1" lang="ja-JP" altLang="ja-JP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1447800" y="5029200"/>
            <a:ext cx="349486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u="sng" dirty="0" smtClean="0"/>
              <a:t>Note</a:t>
            </a:r>
            <a:r>
              <a:rPr lang="en-US" sz="1600" dirty="0" smtClean="0"/>
              <a:t>:  Material extracted from 13/201r8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14462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May 15, 2013</a:t>
            </a:r>
            <a:endParaRPr lang="en-US" altLang="ja-JP" dirty="0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2205948" y="533400"/>
            <a:ext cx="4878260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Authenticated Encryption – Motion</a:t>
            </a:r>
            <a:endParaRPr lang="en-US" sz="24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0" y="1102578"/>
            <a:ext cx="91440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en-CA" sz="2000" dirty="0" smtClean="0"/>
              <a:t>Instruct the editor to incorporate changes to D0.5, as indicated in 13/582r4</a:t>
            </a:r>
          </a:p>
          <a:p>
            <a:pPr marL="342900" indent="-342900"/>
            <a:endParaRPr lang="en-CA" sz="2000" dirty="0" smtClean="0">
              <a:sym typeface="Symbol"/>
            </a:endParaRPr>
          </a:p>
          <a:p>
            <a:pPr marL="342900" indent="-342900">
              <a:buFont typeface="Symbol" pitchFamily="18" charset="2"/>
              <a:buChar char="-"/>
            </a:pPr>
            <a:r>
              <a:rPr lang="en-CA" sz="2000" dirty="0" smtClean="0"/>
              <a:t> Yes </a:t>
            </a:r>
          </a:p>
          <a:p>
            <a:pPr marL="342900" indent="-342900">
              <a:buFont typeface="Symbol" pitchFamily="18" charset="2"/>
              <a:buChar char="-"/>
            </a:pPr>
            <a:r>
              <a:rPr lang="en-CA" sz="2000" dirty="0" smtClean="0"/>
              <a:t>No </a:t>
            </a:r>
          </a:p>
          <a:p>
            <a:pPr marL="342900" indent="-342900">
              <a:buFont typeface="Symbol" pitchFamily="18" charset="2"/>
              <a:buChar char="-"/>
            </a:pPr>
            <a:r>
              <a:rPr lang="en-CA" sz="2000" dirty="0" smtClean="0"/>
              <a:t>Abstain</a:t>
            </a:r>
          </a:p>
          <a:p>
            <a:pPr marL="342900" indent="-342900"/>
            <a:endParaRPr lang="en-CA" sz="2000" b="1" dirty="0" smtClean="0"/>
          </a:p>
          <a:p>
            <a:pPr marL="342900" indent="-342900"/>
            <a:r>
              <a:rPr lang="en-CA" sz="2000" b="1" dirty="0" smtClean="0"/>
              <a:t>Result: Y/N/A</a:t>
            </a:r>
          </a:p>
          <a:p>
            <a:pPr marL="457200" indent="-457200">
              <a:buFont typeface="Symbol" pitchFamily="18" charset="2"/>
              <a:buChar char="-"/>
            </a:pPr>
            <a:endParaRPr lang="en-CA" sz="2000" dirty="0" smtClean="0">
              <a:sym typeface="Symbol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28600" indent="-228600">
              <a:defRPr/>
            </a:pPr>
            <a:r>
              <a:rPr lang="en-US" altLang="ja-JP" smtClean="0"/>
              <a:t>Slide </a:t>
            </a:r>
            <a:fld id="{9389016A-55A8-41F3-A301-F0C788D1E75C}" type="slidenum">
              <a:rPr lang="en-US" altLang="ja-JP" smtClean="0"/>
              <a:pPr marL="228600" indent="-228600">
                <a:defRPr/>
              </a:pPr>
              <a:t>10</a:t>
            </a:fld>
            <a:endParaRPr lang="en-US" altLang="ja-JP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Rene Struik (Struik Security Consultancy)</a:t>
            </a:r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304800"/>
            <a:ext cx="9144000" cy="1066800"/>
          </a:xfrm>
        </p:spPr>
        <p:txBody>
          <a:bodyPr/>
          <a:lstStyle/>
          <a:p>
            <a:r>
              <a:rPr lang="en-US" altLang="ja-JP" sz="2400" dirty="0" smtClean="0"/>
              <a:t>FILS Key Establishment</a:t>
            </a:r>
            <a:endParaRPr lang="ja-JP" altLang="en-US" sz="2400" dirty="0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dirty="0" smtClean="0"/>
              <a:t>May 15, 2013</a:t>
            </a:r>
            <a:endParaRPr lang="en-US" altLang="ja-JP" dirty="0"/>
          </a:p>
        </p:txBody>
      </p:sp>
      <p:grpSp>
        <p:nvGrpSpPr>
          <p:cNvPr id="4" name="Group 66"/>
          <p:cNvGrpSpPr/>
          <p:nvPr/>
        </p:nvGrpSpPr>
        <p:grpSpPr>
          <a:xfrm>
            <a:off x="0" y="1219200"/>
            <a:ext cx="6858000" cy="3582988"/>
            <a:chOff x="0" y="1219200"/>
            <a:chExt cx="6858000" cy="3582988"/>
          </a:xfrm>
        </p:grpSpPr>
        <p:grpSp>
          <p:nvGrpSpPr>
            <p:cNvPr id="5" name="Group 54"/>
            <p:cNvGrpSpPr/>
            <p:nvPr/>
          </p:nvGrpSpPr>
          <p:grpSpPr>
            <a:xfrm>
              <a:off x="0" y="1219200"/>
              <a:ext cx="4951340" cy="3582988"/>
              <a:chOff x="0" y="1219200"/>
              <a:chExt cx="4951340" cy="3582988"/>
            </a:xfrm>
          </p:grpSpPr>
          <p:sp>
            <p:nvSpPr>
              <p:cNvPr id="7" name="正方形/長方形 6"/>
              <p:cNvSpPr/>
              <p:nvPr/>
            </p:nvSpPr>
            <p:spPr bwMode="auto">
              <a:xfrm>
                <a:off x="1217540" y="1219200"/>
                <a:ext cx="762000" cy="457200"/>
              </a:xfrm>
              <a:prstGeom prst="rect">
                <a:avLst/>
              </a:prstGeom>
              <a:solidFill>
                <a:srgbClr val="FFC000"/>
              </a:solidFill>
              <a:ln>
                <a:headEnd type="none" w="sm" len="sm"/>
                <a:tailEnd type="none" w="sm" len="sm"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ja-JP" sz="2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charset="0"/>
                  </a:rPr>
                  <a:t>STA</a:t>
                </a:r>
                <a:endParaRPr kumimoji="0" lang="ja-JP" altLang="en-US" sz="2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8" name="正方形/長方形 7"/>
              <p:cNvSpPr/>
              <p:nvPr/>
            </p:nvSpPr>
            <p:spPr bwMode="auto">
              <a:xfrm>
                <a:off x="4189340" y="1219200"/>
                <a:ext cx="762000" cy="457200"/>
              </a:xfrm>
              <a:prstGeom prst="rect">
                <a:avLst/>
              </a:prstGeom>
              <a:ln>
                <a:solidFill>
                  <a:srgbClr val="00B0F0"/>
                </a:solidFill>
                <a:headEnd type="none" w="sm" len="sm"/>
                <a:tailEnd type="none" w="sm" len="sm"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ja-JP" sz="2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charset="0"/>
                  </a:rPr>
                  <a:t>AP</a:t>
                </a:r>
                <a:endParaRPr kumimoji="0" lang="ja-JP" altLang="en-US" sz="2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cxnSp>
            <p:nvCxnSpPr>
              <p:cNvPr id="9" name="直線コネクタ 8"/>
              <p:cNvCxnSpPr>
                <a:stCxn id="8" idx="2"/>
              </p:cNvCxnSpPr>
              <p:nvPr/>
            </p:nvCxnSpPr>
            <p:spPr bwMode="auto">
              <a:xfrm rot="5400000">
                <a:off x="3007446" y="3238500"/>
                <a:ext cx="3124994" cy="794"/>
              </a:xfrm>
              <a:prstGeom prst="line">
                <a:avLst/>
              </a:prstGeom>
              <a:ln>
                <a:headEnd type="none" w="sm" len="sm"/>
                <a:tailEnd type="none" w="sm" len="sm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10" name="直線コネクタ 9"/>
              <p:cNvCxnSpPr/>
              <p:nvPr/>
            </p:nvCxnSpPr>
            <p:spPr bwMode="auto">
              <a:xfrm rot="5400000">
                <a:off x="37234" y="3237706"/>
                <a:ext cx="3125788" cy="3176"/>
              </a:xfrm>
              <a:prstGeom prst="line">
                <a:avLst/>
              </a:prstGeom>
              <a:ln>
                <a:headEnd type="none" w="sm" len="sm"/>
                <a:tailEnd type="none" w="sm" len="sm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45" name="直線矢印コネクタ 44"/>
              <p:cNvCxnSpPr/>
              <p:nvPr/>
            </p:nvCxnSpPr>
            <p:spPr bwMode="auto">
              <a:xfrm>
                <a:off x="1598540" y="3733800"/>
                <a:ext cx="2971800" cy="0"/>
              </a:xfrm>
              <a:prstGeom prst="straightConnector1">
                <a:avLst/>
              </a:prstGeom>
              <a:ln>
                <a:headEnd type="none" w="sm" len="sm"/>
                <a:tailEnd type="triangle" w="lg" len="lg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46" name="直線矢印コネクタ 45"/>
              <p:cNvCxnSpPr/>
              <p:nvPr/>
            </p:nvCxnSpPr>
            <p:spPr bwMode="auto">
              <a:xfrm flipH="1" flipV="1">
                <a:off x="1598540" y="4267200"/>
                <a:ext cx="2971800" cy="1588"/>
              </a:xfrm>
              <a:prstGeom prst="straightConnector1">
                <a:avLst/>
              </a:prstGeom>
              <a:ln>
                <a:headEnd type="none" w="sm" len="sm"/>
                <a:tailEnd type="triangle" w="lg" len="lg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  <p:sp>
            <p:nvSpPr>
              <p:cNvPr id="31" name="テキスト ボックス 30"/>
              <p:cNvSpPr txBox="1"/>
              <p:nvPr/>
            </p:nvSpPr>
            <p:spPr>
              <a:xfrm>
                <a:off x="2131940" y="3352800"/>
                <a:ext cx="186942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kumimoji="1" lang="en-US" altLang="ja-JP" sz="1600" dirty="0" smtClean="0"/>
                  <a:t>Association Request</a:t>
                </a:r>
              </a:p>
            </p:txBody>
          </p:sp>
          <p:cxnSp>
            <p:nvCxnSpPr>
              <p:cNvPr id="27" name="直線矢印コネクタ 26"/>
              <p:cNvCxnSpPr/>
              <p:nvPr/>
            </p:nvCxnSpPr>
            <p:spPr bwMode="auto">
              <a:xfrm flipH="1" flipV="1">
                <a:off x="1598540" y="2133600"/>
                <a:ext cx="2971800" cy="1588"/>
              </a:xfrm>
              <a:prstGeom prst="straightConnector1">
                <a:avLst/>
              </a:prstGeom>
              <a:ln w="28575">
                <a:headEnd type="none" w="sm" len="sm"/>
                <a:tailEnd type="triangle" w="lg" len="lg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  <p:sp>
            <p:nvSpPr>
              <p:cNvPr id="29" name="テキスト ボックス 28"/>
              <p:cNvSpPr txBox="1"/>
              <p:nvPr/>
            </p:nvSpPr>
            <p:spPr>
              <a:xfrm>
                <a:off x="2131940" y="1828800"/>
                <a:ext cx="184858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kumimoji="1" lang="en-US" altLang="ja-JP" sz="1600" dirty="0" smtClean="0"/>
                  <a:t>Beacon/Probe Resp.</a:t>
                </a:r>
              </a:p>
            </p:txBody>
          </p:sp>
          <p:cxnSp>
            <p:nvCxnSpPr>
              <p:cNvPr id="30" name="直線矢印コネクタ 29"/>
              <p:cNvCxnSpPr/>
              <p:nvPr/>
            </p:nvCxnSpPr>
            <p:spPr bwMode="auto">
              <a:xfrm flipV="1">
                <a:off x="1598540" y="2667000"/>
                <a:ext cx="2971800" cy="1588"/>
              </a:xfrm>
              <a:prstGeom prst="straightConnector1">
                <a:avLst/>
              </a:prstGeom>
              <a:ln>
                <a:headEnd type="none" w="sm" len="sm"/>
                <a:tailEnd type="triangle" w="lg" len="lg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33" name="直線矢印コネクタ 32"/>
              <p:cNvCxnSpPr/>
              <p:nvPr/>
            </p:nvCxnSpPr>
            <p:spPr bwMode="auto">
              <a:xfrm flipH="1" flipV="1">
                <a:off x="1598540" y="3200400"/>
                <a:ext cx="2971800" cy="1588"/>
              </a:xfrm>
              <a:prstGeom prst="straightConnector1">
                <a:avLst/>
              </a:prstGeom>
              <a:ln>
                <a:headEnd type="none" w="sm" len="sm"/>
                <a:tailEnd type="triangle" w="lg" len="lg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  <p:sp>
            <p:nvSpPr>
              <p:cNvPr id="34" name="テキスト ボックス 33"/>
              <p:cNvSpPr txBox="1"/>
              <p:nvPr/>
            </p:nvSpPr>
            <p:spPr>
              <a:xfrm>
                <a:off x="2002021" y="2362200"/>
                <a:ext cx="212109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kumimoji="1" lang="en-US" altLang="ja-JP" sz="1600" dirty="0" smtClean="0"/>
                  <a:t>Authentication Request</a:t>
                </a:r>
                <a:endParaRPr kumimoji="1" lang="ja-JP" altLang="en-US" sz="1600" dirty="0"/>
              </a:p>
            </p:txBody>
          </p:sp>
          <p:sp>
            <p:nvSpPr>
              <p:cNvPr id="38" name="テキスト ボックス 33"/>
              <p:cNvSpPr txBox="1"/>
              <p:nvPr/>
            </p:nvSpPr>
            <p:spPr>
              <a:xfrm>
                <a:off x="1979540" y="2819400"/>
                <a:ext cx="224612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kumimoji="1" lang="en-US" altLang="ja-JP" sz="1600" dirty="0" smtClean="0"/>
                  <a:t>Authentication Response</a:t>
                </a:r>
                <a:endParaRPr kumimoji="1" lang="ja-JP" altLang="en-US" sz="1600" dirty="0"/>
              </a:p>
            </p:txBody>
          </p:sp>
          <p:sp>
            <p:nvSpPr>
              <p:cNvPr id="42" name="Left Brace 41"/>
              <p:cNvSpPr/>
              <p:nvPr/>
            </p:nvSpPr>
            <p:spPr bwMode="auto">
              <a:xfrm>
                <a:off x="1217540" y="2590800"/>
                <a:ext cx="226117" cy="678352"/>
              </a:xfrm>
              <a:prstGeom prst="leftBrace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CA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43" name="Left Brace 42"/>
              <p:cNvSpPr/>
              <p:nvPr/>
            </p:nvSpPr>
            <p:spPr bwMode="auto">
              <a:xfrm>
                <a:off x="1217540" y="3657600"/>
                <a:ext cx="226117" cy="678352"/>
              </a:xfrm>
              <a:prstGeom prst="leftBrace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CA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44" name="テキスト ボックス 30"/>
              <p:cNvSpPr txBox="1"/>
              <p:nvPr/>
            </p:nvSpPr>
            <p:spPr>
              <a:xfrm>
                <a:off x="2131940" y="3886200"/>
                <a:ext cx="186942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kumimoji="1" lang="en-US" altLang="ja-JP" sz="1600" dirty="0" smtClean="0"/>
                  <a:t>Association Request</a:t>
                </a:r>
              </a:p>
            </p:txBody>
          </p:sp>
          <p:sp>
            <p:nvSpPr>
              <p:cNvPr id="48" name="TextBox 47"/>
              <p:cNvSpPr txBox="1"/>
              <p:nvPr/>
            </p:nvSpPr>
            <p:spPr>
              <a:xfrm>
                <a:off x="0" y="2743200"/>
                <a:ext cx="1351653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CA" sz="1600" dirty="0" smtClean="0"/>
                  <a:t>Key </a:t>
                </a:r>
              </a:p>
              <a:p>
                <a:pPr algn="ctr"/>
                <a:r>
                  <a:rPr lang="en-CA" sz="1600" dirty="0" smtClean="0"/>
                  <a:t>Establishment</a:t>
                </a:r>
                <a:endParaRPr lang="en-CA" sz="1600" dirty="0"/>
              </a:p>
            </p:txBody>
          </p:sp>
          <p:sp>
            <p:nvSpPr>
              <p:cNvPr id="49" name="TextBox 48"/>
              <p:cNvSpPr txBox="1"/>
              <p:nvPr/>
            </p:nvSpPr>
            <p:spPr>
              <a:xfrm>
                <a:off x="28856" y="3733800"/>
                <a:ext cx="1293945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CA" sz="1600" dirty="0" smtClean="0"/>
                  <a:t>Key </a:t>
                </a:r>
              </a:p>
              <a:p>
                <a:pPr algn="ctr"/>
                <a:r>
                  <a:rPr lang="en-CA" sz="1600" dirty="0" smtClean="0"/>
                  <a:t>Confirmation</a:t>
                </a:r>
                <a:endParaRPr lang="en-CA" sz="1600" dirty="0"/>
              </a:p>
            </p:txBody>
          </p:sp>
        </p:grpSp>
        <p:grpSp>
          <p:nvGrpSpPr>
            <p:cNvPr id="6" name="Group 55"/>
            <p:cNvGrpSpPr/>
            <p:nvPr/>
          </p:nvGrpSpPr>
          <p:grpSpPr>
            <a:xfrm>
              <a:off x="6096000" y="1219200"/>
              <a:ext cx="762000" cy="3582194"/>
              <a:chOff x="6096000" y="1219200"/>
              <a:chExt cx="762000" cy="3582194"/>
            </a:xfrm>
          </p:grpSpPr>
          <p:sp>
            <p:nvSpPr>
              <p:cNvPr id="47" name="正方形/長方形 7"/>
              <p:cNvSpPr/>
              <p:nvPr/>
            </p:nvSpPr>
            <p:spPr bwMode="auto">
              <a:xfrm>
                <a:off x="6096000" y="1219200"/>
                <a:ext cx="762000" cy="457200"/>
              </a:xfrm>
              <a:prstGeom prst="rect">
                <a:avLst/>
              </a:prstGeom>
              <a:solidFill>
                <a:srgbClr val="92D050"/>
              </a:solidFill>
              <a:ln>
                <a:solidFill>
                  <a:srgbClr val="00B0F0"/>
                </a:solidFill>
                <a:headEnd type="none" w="sm" len="sm"/>
                <a:tailEnd type="none" w="sm" len="sm"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ja-JP" sz="2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charset="0"/>
                  </a:rPr>
                  <a:t>TTP</a:t>
                </a:r>
                <a:endParaRPr kumimoji="0" lang="ja-JP" altLang="en-US" sz="2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cxnSp>
            <p:nvCxnSpPr>
              <p:cNvPr id="53" name="直線コネクタ 8"/>
              <p:cNvCxnSpPr/>
              <p:nvPr/>
            </p:nvCxnSpPr>
            <p:spPr bwMode="auto">
              <a:xfrm rot="5400000">
                <a:off x="4914900" y="3238500"/>
                <a:ext cx="3124994" cy="794"/>
              </a:xfrm>
              <a:prstGeom prst="line">
                <a:avLst/>
              </a:prstGeom>
              <a:ln>
                <a:headEnd type="none" w="sm" len="sm"/>
                <a:tailEnd type="none" w="sm" len="sm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</p:grpSp>
        <p:cxnSp>
          <p:nvCxnSpPr>
            <p:cNvPr id="62" name="直線矢印コネクタ 29"/>
            <p:cNvCxnSpPr/>
            <p:nvPr/>
          </p:nvCxnSpPr>
          <p:spPr bwMode="auto">
            <a:xfrm flipV="1">
              <a:off x="4572000" y="2819400"/>
              <a:ext cx="1905000" cy="1588"/>
            </a:xfrm>
            <a:prstGeom prst="straightConnector1">
              <a:avLst/>
            </a:prstGeom>
            <a:ln w="28575">
              <a:prstDash val="dash"/>
              <a:headEnd type="triangle" w="med" len="med"/>
              <a:tailEnd type="triangle" w="med" len="med"/>
            </a:ln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</p:grpSp>
      <p:sp>
        <p:nvSpPr>
          <p:cNvPr id="32" name="Oval Callout 31"/>
          <p:cNvSpPr/>
          <p:nvPr/>
        </p:nvSpPr>
        <p:spPr bwMode="auto">
          <a:xfrm>
            <a:off x="6858000" y="838200"/>
            <a:ext cx="2286000" cy="533400"/>
          </a:xfrm>
          <a:prstGeom prst="wedgeEllipseCallout">
            <a:avLst>
              <a:gd name="adj1" fmla="val -49924"/>
              <a:gd name="adj2" fmla="val 67459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6858000" y="762000"/>
            <a:ext cx="2514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 online/offline assistance </a:t>
            </a:r>
          </a:p>
          <a:p>
            <a:r>
              <a:rPr lang="en-US" sz="1600" dirty="0" smtClean="0"/>
              <a:t>with authentication</a:t>
            </a:r>
            <a:endParaRPr lang="en-US" sz="1600" dirty="0"/>
          </a:p>
        </p:txBody>
      </p:sp>
      <p:cxnSp>
        <p:nvCxnSpPr>
          <p:cNvPr id="36" name="直線矢印コネクタ 29"/>
          <p:cNvCxnSpPr/>
          <p:nvPr/>
        </p:nvCxnSpPr>
        <p:spPr bwMode="auto">
          <a:xfrm flipV="1">
            <a:off x="4572000" y="3352800"/>
            <a:ext cx="1905000" cy="1588"/>
          </a:xfrm>
          <a:prstGeom prst="straightConnector1">
            <a:avLst/>
          </a:prstGeom>
          <a:ln w="28575">
            <a:prstDash val="dash"/>
            <a:headEnd type="triangle" w="med" len="med"/>
            <a:tailEnd type="none" w="med" len="med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0" y="4800600"/>
            <a:ext cx="91440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 smtClean="0"/>
              <a:t>FILS key establishment protocol options provided:</a:t>
            </a:r>
          </a:p>
          <a:p>
            <a:pPr>
              <a:buFont typeface="Wingdings" pitchFamily="2" charset="2"/>
              <a:buChar char="§"/>
            </a:pPr>
            <a:r>
              <a:rPr lang="en-US" sz="2000" b="1" dirty="0" smtClean="0"/>
              <a:t> </a:t>
            </a:r>
            <a:r>
              <a:rPr lang="en-US" sz="2000" dirty="0" smtClean="0"/>
              <a:t>FILS Authentication </a:t>
            </a:r>
            <a:r>
              <a:rPr lang="en-US" sz="2000" i="1" dirty="0" smtClean="0"/>
              <a:t>with</a:t>
            </a:r>
            <a:r>
              <a:rPr lang="en-US" sz="2000" dirty="0" smtClean="0"/>
              <a:t> TTP, based on ERP</a:t>
            </a:r>
          </a:p>
          <a:p>
            <a:r>
              <a:rPr lang="en-US" sz="2000" dirty="0" smtClean="0"/>
              <a:t>   (two flavors: </a:t>
            </a:r>
            <a:r>
              <a:rPr lang="en-US" sz="2000" i="1" dirty="0" smtClean="0"/>
              <a:t>with</a:t>
            </a:r>
            <a:r>
              <a:rPr lang="en-US" sz="2000" dirty="0" smtClean="0"/>
              <a:t> or </a:t>
            </a:r>
            <a:r>
              <a:rPr lang="en-US" sz="2000" i="1" dirty="0" smtClean="0"/>
              <a:t>without</a:t>
            </a:r>
            <a:r>
              <a:rPr lang="en-US" sz="2000" dirty="0" smtClean="0"/>
              <a:t> “PFS” (ERP+ECDH, resp. ERP) </a:t>
            </a:r>
            <a:r>
              <a:rPr lang="en-US" sz="2000" dirty="0" smtClean="0">
                <a:sym typeface="Symbol"/>
              </a:rPr>
              <a:t></a:t>
            </a:r>
            <a:r>
              <a:rPr lang="en-US" sz="2000" dirty="0" smtClean="0"/>
              <a:t> see next slides)</a:t>
            </a:r>
          </a:p>
          <a:p>
            <a:pPr>
              <a:buFont typeface="Wingdings" pitchFamily="2" charset="2"/>
              <a:buChar char="§"/>
            </a:pPr>
            <a:r>
              <a:rPr lang="en-US" sz="2000" b="1" dirty="0" smtClean="0"/>
              <a:t> </a:t>
            </a:r>
            <a:r>
              <a:rPr lang="en-US" sz="2000" dirty="0" smtClean="0"/>
              <a:t>Authentication </a:t>
            </a:r>
            <a:r>
              <a:rPr lang="en-US" sz="2000" i="1" dirty="0" smtClean="0"/>
              <a:t>without</a:t>
            </a:r>
            <a:r>
              <a:rPr lang="en-US" sz="2000" dirty="0" smtClean="0"/>
              <a:t> online TTP, based on ECDH and ECDSA certificate</a:t>
            </a:r>
          </a:p>
          <a:p>
            <a:endParaRPr lang="en-US" sz="2000" b="1" u="sng" dirty="0" smtClean="0"/>
          </a:p>
        </p:txBody>
      </p:sp>
      <p:sp>
        <p:nvSpPr>
          <p:cNvPr id="37" name="TextBox 36"/>
          <p:cNvSpPr txBox="1"/>
          <p:nvPr/>
        </p:nvSpPr>
        <p:spPr>
          <a:xfrm>
            <a:off x="7086600" y="6172200"/>
            <a:ext cx="15831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Slide source: </a:t>
            </a:r>
            <a:r>
              <a:rPr lang="en-US" dirty="0" smtClean="0"/>
              <a:t>13/324r0</a:t>
            </a:r>
            <a:endParaRPr lang="en-US" dirty="0"/>
          </a:p>
        </p:txBody>
      </p:sp>
      <p:sp>
        <p:nvSpPr>
          <p:cNvPr id="40" name="Slide Number Placeholder 3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28600" indent="-228600">
              <a:defRPr/>
            </a:pPr>
            <a:r>
              <a:rPr lang="en-US" altLang="ja-JP" smtClean="0"/>
              <a:t>Slide </a:t>
            </a:r>
            <a:fld id="{A0E9736F-34C7-4D92-95A5-7DB6353CE552}" type="slidenum">
              <a:rPr lang="en-US" altLang="ja-JP" smtClean="0"/>
              <a:pPr marL="228600" indent="-228600">
                <a:defRPr/>
              </a:pPr>
              <a:t>2</a:t>
            </a:fld>
            <a:endParaRPr lang="en-US" altLang="ja-JP" dirty="0"/>
          </a:p>
        </p:txBody>
      </p:sp>
      <p:sp>
        <p:nvSpPr>
          <p:cNvPr id="41" name="Footer Placeholder 4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Rene Struik (Struik Security Consultancy)</a:t>
            </a:r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304800"/>
            <a:ext cx="9144000" cy="1066800"/>
          </a:xfrm>
        </p:spPr>
        <p:txBody>
          <a:bodyPr/>
          <a:lstStyle/>
          <a:p>
            <a:r>
              <a:rPr lang="en-US" altLang="ja-JP" sz="2400" dirty="0" smtClean="0"/>
              <a:t>Adding “piggy-backed info” to protocol flows …</a:t>
            </a:r>
            <a:endParaRPr lang="ja-JP" altLang="en-US" sz="2400" dirty="0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dirty="0" smtClean="0"/>
              <a:t>May 15, 2013</a:t>
            </a:r>
            <a:endParaRPr lang="en-US" altLang="ja-JP" dirty="0"/>
          </a:p>
        </p:txBody>
      </p:sp>
      <p:grpSp>
        <p:nvGrpSpPr>
          <p:cNvPr id="4" name="Group 66"/>
          <p:cNvGrpSpPr/>
          <p:nvPr/>
        </p:nvGrpSpPr>
        <p:grpSpPr>
          <a:xfrm>
            <a:off x="0" y="1219200"/>
            <a:ext cx="6858000" cy="3582988"/>
            <a:chOff x="0" y="1219200"/>
            <a:chExt cx="6858000" cy="3582988"/>
          </a:xfrm>
        </p:grpSpPr>
        <p:grpSp>
          <p:nvGrpSpPr>
            <p:cNvPr id="5" name="Group 54"/>
            <p:cNvGrpSpPr/>
            <p:nvPr/>
          </p:nvGrpSpPr>
          <p:grpSpPr>
            <a:xfrm>
              <a:off x="0" y="1219200"/>
              <a:ext cx="4951340" cy="3582988"/>
              <a:chOff x="0" y="1219200"/>
              <a:chExt cx="4951340" cy="3582988"/>
            </a:xfrm>
          </p:grpSpPr>
          <p:sp>
            <p:nvSpPr>
              <p:cNvPr id="7" name="正方形/長方形 6"/>
              <p:cNvSpPr/>
              <p:nvPr/>
            </p:nvSpPr>
            <p:spPr bwMode="auto">
              <a:xfrm>
                <a:off x="1217540" y="1219200"/>
                <a:ext cx="762000" cy="457200"/>
              </a:xfrm>
              <a:prstGeom prst="rect">
                <a:avLst/>
              </a:prstGeom>
              <a:solidFill>
                <a:srgbClr val="FFC000"/>
              </a:solidFill>
              <a:ln>
                <a:headEnd type="none" w="sm" len="sm"/>
                <a:tailEnd type="none" w="sm" len="sm"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ja-JP" sz="2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charset="0"/>
                  </a:rPr>
                  <a:t>STA</a:t>
                </a:r>
                <a:endParaRPr kumimoji="0" lang="ja-JP" altLang="en-US" sz="2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8" name="正方形/長方形 7"/>
              <p:cNvSpPr/>
              <p:nvPr/>
            </p:nvSpPr>
            <p:spPr bwMode="auto">
              <a:xfrm>
                <a:off x="4189340" y="1219200"/>
                <a:ext cx="762000" cy="457200"/>
              </a:xfrm>
              <a:prstGeom prst="rect">
                <a:avLst/>
              </a:prstGeom>
              <a:ln>
                <a:solidFill>
                  <a:srgbClr val="00B0F0"/>
                </a:solidFill>
                <a:headEnd type="none" w="sm" len="sm"/>
                <a:tailEnd type="none" w="sm" len="sm"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ja-JP" sz="2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charset="0"/>
                  </a:rPr>
                  <a:t>AP</a:t>
                </a:r>
                <a:endParaRPr kumimoji="0" lang="ja-JP" altLang="en-US" sz="2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cxnSp>
            <p:nvCxnSpPr>
              <p:cNvPr id="9" name="直線コネクタ 8"/>
              <p:cNvCxnSpPr>
                <a:stCxn id="8" idx="2"/>
              </p:cNvCxnSpPr>
              <p:nvPr/>
            </p:nvCxnSpPr>
            <p:spPr bwMode="auto">
              <a:xfrm rot="5400000">
                <a:off x="3007446" y="3238500"/>
                <a:ext cx="3124994" cy="794"/>
              </a:xfrm>
              <a:prstGeom prst="line">
                <a:avLst/>
              </a:prstGeom>
              <a:ln>
                <a:headEnd type="none" w="sm" len="sm"/>
                <a:tailEnd type="none" w="sm" len="sm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10" name="直線コネクタ 9"/>
              <p:cNvCxnSpPr/>
              <p:nvPr/>
            </p:nvCxnSpPr>
            <p:spPr bwMode="auto">
              <a:xfrm rot="5400000">
                <a:off x="37234" y="3237706"/>
                <a:ext cx="3125788" cy="3176"/>
              </a:xfrm>
              <a:prstGeom prst="line">
                <a:avLst/>
              </a:prstGeom>
              <a:ln>
                <a:headEnd type="none" w="sm" len="sm"/>
                <a:tailEnd type="none" w="sm" len="sm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45" name="直線矢印コネクタ 44"/>
              <p:cNvCxnSpPr/>
              <p:nvPr/>
            </p:nvCxnSpPr>
            <p:spPr bwMode="auto">
              <a:xfrm>
                <a:off x="1598540" y="3733800"/>
                <a:ext cx="2971800" cy="0"/>
              </a:xfrm>
              <a:prstGeom prst="straightConnector1">
                <a:avLst/>
              </a:prstGeom>
              <a:ln>
                <a:headEnd type="none" w="sm" len="sm"/>
                <a:tailEnd type="triangle" w="lg" len="lg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46" name="直線矢印コネクタ 45"/>
              <p:cNvCxnSpPr/>
              <p:nvPr/>
            </p:nvCxnSpPr>
            <p:spPr bwMode="auto">
              <a:xfrm flipH="1" flipV="1">
                <a:off x="1598540" y="4267200"/>
                <a:ext cx="2971800" cy="1588"/>
              </a:xfrm>
              <a:prstGeom prst="straightConnector1">
                <a:avLst/>
              </a:prstGeom>
              <a:ln>
                <a:headEnd type="none" w="sm" len="sm"/>
                <a:tailEnd type="triangle" w="lg" len="lg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  <p:sp>
            <p:nvSpPr>
              <p:cNvPr id="31" name="テキスト ボックス 30"/>
              <p:cNvSpPr txBox="1"/>
              <p:nvPr/>
            </p:nvSpPr>
            <p:spPr>
              <a:xfrm>
                <a:off x="2131940" y="3352800"/>
                <a:ext cx="186942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kumimoji="1" lang="en-US" altLang="ja-JP" sz="1600" dirty="0" smtClean="0"/>
                  <a:t>Association Request</a:t>
                </a:r>
              </a:p>
            </p:txBody>
          </p:sp>
          <p:cxnSp>
            <p:nvCxnSpPr>
              <p:cNvPr id="27" name="直線矢印コネクタ 26"/>
              <p:cNvCxnSpPr/>
              <p:nvPr/>
            </p:nvCxnSpPr>
            <p:spPr bwMode="auto">
              <a:xfrm flipH="1" flipV="1">
                <a:off x="1598540" y="2133600"/>
                <a:ext cx="2971800" cy="1588"/>
              </a:xfrm>
              <a:prstGeom prst="straightConnector1">
                <a:avLst/>
              </a:prstGeom>
              <a:ln w="28575">
                <a:headEnd type="none" w="sm" len="sm"/>
                <a:tailEnd type="triangle" w="lg" len="lg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  <p:sp>
            <p:nvSpPr>
              <p:cNvPr id="29" name="テキスト ボックス 28"/>
              <p:cNvSpPr txBox="1"/>
              <p:nvPr/>
            </p:nvSpPr>
            <p:spPr>
              <a:xfrm>
                <a:off x="2131940" y="1828800"/>
                <a:ext cx="184858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kumimoji="1" lang="en-US" altLang="ja-JP" sz="1600" dirty="0" smtClean="0"/>
                  <a:t>Beacon/Probe Resp.</a:t>
                </a:r>
              </a:p>
            </p:txBody>
          </p:sp>
          <p:cxnSp>
            <p:nvCxnSpPr>
              <p:cNvPr id="30" name="直線矢印コネクタ 29"/>
              <p:cNvCxnSpPr/>
              <p:nvPr/>
            </p:nvCxnSpPr>
            <p:spPr bwMode="auto">
              <a:xfrm flipV="1">
                <a:off x="1598540" y="2667000"/>
                <a:ext cx="2971800" cy="1588"/>
              </a:xfrm>
              <a:prstGeom prst="straightConnector1">
                <a:avLst/>
              </a:prstGeom>
              <a:ln>
                <a:headEnd type="none" w="sm" len="sm"/>
                <a:tailEnd type="triangle" w="lg" len="lg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33" name="直線矢印コネクタ 32"/>
              <p:cNvCxnSpPr/>
              <p:nvPr/>
            </p:nvCxnSpPr>
            <p:spPr bwMode="auto">
              <a:xfrm flipH="1" flipV="1">
                <a:off x="1598540" y="3200400"/>
                <a:ext cx="2971800" cy="1588"/>
              </a:xfrm>
              <a:prstGeom prst="straightConnector1">
                <a:avLst/>
              </a:prstGeom>
              <a:ln>
                <a:headEnd type="none" w="sm" len="sm"/>
                <a:tailEnd type="triangle" w="lg" len="lg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  <p:sp>
            <p:nvSpPr>
              <p:cNvPr id="34" name="テキスト ボックス 33"/>
              <p:cNvSpPr txBox="1"/>
              <p:nvPr/>
            </p:nvSpPr>
            <p:spPr>
              <a:xfrm>
                <a:off x="2002021" y="2362200"/>
                <a:ext cx="212109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kumimoji="1" lang="en-US" altLang="ja-JP" sz="1600" dirty="0" smtClean="0"/>
                  <a:t>Authentication Request</a:t>
                </a:r>
                <a:endParaRPr kumimoji="1" lang="ja-JP" altLang="en-US" sz="1600" dirty="0"/>
              </a:p>
            </p:txBody>
          </p:sp>
          <p:sp>
            <p:nvSpPr>
              <p:cNvPr id="38" name="テキスト ボックス 33"/>
              <p:cNvSpPr txBox="1"/>
              <p:nvPr/>
            </p:nvSpPr>
            <p:spPr>
              <a:xfrm>
                <a:off x="1979540" y="2819400"/>
                <a:ext cx="224612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kumimoji="1" lang="en-US" altLang="ja-JP" sz="1600" dirty="0" smtClean="0"/>
                  <a:t>Authentication Response</a:t>
                </a:r>
                <a:endParaRPr kumimoji="1" lang="ja-JP" altLang="en-US" sz="1600" dirty="0"/>
              </a:p>
            </p:txBody>
          </p:sp>
          <p:sp>
            <p:nvSpPr>
              <p:cNvPr id="42" name="Left Brace 41"/>
              <p:cNvSpPr/>
              <p:nvPr/>
            </p:nvSpPr>
            <p:spPr bwMode="auto">
              <a:xfrm>
                <a:off x="1217540" y="2590800"/>
                <a:ext cx="226117" cy="678352"/>
              </a:xfrm>
              <a:prstGeom prst="leftBrace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CA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43" name="Left Brace 42"/>
              <p:cNvSpPr/>
              <p:nvPr/>
            </p:nvSpPr>
            <p:spPr bwMode="auto">
              <a:xfrm>
                <a:off x="1217540" y="3657600"/>
                <a:ext cx="226117" cy="678352"/>
              </a:xfrm>
              <a:prstGeom prst="leftBrace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CA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44" name="テキスト ボックス 30"/>
              <p:cNvSpPr txBox="1"/>
              <p:nvPr/>
            </p:nvSpPr>
            <p:spPr>
              <a:xfrm>
                <a:off x="2131940" y="3886200"/>
                <a:ext cx="186942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kumimoji="1" lang="en-US" altLang="ja-JP" sz="1600" dirty="0" smtClean="0"/>
                  <a:t>Association Request</a:t>
                </a:r>
              </a:p>
            </p:txBody>
          </p:sp>
          <p:sp>
            <p:nvSpPr>
              <p:cNvPr id="48" name="TextBox 47"/>
              <p:cNvSpPr txBox="1"/>
              <p:nvPr/>
            </p:nvSpPr>
            <p:spPr>
              <a:xfrm>
                <a:off x="0" y="2743200"/>
                <a:ext cx="1351653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CA" sz="1600" dirty="0" smtClean="0"/>
                  <a:t>Key </a:t>
                </a:r>
              </a:p>
              <a:p>
                <a:pPr algn="ctr"/>
                <a:r>
                  <a:rPr lang="en-CA" sz="1600" dirty="0" smtClean="0"/>
                  <a:t>Establishment</a:t>
                </a:r>
                <a:endParaRPr lang="en-CA" sz="1600" dirty="0"/>
              </a:p>
            </p:txBody>
          </p:sp>
          <p:sp>
            <p:nvSpPr>
              <p:cNvPr id="49" name="TextBox 48"/>
              <p:cNvSpPr txBox="1"/>
              <p:nvPr/>
            </p:nvSpPr>
            <p:spPr>
              <a:xfrm>
                <a:off x="28856" y="3733800"/>
                <a:ext cx="1293945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CA" sz="1600" dirty="0" smtClean="0"/>
                  <a:t>Key </a:t>
                </a:r>
              </a:p>
              <a:p>
                <a:pPr algn="ctr"/>
                <a:r>
                  <a:rPr lang="en-CA" sz="1600" dirty="0" smtClean="0"/>
                  <a:t>Confirmation</a:t>
                </a:r>
                <a:endParaRPr lang="en-CA" sz="1600" dirty="0"/>
              </a:p>
            </p:txBody>
          </p:sp>
        </p:grpSp>
        <p:grpSp>
          <p:nvGrpSpPr>
            <p:cNvPr id="6" name="Group 55"/>
            <p:cNvGrpSpPr/>
            <p:nvPr/>
          </p:nvGrpSpPr>
          <p:grpSpPr>
            <a:xfrm>
              <a:off x="6096000" y="1219200"/>
              <a:ext cx="762000" cy="3582194"/>
              <a:chOff x="6096000" y="1219200"/>
              <a:chExt cx="762000" cy="3582194"/>
            </a:xfrm>
          </p:grpSpPr>
          <p:sp>
            <p:nvSpPr>
              <p:cNvPr id="47" name="正方形/長方形 7"/>
              <p:cNvSpPr/>
              <p:nvPr/>
            </p:nvSpPr>
            <p:spPr bwMode="auto">
              <a:xfrm>
                <a:off x="6096000" y="1219200"/>
                <a:ext cx="762000" cy="457200"/>
              </a:xfrm>
              <a:prstGeom prst="rect">
                <a:avLst/>
              </a:prstGeom>
              <a:solidFill>
                <a:srgbClr val="92D050"/>
              </a:solidFill>
              <a:ln>
                <a:solidFill>
                  <a:srgbClr val="00B0F0"/>
                </a:solidFill>
                <a:headEnd type="none" w="sm" len="sm"/>
                <a:tailEnd type="none" w="sm" len="sm"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ja-JP" sz="2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charset="0"/>
                  </a:rPr>
                  <a:t>TTP</a:t>
                </a:r>
                <a:endParaRPr kumimoji="0" lang="ja-JP" altLang="en-US" sz="2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cxnSp>
            <p:nvCxnSpPr>
              <p:cNvPr id="53" name="直線コネクタ 8"/>
              <p:cNvCxnSpPr/>
              <p:nvPr/>
            </p:nvCxnSpPr>
            <p:spPr bwMode="auto">
              <a:xfrm rot="5400000">
                <a:off x="4914900" y="3238500"/>
                <a:ext cx="3124994" cy="794"/>
              </a:xfrm>
              <a:prstGeom prst="line">
                <a:avLst/>
              </a:prstGeom>
              <a:ln>
                <a:headEnd type="none" w="sm" len="sm"/>
                <a:tailEnd type="none" w="sm" len="sm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</p:grpSp>
        <p:cxnSp>
          <p:nvCxnSpPr>
            <p:cNvPr id="62" name="直線矢印コネクタ 29"/>
            <p:cNvCxnSpPr/>
            <p:nvPr/>
          </p:nvCxnSpPr>
          <p:spPr bwMode="auto">
            <a:xfrm flipV="1">
              <a:off x="4572000" y="2819400"/>
              <a:ext cx="1905000" cy="1588"/>
            </a:xfrm>
            <a:prstGeom prst="straightConnector1">
              <a:avLst/>
            </a:prstGeom>
            <a:ln w="28575">
              <a:prstDash val="dash"/>
              <a:headEnd type="triangle" w="med" len="med"/>
              <a:tailEnd type="triangle" w="med" len="med"/>
            </a:ln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</p:grpSp>
      <p:sp>
        <p:nvSpPr>
          <p:cNvPr id="40" name="正方形/長方形 7"/>
          <p:cNvSpPr/>
          <p:nvPr/>
        </p:nvSpPr>
        <p:spPr bwMode="auto">
          <a:xfrm>
            <a:off x="6781800" y="1524000"/>
            <a:ext cx="1143000" cy="457200"/>
          </a:xfrm>
          <a:prstGeom prst="rect">
            <a:avLst/>
          </a:prstGeom>
          <a:solidFill>
            <a:srgbClr val="FFA264"/>
          </a:solidFill>
          <a:ln>
            <a:solidFill>
              <a:srgbClr val="00B0F0"/>
            </a:solidFill>
            <a:headEnd type="none" w="sm" len="sm"/>
            <a:tailEnd type="none" w="sm" len="sm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2000" dirty="0" smtClean="0">
                <a:solidFill>
                  <a:schemeClr val="tx1"/>
                </a:solidFill>
                <a:latin typeface="Times New Roman" charset="0"/>
              </a:rPr>
              <a:t>Services</a:t>
            </a:r>
            <a:endParaRPr kumimoji="0" lang="ja-JP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41" name="直線コネクタ 8"/>
          <p:cNvCxnSpPr/>
          <p:nvPr/>
        </p:nvCxnSpPr>
        <p:spPr bwMode="auto">
          <a:xfrm flipH="1">
            <a:off x="7315200" y="1981200"/>
            <a:ext cx="794" cy="2819400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51" name="直線矢印コネクタ 29"/>
          <p:cNvCxnSpPr/>
          <p:nvPr/>
        </p:nvCxnSpPr>
        <p:spPr bwMode="auto">
          <a:xfrm flipV="1">
            <a:off x="4572000" y="3886200"/>
            <a:ext cx="2743200" cy="1588"/>
          </a:xfrm>
          <a:prstGeom prst="straightConnector1">
            <a:avLst/>
          </a:prstGeom>
          <a:ln w="28575">
            <a:prstDash val="dash"/>
            <a:headEnd type="triangle" w="med" len="med"/>
            <a:tailEnd type="triangle" w="med" len="med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1828800" y="4267200"/>
            <a:ext cx="26597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 smtClean="0">
                <a:solidFill>
                  <a:srgbClr val="002060"/>
                </a:solidFill>
              </a:rPr>
              <a:t>+ piggy-backed info response</a:t>
            </a:r>
            <a:endParaRPr lang="en-US" sz="1600" b="1" i="1" dirty="0">
              <a:solidFill>
                <a:srgbClr val="002060"/>
              </a:solidFill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1828800" y="3657600"/>
            <a:ext cx="253466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b="1" i="1" dirty="0" smtClean="0">
                <a:solidFill>
                  <a:srgbClr val="002060"/>
                </a:solidFill>
              </a:rPr>
              <a:t>+ piggy-backed info request</a:t>
            </a:r>
            <a:endParaRPr lang="en-US" sz="1600" b="1" i="1" dirty="0">
              <a:solidFill>
                <a:srgbClr val="002060"/>
              </a:solidFill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4648200" y="2438400"/>
            <a:ext cx="180209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/>
              <a:t>Authentication help</a:t>
            </a:r>
            <a:endParaRPr lang="en-US" sz="1600" i="1" dirty="0"/>
          </a:p>
        </p:txBody>
      </p:sp>
      <p:sp>
        <p:nvSpPr>
          <p:cNvPr id="61" name="TextBox 60"/>
          <p:cNvSpPr txBox="1"/>
          <p:nvPr/>
        </p:nvSpPr>
        <p:spPr>
          <a:xfrm>
            <a:off x="4648200" y="3581400"/>
            <a:ext cx="175560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/>
              <a:t>Configuration help</a:t>
            </a:r>
            <a:endParaRPr lang="en-US" sz="1600" i="1" dirty="0"/>
          </a:p>
        </p:txBody>
      </p:sp>
      <p:sp>
        <p:nvSpPr>
          <p:cNvPr id="63" name="TextBox 62"/>
          <p:cNvSpPr txBox="1"/>
          <p:nvPr/>
        </p:nvSpPr>
        <p:spPr>
          <a:xfrm>
            <a:off x="7109597" y="2971800"/>
            <a:ext cx="2034403" cy="33855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600" i="1" dirty="0" smtClean="0"/>
              <a:t>IP address assignment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7086600" y="3429000"/>
            <a:ext cx="1316386" cy="33855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600" i="1" dirty="0" smtClean="0"/>
              <a:t>Authorization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7086600" y="4038600"/>
            <a:ext cx="1276311" cy="58477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600" i="1" dirty="0" smtClean="0"/>
              <a:t>Subscription </a:t>
            </a:r>
          </a:p>
          <a:p>
            <a:r>
              <a:rPr lang="en-US" sz="1600" i="1" dirty="0" smtClean="0"/>
              <a:t>credentials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0" y="4876800"/>
            <a:ext cx="91440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 smtClean="0"/>
              <a:t>Piggy-backing info along FILS authentication protocol:</a:t>
            </a:r>
          </a:p>
          <a:p>
            <a:pPr>
              <a:buFont typeface="Wingdings" pitchFamily="2" charset="2"/>
              <a:buChar char="§"/>
            </a:pPr>
            <a:r>
              <a:rPr lang="en-US" sz="2000" b="1" dirty="0" smtClean="0"/>
              <a:t> </a:t>
            </a:r>
            <a:r>
              <a:rPr lang="en-US" sz="2000" dirty="0" smtClean="0"/>
              <a:t>Higher-layer set-up, including IP address assignment</a:t>
            </a:r>
          </a:p>
          <a:p>
            <a:pPr>
              <a:buFont typeface="Wingdings" pitchFamily="2" charset="2"/>
              <a:buChar char="§"/>
            </a:pPr>
            <a:r>
              <a:rPr lang="en-US" sz="2000" dirty="0" smtClean="0"/>
              <a:t> Authorization functionality, subscription credentials, etc.</a:t>
            </a:r>
          </a:p>
          <a:p>
            <a:pPr>
              <a:buFont typeface="Wingdings" pitchFamily="2" charset="2"/>
              <a:buChar char="§"/>
            </a:pPr>
            <a:endParaRPr lang="en-US" sz="2000" dirty="0" smtClean="0"/>
          </a:p>
          <a:p>
            <a:r>
              <a:rPr lang="en-US" sz="2000" dirty="0" smtClean="0"/>
              <a:t>See details elsewhere in presentation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7086600" y="6172200"/>
            <a:ext cx="15831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Slide source: </a:t>
            </a:r>
            <a:r>
              <a:rPr lang="en-US" dirty="0" smtClean="0"/>
              <a:t>13/324r0</a:t>
            </a:r>
            <a:endParaRPr lang="en-US" dirty="0"/>
          </a:p>
        </p:txBody>
      </p:sp>
      <p:sp>
        <p:nvSpPr>
          <p:cNvPr id="50" name="Slide Number Placeholder 4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28600" indent="-228600">
              <a:defRPr/>
            </a:pPr>
            <a:r>
              <a:rPr lang="en-US" altLang="ja-JP" smtClean="0"/>
              <a:t>Slide </a:t>
            </a:r>
            <a:fld id="{A0E9736F-34C7-4D92-95A5-7DB6353CE552}" type="slidenum">
              <a:rPr lang="en-US" altLang="ja-JP" smtClean="0"/>
              <a:pPr marL="228600" indent="-228600">
                <a:defRPr/>
              </a:pPr>
              <a:t>3</a:t>
            </a:fld>
            <a:endParaRPr lang="en-US" altLang="ja-JP" dirty="0"/>
          </a:p>
        </p:txBody>
      </p:sp>
      <p:sp>
        <p:nvSpPr>
          <p:cNvPr id="52" name="Footer Placeholder 5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Rene Struik (Struik Security Consultancy)</a:t>
            </a:r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304800"/>
            <a:ext cx="9144000" cy="1066800"/>
          </a:xfrm>
        </p:spPr>
        <p:txBody>
          <a:bodyPr/>
          <a:lstStyle/>
          <a:p>
            <a:r>
              <a:rPr lang="en-US" altLang="ja-JP" sz="2400" dirty="0" smtClean="0"/>
              <a:t>FILS Security Status</a:t>
            </a:r>
            <a:endParaRPr lang="ja-JP" altLang="en-US" sz="2400" dirty="0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dirty="0" smtClean="0"/>
              <a:t>May 15, 2013</a:t>
            </a:r>
            <a:endParaRPr lang="en-US" altLang="ja-JP" dirty="0"/>
          </a:p>
        </p:txBody>
      </p:sp>
      <p:sp>
        <p:nvSpPr>
          <p:cNvPr id="39" name="TextBox 38"/>
          <p:cNvSpPr txBox="1"/>
          <p:nvPr/>
        </p:nvSpPr>
        <p:spPr>
          <a:xfrm>
            <a:off x="0" y="917912"/>
            <a:ext cx="9144000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 smtClean="0"/>
              <a:t>Current Status:</a:t>
            </a:r>
          </a:p>
          <a:p>
            <a:pPr>
              <a:buFont typeface="Wingdings" pitchFamily="2" charset="2"/>
              <a:buChar char="§"/>
            </a:pPr>
            <a:r>
              <a:rPr lang="en-US" sz="2000" dirty="0" smtClean="0"/>
              <a:t> Three FILS authentication protocol options specified:</a:t>
            </a:r>
          </a:p>
          <a:p>
            <a:pPr lvl="1">
              <a:buFont typeface="Symbol" pitchFamily="18" charset="2"/>
              <a:buChar char="-"/>
            </a:pPr>
            <a:r>
              <a:rPr lang="en-US" sz="2000" dirty="0" smtClean="0"/>
              <a:t> FILS Authentication </a:t>
            </a:r>
            <a:r>
              <a:rPr lang="en-US" sz="2000" i="1" dirty="0" smtClean="0"/>
              <a:t>with</a:t>
            </a:r>
            <a:r>
              <a:rPr lang="en-US" sz="2000" dirty="0" smtClean="0"/>
              <a:t> Trusted Third Party</a:t>
            </a:r>
          </a:p>
          <a:p>
            <a:pPr lvl="1">
              <a:buFont typeface="Symbol" pitchFamily="18" charset="2"/>
              <a:buChar char="-"/>
            </a:pPr>
            <a:r>
              <a:rPr lang="en-US" sz="2000" dirty="0" smtClean="0"/>
              <a:t> FILS Authentication </a:t>
            </a:r>
            <a:r>
              <a:rPr lang="en-US" sz="2000" i="1" dirty="0" smtClean="0"/>
              <a:t>with</a:t>
            </a:r>
            <a:r>
              <a:rPr lang="en-US" sz="2000" dirty="0" smtClean="0"/>
              <a:t> Trusted Third Party and “PFS”</a:t>
            </a:r>
          </a:p>
          <a:p>
            <a:pPr lvl="1">
              <a:buFont typeface="Symbol" pitchFamily="18" charset="2"/>
              <a:buChar char="-"/>
            </a:pPr>
            <a:r>
              <a:rPr lang="en-US" sz="2000" dirty="0" smtClean="0"/>
              <a:t> FILS Authentication </a:t>
            </a:r>
            <a:r>
              <a:rPr lang="en-US" sz="2000" i="1" dirty="0" smtClean="0"/>
              <a:t>without</a:t>
            </a:r>
            <a:r>
              <a:rPr lang="en-US" sz="2000" dirty="0" smtClean="0"/>
              <a:t> Trusted Third Party</a:t>
            </a:r>
          </a:p>
          <a:p>
            <a:pPr>
              <a:buFont typeface="Wingdings" pitchFamily="2" charset="2"/>
              <a:buChar char="§"/>
            </a:pPr>
            <a:r>
              <a:rPr lang="en-US" sz="2000" dirty="0" smtClean="0"/>
              <a:t> Main differences:</a:t>
            </a:r>
          </a:p>
          <a:p>
            <a:pPr lvl="1">
              <a:buFont typeface="Symbol" pitchFamily="18" charset="2"/>
              <a:buChar char="-"/>
            </a:pPr>
            <a:r>
              <a:rPr lang="en-US" sz="2000" dirty="0" smtClean="0"/>
              <a:t> Different trust assumptions</a:t>
            </a:r>
          </a:p>
          <a:p>
            <a:pPr lvl="1">
              <a:buFont typeface="Symbol" pitchFamily="18" charset="2"/>
              <a:buChar char="-"/>
            </a:pPr>
            <a:r>
              <a:rPr lang="en-US" sz="2000" dirty="0" smtClean="0"/>
              <a:t> Different assumption on “pre-existing” system set-up</a:t>
            </a:r>
          </a:p>
          <a:p>
            <a:pPr lvl="1">
              <a:buFont typeface="Symbol" pitchFamily="18" charset="2"/>
              <a:buChar char="-"/>
            </a:pPr>
            <a:r>
              <a:rPr lang="en-US" sz="2000" dirty="0" smtClean="0"/>
              <a:t> Different assumptions on online availability of the “backbone network”</a:t>
            </a:r>
          </a:p>
          <a:p>
            <a:pPr>
              <a:buFont typeface="Wingdings" pitchFamily="2" charset="2"/>
              <a:buChar char="§"/>
            </a:pPr>
            <a:r>
              <a:rPr lang="en-US" sz="2000" dirty="0" smtClean="0"/>
              <a:t> Common elements:</a:t>
            </a:r>
          </a:p>
          <a:p>
            <a:pPr lvl="1">
              <a:buFont typeface="Symbol" pitchFamily="18" charset="2"/>
              <a:buChar char="-"/>
            </a:pPr>
            <a:r>
              <a:rPr lang="en-US" sz="2000" dirty="0" smtClean="0"/>
              <a:t> All have only four protocol flows</a:t>
            </a:r>
          </a:p>
          <a:p>
            <a:pPr lvl="1">
              <a:buFont typeface="Symbol" pitchFamily="18" charset="2"/>
              <a:buChar char="-"/>
            </a:pPr>
            <a:r>
              <a:rPr lang="en-US" sz="2000" dirty="0" smtClean="0"/>
              <a:t> All implemented via Authentication/Association Request/Response frames</a:t>
            </a:r>
          </a:p>
          <a:p>
            <a:pPr lvl="1">
              <a:buFont typeface="Symbol" pitchFamily="18" charset="2"/>
              <a:buChar char="-"/>
            </a:pPr>
            <a:r>
              <a:rPr lang="en-US" sz="2000" dirty="0" smtClean="0"/>
              <a:t> All allow piggy-backing of other info along Association frames</a:t>
            </a:r>
          </a:p>
          <a:p>
            <a:pPr lvl="1"/>
            <a:r>
              <a:rPr lang="en-US" sz="2000" dirty="0" smtClean="0"/>
              <a:t>   (e.g., IP address assignment)</a:t>
            </a:r>
          </a:p>
          <a:p>
            <a:r>
              <a:rPr lang="en-US" sz="2000" b="1" u="sng" dirty="0" smtClean="0"/>
              <a:t>Current Work in Progress:</a:t>
            </a:r>
          </a:p>
          <a:p>
            <a:pPr>
              <a:buFont typeface="Wingdings" pitchFamily="2" charset="2"/>
              <a:buChar char="§"/>
            </a:pPr>
            <a:r>
              <a:rPr lang="en-US" sz="2000" dirty="0" smtClean="0"/>
              <a:t> How to deal with large objects (e.g., certificates, higher-layer data objects)</a:t>
            </a:r>
          </a:p>
          <a:p>
            <a:pPr>
              <a:buFont typeface="Wingdings" pitchFamily="2" charset="2"/>
              <a:buChar char="§"/>
            </a:pPr>
            <a:r>
              <a:rPr lang="en-US" sz="2000" dirty="0" smtClean="0"/>
              <a:t> How to specify main piggy-backing details (e.g., on IP address assignment)</a:t>
            </a:r>
          </a:p>
          <a:p>
            <a:pPr>
              <a:buFont typeface="Wingdings" pitchFamily="2" charset="2"/>
              <a:buChar char="§"/>
            </a:pPr>
            <a:endParaRPr lang="en-US" sz="2000" dirty="0" smtClean="0"/>
          </a:p>
          <a:p>
            <a:r>
              <a:rPr lang="en-US" sz="2000" dirty="0" smtClean="0"/>
              <a:t> 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086600" y="6172200"/>
            <a:ext cx="15831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Slide source: </a:t>
            </a:r>
            <a:r>
              <a:rPr lang="en-US" dirty="0" smtClean="0"/>
              <a:t>13/324r0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28600" indent="-228600">
              <a:defRPr/>
            </a:pPr>
            <a:r>
              <a:rPr lang="en-US" altLang="ja-JP" smtClean="0"/>
              <a:t>Slide </a:t>
            </a:r>
            <a:fld id="{A0E9736F-34C7-4D92-95A5-7DB6353CE552}" type="slidenum">
              <a:rPr lang="en-US" altLang="ja-JP" smtClean="0"/>
              <a:pPr marL="228600" indent="-228600">
                <a:defRPr/>
              </a:pPr>
              <a:t>4</a:t>
            </a:fld>
            <a:endParaRPr lang="en-US" altLang="ja-JP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Rene Struik (Struik Security Consultancy)</a:t>
            </a:r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14462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May 15, 2013</a:t>
            </a:r>
            <a:endParaRPr lang="en-US" altLang="ja-JP" dirty="0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3902733" y="533400"/>
            <a:ext cx="1484702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Questions</a:t>
            </a:r>
            <a:endParaRPr lang="en-US" sz="24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0" y="1102578"/>
            <a:ext cx="91440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1. How to deal with large objects (e.g., certificates, higher-layer data objects)?</a:t>
            </a:r>
          </a:p>
          <a:p>
            <a:pPr>
              <a:buFont typeface="Symbol" pitchFamily="18" charset="2"/>
              <a:buChar char="-"/>
            </a:pPr>
            <a:r>
              <a:rPr lang="en-US" sz="2000" dirty="0" smtClean="0"/>
              <a:t> </a:t>
            </a:r>
            <a:r>
              <a:rPr lang="en-US" sz="2000" i="1" dirty="0" smtClean="0"/>
              <a:t>Intra-frame fragmentation</a:t>
            </a:r>
            <a:r>
              <a:rPr lang="en-US" sz="2000" dirty="0" smtClean="0"/>
              <a:t>. </a:t>
            </a:r>
            <a:r>
              <a:rPr lang="en-US" sz="2000" dirty="0" smtClean="0">
                <a:solidFill>
                  <a:srgbClr val="FF0000"/>
                </a:solidFill>
              </a:rPr>
              <a:t>DISCUSSED ELSEWHERE</a:t>
            </a:r>
            <a:endParaRPr lang="en-US" sz="2000" dirty="0" smtClean="0"/>
          </a:p>
          <a:p>
            <a:r>
              <a:rPr lang="en-US" sz="2000" dirty="0" smtClean="0"/>
              <a:t>   How to handle large objects that fit within a single frame</a:t>
            </a:r>
          </a:p>
          <a:p>
            <a:pPr>
              <a:buFont typeface="Symbol" pitchFamily="18" charset="2"/>
              <a:buChar char="-"/>
            </a:pPr>
            <a:r>
              <a:rPr lang="en-US" sz="2000" i="1" dirty="0" smtClean="0"/>
              <a:t> Inter-frame fragmentation</a:t>
            </a:r>
            <a:r>
              <a:rPr lang="en-US" sz="2000" dirty="0" smtClean="0"/>
              <a:t>. </a:t>
            </a:r>
            <a:r>
              <a:rPr lang="en-US" sz="2000" dirty="0" smtClean="0">
                <a:solidFill>
                  <a:srgbClr val="FF0000"/>
                </a:solidFill>
              </a:rPr>
              <a:t>DISCUSSED ELSEWHERE</a:t>
            </a:r>
            <a:endParaRPr lang="en-US" sz="2000" dirty="0" smtClean="0"/>
          </a:p>
          <a:p>
            <a:r>
              <a:rPr lang="en-US" sz="2000" dirty="0" smtClean="0"/>
              <a:t>   How to fragment FILS frames, if these become too long due to large objects</a:t>
            </a:r>
          </a:p>
          <a:p>
            <a:endParaRPr lang="en-US" sz="2000" dirty="0" smtClean="0"/>
          </a:p>
          <a:p>
            <a:r>
              <a:rPr lang="en-US" sz="2000" dirty="0" smtClean="0"/>
              <a:t>2. How to specify main piggy-backing details (e.g., on IP address assignment)?</a:t>
            </a:r>
          </a:p>
          <a:p>
            <a:pPr>
              <a:buFont typeface="Symbol" pitchFamily="18" charset="2"/>
              <a:buChar char="-"/>
            </a:pPr>
            <a:r>
              <a:rPr lang="en-US" sz="2000" dirty="0" smtClean="0"/>
              <a:t> </a:t>
            </a:r>
            <a:r>
              <a:rPr lang="en-US" sz="2000" i="1" dirty="0" smtClean="0"/>
              <a:t>Flexibility re AEAD authenticated encryption mode.</a:t>
            </a:r>
            <a:r>
              <a:rPr lang="en-US" sz="2000" i="1" dirty="0" smtClean="0">
                <a:solidFill>
                  <a:srgbClr val="00B050"/>
                </a:solidFill>
              </a:rPr>
              <a:t> </a:t>
            </a:r>
            <a:r>
              <a:rPr lang="en-US" sz="2000" dirty="0" smtClean="0">
                <a:solidFill>
                  <a:srgbClr val="00B050"/>
                </a:solidFill>
              </a:rPr>
              <a:t>DISCUSSED HERE</a:t>
            </a:r>
            <a:endParaRPr lang="en-US" sz="2000" i="1" dirty="0" smtClean="0"/>
          </a:p>
          <a:p>
            <a:r>
              <a:rPr lang="en-US" sz="2000" i="1" dirty="0" smtClean="0"/>
              <a:t>   </a:t>
            </a:r>
            <a:r>
              <a:rPr lang="en-US" sz="2000" dirty="0" smtClean="0"/>
              <a:t>Authentication and potential encryption of piggy-backed information</a:t>
            </a:r>
            <a:r>
              <a:rPr lang="en-US" sz="1600" dirty="0" smtClean="0"/>
              <a:t> </a:t>
            </a:r>
            <a:endParaRPr lang="en-US" sz="1600" i="1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28600" indent="-228600">
              <a:defRPr/>
            </a:pPr>
            <a:r>
              <a:rPr lang="en-US" altLang="ja-JP" smtClean="0"/>
              <a:t>Slide </a:t>
            </a:r>
            <a:fld id="{9389016A-55A8-41F3-A301-F0C788D1E75C}" type="slidenum">
              <a:rPr lang="en-US" altLang="ja-JP" smtClean="0"/>
              <a:pPr marL="228600" indent="-228600">
                <a:defRPr/>
              </a:pPr>
              <a:t>5</a:t>
            </a:fld>
            <a:endParaRPr lang="en-US" altLang="ja-JP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Rene Struik (Struik Security Consultancy)</a:t>
            </a:r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Rectangle 42"/>
          <p:cNvSpPr/>
          <p:nvPr/>
        </p:nvSpPr>
        <p:spPr bwMode="auto">
          <a:xfrm>
            <a:off x="838200" y="2057400"/>
            <a:ext cx="7696200" cy="457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14462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May 15, 2013</a:t>
            </a:r>
            <a:endParaRPr lang="en-US" altLang="ja-JP" dirty="0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2581854" y="533400"/>
            <a:ext cx="4126450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Authenticated Encryption (1)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0" y="914400"/>
            <a:ext cx="9144000" cy="103105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600" i="1" dirty="0" smtClean="0"/>
              <a:t>General mechanism</a:t>
            </a:r>
          </a:p>
          <a:p>
            <a:endParaRPr lang="en-CA" sz="1600" i="1" dirty="0" smtClean="0"/>
          </a:p>
          <a:p>
            <a:endParaRPr lang="en-CA" sz="1600" i="1" dirty="0" smtClean="0"/>
          </a:p>
          <a:p>
            <a:r>
              <a:rPr lang="en-CA" sz="1600" i="1" dirty="0" smtClean="0"/>
              <a:t>After AEAD protection</a:t>
            </a:r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r>
              <a:rPr lang="en-CA" sz="1600" i="1" dirty="0" smtClean="0"/>
              <a:t>Now with Information elements:</a:t>
            </a:r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r>
              <a:rPr lang="en-CA" sz="1600" i="1" dirty="0" smtClean="0"/>
              <a:t>or...</a:t>
            </a:r>
          </a:p>
          <a:p>
            <a:endParaRPr lang="en-CA" sz="1600" i="1" dirty="0" smtClean="0"/>
          </a:p>
          <a:p>
            <a:endParaRPr lang="en-CA" sz="1600" i="1" dirty="0" smtClean="0"/>
          </a:p>
          <a:p>
            <a:r>
              <a:rPr lang="en-CA" sz="1600" i="1" dirty="0" smtClean="0"/>
              <a:t>or...</a:t>
            </a:r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pPr>
              <a:lnSpc>
                <a:spcPct val="150000"/>
              </a:lnSpc>
            </a:pPr>
            <a:r>
              <a:rPr lang="en-CA" sz="1600" u="sng" dirty="0" smtClean="0"/>
              <a:t>Main problem:</a:t>
            </a:r>
            <a:r>
              <a:rPr lang="en-CA" sz="1600" dirty="0" smtClean="0"/>
              <a:t> How to pinpoint the portions that are encrypted? (only problem for recipient)</a:t>
            </a:r>
            <a:endParaRPr lang="en-CA" sz="1600" u="sng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r>
              <a:rPr lang="en-CA" sz="1600" dirty="0" smtClean="0"/>
              <a:t> </a:t>
            </a:r>
          </a:p>
          <a:p>
            <a:pPr>
              <a:buFont typeface="Wingdings" pitchFamily="2" charset="2"/>
              <a:buChar char="§"/>
            </a:pPr>
            <a:endParaRPr lang="en-CA" sz="1600" dirty="0" smtClean="0"/>
          </a:p>
          <a:p>
            <a:pPr>
              <a:buFont typeface="Symbol" pitchFamily="18" charset="2"/>
              <a:buChar char="-"/>
            </a:pPr>
            <a:endParaRPr lang="en-CA" sz="1600" dirty="0" smtClean="0"/>
          </a:p>
          <a:p>
            <a:endParaRPr lang="en-CA" sz="1600" dirty="0" smtClean="0"/>
          </a:p>
          <a:p>
            <a:endParaRPr lang="en-CA" sz="1600" b="1" dirty="0" smtClean="0"/>
          </a:p>
          <a:p>
            <a:endParaRPr lang="en-CA" sz="1600" b="1" dirty="0" smtClean="0"/>
          </a:p>
          <a:p>
            <a:endParaRPr lang="en-CA" sz="1600" b="1" dirty="0" smtClean="0"/>
          </a:p>
        </p:txBody>
      </p:sp>
      <p:grpSp>
        <p:nvGrpSpPr>
          <p:cNvPr id="3" name="Group 19"/>
          <p:cNvGrpSpPr/>
          <p:nvPr/>
        </p:nvGrpSpPr>
        <p:grpSpPr>
          <a:xfrm>
            <a:off x="0" y="1295400"/>
            <a:ext cx="3657601" cy="338554"/>
            <a:chOff x="152400" y="2819400"/>
            <a:chExt cx="5333988" cy="338554"/>
          </a:xfrm>
        </p:grpSpPr>
        <p:sp>
          <p:nvSpPr>
            <p:cNvPr id="7" name="Rectangle 6"/>
            <p:cNvSpPr>
              <a:spLocks noChangeArrowheads="1"/>
            </p:cNvSpPr>
            <p:nvPr/>
          </p:nvSpPr>
          <p:spPr bwMode="auto">
            <a:xfrm>
              <a:off x="1485898" y="2819400"/>
              <a:ext cx="4000490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                  Header</a:t>
              </a:r>
              <a:endParaRPr lang="en-CA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52400" y="2819400"/>
              <a:ext cx="18473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en-US" sz="1600" dirty="0"/>
            </a:p>
          </p:txBody>
        </p:sp>
      </p:grpSp>
      <p:grpSp>
        <p:nvGrpSpPr>
          <p:cNvPr id="4" name="Group 19"/>
          <p:cNvGrpSpPr/>
          <p:nvPr/>
        </p:nvGrpSpPr>
        <p:grpSpPr>
          <a:xfrm>
            <a:off x="-1600200" y="1295400"/>
            <a:ext cx="9372600" cy="1155418"/>
            <a:chOff x="152400" y="2002536"/>
            <a:chExt cx="9372600" cy="1155418"/>
          </a:xfrm>
        </p:grpSpPr>
        <p:sp>
          <p:nvSpPr>
            <p:cNvPr id="75" name="Rectangle 74"/>
            <p:cNvSpPr>
              <a:spLocks noChangeArrowheads="1"/>
            </p:cNvSpPr>
            <p:nvPr/>
          </p:nvSpPr>
          <p:spPr bwMode="auto">
            <a:xfrm>
              <a:off x="5410200" y="2002536"/>
              <a:ext cx="4114800" cy="304800"/>
            </a:xfrm>
            <a:prstGeom prst="rect">
              <a:avLst/>
            </a:prstGeom>
            <a:solidFill>
              <a:srgbClr val="00B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Payload</a:t>
              </a:r>
              <a:endParaRPr lang="en-CA" dirty="0"/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152400" y="2819400"/>
              <a:ext cx="18473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en-US" sz="1600" dirty="0"/>
            </a:p>
          </p:txBody>
        </p:sp>
      </p:grpSp>
      <p:grpSp>
        <p:nvGrpSpPr>
          <p:cNvPr id="37" name="Group 19"/>
          <p:cNvGrpSpPr/>
          <p:nvPr/>
        </p:nvGrpSpPr>
        <p:grpSpPr>
          <a:xfrm>
            <a:off x="0" y="2108200"/>
            <a:ext cx="3657601" cy="338554"/>
            <a:chOff x="152400" y="2819400"/>
            <a:chExt cx="5334001" cy="338554"/>
          </a:xfrm>
        </p:grpSpPr>
        <p:sp>
          <p:nvSpPr>
            <p:cNvPr id="40" name="Rectangle 39"/>
            <p:cNvSpPr>
              <a:spLocks noChangeArrowheads="1"/>
            </p:cNvSpPr>
            <p:nvPr/>
          </p:nvSpPr>
          <p:spPr bwMode="auto">
            <a:xfrm>
              <a:off x="1485901" y="2819400"/>
              <a:ext cx="4000500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                  Header</a:t>
              </a:r>
              <a:endParaRPr lang="en-CA" dirty="0"/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152400" y="2819400"/>
              <a:ext cx="18473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en-US" sz="1600" dirty="0"/>
            </a:p>
          </p:txBody>
        </p:sp>
      </p:grpSp>
      <p:sp>
        <p:nvSpPr>
          <p:cNvPr id="42" name="Rectangle 41"/>
          <p:cNvSpPr>
            <a:spLocks noChangeArrowheads="1"/>
          </p:cNvSpPr>
          <p:nvPr/>
        </p:nvSpPr>
        <p:spPr bwMode="auto">
          <a:xfrm>
            <a:off x="3657600" y="2108200"/>
            <a:ext cx="4114800" cy="3048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dirty="0" smtClean="0"/>
              <a:t>Secured Payload</a:t>
            </a:r>
            <a:endParaRPr lang="en-CA" dirty="0"/>
          </a:p>
        </p:txBody>
      </p:sp>
      <p:cxnSp>
        <p:nvCxnSpPr>
          <p:cNvPr id="47" name="Straight Arrow Connector 46"/>
          <p:cNvCxnSpPr/>
          <p:nvPr/>
        </p:nvCxnSpPr>
        <p:spPr bwMode="auto">
          <a:xfrm>
            <a:off x="8382000" y="2286000"/>
            <a:ext cx="0" cy="3810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4" name="TextBox 53"/>
          <p:cNvSpPr txBox="1"/>
          <p:nvPr/>
        </p:nvSpPr>
        <p:spPr>
          <a:xfrm>
            <a:off x="7083821" y="2590800"/>
            <a:ext cx="20601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Authentication of entire frame</a:t>
            </a:r>
            <a:endParaRPr lang="en-US" dirty="0"/>
          </a:p>
        </p:txBody>
      </p:sp>
      <p:cxnSp>
        <p:nvCxnSpPr>
          <p:cNvPr id="60" name="Straight Arrow Connector 59"/>
          <p:cNvCxnSpPr/>
          <p:nvPr/>
        </p:nvCxnSpPr>
        <p:spPr bwMode="auto">
          <a:xfrm flipV="1">
            <a:off x="3657600" y="2438400"/>
            <a:ext cx="0" cy="2286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grpSp>
        <p:nvGrpSpPr>
          <p:cNvPr id="73" name="Group 72"/>
          <p:cNvGrpSpPr/>
          <p:nvPr/>
        </p:nvGrpSpPr>
        <p:grpSpPr>
          <a:xfrm>
            <a:off x="838200" y="3124200"/>
            <a:ext cx="7696200" cy="457200"/>
            <a:chOff x="838200" y="3581400"/>
            <a:chExt cx="7696200" cy="457200"/>
          </a:xfrm>
        </p:grpSpPr>
        <p:sp>
          <p:nvSpPr>
            <p:cNvPr id="72" name="Rectangle 71"/>
            <p:cNvSpPr/>
            <p:nvPr/>
          </p:nvSpPr>
          <p:spPr bwMode="auto">
            <a:xfrm>
              <a:off x="838200" y="3581400"/>
              <a:ext cx="7696200" cy="4572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0" name="Rectangle 6"/>
            <p:cNvSpPr>
              <a:spLocks noChangeArrowheads="1"/>
            </p:cNvSpPr>
            <p:nvPr/>
          </p:nvSpPr>
          <p:spPr bwMode="auto">
            <a:xfrm>
              <a:off x="914400" y="36576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0</a:t>
              </a:r>
              <a:endParaRPr lang="en-CA" dirty="0"/>
            </a:p>
          </p:txBody>
        </p:sp>
        <p:sp>
          <p:nvSpPr>
            <p:cNvPr id="51" name="Rectangle 6"/>
            <p:cNvSpPr>
              <a:spLocks noChangeArrowheads="1"/>
            </p:cNvSpPr>
            <p:nvPr/>
          </p:nvSpPr>
          <p:spPr bwMode="auto">
            <a:xfrm>
              <a:off x="5029200" y="36576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7</a:t>
              </a:r>
              <a:endParaRPr lang="en-CA" dirty="0"/>
            </a:p>
          </p:txBody>
        </p:sp>
        <p:sp>
          <p:nvSpPr>
            <p:cNvPr id="66" name="Rectangle 6"/>
            <p:cNvSpPr>
              <a:spLocks noChangeArrowheads="1"/>
            </p:cNvSpPr>
            <p:nvPr/>
          </p:nvSpPr>
          <p:spPr bwMode="auto">
            <a:xfrm>
              <a:off x="1600200" y="36576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1</a:t>
              </a:r>
              <a:endParaRPr lang="en-CA" dirty="0"/>
            </a:p>
          </p:txBody>
        </p:sp>
        <p:sp>
          <p:nvSpPr>
            <p:cNvPr id="67" name="Rectangle 6"/>
            <p:cNvSpPr>
              <a:spLocks noChangeArrowheads="1"/>
            </p:cNvSpPr>
            <p:nvPr/>
          </p:nvSpPr>
          <p:spPr bwMode="auto">
            <a:xfrm>
              <a:off x="2286000" y="36576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3</a:t>
              </a:r>
              <a:endParaRPr lang="en-CA" dirty="0"/>
            </a:p>
          </p:txBody>
        </p:sp>
        <p:sp>
          <p:nvSpPr>
            <p:cNvPr id="68" name="Rectangle 6"/>
            <p:cNvSpPr>
              <a:spLocks noChangeArrowheads="1"/>
            </p:cNvSpPr>
            <p:nvPr/>
          </p:nvSpPr>
          <p:spPr bwMode="auto">
            <a:xfrm>
              <a:off x="2971800" y="36576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4</a:t>
              </a:r>
              <a:endParaRPr lang="en-CA" dirty="0"/>
            </a:p>
          </p:txBody>
        </p:sp>
        <p:sp>
          <p:nvSpPr>
            <p:cNvPr id="64" name="Rectangle 6"/>
            <p:cNvSpPr>
              <a:spLocks noChangeArrowheads="1"/>
            </p:cNvSpPr>
            <p:nvPr/>
          </p:nvSpPr>
          <p:spPr bwMode="auto">
            <a:xfrm>
              <a:off x="4343400" y="36576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6</a:t>
              </a:r>
              <a:endParaRPr lang="en-CA" dirty="0"/>
            </a:p>
          </p:txBody>
        </p:sp>
        <p:sp>
          <p:nvSpPr>
            <p:cNvPr id="65" name="Rectangle 6"/>
            <p:cNvSpPr>
              <a:spLocks noChangeArrowheads="1"/>
            </p:cNvSpPr>
            <p:nvPr/>
          </p:nvSpPr>
          <p:spPr bwMode="auto">
            <a:xfrm>
              <a:off x="3657600" y="36576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5</a:t>
              </a:r>
              <a:endParaRPr lang="en-CA" dirty="0"/>
            </a:p>
          </p:txBody>
        </p:sp>
        <p:sp>
          <p:nvSpPr>
            <p:cNvPr id="69" name="Rectangle 6"/>
            <p:cNvSpPr>
              <a:spLocks noChangeArrowheads="1"/>
            </p:cNvSpPr>
            <p:nvPr/>
          </p:nvSpPr>
          <p:spPr bwMode="auto">
            <a:xfrm>
              <a:off x="5715000" y="36576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8</a:t>
              </a:r>
              <a:endParaRPr lang="en-CA" dirty="0"/>
            </a:p>
          </p:txBody>
        </p:sp>
        <p:sp>
          <p:nvSpPr>
            <p:cNvPr id="70" name="Rectangle 6"/>
            <p:cNvSpPr>
              <a:spLocks noChangeArrowheads="1"/>
            </p:cNvSpPr>
            <p:nvPr/>
          </p:nvSpPr>
          <p:spPr bwMode="auto">
            <a:xfrm>
              <a:off x="6400800" y="36576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9</a:t>
              </a:r>
              <a:endParaRPr lang="en-CA" dirty="0"/>
            </a:p>
          </p:txBody>
        </p:sp>
        <p:sp>
          <p:nvSpPr>
            <p:cNvPr id="71" name="Rectangle 6"/>
            <p:cNvSpPr>
              <a:spLocks noChangeArrowheads="1"/>
            </p:cNvSpPr>
            <p:nvPr/>
          </p:nvSpPr>
          <p:spPr bwMode="auto">
            <a:xfrm>
              <a:off x="7086600" y="36576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A</a:t>
              </a:r>
              <a:endParaRPr lang="en-CA" dirty="0"/>
            </a:p>
          </p:txBody>
        </p:sp>
      </p:grpSp>
      <p:grpSp>
        <p:nvGrpSpPr>
          <p:cNvPr id="109" name="Group 108"/>
          <p:cNvGrpSpPr/>
          <p:nvPr/>
        </p:nvGrpSpPr>
        <p:grpSpPr>
          <a:xfrm>
            <a:off x="838200" y="3962400"/>
            <a:ext cx="7696200" cy="457200"/>
            <a:chOff x="838200" y="4419600"/>
            <a:chExt cx="7696200" cy="457200"/>
          </a:xfrm>
        </p:grpSpPr>
        <p:sp>
          <p:nvSpPr>
            <p:cNvPr id="86" name="Rectangle 85"/>
            <p:cNvSpPr/>
            <p:nvPr/>
          </p:nvSpPr>
          <p:spPr bwMode="auto">
            <a:xfrm>
              <a:off x="838200" y="4419600"/>
              <a:ext cx="7696200" cy="4572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4" name="Rectangle 6"/>
            <p:cNvSpPr>
              <a:spLocks noChangeArrowheads="1"/>
            </p:cNvSpPr>
            <p:nvPr/>
          </p:nvSpPr>
          <p:spPr bwMode="auto">
            <a:xfrm>
              <a:off x="914400" y="44958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0</a:t>
              </a:r>
              <a:endParaRPr lang="en-CA" dirty="0"/>
            </a:p>
          </p:txBody>
        </p:sp>
        <p:sp>
          <p:nvSpPr>
            <p:cNvPr id="77" name="Rectangle 6"/>
            <p:cNvSpPr>
              <a:spLocks noChangeArrowheads="1"/>
            </p:cNvSpPr>
            <p:nvPr/>
          </p:nvSpPr>
          <p:spPr bwMode="auto">
            <a:xfrm>
              <a:off x="5029200" y="44958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7</a:t>
              </a:r>
              <a:endParaRPr lang="en-CA" dirty="0"/>
            </a:p>
          </p:txBody>
        </p:sp>
        <p:sp>
          <p:nvSpPr>
            <p:cNvPr id="78" name="Rectangle 6"/>
            <p:cNvSpPr>
              <a:spLocks noChangeArrowheads="1"/>
            </p:cNvSpPr>
            <p:nvPr/>
          </p:nvSpPr>
          <p:spPr bwMode="auto">
            <a:xfrm>
              <a:off x="1600200" y="44958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1</a:t>
              </a:r>
              <a:endParaRPr lang="en-CA" dirty="0"/>
            </a:p>
          </p:txBody>
        </p:sp>
        <p:sp>
          <p:nvSpPr>
            <p:cNvPr id="79" name="Rectangle 6"/>
            <p:cNvSpPr>
              <a:spLocks noChangeArrowheads="1"/>
            </p:cNvSpPr>
            <p:nvPr/>
          </p:nvSpPr>
          <p:spPr bwMode="auto">
            <a:xfrm>
              <a:off x="2286000" y="44958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3</a:t>
              </a:r>
              <a:endParaRPr lang="en-CA" dirty="0"/>
            </a:p>
          </p:txBody>
        </p:sp>
        <p:sp>
          <p:nvSpPr>
            <p:cNvPr id="80" name="Rectangle 6"/>
            <p:cNvSpPr>
              <a:spLocks noChangeArrowheads="1"/>
            </p:cNvSpPr>
            <p:nvPr/>
          </p:nvSpPr>
          <p:spPr bwMode="auto">
            <a:xfrm>
              <a:off x="2971800" y="44958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4</a:t>
              </a:r>
              <a:endParaRPr lang="en-CA" dirty="0"/>
            </a:p>
          </p:txBody>
        </p:sp>
        <p:sp>
          <p:nvSpPr>
            <p:cNvPr id="81" name="Rectangle 6"/>
            <p:cNvSpPr>
              <a:spLocks noChangeArrowheads="1"/>
            </p:cNvSpPr>
            <p:nvPr/>
          </p:nvSpPr>
          <p:spPr bwMode="auto">
            <a:xfrm>
              <a:off x="4343400" y="44958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6</a:t>
              </a:r>
              <a:endParaRPr lang="en-CA" dirty="0"/>
            </a:p>
          </p:txBody>
        </p:sp>
        <p:sp>
          <p:nvSpPr>
            <p:cNvPr id="82" name="Rectangle 6"/>
            <p:cNvSpPr>
              <a:spLocks noChangeArrowheads="1"/>
            </p:cNvSpPr>
            <p:nvPr/>
          </p:nvSpPr>
          <p:spPr bwMode="auto">
            <a:xfrm>
              <a:off x="3657600" y="44958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5</a:t>
              </a:r>
              <a:endParaRPr lang="en-CA" dirty="0"/>
            </a:p>
          </p:txBody>
        </p:sp>
        <p:sp>
          <p:nvSpPr>
            <p:cNvPr id="83" name="Rectangle 6"/>
            <p:cNvSpPr>
              <a:spLocks noChangeArrowheads="1"/>
            </p:cNvSpPr>
            <p:nvPr/>
          </p:nvSpPr>
          <p:spPr bwMode="auto">
            <a:xfrm>
              <a:off x="5715000" y="44958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8</a:t>
              </a:r>
              <a:endParaRPr lang="en-CA" dirty="0"/>
            </a:p>
          </p:txBody>
        </p:sp>
        <p:sp>
          <p:nvSpPr>
            <p:cNvPr id="84" name="Rectangle 6"/>
            <p:cNvSpPr>
              <a:spLocks noChangeArrowheads="1"/>
            </p:cNvSpPr>
            <p:nvPr/>
          </p:nvSpPr>
          <p:spPr bwMode="auto">
            <a:xfrm>
              <a:off x="6400800" y="44958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9</a:t>
              </a:r>
              <a:endParaRPr lang="en-CA" dirty="0"/>
            </a:p>
          </p:txBody>
        </p:sp>
        <p:sp>
          <p:nvSpPr>
            <p:cNvPr id="85" name="Rectangle 6"/>
            <p:cNvSpPr>
              <a:spLocks noChangeArrowheads="1"/>
            </p:cNvSpPr>
            <p:nvPr/>
          </p:nvSpPr>
          <p:spPr bwMode="auto">
            <a:xfrm>
              <a:off x="7086600" y="44958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A</a:t>
              </a:r>
              <a:endParaRPr lang="en-CA" dirty="0"/>
            </a:p>
          </p:txBody>
        </p:sp>
      </p:grpSp>
      <p:grpSp>
        <p:nvGrpSpPr>
          <p:cNvPr id="110" name="Group 109"/>
          <p:cNvGrpSpPr/>
          <p:nvPr/>
        </p:nvGrpSpPr>
        <p:grpSpPr>
          <a:xfrm>
            <a:off x="838200" y="4800600"/>
            <a:ext cx="7696200" cy="457200"/>
            <a:chOff x="838200" y="5257800"/>
            <a:chExt cx="7696200" cy="457200"/>
          </a:xfrm>
        </p:grpSpPr>
        <p:sp>
          <p:nvSpPr>
            <p:cNvPr id="97" name="Rectangle 96"/>
            <p:cNvSpPr/>
            <p:nvPr/>
          </p:nvSpPr>
          <p:spPr bwMode="auto">
            <a:xfrm>
              <a:off x="838200" y="5257800"/>
              <a:ext cx="7696200" cy="4572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7" name="Rectangle 6"/>
            <p:cNvSpPr>
              <a:spLocks noChangeArrowheads="1"/>
            </p:cNvSpPr>
            <p:nvPr/>
          </p:nvSpPr>
          <p:spPr bwMode="auto">
            <a:xfrm>
              <a:off x="9144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0</a:t>
              </a:r>
              <a:endParaRPr lang="en-CA" dirty="0"/>
            </a:p>
          </p:txBody>
        </p:sp>
        <p:sp>
          <p:nvSpPr>
            <p:cNvPr id="88" name="Rectangle 6"/>
            <p:cNvSpPr>
              <a:spLocks noChangeArrowheads="1"/>
            </p:cNvSpPr>
            <p:nvPr/>
          </p:nvSpPr>
          <p:spPr bwMode="auto">
            <a:xfrm>
              <a:off x="5029200" y="53340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7</a:t>
              </a:r>
              <a:endParaRPr lang="en-CA" dirty="0"/>
            </a:p>
          </p:txBody>
        </p:sp>
        <p:sp>
          <p:nvSpPr>
            <p:cNvPr id="89" name="Rectangle 6"/>
            <p:cNvSpPr>
              <a:spLocks noChangeArrowheads="1"/>
            </p:cNvSpPr>
            <p:nvPr/>
          </p:nvSpPr>
          <p:spPr bwMode="auto">
            <a:xfrm>
              <a:off x="16002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1</a:t>
              </a:r>
              <a:endParaRPr lang="en-CA" dirty="0"/>
            </a:p>
          </p:txBody>
        </p:sp>
        <p:sp>
          <p:nvSpPr>
            <p:cNvPr id="90" name="Rectangle 6"/>
            <p:cNvSpPr>
              <a:spLocks noChangeArrowheads="1"/>
            </p:cNvSpPr>
            <p:nvPr/>
          </p:nvSpPr>
          <p:spPr bwMode="auto">
            <a:xfrm>
              <a:off x="22860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3</a:t>
              </a:r>
              <a:endParaRPr lang="en-CA" dirty="0"/>
            </a:p>
          </p:txBody>
        </p:sp>
        <p:sp>
          <p:nvSpPr>
            <p:cNvPr id="91" name="Rectangle 6"/>
            <p:cNvSpPr>
              <a:spLocks noChangeArrowheads="1"/>
            </p:cNvSpPr>
            <p:nvPr/>
          </p:nvSpPr>
          <p:spPr bwMode="auto">
            <a:xfrm>
              <a:off x="29718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4</a:t>
              </a:r>
              <a:endParaRPr lang="en-CA" dirty="0"/>
            </a:p>
          </p:txBody>
        </p:sp>
        <p:sp>
          <p:nvSpPr>
            <p:cNvPr id="92" name="Rectangle 6"/>
            <p:cNvSpPr>
              <a:spLocks noChangeArrowheads="1"/>
            </p:cNvSpPr>
            <p:nvPr/>
          </p:nvSpPr>
          <p:spPr bwMode="auto">
            <a:xfrm>
              <a:off x="43434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6</a:t>
              </a:r>
              <a:endParaRPr lang="en-CA" dirty="0"/>
            </a:p>
          </p:txBody>
        </p:sp>
        <p:sp>
          <p:nvSpPr>
            <p:cNvPr id="93" name="Rectangle 6"/>
            <p:cNvSpPr>
              <a:spLocks noChangeArrowheads="1"/>
            </p:cNvSpPr>
            <p:nvPr/>
          </p:nvSpPr>
          <p:spPr bwMode="auto">
            <a:xfrm>
              <a:off x="3657600" y="53340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5</a:t>
              </a:r>
              <a:endParaRPr lang="en-CA" dirty="0"/>
            </a:p>
          </p:txBody>
        </p:sp>
        <p:sp>
          <p:nvSpPr>
            <p:cNvPr id="94" name="Rectangle 6"/>
            <p:cNvSpPr>
              <a:spLocks noChangeArrowheads="1"/>
            </p:cNvSpPr>
            <p:nvPr/>
          </p:nvSpPr>
          <p:spPr bwMode="auto">
            <a:xfrm>
              <a:off x="57150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8</a:t>
              </a:r>
              <a:endParaRPr lang="en-CA" dirty="0"/>
            </a:p>
          </p:txBody>
        </p:sp>
        <p:sp>
          <p:nvSpPr>
            <p:cNvPr id="95" name="Rectangle 6"/>
            <p:cNvSpPr>
              <a:spLocks noChangeArrowheads="1"/>
            </p:cNvSpPr>
            <p:nvPr/>
          </p:nvSpPr>
          <p:spPr bwMode="auto">
            <a:xfrm>
              <a:off x="64008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9</a:t>
              </a:r>
              <a:endParaRPr lang="en-CA" dirty="0"/>
            </a:p>
          </p:txBody>
        </p:sp>
        <p:sp>
          <p:nvSpPr>
            <p:cNvPr id="96" name="Rectangle 6"/>
            <p:cNvSpPr>
              <a:spLocks noChangeArrowheads="1"/>
            </p:cNvSpPr>
            <p:nvPr/>
          </p:nvSpPr>
          <p:spPr bwMode="auto">
            <a:xfrm>
              <a:off x="7086600" y="53340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A</a:t>
              </a:r>
              <a:endParaRPr lang="en-CA" dirty="0"/>
            </a:p>
          </p:txBody>
        </p:sp>
      </p:grpSp>
      <p:sp>
        <p:nvSpPr>
          <p:cNvPr id="113" name="Right Arrow 112"/>
          <p:cNvSpPr/>
          <p:nvPr/>
        </p:nvSpPr>
        <p:spPr bwMode="auto">
          <a:xfrm rot="5400000">
            <a:off x="3924300" y="1714500"/>
            <a:ext cx="266700" cy="266700"/>
          </a:xfrm>
          <a:prstGeom prst="right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2" name="Rectangle 111"/>
          <p:cNvSpPr/>
          <p:nvPr/>
        </p:nvSpPr>
        <p:spPr bwMode="auto">
          <a:xfrm>
            <a:off x="838200" y="1219200"/>
            <a:ext cx="7696200" cy="4572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4" name="TextBox 113"/>
          <p:cNvSpPr txBox="1"/>
          <p:nvPr/>
        </p:nvSpPr>
        <p:spPr>
          <a:xfrm>
            <a:off x="3657600" y="2590800"/>
            <a:ext cx="21002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Encrypted segments starts here</a:t>
            </a:r>
            <a:endParaRPr lang="en-US" dirty="0"/>
          </a:p>
        </p:txBody>
      </p:sp>
      <p:sp>
        <p:nvSpPr>
          <p:cNvPr id="115" name="Slide Number Placeholder 1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28600" indent="-228600">
              <a:defRPr/>
            </a:pPr>
            <a:r>
              <a:rPr lang="en-US" altLang="ja-JP" smtClean="0"/>
              <a:t>Slide </a:t>
            </a:r>
            <a:fld id="{9389016A-55A8-41F3-A301-F0C788D1E75C}" type="slidenum">
              <a:rPr lang="en-US" altLang="ja-JP" smtClean="0"/>
              <a:pPr marL="228600" indent="-228600">
                <a:defRPr/>
              </a:pPr>
              <a:t>6</a:t>
            </a:fld>
            <a:endParaRPr lang="en-US" altLang="ja-JP" dirty="0"/>
          </a:p>
        </p:txBody>
      </p:sp>
      <p:sp>
        <p:nvSpPr>
          <p:cNvPr id="116" name="Footer Placeholder 1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Rene Struik (Struik Security Consultancy)</a:t>
            </a:r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14462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May 15, 2013</a:t>
            </a:r>
            <a:endParaRPr lang="en-US" altLang="ja-JP" dirty="0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2620326" y="533400"/>
            <a:ext cx="4049507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Authenticated Encryption (2)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0" y="914400"/>
            <a:ext cx="9144000" cy="111722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600" dirty="0" smtClean="0"/>
              <a:t>How to pinpoint the portions that are encrypted? (only problem for recipient)</a:t>
            </a:r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r>
              <a:rPr lang="en-CA" sz="1600" dirty="0" smtClean="0"/>
              <a:t>Recipient can easily find this “</a:t>
            </a:r>
            <a:r>
              <a:rPr lang="en-CA" sz="1600" i="1" dirty="0" smtClean="0"/>
              <a:t>L</a:t>
            </a:r>
            <a:r>
              <a:rPr lang="en-CA" sz="1600" dirty="0" smtClean="0"/>
              <a:t>”-symbol: </a:t>
            </a:r>
            <a:r>
              <a:rPr lang="en-CA" sz="1600" dirty="0" smtClean="0"/>
              <a:t>simply parse the frame till one sees this IE</a:t>
            </a:r>
            <a:endParaRPr lang="en-CA" sz="1600" i="1" dirty="0" smtClean="0"/>
          </a:p>
          <a:p>
            <a:endParaRPr lang="en-CA" sz="1600" dirty="0" smtClean="0"/>
          </a:p>
          <a:p>
            <a:r>
              <a:rPr lang="en-CA" sz="1600" dirty="0" smtClean="0"/>
              <a:t>Does this also work for other “encryption ON/OFF” combinations?</a:t>
            </a:r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r>
              <a:rPr lang="en-CA" sz="1600" dirty="0" smtClean="0"/>
              <a:t>YES! Exploit structure in IEs: encryption/decryption is essentially on “unordered” set of IEs. </a:t>
            </a:r>
          </a:p>
          <a:p>
            <a:r>
              <a:rPr lang="en-CA" sz="1600" dirty="0" smtClean="0"/>
              <a:t>(</a:t>
            </a:r>
            <a:r>
              <a:rPr lang="en-CA" sz="1600" dirty="0" smtClean="0">
                <a:solidFill>
                  <a:srgbClr val="FF0000"/>
                </a:solidFill>
              </a:rPr>
              <a:t>This Option #3 is not discussed any further – see 13/201r6</a:t>
            </a:r>
            <a:r>
              <a:rPr lang="en-CA" sz="1600" dirty="0" smtClean="0"/>
              <a:t>)</a:t>
            </a:r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r>
              <a:rPr lang="en-CA" sz="1600" dirty="0" smtClean="0"/>
              <a:t> </a:t>
            </a:r>
          </a:p>
          <a:p>
            <a:pPr>
              <a:buFont typeface="Wingdings" pitchFamily="2" charset="2"/>
              <a:buChar char="§"/>
            </a:pPr>
            <a:endParaRPr lang="en-CA" sz="1600" dirty="0" smtClean="0"/>
          </a:p>
          <a:p>
            <a:pPr>
              <a:buFont typeface="Symbol" pitchFamily="18" charset="2"/>
              <a:buChar char="-"/>
            </a:pPr>
            <a:endParaRPr lang="en-CA" sz="1600" dirty="0" smtClean="0"/>
          </a:p>
          <a:p>
            <a:endParaRPr lang="en-CA" sz="1600" dirty="0" smtClean="0"/>
          </a:p>
          <a:p>
            <a:endParaRPr lang="en-CA" sz="1600" b="1" dirty="0" smtClean="0"/>
          </a:p>
          <a:p>
            <a:endParaRPr lang="en-CA" sz="1600" b="1" dirty="0" smtClean="0"/>
          </a:p>
          <a:p>
            <a:endParaRPr lang="en-CA" sz="1600" b="1" dirty="0" smtClean="0"/>
          </a:p>
        </p:txBody>
      </p:sp>
      <p:grpSp>
        <p:nvGrpSpPr>
          <p:cNvPr id="9" name="Group 108"/>
          <p:cNvGrpSpPr/>
          <p:nvPr/>
        </p:nvGrpSpPr>
        <p:grpSpPr>
          <a:xfrm>
            <a:off x="762000" y="1524000"/>
            <a:ext cx="7696200" cy="457200"/>
            <a:chOff x="838200" y="4419600"/>
            <a:chExt cx="7696200" cy="457200"/>
          </a:xfrm>
        </p:grpSpPr>
        <p:sp>
          <p:nvSpPr>
            <p:cNvPr id="86" name="Rectangle 85"/>
            <p:cNvSpPr/>
            <p:nvPr/>
          </p:nvSpPr>
          <p:spPr bwMode="auto">
            <a:xfrm>
              <a:off x="838200" y="4419600"/>
              <a:ext cx="7696200" cy="457200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4" name="Rectangle 6"/>
            <p:cNvSpPr>
              <a:spLocks noChangeArrowheads="1"/>
            </p:cNvSpPr>
            <p:nvPr/>
          </p:nvSpPr>
          <p:spPr bwMode="auto">
            <a:xfrm>
              <a:off x="914400" y="44958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0</a:t>
              </a:r>
              <a:endParaRPr lang="en-CA" dirty="0"/>
            </a:p>
          </p:txBody>
        </p:sp>
        <p:sp>
          <p:nvSpPr>
            <p:cNvPr id="77" name="Rectangle 6"/>
            <p:cNvSpPr>
              <a:spLocks noChangeArrowheads="1"/>
            </p:cNvSpPr>
            <p:nvPr/>
          </p:nvSpPr>
          <p:spPr bwMode="auto">
            <a:xfrm>
              <a:off x="5029200" y="44958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7</a:t>
              </a:r>
              <a:endParaRPr lang="en-CA" dirty="0"/>
            </a:p>
          </p:txBody>
        </p:sp>
        <p:sp>
          <p:nvSpPr>
            <p:cNvPr id="78" name="Rectangle 6"/>
            <p:cNvSpPr>
              <a:spLocks noChangeArrowheads="1"/>
            </p:cNvSpPr>
            <p:nvPr/>
          </p:nvSpPr>
          <p:spPr bwMode="auto">
            <a:xfrm>
              <a:off x="1600200" y="44958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1</a:t>
              </a:r>
              <a:endParaRPr lang="en-CA" dirty="0"/>
            </a:p>
          </p:txBody>
        </p:sp>
        <p:sp>
          <p:nvSpPr>
            <p:cNvPr id="79" name="Rectangle 6"/>
            <p:cNvSpPr>
              <a:spLocks noChangeArrowheads="1"/>
            </p:cNvSpPr>
            <p:nvPr/>
          </p:nvSpPr>
          <p:spPr bwMode="auto">
            <a:xfrm>
              <a:off x="2286000" y="44958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3</a:t>
              </a:r>
              <a:endParaRPr lang="en-CA" dirty="0"/>
            </a:p>
          </p:txBody>
        </p:sp>
        <p:sp>
          <p:nvSpPr>
            <p:cNvPr id="80" name="Rectangle 6"/>
            <p:cNvSpPr>
              <a:spLocks noChangeArrowheads="1"/>
            </p:cNvSpPr>
            <p:nvPr/>
          </p:nvSpPr>
          <p:spPr bwMode="auto">
            <a:xfrm>
              <a:off x="2971800" y="44958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4</a:t>
              </a:r>
              <a:endParaRPr lang="en-CA" dirty="0"/>
            </a:p>
          </p:txBody>
        </p:sp>
        <p:sp>
          <p:nvSpPr>
            <p:cNvPr id="81" name="Rectangle 6"/>
            <p:cNvSpPr>
              <a:spLocks noChangeArrowheads="1"/>
            </p:cNvSpPr>
            <p:nvPr/>
          </p:nvSpPr>
          <p:spPr bwMode="auto">
            <a:xfrm>
              <a:off x="4343400" y="44958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6</a:t>
              </a:r>
              <a:endParaRPr lang="en-CA" dirty="0"/>
            </a:p>
          </p:txBody>
        </p:sp>
        <p:sp>
          <p:nvSpPr>
            <p:cNvPr id="82" name="Rectangle 6"/>
            <p:cNvSpPr>
              <a:spLocks noChangeArrowheads="1"/>
            </p:cNvSpPr>
            <p:nvPr/>
          </p:nvSpPr>
          <p:spPr bwMode="auto">
            <a:xfrm>
              <a:off x="3657600" y="44958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5</a:t>
              </a:r>
              <a:endParaRPr lang="en-CA" dirty="0"/>
            </a:p>
          </p:txBody>
        </p:sp>
        <p:sp>
          <p:nvSpPr>
            <p:cNvPr id="83" name="Rectangle 6"/>
            <p:cNvSpPr>
              <a:spLocks noChangeArrowheads="1"/>
            </p:cNvSpPr>
            <p:nvPr/>
          </p:nvSpPr>
          <p:spPr bwMode="auto">
            <a:xfrm>
              <a:off x="5715000" y="44958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8</a:t>
              </a:r>
              <a:endParaRPr lang="en-CA" dirty="0"/>
            </a:p>
          </p:txBody>
        </p:sp>
        <p:sp>
          <p:nvSpPr>
            <p:cNvPr id="84" name="Rectangle 6"/>
            <p:cNvSpPr>
              <a:spLocks noChangeArrowheads="1"/>
            </p:cNvSpPr>
            <p:nvPr/>
          </p:nvSpPr>
          <p:spPr bwMode="auto">
            <a:xfrm>
              <a:off x="6400800" y="44958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9</a:t>
              </a:r>
              <a:endParaRPr lang="en-CA" dirty="0"/>
            </a:p>
          </p:txBody>
        </p:sp>
        <p:sp>
          <p:nvSpPr>
            <p:cNvPr id="85" name="Rectangle 6"/>
            <p:cNvSpPr>
              <a:spLocks noChangeArrowheads="1"/>
            </p:cNvSpPr>
            <p:nvPr/>
          </p:nvSpPr>
          <p:spPr bwMode="auto">
            <a:xfrm>
              <a:off x="7086600" y="44958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A</a:t>
              </a:r>
              <a:endParaRPr lang="en-CA" dirty="0"/>
            </a:p>
          </p:txBody>
        </p:sp>
      </p:grpSp>
      <p:grpSp>
        <p:nvGrpSpPr>
          <p:cNvPr id="10" name="Group 109"/>
          <p:cNvGrpSpPr/>
          <p:nvPr/>
        </p:nvGrpSpPr>
        <p:grpSpPr>
          <a:xfrm>
            <a:off x="762000" y="5029200"/>
            <a:ext cx="7696200" cy="457200"/>
            <a:chOff x="838200" y="5257800"/>
            <a:chExt cx="7696200" cy="457200"/>
          </a:xfrm>
        </p:grpSpPr>
        <p:sp>
          <p:nvSpPr>
            <p:cNvPr id="97" name="Rectangle 96"/>
            <p:cNvSpPr/>
            <p:nvPr/>
          </p:nvSpPr>
          <p:spPr bwMode="auto">
            <a:xfrm>
              <a:off x="838200" y="5257800"/>
              <a:ext cx="7696200" cy="457200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7" name="Rectangle 6"/>
            <p:cNvSpPr>
              <a:spLocks noChangeArrowheads="1"/>
            </p:cNvSpPr>
            <p:nvPr/>
          </p:nvSpPr>
          <p:spPr bwMode="auto">
            <a:xfrm>
              <a:off x="9144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0</a:t>
              </a:r>
              <a:endParaRPr lang="en-CA" dirty="0"/>
            </a:p>
          </p:txBody>
        </p:sp>
        <p:sp>
          <p:nvSpPr>
            <p:cNvPr id="88" name="Rectangle 6"/>
            <p:cNvSpPr>
              <a:spLocks noChangeArrowheads="1"/>
            </p:cNvSpPr>
            <p:nvPr/>
          </p:nvSpPr>
          <p:spPr bwMode="auto">
            <a:xfrm>
              <a:off x="5029200" y="53340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7</a:t>
              </a:r>
              <a:endParaRPr lang="en-CA" dirty="0"/>
            </a:p>
          </p:txBody>
        </p:sp>
        <p:sp>
          <p:nvSpPr>
            <p:cNvPr id="89" name="Rectangle 6"/>
            <p:cNvSpPr>
              <a:spLocks noChangeArrowheads="1"/>
            </p:cNvSpPr>
            <p:nvPr/>
          </p:nvSpPr>
          <p:spPr bwMode="auto">
            <a:xfrm>
              <a:off x="16002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1</a:t>
              </a:r>
              <a:endParaRPr lang="en-CA" dirty="0"/>
            </a:p>
          </p:txBody>
        </p:sp>
        <p:sp>
          <p:nvSpPr>
            <p:cNvPr id="90" name="Rectangle 6"/>
            <p:cNvSpPr>
              <a:spLocks noChangeArrowheads="1"/>
            </p:cNvSpPr>
            <p:nvPr/>
          </p:nvSpPr>
          <p:spPr bwMode="auto">
            <a:xfrm>
              <a:off x="22860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3</a:t>
              </a:r>
              <a:endParaRPr lang="en-CA" dirty="0"/>
            </a:p>
          </p:txBody>
        </p:sp>
        <p:sp>
          <p:nvSpPr>
            <p:cNvPr id="91" name="Rectangle 6"/>
            <p:cNvSpPr>
              <a:spLocks noChangeArrowheads="1"/>
            </p:cNvSpPr>
            <p:nvPr/>
          </p:nvSpPr>
          <p:spPr bwMode="auto">
            <a:xfrm>
              <a:off x="29718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4</a:t>
              </a:r>
              <a:endParaRPr lang="en-CA" dirty="0"/>
            </a:p>
          </p:txBody>
        </p:sp>
        <p:sp>
          <p:nvSpPr>
            <p:cNvPr id="92" name="Rectangle 6"/>
            <p:cNvSpPr>
              <a:spLocks noChangeArrowheads="1"/>
            </p:cNvSpPr>
            <p:nvPr/>
          </p:nvSpPr>
          <p:spPr bwMode="auto">
            <a:xfrm>
              <a:off x="43434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6</a:t>
              </a:r>
              <a:endParaRPr lang="en-CA" dirty="0"/>
            </a:p>
          </p:txBody>
        </p:sp>
        <p:sp>
          <p:nvSpPr>
            <p:cNvPr id="93" name="Rectangle 6"/>
            <p:cNvSpPr>
              <a:spLocks noChangeArrowheads="1"/>
            </p:cNvSpPr>
            <p:nvPr/>
          </p:nvSpPr>
          <p:spPr bwMode="auto">
            <a:xfrm>
              <a:off x="3657600" y="53340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5</a:t>
              </a:r>
              <a:endParaRPr lang="en-CA" dirty="0"/>
            </a:p>
          </p:txBody>
        </p:sp>
        <p:sp>
          <p:nvSpPr>
            <p:cNvPr id="94" name="Rectangle 6"/>
            <p:cNvSpPr>
              <a:spLocks noChangeArrowheads="1"/>
            </p:cNvSpPr>
            <p:nvPr/>
          </p:nvSpPr>
          <p:spPr bwMode="auto">
            <a:xfrm>
              <a:off x="57150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8</a:t>
              </a:r>
              <a:endParaRPr lang="en-CA" dirty="0"/>
            </a:p>
          </p:txBody>
        </p:sp>
        <p:sp>
          <p:nvSpPr>
            <p:cNvPr id="95" name="Rectangle 6"/>
            <p:cNvSpPr>
              <a:spLocks noChangeArrowheads="1"/>
            </p:cNvSpPr>
            <p:nvPr/>
          </p:nvSpPr>
          <p:spPr bwMode="auto">
            <a:xfrm>
              <a:off x="64008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9</a:t>
              </a:r>
              <a:endParaRPr lang="en-CA" dirty="0"/>
            </a:p>
          </p:txBody>
        </p:sp>
        <p:sp>
          <p:nvSpPr>
            <p:cNvPr id="96" name="Rectangle 6"/>
            <p:cNvSpPr>
              <a:spLocks noChangeArrowheads="1"/>
            </p:cNvSpPr>
            <p:nvPr/>
          </p:nvSpPr>
          <p:spPr bwMode="auto">
            <a:xfrm>
              <a:off x="7086600" y="53340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A</a:t>
              </a:r>
              <a:endParaRPr lang="en-CA" dirty="0"/>
            </a:p>
          </p:txBody>
        </p:sp>
      </p:grpSp>
      <p:cxnSp>
        <p:nvCxnSpPr>
          <p:cNvPr id="109" name="Straight Arrow Connector 108"/>
          <p:cNvCxnSpPr/>
          <p:nvPr/>
        </p:nvCxnSpPr>
        <p:spPr bwMode="auto">
          <a:xfrm>
            <a:off x="3581400" y="2057400"/>
            <a:ext cx="3429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110" name="TextBox 109"/>
          <p:cNvSpPr txBox="1"/>
          <p:nvPr/>
        </p:nvSpPr>
        <p:spPr>
          <a:xfrm>
            <a:off x="4953000" y="2133600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L</a:t>
            </a:r>
            <a:endParaRPr lang="en-US" i="1" dirty="0"/>
          </a:p>
        </p:txBody>
      </p:sp>
      <p:sp>
        <p:nvSpPr>
          <p:cNvPr id="125" name="TextBox 124"/>
          <p:cNvSpPr txBox="1"/>
          <p:nvPr/>
        </p:nvSpPr>
        <p:spPr>
          <a:xfrm>
            <a:off x="2743200" y="3733800"/>
            <a:ext cx="26161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130" name="Rectangle 6"/>
          <p:cNvSpPr>
            <a:spLocks noChangeArrowheads="1"/>
          </p:cNvSpPr>
          <p:nvPr/>
        </p:nvSpPr>
        <p:spPr bwMode="auto">
          <a:xfrm>
            <a:off x="2590800" y="3429000"/>
            <a:ext cx="678352" cy="304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i="1" dirty="0" smtClean="0"/>
              <a:t>L</a:t>
            </a:r>
            <a:endParaRPr lang="en-CA" i="1" dirty="0"/>
          </a:p>
        </p:txBody>
      </p:sp>
      <p:sp>
        <p:nvSpPr>
          <p:cNvPr id="131" name="Rectangle 6"/>
          <p:cNvSpPr>
            <a:spLocks noChangeArrowheads="1"/>
          </p:cNvSpPr>
          <p:nvPr/>
        </p:nvSpPr>
        <p:spPr bwMode="auto">
          <a:xfrm>
            <a:off x="457200" y="3352800"/>
            <a:ext cx="457200" cy="4572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i="1" dirty="0" smtClean="0"/>
              <a:t>“L”</a:t>
            </a:r>
            <a:endParaRPr lang="en-CA" i="1" dirty="0"/>
          </a:p>
        </p:txBody>
      </p:sp>
      <p:sp>
        <p:nvSpPr>
          <p:cNvPr id="133" name="TextBox 132"/>
          <p:cNvSpPr txBox="1"/>
          <p:nvPr/>
        </p:nvSpPr>
        <p:spPr>
          <a:xfrm>
            <a:off x="990600" y="34290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ym typeface="Symbol"/>
              </a:rPr>
              <a:t></a:t>
            </a:r>
            <a:endParaRPr lang="en-CA" dirty="0" smtClean="0"/>
          </a:p>
        </p:txBody>
      </p:sp>
      <p:sp>
        <p:nvSpPr>
          <p:cNvPr id="134" name="Rectangle 133"/>
          <p:cNvSpPr/>
          <p:nvPr/>
        </p:nvSpPr>
        <p:spPr bwMode="auto">
          <a:xfrm>
            <a:off x="4419600" y="3352800"/>
            <a:ext cx="2286000" cy="5334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CA" sz="1600" dirty="0" smtClean="0"/>
              <a:t>Encryption length </a:t>
            </a:r>
            <a:r>
              <a:rPr lang="en-CA" sz="1600" dirty="0" smtClean="0"/>
              <a:t>indicator IE</a:t>
            </a:r>
            <a:endParaRPr lang="en-CA" sz="1600" dirty="0" smtClean="0"/>
          </a:p>
          <a:p>
            <a:pPr algn="ctr"/>
            <a:r>
              <a:rPr lang="en-CA" sz="1600" dirty="0" smtClean="0"/>
              <a:t>(4 </a:t>
            </a:r>
            <a:r>
              <a:rPr lang="en-CA" sz="1600" dirty="0" smtClean="0"/>
              <a:t>octets)</a:t>
            </a:r>
          </a:p>
        </p:txBody>
      </p:sp>
      <p:sp>
        <p:nvSpPr>
          <p:cNvPr id="64" name="Slide Number Placeholder 6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28600" indent="-228600">
              <a:defRPr/>
            </a:pPr>
            <a:r>
              <a:rPr lang="en-US" altLang="ja-JP" smtClean="0"/>
              <a:t>Slide </a:t>
            </a:r>
            <a:fld id="{9389016A-55A8-41F3-A301-F0C788D1E75C}" type="slidenum">
              <a:rPr lang="en-US" altLang="ja-JP" smtClean="0"/>
              <a:pPr marL="228600" indent="-228600">
                <a:defRPr/>
              </a:pPr>
              <a:t>7</a:t>
            </a:fld>
            <a:endParaRPr lang="en-US" altLang="ja-JP" dirty="0"/>
          </a:p>
        </p:txBody>
      </p:sp>
      <p:sp>
        <p:nvSpPr>
          <p:cNvPr id="65" name="Footer Placeholder 6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Rene Struik (Struik Security Consultancy)</a:t>
            </a:r>
            <a:endParaRPr lang="en-US" altLang="ja-JP"/>
          </a:p>
        </p:txBody>
      </p:sp>
      <p:sp>
        <p:nvSpPr>
          <p:cNvPr id="50" name="Rectangle 6"/>
          <p:cNvSpPr>
            <a:spLocks noChangeArrowheads="1"/>
          </p:cNvSpPr>
          <p:nvPr/>
        </p:nvSpPr>
        <p:spPr bwMode="auto">
          <a:xfrm>
            <a:off x="1219200" y="3429000"/>
            <a:ext cx="678352" cy="304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dirty="0" smtClean="0"/>
              <a:t>EID</a:t>
            </a:r>
            <a:endParaRPr lang="en-CA" dirty="0"/>
          </a:p>
        </p:txBody>
      </p:sp>
      <p:sp>
        <p:nvSpPr>
          <p:cNvPr id="51" name="Rectangle 6"/>
          <p:cNvSpPr>
            <a:spLocks noChangeArrowheads="1"/>
          </p:cNvSpPr>
          <p:nvPr/>
        </p:nvSpPr>
        <p:spPr bwMode="auto">
          <a:xfrm>
            <a:off x="1905000" y="3429000"/>
            <a:ext cx="678352" cy="304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dirty="0" smtClean="0"/>
              <a:t>2</a:t>
            </a:r>
            <a:endParaRPr lang="en-CA" dirty="0"/>
          </a:p>
        </p:txBody>
      </p:sp>
      <p:sp>
        <p:nvSpPr>
          <p:cNvPr id="52" name="TextBox 51"/>
          <p:cNvSpPr txBox="1"/>
          <p:nvPr/>
        </p:nvSpPr>
        <p:spPr>
          <a:xfrm>
            <a:off x="2133600" y="3733800"/>
            <a:ext cx="26161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53" name="TextBox 52"/>
          <p:cNvSpPr txBox="1"/>
          <p:nvPr/>
        </p:nvSpPr>
        <p:spPr>
          <a:xfrm>
            <a:off x="1447800" y="3733800"/>
            <a:ext cx="26161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grpSp>
        <p:nvGrpSpPr>
          <p:cNvPr id="54" name="Group 108"/>
          <p:cNvGrpSpPr/>
          <p:nvPr/>
        </p:nvGrpSpPr>
        <p:grpSpPr>
          <a:xfrm>
            <a:off x="304800" y="2438400"/>
            <a:ext cx="8153400" cy="457200"/>
            <a:chOff x="381000" y="4419600"/>
            <a:chExt cx="8153400" cy="457200"/>
          </a:xfrm>
        </p:grpSpPr>
        <p:sp>
          <p:nvSpPr>
            <p:cNvPr id="55" name="Rectangle 54"/>
            <p:cNvSpPr/>
            <p:nvPr/>
          </p:nvSpPr>
          <p:spPr bwMode="auto">
            <a:xfrm>
              <a:off x="381000" y="4419600"/>
              <a:ext cx="8153400" cy="457200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6" name="Rectangle 6"/>
            <p:cNvSpPr>
              <a:spLocks noChangeArrowheads="1"/>
            </p:cNvSpPr>
            <p:nvPr/>
          </p:nvSpPr>
          <p:spPr bwMode="auto">
            <a:xfrm>
              <a:off x="457200" y="44958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0</a:t>
              </a:r>
              <a:endParaRPr lang="en-CA" dirty="0"/>
            </a:p>
          </p:txBody>
        </p:sp>
        <p:sp>
          <p:nvSpPr>
            <p:cNvPr id="57" name="Rectangle 6"/>
            <p:cNvSpPr>
              <a:spLocks noChangeArrowheads="1"/>
            </p:cNvSpPr>
            <p:nvPr/>
          </p:nvSpPr>
          <p:spPr bwMode="auto">
            <a:xfrm>
              <a:off x="5029200" y="44958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7</a:t>
              </a:r>
              <a:endParaRPr lang="en-CA" dirty="0"/>
            </a:p>
          </p:txBody>
        </p:sp>
        <p:sp>
          <p:nvSpPr>
            <p:cNvPr id="58" name="Rectangle 6"/>
            <p:cNvSpPr>
              <a:spLocks noChangeArrowheads="1"/>
            </p:cNvSpPr>
            <p:nvPr/>
          </p:nvSpPr>
          <p:spPr bwMode="auto">
            <a:xfrm>
              <a:off x="1143000" y="44958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1</a:t>
              </a:r>
              <a:endParaRPr lang="en-CA" dirty="0"/>
            </a:p>
          </p:txBody>
        </p:sp>
        <p:sp>
          <p:nvSpPr>
            <p:cNvPr id="59" name="Rectangle 6"/>
            <p:cNvSpPr>
              <a:spLocks noChangeArrowheads="1"/>
            </p:cNvSpPr>
            <p:nvPr/>
          </p:nvSpPr>
          <p:spPr bwMode="auto">
            <a:xfrm>
              <a:off x="1828800" y="44958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3</a:t>
              </a:r>
              <a:endParaRPr lang="en-CA" dirty="0"/>
            </a:p>
          </p:txBody>
        </p:sp>
        <p:sp>
          <p:nvSpPr>
            <p:cNvPr id="60" name="Rectangle 6"/>
            <p:cNvSpPr>
              <a:spLocks noChangeArrowheads="1"/>
            </p:cNvSpPr>
            <p:nvPr/>
          </p:nvSpPr>
          <p:spPr bwMode="auto">
            <a:xfrm>
              <a:off x="2514600" y="44958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4</a:t>
              </a:r>
              <a:endParaRPr lang="en-CA" dirty="0"/>
            </a:p>
          </p:txBody>
        </p:sp>
        <p:sp>
          <p:nvSpPr>
            <p:cNvPr id="61" name="Rectangle 6"/>
            <p:cNvSpPr>
              <a:spLocks noChangeArrowheads="1"/>
            </p:cNvSpPr>
            <p:nvPr/>
          </p:nvSpPr>
          <p:spPr bwMode="auto">
            <a:xfrm>
              <a:off x="4343400" y="44958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6</a:t>
              </a:r>
              <a:endParaRPr lang="en-CA" dirty="0"/>
            </a:p>
          </p:txBody>
        </p:sp>
        <p:sp>
          <p:nvSpPr>
            <p:cNvPr id="62" name="Rectangle 6"/>
            <p:cNvSpPr>
              <a:spLocks noChangeArrowheads="1"/>
            </p:cNvSpPr>
            <p:nvPr/>
          </p:nvSpPr>
          <p:spPr bwMode="auto">
            <a:xfrm>
              <a:off x="3657600" y="44958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5</a:t>
              </a:r>
              <a:endParaRPr lang="en-CA" dirty="0"/>
            </a:p>
          </p:txBody>
        </p:sp>
        <p:sp>
          <p:nvSpPr>
            <p:cNvPr id="63" name="Rectangle 6"/>
            <p:cNvSpPr>
              <a:spLocks noChangeArrowheads="1"/>
            </p:cNvSpPr>
            <p:nvPr/>
          </p:nvSpPr>
          <p:spPr bwMode="auto">
            <a:xfrm>
              <a:off x="5715000" y="44958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8</a:t>
              </a:r>
              <a:endParaRPr lang="en-CA" dirty="0"/>
            </a:p>
          </p:txBody>
        </p:sp>
        <p:sp>
          <p:nvSpPr>
            <p:cNvPr id="66" name="Rectangle 6"/>
            <p:cNvSpPr>
              <a:spLocks noChangeArrowheads="1"/>
            </p:cNvSpPr>
            <p:nvPr/>
          </p:nvSpPr>
          <p:spPr bwMode="auto">
            <a:xfrm>
              <a:off x="6400800" y="44958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9</a:t>
              </a:r>
              <a:endParaRPr lang="en-CA" dirty="0"/>
            </a:p>
          </p:txBody>
        </p:sp>
        <p:sp>
          <p:nvSpPr>
            <p:cNvPr id="67" name="Rectangle 6"/>
            <p:cNvSpPr>
              <a:spLocks noChangeArrowheads="1"/>
            </p:cNvSpPr>
            <p:nvPr/>
          </p:nvSpPr>
          <p:spPr bwMode="auto">
            <a:xfrm>
              <a:off x="7086600" y="44958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A</a:t>
              </a:r>
              <a:endParaRPr lang="en-CA" dirty="0"/>
            </a:p>
          </p:txBody>
        </p:sp>
      </p:grpSp>
      <p:sp>
        <p:nvSpPr>
          <p:cNvPr id="124" name="Rectangle 6"/>
          <p:cNvSpPr>
            <a:spLocks noChangeArrowheads="1"/>
          </p:cNvSpPr>
          <p:nvPr/>
        </p:nvSpPr>
        <p:spPr bwMode="auto">
          <a:xfrm>
            <a:off x="3124200" y="2438400"/>
            <a:ext cx="457200" cy="4572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i="1" dirty="0" smtClean="0"/>
              <a:t>“L”</a:t>
            </a:r>
            <a:endParaRPr lang="en-CA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14462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May 15, 2013</a:t>
            </a:r>
            <a:endParaRPr lang="en-US" altLang="ja-JP" dirty="0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2620331" y="533400"/>
            <a:ext cx="4049507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Authenticated Encryption (3)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0" y="914400"/>
            <a:ext cx="9144000" cy="87100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42900" indent="-342900"/>
            <a:r>
              <a:rPr lang="en-CA" sz="2000" b="1" dirty="0" smtClean="0"/>
              <a:t>Options:</a:t>
            </a:r>
          </a:p>
          <a:p>
            <a:pPr marL="457200" indent="-457200"/>
            <a:r>
              <a:rPr lang="en-CA" sz="2000" dirty="0" smtClean="0"/>
              <a:t>1. 	</a:t>
            </a:r>
            <a:r>
              <a:rPr lang="en-CA" sz="2000" i="1" dirty="0" smtClean="0"/>
              <a:t>No flexibility</a:t>
            </a:r>
            <a:r>
              <a:rPr lang="en-CA" sz="2000" dirty="0" smtClean="0"/>
              <a:t>. Always encrypt FILS Association Request/Response “body”</a:t>
            </a:r>
          </a:p>
          <a:p>
            <a:pPr marL="457200" indent="-457200"/>
            <a:endParaRPr lang="en-CA" sz="2000" dirty="0" smtClean="0"/>
          </a:p>
          <a:p>
            <a:pPr marL="457200" indent="-457200"/>
            <a:endParaRPr lang="en-CA" sz="2000" dirty="0" smtClean="0"/>
          </a:p>
          <a:p>
            <a:pPr marL="457200" indent="-457200"/>
            <a:endParaRPr lang="en-CA" sz="2000" dirty="0" smtClean="0"/>
          </a:p>
          <a:p>
            <a:pPr marL="457200" indent="-457200"/>
            <a:r>
              <a:rPr lang="en-CA" sz="2000" dirty="0" smtClean="0"/>
              <a:t>2.	</a:t>
            </a:r>
            <a:r>
              <a:rPr lang="en-CA" sz="2000" i="1" dirty="0" smtClean="0"/>
              <a:t>Some flexibility</a:t>
            </a:r>
            <a:r>
              <a:rPr lang="en-CA" sz="2000" dirty="0" smtClean="0"/>
              <a:t>. Allow only encryption of “first chunk”…</a:t>
            </a:r>
          </a:p>
          <a:p>
            <a:pPr marL="457200" indent="-457200">
              <a:buAutoNum type="arabicPeriod" startAt="2"/>
            </a:pPr>
            <a:endParaRPr lang="en-CA" sz="2000" dirty="0" smtClean="0"/>
          </a:p>
          <a:p>
            <a:pPr marL="457200" indent="-457200">
              <a:buAutoNum type="arabicPeriod" startAt="2"/>
            </a:pPr>
            <a:endParaRPr lang="en-CA" sz="2000" dirty="0" smtClean="0"/>
          </a:p>
          <a:p>
            <a:pPr marL="457200" indent="-457200"/>
            <a:endParaRPr lang="en-CA" sz="2000" dirty="0" smtClean="0"/>
          </a:p>
          <a:p>
            <a:pPr marL="457200" indent="-457200"/>
            <a:r>
              <a:rPr lang="en-CA" sz="2000" dirty="0" smtClean="0"/>
              <a:t>	No re-ordering of IEs at all.</a:t>
            </a:r>
          </a:p>
          <a:p>
            <a:pPr marL="457200" indent="-457200"/>
            <a:r>
              <a:rPr lang="en-CA" sz="2000" dirty="0" smtClean="0"/>
              <a:t>3. 	</a:t>
            </a:r>
            <a:r>
              <a:rPr lang="en-CA" sz="2000" i="1" dirty="0" smtClean="0"/>
              <a:t>Full flexibility</a:t>
            </a:r>
            <a:r>
              <a:rPr lang="en-CA" sz="2000" dirty="0" smtClean="0"/>
              <a:t>. Allow encryption of any chunks, as set by senders policy…</a:t>
            </a:r>
          </a:p>
          <a:p>
            <a:pPr marL="457200" indent="-457200">
              <a:buAutoNum type="arabicPeriod" startAt="3"/>
            </a:pPr>
            <a:endParaRPr lang="en-CA" sz="2000" dirty="0" smtClean="0"/>
          </a:p>
          <a:p>
            <a:pPr marL="457200" indent="-457200">
              <a:buAutoNum type="arabicPeriod" startAt="3"/>
            </a:pPr>
            <a:endParaRPr lang="en-CA" sz="2000" dirty="0" smtClean="0"/>
          </a:p>
          <a:p>
            <a:pPr marL="457200" indent="-457200"/>
            <a:r>
              <a:rPr lang="en-CA" sz="2000" dirty="0" smtClean="0"/>
              <a:t>	Potential re-ordering of IEs “under the hood”. Put “right” as part of AEAD routine.</a:t>
            </a:r>
          </a:p>
          <a:p>
            <a:pPr marL="457200" indent="-457200"/>
            <a:endParaRPr lang="en-CA" sz="2000" dirty="0" smtClean="0"/>
          </a:p>
          <a:p>
            <a:pPr marL="457200" indent="-457200"/>
            <a:r>
              <a:rPr lang="en-CA" sz="2000" dirty="0" smtClean="0"/>
              <a:t>Details </a:t>
            </a:r>
            <a:r>
              <a:rPr lang="en-CA" sz="2000" dirty="0" smtClean="0"/>
              <a:t>for Option #2 in</a:t>
            </a:r>
            <a:r>
              <a:rPr lang="en-CA" sz="2000" dirty="0" smtClean="0"/>
              <a:t>13/582r4.</a:t>
            </a:r>
            <a:endParaRPr lang="en-CA" sz="2000" dirty="0" smtClean="0"/>
          </a:p>
          <a:p>
            <a:pPr marL="457200" indent="-457200"/>
            <a:r>
              <a:rPr lang="en-CA" sz="2000" dirty="0" smtClean="0"/>
              <a:t> </a:t>
            </a:r>
            <a:endParaRPr lang="en-CA" sz="2000" dirty="0" smtClean="0"/>
          </a:p>
          <a:p>
            <a:pPr marL="457200" indent="-457200"/>
            <a:endParaRPr lang="en-CA" sz="2000" dirty="0" smtClean="0"/>
          </a:p>
          <a:p>
            <a:pPr marL="457200" indent="-457200"/>
            <a:endParaRPr lang="en-CA" sz="2000" dirty="0" smtClean="0"/>
          </a:p>
          <a:p>
            <a:pPr marL="457200" indent="-457200"/>
            <a:endParaRPr lang="en-CA" sz="2000" dirty="0" smtClean="0"/>
          </a:p>
          <a:p>
            <a:pPr marL="457200" indent="-457200"/>
            <a:endParaRPr lang="en-CA" sz="2000" dirty="0" smtClean="0"/>
          </a:p>
          <a:p>
            <a:pPr marL="342900" indent="-342900"/>
            <a:endParaRPr lang="en-CA" sz="2000" dirty="0" smtClean="0">
              <a:solidFill>
                <a:srgbClr val="002060"/>
              </a:solidFill>
            </a:endParaRPr>
          </a:p>
          <a:p>
            <a:pPr marL="342900" indent="-342900"/>
            <a:r>
              <a:rPr lang="en-CA" sz="2000" dirty="0" smtClean="0"/>
              <a:t>	</a:t>
            </a:r>
            <a:r>
              <a:rPr lang="en-US" sz="2000" dirty="0" smtClean="0"/>
              <a:t/>
            </a:r>
            <a:br>
              <a:rPr lang="en-US" sz="2000" dirty="0" smtClean="0"/>
            </a:br>
            <a:endParaRPr lang="en-CA" sz="2000" dirty="0" smtClean="0"/>
          </a:p>
          <a:p>
            <a:pPr marL="342900" indent="-342900"/>
            <a:endParaRPr lang="en-CA" sz="2000" i="1" dirty="0" smtClean="0"/>
          </a:p>
          <a:p>
            <a:pPr marL="342900" indent="-342900"/>
            <a:endParaRPr lang="en-CA" sz="2000" dirty="0" smtClean="0"/>
          </a:p>
          <a:p>
            <a:pPr marL="342900" indent="-342900"/>
            <a:r>
              <a:rPr lang="en-CA" sz="2000" dirty="0" smtClean="0">
                <a:solidFill>
                  <a:srgbClr val="002060"/>
                </a:solidFill>
              </a:rPr>
              <a:t>	</a:t>
            </a:r>
            <a:endParaRPr lang="en-CA" sz="1600" dirty="0" smtClean="0">
              <a:solidFill>
                <a:srgbClr val="002060"/>
              </a:solidFill>
            </a:endParaRPr>
          </a:p>
        </p:txBody>
      </p:sp>
      <p:grpSp>
        <p:nvGrpSpPr>
          <p:cNvPr id="15" name="Group 14"/>
          <p:cNvGrpSpPr/>
          <p:nvPr/>
        </p:nvGrpSpPr>
        <p:grpSpPr>
          <a:xfrm>
            <a:off x="0" y="1676400"/>
            <a:ext cx="8534400" cy="457200"/>
            <a:chOff x="0" y="1676400"/>
            <a:chExt cx="8534400" cy="457200"/>
          </a:xfrm>
        </p:grpSpPr>
        <p:sp>
          <p:nvSpPr>
            <p:cNvPr id="6" name="Rectangle 5"/>
            <p:cNvSpPr/>
            <p:nvPr/>
          </p:nvSpPr>
          <p:spPr bwMode="auto">
            <a:xfrm>
              <a:off x="838200" y="1676400"/>
              <a:ext cx="7696200" cy="4572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grpSp>
          <p:nvGrpSpPr>
            <p:cNvPr id="7" name="Group 19"/>
            <p:cNvGrpSpPr/>
            <p:nvPr/>
          </p:nvGrpSpPr>
          <p:grpSpPr>
            <a:xfrm>
              <a:off x="0" y="1752600"/>
              <a:ext cx="3657601" cy="338554"/>
              <a:chOff x="152400" y="2819400"/>
              <a:chExt cx="5334001" cy="338554"/>
            </a:xfrm>
          </p:grpSpPr>
          <p:sp>
            <p:nvSpPr>
              <p:cNvPr id="8" name="Rectangle 7"/>
              <p:cNvSpPr>
                <a:spLocks noChangeArrowheads="1"/>
              </p:cNvSpPr>
              <p:nvPr/>
            </p:nvSpPr>
            <p:spPr bwMode="auto">
              <a:xfrm>
                <a:off x="1485901" y="2819400"/>
                <a:ext cx="4000500" cy="304800"/>
              </a:xfrm>
              <a:prstGeom prst="rect">
                <a:avLst/>
              </a:prstGeom>
              <a:solidFill>
                <a:srgbClr val="92D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CA" dirty="0" smtClean="0"/>
                  <a:t>                  Header</a:t>
                </a:r>
                <a:endParaRPr lang="en-CA" dirty="0"/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152400" y="2819400"/>
                <a:ext cx="18473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endParaRPr lang="en-US" sz="1600" dirty="0"/>
              </a:p>
            </p:txBody>
          </p:sp>
        </p:grpSp>
        <p:sp>
          <p:nvSpPr>
            <p:cNvPr id="10" name="Rectangle 9"/>
            <p:cNvSpPr>
              <a:spLocks noChangeArrowheads="1"/>
            </p:cNvSpPr>
            <p:nvPr/>
          </p:nvSpPr>
          <p:spPr bwMode="auto">
            <a:xfrm>
              <a:off x="3657600" y="1752600"/>
              <a:ext cx="4495800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Secured Payload</a:t>
              </a:r>
              <a:endParaRPr lang="en-CA" dirty="0"/>
            </a:p>
          </p:txBody>
        </p:sp>
      </p:grpSp>
      <p:sp>
        <p:nvSpPr>
          <p:cNvPr id="18" name="Rectangle 17"/>
          <p:cNvSpPr/>
          <p:nvPr/>
        </p:nvSpPr>
        <p:spPr bwMode="auto">
          <a:xfrm>
            <a:off x="838200" y="2971800"/>
            <a:ext cx="7696200" cy="457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pSp>
        <p:nvGrpSpPr>
          <p:cNvPr id="19" name="Group 19"/>
          <p:cNvGrpSpPr/>
          <p:nvPr/>
        </p:nvGrpSpPr>
        <p:grpSpPr>
          <a:xfrm>
            <a:off x="0" y="3048000"/>
            <a:ext cx="3657601" cy="338554"/>
            <a:chOff x="152400" y="2819400"/>
            <a:chExt cx="5334001" cy="338554"/>
          </a:xfrm>
        </p:grpSpPr>
        <p:sp>
          <p:nvSpPr>
            <p:cNvPr id="21" name="Rectangle 20"/>
            <p:cNvSpPr>
              <a:spLocks noChangeArrowheads="1"/>
            </p:cNvSpPr>
            <p:nvPr/>
          </p:nvSpPr>
          <p:spPr bwMode="auto">
            <a:xfrm>
              <a:off x="1485901" y="2819400"/>
              <a:ext cx="4000500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                  Header</a:t>
              </a:r>
              <a:endParaRPr lang="en-CA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152400" y="2819400"/>
              <a:ext cx="18473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en-US" sz="1600" dirty="0"/>
            </a:p>
          </p:txBody>
        </p:sp>
      </p:grp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3657600" y="3048000"/>
            <a:ext cx="3505200" cy="3048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dirty="0" smtClean="0"/>
              <a:t>Secured Payload</a:t>
            </a:r>
            <a:endParaRPr lang="en-CA" dirty="0"/>
          </a:p>
        </p:txBody>
      </p:sp>
      <p:sp>
        <p:nvSpPr>
          <p:cNvPr id="23" name="Rectangle 22"/>
          <p:cNvSpPr>
            <a:spLocks noChangeArrowheads="1"/>
          </p:cNvSpPr>
          <p:nvPr/>
        </p:nvSpPr>
        <p:spPr bwMode="auto">
          <a:xfrm>
            <a:off x="7162800" y="3048000"/>
            <a:ext cx="990600" cy="304800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/>
            <a:r>
              <a:rPr lang="en-CA" dirty="0" smtClean="0"/>
              <a:t>                 Visible Chunk</a:t>
            </a:r>
            <a:endParaRPr lang="en-CA" dirty="0"/>
          </a:p>
        </p:txBody>
      </p:sp>
      <p:sp>
        <p:nvSpPr>
          <p:cNvPr id="24" name="Rectangle 6"/>
          <p:cNvSpPr>
            <a:spLocks noChangeArrowheads="1"/>
          </p:cNvSpPr>
          <p:nvPr/>
        </p:nvSpPr>
        <p:spPr bwMode="auto">
          <a:xfrm>
            <a:off x="3657600" y="2971800"/>
            <a:ext cx="457200" cy="4572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i="1" dirty="0" smtClean="0"/>
              <a:t>“L”</a:t>
            </a:r>
            <a:endParaRPr lang="en-CA" i="1" dirty="0"/>
          </a:p>
        </p:txBody>
      </p:sp>
      <p:sp>
        <p:nvSpPr>
          <p:cNvPr id="25" name="Rectangle 24"/>
          <p:cNvSpPr/>
          <p:nvPr/>
        </p:nvSpPr>
        <p:spPr bwMode="auto">
          <a:xfrm>
            <a:off x="838200" y="4419600"/>
            <a:ext cx="7696200" cy="457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pSp>
        <p:nvGrpSpPr>
          <p:cNvPr id="26" name="Group 19"/>
          <p:cNvGrpSpPr/>
          <p:nvPr/>
        </p:nvGrpSpPr>
        <p:grpSpPr>
          <a:xfrm>
            <a:off x="0" y="4495800"/>
            <a:ext cx="3657601" cy="338554"/>
            <a:chOff x="152400" y="2819400"/>
            <a:chExt cx="5334001" cy="338554"/>
          </a:xfrm>
        </p:grpSpPr>
        <p:sp>
          <p:nvSpPr>
            <p:cNvPr id="27" name="Rectangle 26"/>
            <p:cNvSpPr>
              <a:spLocks noChangeArrowheads="1"/>
            </p:cNvSpPr>
            <p:nvPr/>
          </p:nvSpPr>
          <p:spPr bwMode="auto">
            <a:xfrm>
              <a:off x="1485901" y="2819400"/>
              <a:ext cx="4000500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                  Header</a:t>
              </a:r>
              <a:endParaRPr lang="en-CA" dirty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152400" y="2819400"/>
              <a:ext cx="18473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en-US" sz="1600" dirty="0"/>
            </a:p>
          </p:txBody>
        </p:sp>
      </p:grpSp>
      <p:sp>
        <p:nvSpPr>
          <p:cNvPr id="29" name="Rectangle 28"/>
          <p:cNvSpPr>
            <a:spLocks noChangeArrowheads="1"/>
          </p:cNvSpPr>
          <p:nvPr/>
        </p:nvSpPr>
        <p:spPr bwMode="auto">
          <a:xfrm>
            <a:off x="3657600" y="4495800"/>
            <a:ext cx="3505200" cy="3048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dirty="0" smtClean="0"/>
              <a:t>Secured Payload</a:t>
            </a:r>
            <a:endParaRPr lang="en-CA" dirty="0"/>
          </a:p>
        </p:txBody>
      </p:sp>
      <p:sp>
        <p:nvSpPr>
          <p:cNvPr id="30" name="Rectangle 29"/>
          <p:cNvSpPr>
            <a:spLocks noChangeArrowheads="1"/>
          </p:cNvSpPr>
          <p:nvPr/>
        </p:nvSpPr>
        <p:spPr bwMode="auto">
          <a:xfrm>
            <a:off x="7162800" y="4495800"/>
            <a:ext cx="990600" cy="304800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/>
            <a:r>
              <a:rPr lang="en-CA" dirty="0" smtClean="0"/>
              <a:t>                 Visible Chunk</a:t>
            </a:r>
            <a:endParaRPr lang="en-CA" dirty="0"/>
          </a:p>
        </p:txBody>
      </p:sp>
      <p:sp>
        <p:nvSpPr>
          <p:cNvPr id="31" name="Rectangle 6"/>
          <p:cNvSpPr>
            <a:spLocks noChangeArrowheads="1"/>
          </p:cNvSpPr>
          <p:nvPr/>
        </p:nvSpPr>
        <p:spPr bwMode="auto">
          <a:xfrm>
            <a:off x="3657600" y="4419600"/>
            <a:ext cx="457200" cy="4572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i="1" dirty="0" smtClean="0"/>
              <a:t>“L”</a:t>
            </a:r>
            <a:endParaRPr lang="en-CA" i="1" dirty="0"/>
          </a:p>
        </p:txBody>
      </p:sp>
      <p:sp>
        <p:nvSpPr>
          <p:cNvPr id="32" name="Slide Number Placeholder 3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28600" indent="-228600">
              <a:defRPr/>
            </a:pPr>
            <a:r>
              <a:rPr lang="en-US" altLang="ja-JP" smtClean="0"/>
              <a:t>Slide </a:t>
            </a:r>
            <a:fld id="{9389016A-55A8-41F3-A301-F0C788D1E75C}" type="slidenum">
              <a:rPr lang="en-US" altLang="ja-JP" smtClean="0"/>
              <a:pPr marL="228600" indent="-228600">
                <a:defRPr/>
              </a:pPr>
              <a:t>8</a:t>
            </a:fld>
            <a:endParaRPr lang="en-US" altLang="ja-JP" dirty="0"/>
          </a:p>
        </p:txBody>
      </p:sp>
      <p:sp>
        <p:nvSpPr>
          <p:cNvPr id="33" name="Footer Placeholder 3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Rene Struik (Struik Security Consultancy)</a:t>
            </a:r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14462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May 15, 2013</a:t>
            </a:r>
            <a:endParaRPr lang="en-US" altLang="ja-JP" dirty="0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958280" y="533400"/>
            <a:ext cx="5373586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Authenticated Encryption – Straw Poll</a:t>
            </a:r>
            <a:endParaRPr lang="en-US" sz="24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0" y="1102578"/>
            <a:ext cx="91440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indent="-457200"/>
            <a:r>
              <a:rPr lang="en-CA" sz="2000" dirty="0" smtClean="0"/>
              <a:t>Implement flexible encryption scheme as specified in 13/582r4:</a:t>
            </a:r>
          </a:p>
          <a:p>
            <a:pPr lvl="1" indent="-457200">
              <a:buFont typeface="Symbol" pitchFamily="18" charset="2"/>
              <a:buChar char="-"/>
            </a:pPr>
            <a:r>
              <a:rPr lang="en-CA" sz="2000" dirty="0" smtClean="0"/>
              <a:t>Facilitate Option #2 of previous Slide (#22).</a:t>
            </a:r>
          </a:p>
          <a:p>
            <a:pPr lvl="1" indent="-457200">
              <a:buFont typeface="Symbol" pitchFamily="18" charset="2"/>
              <a:buChar char="-"/>
            </a:pPr>
            <a:r>
              <a:rPr lang="en-CA" sz="2000" dirty="0" smtClean="0"/>
              <a:t>For clarity: This </a:t>
            </a:r>
            <a:r>
              <a:rPr lang="en-CA" sz="2000" u="sng" dirty="0" smtClean="0"/>
              <a:t>only</a:t>
            </a:r>
            <a:r>
              <a:rPr lang="en-CA" sz="2000" dirty="0" smtClean="0"/>
              <a:t> applies to FILS Association frames</a:t>
            </a:r>
          </a:p>
          <a:p>
            <a:pPr lvl="1" indent="-457200"/>
            <a:endParaRPr lang="en-CA" sz="2000" dirty="0" smtClean="0"/>
          </a:p>
          <a:p>
            <a:pPr marL="342900" indent="-342900">
              <a:buFont typeface="Symbol" pitchFamily="18" charset="2"/>
              <a:buChar char="-"/>
            </a:pPr>
            <a:r>
              <a:rPr lang="en-CA" sz="2000" dirty="0" smtClean="0"/>
              <a:t>Yes </a:t>
            </a:r>
          </a:p>
          <a:p>
            <a:pPr marL="342900" indent="-342900">
              <a:buFont typeface="Symbol" pitchFamily="18" charset="2"/>
              <a:buChar char="-"/>
            </a:pPr>
            <a:r>
              <a:rPr lang="en-CA" sz="2000" dirty="0" smtClean="0"/>
              <a:t>No </a:t>
            </a:r>
          </a:p>
          <a:p>
            <a:pPr marL="342900" indent="-342900">
              <a:buFont typeface="Symbol" pitchFamily="18" charset="2"/>
              <a:buChar char="-"/>
            </a:pPr>
            <a:r>
              <a:rPr lang="en-CA" sz="2000" dirty="0" smtClean="0"/>
              <a:t>“Don’t Care”</a:t>
            </a:r>
          </a:p>
          <a:p>
            <a:pPr marL="342900" indent="-342900">
              <a:buFont typeface="Symbol" pitchFamily="18" charset="2"/>
              <a:buChar char="-"/>
            </a:pPr>
            <a:r>
              <a:rPr lang="en-CA" sz="2000" dirty="0" smtClean="0"/>
              <a:t>Need more information</a:t>
            </a:r>
          </a:p>
          <a:p>
            <a:pPr marL="342900" indent="-342900"/>
            <a:endParaRPr lang="en-CA" sz="2000" b="1" dirty="0" smtClean="0"/>
          </a:p>
          <a:p>
            <a:pPr marL="342900" indent="-342900"/>
            <a:r>
              <a:rPr lang="en-CA" sz="2000" b="1" dirty="0" smtClean="0"/>
              <a:t>Result:</a:t>
            </a:r>
            <a:endParaRPr lang="en-CA" sz="2000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28600" indent="-228600">
              <a:defRPr/>
            </a:pPr>
            <a:r>
              <a:rPr lang="en-US" altLang="ja-JP" smtClean="0"/>
              <a:t>Slide </a:t>
            </a:r>
            <a:fld id="{9389016A-55A8-41F3-A301-F0C788D1E75C}" type="slidenum">
              <a:rPr lang="en-US" altLang="ja-JP" smtClean="0"/>
              <a:pPr marL="228600" indent="-228600">
                <a:defRPr/>
              </a:pPr>
              <a:t>9</a:t>
            </a:fld>
            <a:endParaRPr lang="en-US" altLang="ja-JP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Rene Struik (Struik Security Consultancy)</a:t>
            </a:r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8910</TotalTime>
  <Words>910</Words>
  <Application>Microsoft Office PowerPoint</Application>
  <PresentationFormat>On-screen Show (4:3)</PresentationFormat>
  <Paragraphs>347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802-11-Submission</vt:lpstr>
      <vt:lpstr>Custom Design</vt:lpstr>
      <vt:lpstr>FILS Piggy-Backing Aspects</vt:lpstr>
      <vt:lpstr>FILS Key Establishment</vt:lpstr>
      <vt:lpstr>Adding “piggy-backed info” to protocol flows …</vt:lpstr>
      <vt:lpstr>FILS Security Status</vt:lpstr>
      <vt:lpstr>Slide 5</vt:lpstr>
      <vt:lpstr>Slide 6</vt:lpstr>
      <vt:lpstr>Slide 7</vt:lpstr>
      <vt:lpstr>Slide 8</vt:lpstr>
      <vt:lpstr>Slide 9</vt:lpstr>
      <vt:lpstr>Slide 10</vt:lpstr>
    </vt:vector>
  </TitlesOfParts>
  <Company>Root Inc.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802.11 TGai  Some Notes and Thoughts on TGai Security Properties</dc:title>
  <dc:creator>Rene Struik</dc:creator>
  <cp:lastModifiedBy>Rene Struik</cp:lastModifiedBy>
  <cp:revision>725</cp:revision>
  <cp:lastPrinted>1998-02-10T13:28:06Z</cp:lastPrinted>
  <dcterms:created xsi:type="dcterms:W3CDTF">2011-10-10T06:18:28Z</dcterms:created>
  <dcterms:modified xsi:type="dcterms:W3CDTF">2013-05-16T22:17:48Z</dcterms:modified>
</cp:coreProperties>
</file>