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13"/>
  </p:notesMasterIdLst>
  <p:handoutMasterIdLst>
    <p:handoutMasterId r:id="rId14"/>
  </p:handoutMasterIdLst>
  <p:sldIdLst>
    <p:sldId id="417" r:id="rId3"/>
    <p:sldId id="471" r:id="rId4"/>
    <p:sldId id="472" r:id="rId5"/>
    <p:sldId id="474" r:id="rId6"/>
    <p:sldId id="473" r:id="rId7"/>
    <p:sldId id="451" r:id="rId8"/>
    <p:sldId id="462" r:id="rId9"/>
    <p:sldId id="486" r:id="rId10"/>
    <p:sldId id="485" r:id="rId11"/>
    <p:sldId id="487" r:id="rId1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82" d="100"/>
          <a:sy n="82" d="100"/>
        </p:scale>
        <p:origin x="-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2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14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11-13-0581-02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altLang="ja-JP" dirty="0" smtClean="0"/>
              <a:t>May 15,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smtClean="0"/>
              <a:t>Rene Struik (Struik Security Consultancy)</a:t>
            </a:r>
            <a:endParaRPr lang="en-US" altLang="ja-JP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Piggy-Backing Aspects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2013-05-15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47800" y="5029200"/>
            <a:ext cx="3494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Note</a:t>
            </a:r>
            <a:r>
              <a:rPr lang="en-US" sz="1600" dirty="0" smtClean="0"/>
              <a:t>:  Material extracted from 13/201r8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05948" y="533400"/>
            <a:ext cx="48782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Motion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Instruct the editor to incorporate changes to D0.5, as indicated in </a:t>
            </a:r>
            <a:r>
              <a:rPr lang="en-CA" sz="2000" dirty="0" smtClean="0"/>
              <a:t>13/582r2</a:t>
            </a:r>
            <a:endParaRPr lang="en-CA" sz="2000" dirty="0" smtClean="0"/>
          </a:p>
          <a:p>
            <a:pPr marL="342900" indent="-342900"/>
            <a:endParaRPr lang="en-CA" sz="2000" dirty="0" smtClean="0">
              <a:sym typeface="Symbol"/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 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Abstain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</a:p>
          <a:p>
            <a:pPr marL="457200" indent="-457200">
              <a:buFont typeface="Symbol" pitchFamily="18" charset="2"/>
              <a:buChar char="-"/>
            </a:pPr>
            <a:endParaRPr lang="en-CA" sz="2000" dirty="0" smtClean="0">
              <a:sym typeface="Symbo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10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Key Establishment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Oval Callout 31"/>
          <p:cNvSpPr/>
          <p:nvPr/>
        </p:nvSpPr>
        <p:spPr bwMode="auto">
          <a:xfrm>
            <a:off x="6858000" y="838200"/>
            <a:ext cx="2286000" cy="533400"/>
          </a:xfrm>
          <a:prstGeom prst="wedgeEllipseCallout">
            <a:avLst>
              <a:gd name="adj1" fmla="val -49924"/>
              <a:gd name="adj2" fmla="val 6745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0" y="762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online/offline assistance </a:t>
            </a:r>
          </a:p>
          <a:p>
            <a:r>
              <a:rPr lang="en-US" sz="1600" dirty="0" smtClean="0"/>
              <a:t>with authentication</a:t>
            </a:r>
            <a:endParaRPr lang="en-US" sz="1600" dirty="0"/>
          </a:p>
        </p:txBody>
      </p:sp>
      <p:cxnSp>
        <p:nvCxnSpPr>
          <p:cNvPr id="36" name="直線矢印コネクタ 29"/>
          <p:cNvCxnSpPr/>
          <p:nvPr/>
        </p:nvCxnSpPr>
        <p:spPr bwMode="auto">
          <a:xfrm flipV="1">
            <a:off x="4572000" y="3352800"/>
            <a:ext cx="19050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006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FILS key establishment protocol options provided: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TTP, based on ERP</a:t>
            </a:r>
          </a:p>
          <a:p>
            <a:r>
              <a:rPr lang="en-US" sz="2000" dirty="0" smtClean="0"/>
              <a:t>   (two flavors: </a:t>
            </a:r>
            <a:r>
              <a:rPr lang="en-US" sz="2000" i="1" dirty="0" smtClean="0"/>
              <a:t>with</a:t>
            </a:r>
            <a:r>
              <a:rPr lang="en-US" sz="2000" dirty="0" smtClean="0"/>
              <a:t> or </a:t>
            </a:r>
            <a:r>
              <a:rPr lang="en-US" sz="2000" i="1" dirty="0" smtClean="0"/>
              <a:t>without</a:t>
            </a:r>
            <a:r>
              <a:rPr lang="en-US" sz="2000" dirty="0" smtClean="0"/>
              <a:t> “PFS” (ERP+ECDH, resp. ERP) </a:t>
            </a:r>
            <a:r>
              <a:rPr lang="en-US" sz="2000" dirty="0" smtClean="0">
                <a:sym typeface="Symbol"/>
              </a:rPr>
              <a:t></a:t>
            </a:r>
            <a:r>
              <a:rPr lang="en-US" sz="2000" dirty="0" smtClean="0"/>
              <a:t> see next slides)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online TTP, based on ECDH and ECDSA certificate</a:t>
            </a:r>
          </a:p>
          <a:p>
            <a:endParaRPr lang="en-US" sz="2000" b="1" u="sng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2</a:t>
            </a:fld>
            <a:endParaRPr lang="en-US" altLang="ja-JP" dirty="0"/>
          </a:p>
        </p:txBody>
      </p:sp>
      <p:sp>
        <p:nvSpPr>
          <p:cNvPr id="41" name="Footer Placeholder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Adding “piggy-backed info” to protocol flows …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Request</a:t>
                </a:r>
                <a:endParaRPr kumimoji="1" lang="ja-JP" altLang="en-US" sz="1600" dirty="0"/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Authentication Response</a:t>
                </a:r>
                <a:endParaRPr kumimoji="1" lang="ja-JP" altLang="en-US" sz="1600" dirty="0"/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Establishment</a:t>
                </a:r>
                <a:endParaRPr lang="en-CA" sz="16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/>
                  <a:t>Key </a:t>
                </a:r>
              </a:p>
              <a:p>
                <a:pPr algn="ctr"/>
                <a:r>
                  <a:rPr lang="en-CA" sz="1600" dirty="0" smtClean="0"/>
                  <a:t>Confirmation</a:t>
                </a:r>
                <a:endParaRPr lang="en-CA" sz="1600" dirty="0"/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正方形/長方形 7"/>
          <p:cNvSpPr/>
          <p:nvPr/>
        </p:nvSpPr>
        <p:spPr bwMode="auto">
          <a:xfrm>
            <a:off x="6781800" y="1524000"/>
            <a:ext cx="1143000" cy="457200"/>
          </a:xfrm>
          <a:prstGeom prst="rect">
            <a:avLst/>
          </a:prstGeom>
          <a:solidFill>
            <a:srgbClr val="FFA264"/>
          </a:solidFill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charset="0"/>
              </a:rPr>
              <a:t>Services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1" name="直線コネクタ 8"/>
          <p:cNvCxnSpPr/>
          <p:nvPr/>
        </p:nvCxnSpPr>
        <p:spPr bwMode="auto">
          <a:xfrm flipH="1">
            <a:off x="7315200" y="1981200"/>
            <a:ext cx="794" cy="2819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直線矢印コネクタ 29"/>
          <p:cNvCxnSpPr/>
          <p:nvPr/>
        </p:nvCxnSpPr>
        <p:spPr bwMode="auto">
          <a:xfrm flipV="1">
            <a:off x="4572000" y="3886200"/>
            <a:ext cx="27432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4267200"/>
            <a:ext cx="265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response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28800" y="3657600"/>
            <a:ext cx="25346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2060"/>
                </a:solidFill>
              </a:rPr>
              <a:t>+ piggy-backed info request</a:t>
            </a:r>
            <a:endParaRPr lang="en-US" sz="1600" b="1" i="1" dirty="0">
              <a:solidFill>
                <a:srgbClr val="00206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2438400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Authentication help</a:t>
            </a:r>
            <a:endParaRPr lang="en-US" sz="16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648200" y="3581400"/>
            <a:ext cx="1755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Configuration help</a:t>
            </a:r>
            <a:endParaRPr lang="en-US" sz="1600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7109597" y="2971800"/>
            <a:ext cx="20344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IP address assignment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86600" y="3429000"/>
            <a:ext cx="131638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Authorization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86600" y="4038600"/>
            <a:ext cx="1276311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Subscription </a:t>
            </a:r>
          </a:p>
          <a:p>
            <a:r>
              <a:rPr lang="en-US" sz="1600" i="1" dirty="0" smtClean="0"/>
              <a:t>credentials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Piggy-backing info along FILS authentication protocol: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Higher-layer set-up, including IP address assignment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Authorization functionality, subscription credentials, etc.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See details elsewhere in presentation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3</a:t>
            </a:fld>
            <a:endParaRPr lang="en-US" altLang="ja-JP" dirty="0"/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sz="2400" dirty="0" smtClean="0"/>
              <a:t>FILS Security Status</a:t>
            </a:r>
            <a:endParaRPr lang="ja-JP" altLang="en-US" sz="24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917912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Current Status: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Three FILS authentication protocol options specified: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</a:t>
            </a:r>
            <a:r>
              <a:rPr lang="en-US" sz="2000" dirty="0" smtClean="0"/>
              <a:t> Trusted Third Party and “PFS”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FILS Authentication </a:t>
            </a:r>
            <a:r>
              <a:rPr lang="en-US" sz="2000" i="1" dirty="0" smtClean="0"/>
              <a:t>without</a:t>
            </a:r>
            <a:r>
              <a:rPr lang="en-US" sz="2000" dirty="0" smtClean="0"/>
              <a:t> Trusted Third Party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Main differences: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trust assumptions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 on “pre-existing” system set-up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Different assumptions on online availability of the “backbone network”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Common elements: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have only four protocol flows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implemented via Authentication/Association Request/Response frames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/>
              <a:t> All allow piggy-backing of other info along Association frames</a:t>
            </a:r>
          </a:p>
          <a:p>
            <a:pPr lvl="1"/>
            <a:r>
              <a:rPr lang="en-US" sz="2000" dirty="0" smtClean="0"/>
              <a:t>   (e.g., IP address assignment)</a:t>
            </a:r>
          </a:p>
          <a:p>
            <a:r>
              <a:rPr lang="en-US" sz="2000" b="1" u="sng" dirty="0" smtClean="0"/>
              <a:t>Current Work in Progress: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deal with large objects (e.g., certificates, higher-layer data objects)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How to specify main piggy-backing details (e.g., on IP address assignment)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dirty="0" smtClean="0"/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86600" y="6172200"/>
            <a:ext cx="1583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Slide source: </a:t>
            </a:r>
            <a:r>
              <a:rPr lang="en-US" dirty="0" smtClean="0"/>
              <a:t>13/324r0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02733" y="533400"/>
            <a:ext cx="148470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Questions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How to deal with large objects (e.g., certificates, higher-layer data objects)?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Intra-frame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handle large objects that fit within a single frame</a:t>
            </a:r>
          </a:p>
          <a:p>
            <a:pPr>
              <a:buFont typeface="Symbol" pitchFamily="18" charset="2"/>
              <a:buChar char="-"/>
            </a:pPr>
            <a:r>
              <a:rPr lang="en-US" sz="2000" i="1" dirty="0" smtClean="0"/>
              <a:t> Inter-frame fragmentation</a:t>
            </a:r>
            <a:r>
              <a:rPr lang="en-US" sz="2000" dirty="0" smtClean="0"/>
              <a:t>. </a:t>
            </a:r>
            <a:r>
              <a:rPr lang="en-US" sz="2000" dirty="0" smtClean="0">
                <a:solidFill>
                  <a:srgbClr val="FF0000"/>
                </a:solidFill>
              </a:rPr>
              <a:t>DISCUSSED ELSEWHERE</a:t>
            </a:r>
            <a:endParaRPr lang="en-US" sz="2000" dirty="0" smtClean="0"/>
          </a:p>
          <a:p>
            <a:r>
              <a:rPr lang="en-US" sz="2000" dirty="0" smtClean="0"/>
              <a:t>   How to fragment FILS frames, if these become too long due to large objects</a:t>
            </a:r>
          </a:p>
          <a:p>
            <a:endParaRPr lang="en-US" sz="2000" dirty="0" smtClean="0"/>
          </a:p>
          <a:p>
            <a:r>
              <a:rPr lang="en-US" sz="2000" dirty="0" smtClean="0"/>
              <a:t>2. How to specify main piggy-backing details (e.g., on IP address assignment)?</a:t>
            </a:r>
          </a:p>
          <a:p>
            <a:pPr>
              <a:buFont typeface="Symbol" pitchFamily="18" charset="2"/>
              <a:buChar char="-"/>
            </a:pPr>
            <a:r>
              <a:rPr lang="en-US" sz="2000" dirty="0" smtClean="0"/>
              <a:t> </a:t>
            </a:r>
            <a:r>
              <a:rPr lang="en-US" sz="2000" i="1" dirty="0" smtClean="0"/>
              <a:t>Flexibility re AEAD authenticated encryption mode.</a:t>
            </a:r>
            <a:r>
              <a:rPr lang="en-US" sz="2000" i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DISCUSSED HERE</a:t>
            </a:r>
            <a:endParaRPr lang="en-US" sz="2000" i="1" dirty="0" smtClean="0"/>
          </a:p>
          <a:p>
            <a:r>
              <a:rPr lang="en-US" sz="2000" i="1" dirty="0" smtClean="0"/>
              <a:t>   </a:t>
            </a:r>
            <a:r>
              <a:rPr lang="en-US" sz="2000" dirty="0" smtClean="0"/>
              <a:t>Authentication and potential encryption of piggy-backed information</a:t>
            </a:r>
            <a:r>
              <a:rPr lang="en-US" sz="1600" dirty="0" smtClean="0"/>
              <a:t> </a:t>
            </a:r>
            <a:endParaRPr lang="en-US" sz="1600" i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5</a:t>
            </a:fld>
            <a:endParaRPr lang="en-US" altLang="ja-JP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838200" y="20574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581854" y="533400"/>
            <a:ext cx="41264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310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General mechanism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After AEAD protection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Now with Information elements: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Main problem:</a:t>
            </a:r>
            <a:r>
              <a:rPr lang="en-CA" sz="1600" dirty="0" smtClean="0"/>
              <a:t> How to pinpoint the portions that are encrypted? (only problem for recipient)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0" y="1295400"/>
            <a:ext cx="3657601" cy="338554"/>
            <a:chOff x="152400" y="2819400"/>
            <a:chExt cx="5333988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485898" y="2819400"/>
              <a:ext cx="400049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-1600200" y="1295400"/>
            <a:ext cx="9372600" cy="1155418"/>
            <a:chOff x="152400" y="2002536"/>
            <a:chExt cx="9372600" cy="1155418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10200" y="2002536"/>
              <a:ext cx="4114800" cy="3048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Payload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0" y="2108200"/>
            <a:ext cx="3657601" cy="338554"/>
            <a:chOff x="152400" y="2819400"/>
            <a:chExt cx="5334001" cy="33855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57600" y="2108200"/>
            <a:ext cx="411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8382000" y="22860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83821" y="2590800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of entire frame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657600" y="2438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838200" y="3124200"/>
            <a:ext cx="7696200" cy="457200"/>
            <a:chOff x="838200" y="3581400"/>
            <a:chExt cx="7696200" cy="4572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838200" y="3581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144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50292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16002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2860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29718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434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3657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57150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64008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7086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38200" y="39624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8200" y="48006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sp>
        <p:nvSpPr>
          <p:cNvPr id="113" name="Right Arrow 112"/>
          <p:cNvSpPr/>
          <p:nvPr/>
        </p:nvSpPr>
        <p:spPr bwMode="auto">
          <a:xfrm rot="5400000">
            <a:off x="3924300" y="1714500"/>
            <a:ext cx="266700" cy="2667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838200" y="1219200"/>
            <a:ext cx="7696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657600" y="2590800"/>
            <a:ext cx="2100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Encrypted segments starts here</a:t>
            </a:r>
            <a:endParaRPr lang="en-US" dirty="0"/>
          </a:p>
        </p:txBody>
      </p:sp>
      <p:sp>
        <p:nvSpPr>
          <p:cNvPr id="115" name="Slide Number Placeholder 1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6</a:t>
            </a:fld>
            <a:endParaRPr lang="en-US" altLang="ja-JP" dirty="0"/>
          </a:p>
        </p:txBody>
      </p:sp>
      <p:sp>
        <p:nvSpPr>
          <p:cNvPr id="116" name="Footer Placeholder 1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304800" y="2590800"/>
            <a:ext cx="815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26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(2)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How to pinpoint the portions that are encrypted? (only problem for recipient)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Recipient can easily find this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”-symbol: simply </a:t>
            </a:r>
            <a:r>
              <a:rPr lang="en-CA" sz="1600" dirty="0" smtClean="0"/>
              <a:t>retrieve from leftmost 2 octets</a:t>
            </a:r>
            <a:endParaRPr lang="en-CA" sz="1600" i="1" dirty="0" smtClean="0"/>
          </a:p>
          <a:p>
            <a:endParaRPr lang="en-CA" sz="1600" dirty="0" smtClean="0"/>
          </a:p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YES! Exploit structure in IEs: encryption/decryption is essentially on “unordered” set of IEs. </a:t>
            </a:r>
            <a:endParaRPr lang="en-CA" sz="1600" dirty="0" smtClean="0"/>
          </a:p>
          <a:p>
            <a:r>
              <a:rPr lang="en-CA" sz="1600" dirty="0" smtClean="0"/>
              <a:t>(</a:t>
            </a:r>
            <a:r>
              <a:rPr lang="en-CA" sz="1600" dirty="0" smtClean="0">
                <a:solidFill>
                  <a:srgbClr val="FF0000"/>
                </a:solidFill>
              </a:rPr>
              <a:t>This Option #3 is not discussed any further – see 13/201r6</a:t>
            </a:r>
            <a:r>
              <a:rPr lang="en-CA" sz="1600" dirty="0" smtClean="0"/>
              <a:t>)</a:t>
            </a:r>
            <a:endParaRPr lang="en-CA" sz="1600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9" name="Group 108"/>
          <p:cNvGrpSpPr/>
          <p:nvPr/>
        </p:nvGrpSpPr>
        <p:grpSpPr>
          <a:xfrm>
            <a:off x="762000" y="1524000"/>
            <a:ext cx="7696200" cy="457200"/>
            <a:chOff x="838200" y="4419600"/>
            <a:chExt cx="7696200" cy="457200"/>
          </a:xfrm>
        </p:grpSpPr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grpSp>
        <p:nvGrpSpPr>
          <p:cNvPr id="10" name="Group 109"/>
          <p:cNvGrpSpPr/>
          <p:nvPr/>
        </p:nvGrpSpPr>
        <p:grpSpPr>
          <a:xfrm>
            <a:off x="762000" y="5029200"/>
            <a:ext cx="7696200" cy="457200"/>
            <a:chOff x="838200" y="5257800"/>
            <a:chExt cx="7696200" cy="457200"/>
          </a:xfrm>
        </p:grpSpPr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</p:grpSp>
      <p:cxnSp>
        <p:nvCxnSpPr>
          <p:cNvPr id="109" name="Straight Arrow Connector 108"/>
          <p:cNvCxnSpPr/>
          <p:nvPr/>
        </p:nvCxnSpPr>
        <p:spPr bwMode="auto">
          <a:xfrm>
            <a:off x="3581400" y="2057400"/>
            <a:ext cx="3429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953000" y="2133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112" name="Rectangle 6"/>
          <p:cNvSpPr>
            <a:spLocks noChangeArrowheads="1"/>
          </p:cNvSpPr>
          <p:nvPr/>
        </p:nvSpPr>
        <p:spPr bwMode="auto">
          <a:xfrm>
            <a:off x="12954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114" name="Rectangle 6"/>
          <p:cNvSpPr>
            <a:spLocks noChangeArrowheads="1"/>
          </p:cNvSpPr>
          <p:nvPr/>
        </p:nvSpPr>
        <p:spPr bwMode="auto">
          <a:xfrm>
            <a:off x="54102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115" name="Rectangle 6"/>
          <p:cNvSpPr>
            <a:spLocks noChangeArrowheads="1"/>
          </p:cNvSpPr>
          <p:nvPr/>
        </p:nvSpPr>
        <p:spPr bwMode="auto">
          <a:xfrm>
            <a:off x="19812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26670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3352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8</a:t>
            </a:r>
            <a:endParaRPr lang="en-CA" dirty="0"/>
          </a:p>
        </p:txBody>
      </p:sp>
      <p:sp>
        <p:nvSpPr>
          <p:cNvPr id="118" name="Rectangle 6"/>
          <p:cNvSpPr>
            <a:spLocks noChangeArrowheads="1"/>
          </p:cNvSpPr>
          <p:nvPr/>
        </p:nvSpPr>
        <p:spPr bwMode="auto">
          <a:xfrm>
            <a:off x="47244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0</a:t>
            </a:r>
            <a:endParaRPr lang="en-CA" dirty="0"/>
          </a:p>
        </p:txBody>
      </p:sp>
      <p:sp>
        <p:nvSpPr>
          <p:cNvPr id="119" name="Rectangle 6"/>
          <p:cNvSpPr>
            <a:spLocks noChangeArrowheads="1"/>
          </p:cNvSpPr>
          <p:nvPr/>
        </p:nvSpPr>
        <p:spPr bwMode="auto">
          <a:xfrm>
            <a:off x="4038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>
            <a:off x="60960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3</a:t>
            </a:r>
            <a:endParaRPr lang="en-CA" dirty="0"/>
          </a:p>
        </p:txBody>
      </p:sp>
      <p:sp>
        <p:nvSpPr>
          <p:cNvPr id="121" name="Rectangle 6"/>
          <p:cNvSpPr>
            <a:spLocks noChangeArrowheads="1"/>
          </p:cNvSpPr>
          <p:nvPr/>
        </p:nvSpPr>
        <p:spPr bwMode="auto">
          <a:xfrm>
            <a:off x="67818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122" name="Rectangle 6"/>
          <p:cNvSpPr>
            <a:spLocks noChangeArrowheads="1"/>
          </p:cNvSpPr>
          <p:nvPr/>
        </p:nvSpPr>
        <p:spPr bwMode="auto">
          <a:xfrm>
            <a:off x="74676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24" name="Rectangle 6"/>
          <p:cNvSpPr>
            <a:spLocks noChangeArrowheads="1"/>
          </p:cNvSpPr>
          <p:nvPr/>
        </p:nvSpPr>
        <p:spPr bwMode="auto">
          <a:xfrm>
            <a:off x="838200" y="2590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1447800" y="3733800"/>
            <a:ext cx="261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1295400" y="3429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457200" y="3352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9906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ym typeface="Symbol"/>
              </a:rPr>
              <a:t></a:t>
            </a:r>
            <a:endParaRPr lang="en-CA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2133600" y="33528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600" dirty="0" smtClean="0"/>
              <a:t>Encryption length </a:t>
            </a:r>
            <a:r>
              <a:rPr lang="en-CA" sz="1600" dirty="0" smtClean="0"/>
              <a:t>indicator</a:t>
            </a:r>
            <a:endParaRPr lang="en-CA" sz="1600" dirty="0" smtClean="0"/>
          </a:p>
          <a:p>
            <a:pPr algn="ctr"/>
            <a:r>
              <a:rPr lang="en-CA" sz="1600" dirty="0" smtClean="0"/>
              <a:t>(2 </a:t>
            </a:r>
            <a:r>
              <a:rPr lang="en-CA" sz="1600" dirty="0" smtClean="0"/>
              <a:t>octets)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7</a:t>
            </a:fld>
            <a:endParaRPr lang="en-US" altLang="ja-JP" dirty="0"/>
          </a:p>
        </p:txBody>
      </p:sp>
      <p:sp>
        <p:nvSpPr>
          <p:cNvPr id="65" name="Footer Placeholder 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20331" y="533400"/>
            <a:ext cx="40495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</a:t>
            </a:r>
            <a:r>
              <a:rPr lang="en-US" sz="2400" b="1" dirty="0" smtClean="0"/>
              <a:t>(3)</a:t>
            </a:r>
            <a:endParaRPr lang="en-US" sz="2400" b="1" dirty="0" smtClean="0"/>
          </a:p>
        </p:txBody>
      </p:sp>
      <p:sp>
        <p:nvSpPr>
          <p:cNvPr id="75" name="TextBox 74"/>
          <p:cNvSpPr txBox="1"/>
          <p:nvPr/>
        </p:nvSpPr>
        <p:spPr>
          <a:xfrm>
            <a:off x="0" y="914400"/>
            <a:ext cx="914400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b="1" dirty="0" smtClean="0"/>
              <a:t>Options:</a:t>
            </a:r>
          </a:p>
          <a:p>
            <a:pPr marL="457200" indent="-457200"/>
            <a:r>
              <a:rPr lang="en-CA" sz="2000" dirty="0" smtClean="0"/>
              <a:t>1. 	</a:t>
            </a:r>
            <a:r>
              <a:rPr lang="en-CA" sz="2000" i="1" dirty="0" smtClean="0"/>
              <a:t>No flexibility</a:t>
            </a:r>
            <a:r>
              <a:rPr lang="en-CA" sz="2000" dirty="0" smtClean="0"/>
              <a:t>. Always encrypt FILS Association Request/Response “body”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2.	</a:t>
            </a:r>
            <a:r>
              <a:rPr lang="en-CA" sz="2000" i="1" dirty="0" smtClean="0"/>
              <a:t>Some flexibility</a:t>
            </a:r>
            <a:r>
              <a:rPr lang="en-CA" sz="2000" dirty="0" smtClean="0"/>
              <a:t>. Allow only encryption of “first chunk”…</a:t>
            </a:r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>
              <a:buAutoNum type="arabicPeriod" startAt="2"/>
            </a:pPr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	No re-ordering of IEs at all.</a:t>
            </a:r>
          </a:p>
          <a:p>
            <a:pPr marL="457200" indent="-457200"/>
            <a:r>
              <a:rPr lang="en-CA" sz="2000" dirty="0" smtClean="0"/>
              <a:t>3. 	</a:t>
            </a:r>
            <a:r>
              <a:rPr lang="en-CA" sz="2000" i="1" dirty="0" smtClean="0"/>
              <a:t>Full flexibility</a:t>
            </a:r>
            <a:r>
              <a:rPr lang="en-CA" sz="2000" dirty="0" smtClean="0"/>
              <a:t>. Allow encryption of any chunks, as set by senders policy…</a:t>
            </a:r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>
              <a:buAutoNum type="arabicPeriod" startAt="3"/>
            </a:pPr>
            <a:endParaRPr lang="en-CA" sz="2000" dirty="0" smtClean="0"/>
          </a:p>
          <a:p>
            <a:pPr marL="457200" indent="-457200"/>
            <a:r>
              <a:rPr lang="en-CA" sz="2000" dirty="0" smtClean="0"/>
              <a:t>	Potential re-ordering of IEs “under the hood”. Put “right” as part of AEAD routine.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r>
              <a:rPr lang="en-CA" sz="2000" dirty="0" smtClean="0"/>
              <a:t>Details in </a:t>
            </a:r>
            <a:r>
              <a:rPr lang="en-CA" sz="2000" dirty="0" smtClean="0"/>
              <a:t>13/582r2. </a:t>
            </a:r>
            <a:endParaRPr lang="en-CA" sz="2000" dirty="0" smtClean="0"/>
          </a:p>
          <a:p>
            <a:pPr marL="457200" indent="-457200"/>
            <a:r>
              <a:rPr lang="en-CA" sz="2000" dirty="0" smtClean="0"/>
              <a:t> </a:t>
            </a: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/>
          </a:p>
          <a:p>
            <a:pPr marL="342900" indent="-342900"/>
            <a:endParaRPr lang="en-CA" sz="200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en-CA" sz="2000" dirty="0" smtClean="0"/>
              <a:t>	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CA" sz="2000" dirty="0" smtClean="0"/>
          </a:p>
          <a:p>
            <a:pPr marL="342900" indent="-342900"/>
            <a:endParaRPr lang="en-CA" sz="2000" i="1" dirty="0" smtClean="0"/>
          </a:p>
          <a:p>
            <a:pPr marL="342900" indent="-342900"/>
            <a:endParaRPr lang="en-CA" sz="2000" dirty="0" smtClean="0"/>
          </a:p>
          <a:p>
            <a:pPr marL="342900" indent="-342900"/>
            <a:r>
              <a:rPr lang="en-CA" sz="2000" dirty="0" smtClean="0">
                <a:solidFill>
                  <a:srgbClr val="002060"/>
                </a:solidFill>
              </a:rPr>
              <a:t>	</a:t>
            </a:r>
            <a:endParaRPr lang="en-CA" sz="1600" dirty="0" smtClean="0">
              <a:solidFill>
                <a:srgbClr val="00206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1676400"/>
            <a:ext cx="8534400" cy="457200"/>
            <a:chOff x="0" y="1676400"/>
            <a:chExt cx="8534400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838200" y="1676400"/>
              <a:ext cx="7696200" cy="457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19"/>
            <p:cNvGrpSpPr/>
            <p:nvPr/>
          </p:nvGrpSpPr>
          <p:grpSpPr>
            <a:xfrm>
              <a:off x="0" y="1752600"/>
              <a:ext cx="3657601" cy="338554"/>
              <a:chOff x="152400" y="2819400"/>
              <a:chExt cx="5334001" cy="338554"/>
            </a:xfrm>
          </p:grpSpPr>
          <p:sp>
            <p:nvSpPr>
              <p:cNvPr id="8" name="Rectangle 7"/>
              <p:cNvSpPr>
                <a:spLocks noChangeArrowheads="1"/>
              </p:cNvSpPr>
              <p:nvPr/>
            </p:nvSpPr>
            <p:spPr bwMode="auto">
              <a:xfrm>
                <a:off x="1485901" y="2819400"/>
                <a:ext cx="40005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Header</a:t>
                </a:r>
                <a:endParaRPr lang="en-CA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657600" y="1752600"/>
              <a:ext cx="4495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Secured Payload</a:t>
              </a:r>
              <a:endParaRPr lang="en-CA" dirty="0"/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838200" y="29718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9" name="Group 19"/>
          <p:cNvGrpSpPr/>
          <p:nvPr/>
        </p:nvGrpSpPr>
        <p:grpSpPr>
          <a:xfrm>
            <a:off x="0" y="3048000"/>
            <a:ext cx="3657601" cy="338554"/>
            <a:chOff x="152400" y="2819400"/>
            <a:chExt cx="5334001" cy="338554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657600" y="30480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162800" y="30480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657600" y="2971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838200" y="4419600"/>
            <a:ext cx="7696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6" name="Group 19"/>
          <p:cNvGrpSpPr/>
          <p:nvPr/>
        </p:nvGrpSpPr>
        <p:grpSpPr>
          <a:xfrm>
            <a:off x="0" y="4495800"/>
            <a:ext cx="3657601" cy="338554"/>
            <a:chOff x="152400" y="2819400"/>
            <a:chExt cx="5334001" cy="338554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Header</a:t>
              </a:r>
              <a:endParaRPr lang="en-CA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657600" y="4495800"/>
            <a:ext cx="3505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162800" y="4495800"/>
            <a:ext cx="9906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en-CA" dirty="0" smtClean="0"/>
              <a:t>                 Visible Chunk</a:t>
            </a:r>
            <a:endParaRPr lang="en-CA" dirty="0"/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3657600" y="4419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8</a:t>
            </a:fld>
            <a:endParaRPr lang="en-US" altLang="ja-JP" dirty="0"/>
          </a:p>
        </p:txBody>
      </p:sp>
      <p:sp>
        <p:nvSpPr>
          <p:cNvPr id="33" name="Footer Placeholder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58280" y="533400"/>
            <a:ext cx="537358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– Straw Poll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Implement flexible encryption scheme as specified in </a:t>
            </a:r>
            <a:r>
              <a:rPr lang="en-CA" sz="2000" dirty="0" smtClean="0"/>
              <a:t>13/582r2:</a:t>
            </a:r>
            <a:endParaRPr lang="en-CA" sz="2000" dirty="0" smtClean="0"/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Facilitate </a:t>
            </a:r>
            <a:r>
              <a:rPr lang="en-CA" sz="2000" dirty="0" smtClean="0"/>
              <a:t>Option #2 of previous Slide (#22).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For clarity: This </a:t>
            </a:r>
            <a:r>
              <a:rPr lang="en-CA" sz="2000" u="sng" dirty="0" smtClean="0"/>
              <a:t>only</a:t>
            </a:r>
            <a:r>
              <a:rPr lang="en-CA" sz="2000" dirty="0" smtClean="0"/>
              <a:t> applies to FILS Association </a:t>
            </a:r>
            <a:r>
              <a:rPr lang="en-CA" sz="2000" dirty="0" smtClean="0"/>
              <a:t>frames</a:t>
            </a:r>
            <a:endParaRPr lang="en-CA" sz="2000" dirty="0" smtClean="0"/>
          </a:p>
          <a:p>
            <a:pPr lvl="1" indent="-4572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9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8878</TotalTime>
  <Words>902</Words>
  <Application>Microsoft Office PowerPoint</Application>
  <PresentationFormat>On-screen Show (4:3)</PresentationFormat>
  <Paragraphs>343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Custom Design</vt:lpstr>
      <vt:lpstr>FILS Piggy-Backing Aspects</vt:lpstr>
      <vt:lpstr>FILS Key Establishment</vt:lpstr>
      <vt:lpstr>Adding “piggy-backed info” to protocol flows …</vt:lpstr>
      <vt:lpstr>FILS Security Status</vt:lpstr>
      <vt:lpstr>Slide 5</vt:lpstr>
      <vt:lpstr>Slide 6</vt:lpstr>
      <vt:lpstr>Slide 7</vt:lpstr>
      <vt:lpstr>Slide 8</vt:lpstr>
      <vt:lpstr>Slide 9</vt:lpstr>
      <vt:lpstr>Slide 10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720</cp:revision>
  <cp:lastPrinted>1998-02-10T13:28:06Z</cp:lastPrinted>
  <dcterms:created xsi:type="dcterms:W3CDTF">2011-10-10T06:18:28Z</dcterms:created>
  <dcterms:modified xsi:type="dcterms:W3CDTF">2013-05-16T17:16:35Z</dcterms:modified>
</cp:coreProperties>
</file>