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18"/>
  </p:notesMasterIdLst>
  <p:handoutMasterIdLst>
    <p:handoutMasterId r:id="rId19"/>
  </p:handoutMasterIdLst>
  <p:sldIdLst>
    <p:sldId id="417" r:id="rId3"/>
    <p:sldId id="471" r:id="rId4"/>
    <p:sldId id="472" r:id="rId5"/>
    <p:sldId id="474" r:id="rId6"/>
    <p:sldId id="473" r:id="rId7"/>
    <p:sldId id="451" r:id="rId8"/>
    <p:sldId id="462" r:id="rId9"/>
    <p:sldId id="466" r:id="rId10"/>
    <p:sldId id="467" r:id="rId11"/>
    <p:sldId id="468" r:id="rId12"/>
    <p:sldId id="469" r:id="rId13"/>
    <p:sldId id="470" r:id="rId14"/>
    <p:sldId id="486" r:id="rId15"/>
    <p:sldId id="485" r:id="rId16"/>
    <p:sldId id="487" r:id="rId1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2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14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11-13-0581-01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dirty="0" smtClean="0"/>
              <a:t>May 15,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Piggy-Backing Aspects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2013-05-15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7800" y="5029200"/>
            <a:ext cx="3494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Note</a:t>
            </a:r>
            <a:r>
              <a:rPr lang="en-US" sz="1600" dirty="0" smtClean="0"/>
              <a:t>:  Material extracted from 13/201r8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4088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6096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(5)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What about complexity?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pPr marL="342900" indent="-342900"/>
            <a:r>
              <a:rPr lang="en-CA" sz="1600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data from left to right and partition string according to “Encryption ON/OFF” indication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</a:p>
          <a:p>
            <a:pPr marL="342900" indent="-342900"/>
            <a:r>
              <a:rPr lang="en-CA" sz="1600" b="1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leftmost elements of two substrings and build combined string according to order IE Identifiers.</a:t>
            </a:r>
            <a:endParaRPr lang="en-CA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CA" sz="16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@sender:</a:t>
            </a:r>
            <a:r>
              <a:rPr lang="en-CA" sz="1600" dirty="0" smtClean="0"/>
              <a:t> encrypt and authenticate and put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 (encryption length indicator IE) in place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</a:t>
            </a:r>
          </a:p>
          <a:p>
            <a:pPr marL="342900" indent="-342900"/>
            <a:endParaRPr lang="en-CA" sz="1600" dirty="0" smtClean="0"/>
          </a:p>
          <a:p>
            <a:pPr marL="342900" indent="-342900"/>
            <a:endParaRPr lang="en-CA" sz="1600" dirty="0" smtClean="0"/>
          </a:p>
        </p:txBody>
      </p:sp>
      <p:grpSp>
        <p:nvGrpSpPr>
          <p:cNvPr id="177" name="Group 176"/>
          <p:cNvGrpSpPr/>
          <p:nvPr/>
        </p:nvGrpSpPr>
        <p:grpSpPr>
          <a:xfrm>
            <a:off x="304800" y="2286000"/>
            <a:ext cx="8458200" cy="2094131"/>
            <a:chOff x="304800" y="2743200"/>
            <a:chExt cx="8458200" cy="2094131"/>
          </a:xfrm>
        </p:grpSpPr>
        <p:grpSp>
          <p:nvGrpSpPr>
            <p:cNvPr id="76" name="Group 109"/>
            <p:cNvGrpSpPr/>
            <p:nvPr/>
          </p:nvGrpSpPr>
          <p:grpSpPr>
            <a:xfrm>
              <a:off x="1066800" y="2743200"/>
              <a:ext cx="7696200" cy="457200"/>
              <a:chOff x="838200" y="5257800"/>
              <a:chExt cx="7696200" cy="457200"/>
            </a:xfrm>
          </p:grpSpPr>
          <p:sp>
            <p:nvSpPr>
              <p:cNvPr id="77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79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80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81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8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88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90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91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3" name="Group 109"/>
            <p:cNvGrpSpPr/>
            <p:nvPr/>
          </p:nvGrpSpPr>
          <p:grpSpPr>
            <a:xfrm>
              <a:off x="1066800" y="3657600"/>
              <a:ext cx="7696200" cy="457200"/>
              <a:chOff x="838200" y="5257800"/>
              <a:chExt cx="7696200" cy="457200"/>
            </a:xfrm>
          </p:grpSpPr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95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96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9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103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104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6" name="Group 109"/>
            <p:cNvGrpSpPr/>
            <p:nvPr/>
          </p:nvGrpSpPr>
          <p:grpSpPr>
            <a:xfrm>
              <a:off x="1066800" y="3733800"/>
              <a:ext cx="7696200" cy="990600"/>
              <a:chOff x="838200" y="4724400"/>
              <a:chExt cx="7696200" cy="990600"/>
            </a:xfrm>
          </p:grpSpPr>
          <p:sp>
            <p:nvSpPr>
              <p:cNvPr id="107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108" name="Rectangle 6"/>
              <p:cNvSpPr>
                <a:spLocks noChangeArrowheads="1"/>
              </p:cNvSpPr>
              <p:nvPr/>
            </p:nvSpPr>
            <p:spPr bwMode="auto">
              <a:xfrm>
                <a:off x="2971800" y="47244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09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135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137" name="Rectangle 136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39" name="Straight Arrow Connector 138"/>
            <p:cNvCxnSpPr/>
            <p:nvPr/>
          </p:nvCxnSpPr>
          <p:spPr bwMode="auto">
            <a:xfrm>
              <a:off x="14478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21336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6" name="Straight Arrow Connector 155"/>
            <p:cNvCxnSpPr/>
            <p:nvPr/>
          </p:nvCxnSpPr>
          <p:spPr bwMode="auto">
            <a:xfrm>
              <a:off x="28194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2" name="Straight Arrow Connector 161"/>
            <p:cNvCxnSpPr>
              <a:stCxn id="81" idx="2"/>
              <a:endCxn id="108" idx="0"/>
            </p:cNvCxnSpPr>
            <p:nvPr/>
          </p:nvCxnSpPr>
          <p:spPr bwMode="auto">
            <a:xfrm>
              <a:off x="35395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Straight Arrow Connector 162"/>
            <p:cNvCxnSpPr>
              <a:stCxn id="88" idx="2"/>
              <a:endCxn id="109" idx="0"/>
            </p:cNvCxnSpPr>
            <p:nvPr/>
          </p:nvCxnSpPr>
          <p:spPr bwMode="auto">
            <a:xfrm>
              <a:off x="4225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5" name="Straight Arrow Connector 164"/>
            <p:cNvCxnSpPr>
              <a:stCxn id="87" idx="2"/>
              <a:endCxn id="97" idx="0"/>
            </p:cNvCxnSpPr>
            <p:nvPr/>
          </p:nvCxnSpPr>
          <p:spPr bwMode="auto">
            <a:xfrm>
              <a:off x="49111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7" name="Straight Arrow Connector 166"/>
            <p:cNvCxnSpPr>
              <a:stCxn id="78" idx="2"/>
              <a:endCxn id="107" idx="0"/>
            </p:cNvCxnSpPr>
            <p:nvPr/>
          </p:nvCxnSpPr>
          <p:spPr bwMode="auto">
            <a:xfrm>
              <a:off x="55969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8" name="Straight Arrow Connector 167"/>
            <p:cNvCxnSpPr>
              <a:stCxn id="89" idx="2"/>
              <a:endCxn id="103" idx="0"/>
            </p:cNvCxnSpPr>
            <p:nvPr/>
          </p:nvCxnSpPr>
          <p:spPr bwMode="auto">
            <a:xfrm>
              <a:off x="62827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1" name="Straight Arrow Connector 170"/>
            <p:cNvCxnSpPr>
              <a:stCxn id="90" idx="2"/>
              <a:endCxn id="104" idx="0"/>
            </p:cNvCxnSpPr>
            <p:nvPr/>
          </p:nvCxnSpPr>
          <p:spPr bwMode="auto">
            <a:xfrm>
              <a:off x="69685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3" name="Straight Arrow Connector 172"/>
            <p:cNvCxnSpPr>
              <a:stCxn id="91" idx="2"/>
              <a:endCxn id="135" idx="0"/>
            </p:cNvCxnSpPr>
            <p:nvPr/>
          </p:nvCxnSpPr>
          <p:spPr bwMode="auto">
            <a:xfrm>
              <a:off x="7654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5" name="TextBox 174"/>
            <p:cNvSpPr txBox="1"/>
            <p:nvPr/>
          </p:nvSpPr>
          <p:spPr>
            <a:xfrm>
              <a:off x="457200" y="3657600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Other </a:t>
              </a:r>
            </a:p>
            <a:p>
              <a:r>
                <a:rPr lang="en-US" i="1" dirty="0" smtClean="0"/>
                <a:t>data</a:t>
              </a:r>
              <a:endParaRPr lang="en-US" i="1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04800" y="4191000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 be encrypted data</a:t>
              </a:r>
              <a:endParaRPr lang="en-US" i="1" dirty="0"/>
            </a:p>
          </p:txBody>
        </p:sp>
      </p:grpSp>
      <p:cxnSp>
        <p:nvCxnSpPr>
          <p:cNvPr id="178" name="Straight Arrow Connector 177"/>
          <p:cNvCxnSpPr/>
          <p:nvPr/>
        </p:nvCxnSpPr>
        <p:spPr bwMode="auto">
          <a:xfrm>
            <a:off x="14478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35052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8194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81" name="Group 63"/>
          <p:cNvGrpSpPr/>
          <p:nvPr/>
        </p:nvGrpSpPr>
        <p:grpSpPr>
          <a:xfrm>
            <a:off x="685800" y="6019800"/>
            <a:ext cx="8077200" cy="457200"/>
            <a:chOff x="381000" y="2590800"/>
            <a:chExt cx="8077200" cy="457200"/>
          </a:xfrm>
          <a:noFill/>
        </p:grpSpPr>
        <p:sp>
          <p:nvSpPr>
            <p:cNvPr id="182" name="Rectangle 18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8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87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88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89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90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91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92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9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94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9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196" name="Group 63"/>
          <p:cNvGrpSpPr/>
          <p:nvPr/>
        </p:nvGrpSpPr>
        <p:grpSpPr>
          <a:xfrm>
            <a:off x="685800" y="5105400"/>
            <a:ext cx="8077200" cy="457200"/>
            <a:chOff x="381000" y="2590800"/>
            <a:chExt cx="8077200" cy="4572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99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200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201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202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203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204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205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206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207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208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209" name="Straight Arrow Connector 208"/>
          <p:cNvCxnSpPr/>
          <p:nvPr/>
        </p:nvCxnSpPr>
        <p:spPr bwMode="auto">
          <a:xfrm>
            <a:off x="21336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flipH="1"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1" name="Straight Connector 210"/>
          <p:cNvCxnSpPr/>
          <p:nvPr/>
        </p:nvCxnSpPr>
        <p:spPr bwMode="auto">
          <a:xfrm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10</a:t>
            </a:fld>
            <a:endParaRPr lang="en-US" altLang="ja-JP" dirty="0"/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(6)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r>
              <a:rPr lang="en-CA" sz="2000" dirty="0" smtClean="0"/>
              <a:t>Limited incremental cost: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new 4-octet information element (“encryption indicator element”)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chemeClr val="accent6">
                    <a:lumMod val="50000"/>
                  </a:schemeClr>
                </a:solidFill>
              </a:rPr>
              <a:t>This allows recipient to always easily find “encrypted data” and “other data”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single left-to-right scan of string on sender’s and recipient’s side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rgbClr val="002060"/>
                </a:solidFill>
              </a:rPr>
              <a:t>Implementation cost scan operation insignificant: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      *Scan on recipient’s side only after decrypt-and-verify, so no schedule impact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*Scan on sender’s side may be trivial and can be anticipated by sender</a:t>
            </a:r>
          </a:p>
          <a:p>
            <a:pPr marL="342900" indent="-342900"/>
            <a:r>
              <a:rPr lang="en-CA" sz="2000" u="sng" dirty="0" smtClean="0"/>
              <a:t>Notes:</a:t>
            </a:r>
          </a:p>
          <a:p>
            <a:pPr marL="342900" indent="-342900"/>
            <a:r>
              <a:rPr lang="en-CA" sz="2000" dirty="0" smtClean="0"/>
              <a:t>AEAD scheme described has </a:t>
            </a:r>
            <a:r>
              <a:rPr lang="en-CA" sz="2000" u="sng" dirty="0" smtClean="0"/>
              <a:t>minimal complexity</a:t>
            </a:r>
            <a:r>
              <a:rPr lang="en-CA" sz="2000" dirty="0" smtClean="0"/>
              <a:t>, in the following sense: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AEAD scheme where one cannot statically determine size and/or location of “encrypted data” from frame itself requires introduction of “encryption indicator IE”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scheme where one wishes to have “encrypted data” together, so that AEAD crypto inputs can be easily determined, requires some type of “scan” operation</a:t>
            </a:r>
            <a:endParaRPr lang="en-CA" sz="2000" i="1" dirty="0" smtClean="0"/>
          </a:p>
          <a:p>
            <a:pPr marL="342900" indent="-342900">
              <a:buFont typeface="Symbol" pitchFamily="18" charset="2"/>
              <a:buChar char="-"/>
            </a:pP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11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(7)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Implementation choices: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 does not care about flexibility (i.e., its security policy is to always encrypts the entire frame), does not need to implement “scan” on sender’s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side. In that case, encrypt-and-authenticate coincides with usual CCM mode.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whose incoming frame processing considers IEs as a set, i.e., unordered, does not need to implement “scan” on recipient’s side. In that case, decrypt-and-verify coincides with usual CCM mode. </a:t>
            </a:r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u="sng" dirty="0" smtClean="0">
                <a:solidFill>
                  <a:srgbClr val="002060"/>
                </a:solidFill>
              </a:rPr>
              <a:t>Result:</a:t>
            </a:r>
            <a:r>
              <a:rPr lang="en-CA" sz="2000" dirty="0" smtClean="0">
                <a:solidFill>
                  <a:srgbClr val="002060"/>
                </a:solidFill>
              </a:rPr>
              <a:t> (“Best of both worlds”)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Implementers who </a:t>
            </a:r>
            <a:r>
              <a:rPr lang="en-CA" sz="2000" i="1" dirty="0" smtClean="0">
                <a:solidFill>
                  <a:srgbClr val="002060"/>
                </a:solidFill>
              </a:rPr>
              <a:t>do not</a:t>
            </a:r>
            <a:r>
              <a:rPr lang="en-CA" sz="2000" dirty="0" smtClean="0">
                <a:solidFill>
                  <a:srgbClr val="002060"/>
                </a:solidFill>
              </a:rPr>
              <a:t> like flexibility/generality can go their way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Implementation of “encryption indicator element” allows others who </a:t>
            </a:r>
            <a:r>
              <a:rPr lang="en-CA" sz="2000" i="1" dirty="0" smtClean="0">
                <a:solidFill>
                  <a:srgbClr val="002060"/>
                </a:solidFill>
              </a:rPr>
              <a:t>do </a:t>
            </a:r>
            <a:r>
              <a:rPr lang="en-CA" sz="2000" dirty="0" smtClean="0">
                <a:solidFill>
                  <a:srgbClr val="002060"/>
                </a:solidFill>
              </a:rPr>
              <a:t>like flexibility to go their way as well (“peaceful coexistence”)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12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(8)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Options:</a:t>
            </a:r>
          </a:p>
          <a:p>
            <a:pPr marL="457200" indent="-457200"/>
            <a:r>
              <a:rPr lang="en-CA" sz="2000" dirty="0" smtClean="0"/>
              <a:t>1. 	</a:t>
            </a:r>
            <a:r>
              <a:rPr lang="en-CA" sz="2000" i="1" dirty="0" smtClean="0"/>
              <a:t>No flexibility</a:t>
            </a:r>
            <a:r>
              <a:rPr lang="en-CA" sz="2000" dirty="0" smtClean="0"/>
              <a:t>. Always encrypt FILS Association Request/Response “body”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2.	</a:t>
            </a:r>
            <a:r>
              <a:rPr lang="en-CA" sz="2000" i="1" dirty="0" smtClean="0"/>
              <a:t>Some flexibility</a:t>
            </a:r>
            <a:r>
              <a:rPr lang="en-CA" sz="2000" dirty="0" smtClean="0"/>
              <a:t>. Allow only encryption of “first chunk”…</a:t>
            </a:r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	No re-ordering of IEs at all.</a:t>
            </a:r>
          </a:p>
          <a:p>
            <a:pPr marL="457200" indent="-457200"/>
            <a:r>
              <a:rPr lang="en-CA" sz="2000" dirty="0" smtClean="0"/>
              <a:t>3. 	</a:t>
            </a:r>
            <a:r>
              <a:rPr lang="en-CA" sz="2000" i="1" dirty="0" smtClean="0"/>
              <a:t>Full flexibility</a:t>
            </a:r>
            <a:r>
              <a:rPr lang="en-CA" sz="2000" dirty="0" smtClean="0"/>
              <a:t>. Allow encryption of any chunks, as set by senders policy…</a:t>
            </a:r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/>
            <a:r>
              <a:rPr lang="en-CA" sz="2000" dirty="0" smtClean="0"/>
              <a:t>	Potential re-ordering of IEs “under the hood”. Put “right” as part of AEAD routine.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Details in 13/582r0. </a:t>
            </a:r>
          </a:p>
          <a:p>
            <a:pPr marL="457200" indent="-457200"/>
            <a:r>
              <a:rPr lang="en-CA" sz="2000" dirty="0" smtClean="0"/>
              <a:t> 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676400"/>
            <a:ext cx="8534400" cy="457200"/>
            <a:chOff x="0" y="1676400"/>
            <a:chExt cx="85344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838200" y="1676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19"/>
            <p:cNvGrpSpPr/>
            <p:nvPr/>
          </p:nvGrpSpPr>
          <p:grpSpPr>
            <a:xfrm>
              <a:off x="0" y="1752600"/>
              <a:ext cx="3657601" cy="338554"/>
              <a:chOff x="152400" y="2819400"/>
              <a:chExt cx="5334001" cy="338554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485901" y="2819400"/>
                <a:ext cx="40005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Header</a:t>
                </a:r>
                <a:endParaRPr lang="en-CA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57600" y="1752600"/>
              <a:ext cx="4495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Secured Payload</a:t>
              </a:r>
              <a:endParaRPr lang="en-CA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838200" y="29718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0" y="3048000"/>
            <a:ext cx="3657601" cy="338554"/>
            <a:chOff x="152400" y="2819400"/>
            <a:chExt cx="5334001" cy="338554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57600" y="30480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62800" y="30480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2971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44196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>
          <a:xfrm>
            <a:off x="0" y="4495800"/>
            <a:ext cx="3657601" cy="338554"/>
            <a:chOff x="152400" y="2819400"/>
            <a:chExt cx="5334001" cy="338554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44958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657600" y="4419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13</a:t>
            </a:fld>
            <a:endParaRPr lang="en-US" altLang="ja-JP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58280" y="533400"/>
            <a:ext cx="53735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Straw Poll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specified in 13/582r0: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“security indicator element” (4-octets), so as to indicate length of encryption segment following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Facilitate Option #2 of previous Slide (#22).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For clarity: This </a:t>
            </a:r>
            <a:r>
              <a:rPr lang="en-CA" sz="2000" u="sng" dirty="0" smtClean="0"/>
              <a:t>only</a:t>
            </a:r>
            <a:r>
              <a:rPr lang="en-CA" sz="2000" dirty="0" smtClean="0"/>
              <a:t> applies to FILS Association frames</a:t>
            </a:r>
          </a:p>
          <a:p>
            <a:pPr lvl="1" indent="-4572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05948" y="533400"/>
            <a:ext cx="48782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Motion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Instruct the editor to incorporate changes to D0.5, as indicated in 13/582r0</a:t>
            </a:r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Abstain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15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to deal with large objects (e.g., certificates, higher-layer data objects)?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Inter-frame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to specify main piggy-backing details (e.g., on IP address assignment)?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mode.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DISCUSSED HERE</a:t>
            </a:r>
            <a:endParaRPr lang="en-US" sz="2000" i="1" dirty="0" smtClean="0"/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31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6</a:t>
            </a:fld>
            <a:endParaRPr lang="en-US" altLang="ja-JP" dirty="0"/>
          </a:p>
        </p:txBody>
      </p:sp>
      <p:sp>
        <p:nvSpPr>
          <p:cNvPr id="116" name="Footer Placehold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parse received message (and remove this </a:t>
            </a:r>
            <a:r>
              <a:rPr lang="en-CA" sz="1600" i="1" dirty="0" smtClean="0"/>
              <a:t>“L</a:t>
            </a:r>
            <a:r>
              <a:rPr lang="en-CA" sz="1600" dirty="0" smtClean="0"/>
              <a:t>”-symbol)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4038600" y="2133600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9530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8382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5410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524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209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28956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724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4038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6096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781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4676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35814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209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7" name="Rectangle 6"/>
          <p:cNvSpPr>
            <a:spLocks noChangeArrowheads="1"/>
          </p:cNvSpPr>
          <p:nvPr/>
        </p:nvSpPr>
        <p:spPr bwMode="auto">
          <a:xfrm>
            <a:off x="1961934" y="3425378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</a:t>
            </a:r>
            <a:endParaRPr lang="en-CA" b="1" dirty="0"/>
          </a:p>
        </p:txBody>
      </p:sp>
      <p:sp>
        <p:nvSpPr>
          <p:cNvPr id="128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26416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28194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39624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length indicator IE</a:t>
            </a:r>
          </a:p>
          <a:p>
            <a:pPr algn="ctr"/>
            <a:r>
              <a:rPr lang="en-CA" sz="1600" dirty="0" smtClean="0"/>
              <a:t>(4 octets)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7</a:t>
            </a:fld>
            <a:endParaRPr lang="en-US" altLang="ja-JP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61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</a:p>
          <a:p>
            <a:endParaRPr lang="en-CA" sz="1600" dirty="0" smtClean="0"/>
          </a:p>
          <a:p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Step 2 @sender:</a:t>
            </a:r>
            <a:r>
              <a:rPr lang="en-CA" sz="1600" dirty="0" smtClean="0"/>
              <a:t> encrypt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09"/>
          <p:cNvGrpSpPr/>
          <p:nvPr/>
        </p:nvGrpSpPr>
        <p:grpSpPr>
          <a:xfrm>
            <a:off x="762000" y="1371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6" name="Group 109"/>
          <p:cNvGrpSpPr/>
          <p:nvPr/>
        </p:nvGrpSpPr>
        <p:grpSpPr>
          <a:xfrm>
            <a:off x="762000" y="2895600"/>
            <a:ext cx="7696200" cy="457200"/>
            <a:chOff x="838200" y="5257800"/>
            <a:chExt cx="7696200" cy="457200"/>
          </a:xfrm>
        </p:grpSpPr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65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67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68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71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7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75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79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8" name="Group 109"/>
          <p:cNvGrpSpPr/>
          <p:nvPr/>
        </p:nvGrpSpPr>
        <p:grpSpPr>
          <a:xfrm>
            <a:off x="762000" y="38100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9" name="Group 109"/>
          <p:cNvGrpSpPr/>
          <p:nvPr/>
        </p:nvGrpSpPr>
        <p:grpSpPr>
          <a:xfrm>
            <a:off x="762000" y="3886200"/>
            <a:ext cx="7696200" cy="990600"/>
            <a:chOff x="838200" y="4724400"/>
            <a:chExt cx="7696200" cy="9906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47244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18288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Arrow Connector 102"/>
          <p:cNvCxnSpPr>
            <a:stCxn id="168" idx="2"/>
            <a:endCxn id="127" idx="0"/>
          </p:cNvCxnSpPr>
          <p:nvPr/>
        </p:nvCxnSpPr>
        <p:spPr bwMode="auto">
          <a:xfrm>
            <a:off x="32347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>
            <a:stCxn id="173" idx="2"/>
            <a:endCxn id="128" idx="0"/>
          </p:cNvCxnSpPr>
          <p:nvPr/>
        </p:nvCxnSpPr>
        <p:spPr bwMode="auto">
          <a:xfrm>
            <a:off x="3920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Straight Arrow Connector 104"/>
          <p:cNvCxnSpPr>
            <a:stCxn id="171" idx="2"/>
            <a:endCxn id="154" idx="0"/>
          </p:cNvCxnSpPr>
          <p:nvPr/>
        </p:nvCxnSpPr>
        <p:spPr bwMode="auto">
          <a:xfrm>
            <a:off x="46063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6" name="Straight Arrow Connector 105"/>
          <p:cNvCxnSpPr>
            <a:stCxn id="163" idx="2"/>
            <a:endCxn id="126" idx="0"/>
          </p:cNvCxnSpPr>
          <p:nvPr/>
        </p:nvCxnSpPr>
        <p:spPr bwMode="auto">
          <a:xfrm>
            <a:off x="52921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>
            <a:stCxn id="175" idx="2"/>
            <a:endCxn id="157" idx="0"/>
          </p:cNvCxnSpPr>
          <p:nvPr/>
        </p:nvCxnSpPr>
        <p:spPr bwMode="auto">
          <a:xfrm>
            <a:off x="59779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Straight Arrow Connector 107"/>
          <p:cNvCxnSpPr>
            <a:stCxn id="177" idx="2"/>
            <a:endCxn id="159" idx="0"/>
          </p:cNvCxnSpPr>
          <p:nvPr/>
        </p:nvCxnSpPr>
        <p:spPr bwMode="auto">
          <a:xfrm>
            <a:off x="66637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9" name="Straight Arrow Connector 108"/>
          <p:cNvCxnSpPr>
            <a:stCxn id="179" idx="2"/>
            <a:endCxn id="130" idx="0"/>
          </p:cNvCxnSpPr>
          <p:nvPr/>
        </p:nvCxnSpPr>
        <p:spPr bwMode="auto">
          <a:xfrm>
            <a:off x="7349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38100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343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To be encrypted data</a:t>
            </a:r>
            <a:endParaRPr lang="en-US" i="1" dirty="0"/>
          </a:p>
        </p:txBody>
      </p:sp>
      <p:grpSp>
        <p:nvGrpSpPr>
          <p:cNvPr id="113" name="Group 63"/>
          <p:cNvGrpSpPr/>
          <p:nvPr/>
        </p:nvGrpSpPr>
        <p:grpSpPr>
          <a:xfrm>
            <a:off x="381000" y="5867400"/>
            <a:ext cx="8077200" cy="457200"/>
            <a:chOff x="381000" y="2590800"/>
            <a:chExt cx="8077200" cy="457200"/>
          </a:xfrm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8</a:t>
            </a:fld>
            <a:endParaRPr lang="en-US" altLang="ja-JP" dirty="0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9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(4)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679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CA" sz="1600" b="1" dirty="0" smtClean="0"/>
          </a:p>
          <a:p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 			</a:t>
            </a:r>
          </a:p>
          <a:p>
            <a:r>
              <a:rPr lang="en-CA" sz="1600" dirty="0" smtClean="0"/>
              <a:t>					(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NOTE: encryption indicator is always “on the left”)</a:t>
            </a: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  <a:endParaRPr lang="en-CA" sz="1600" b="1" dirty="0" smtClean="0"/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6" name="Group 109"/>
          <p:cNvGrpSpPr/>
          <p:nvPr/>
        </p:nvGrpSpPr>
        <p:grpSpPr>
          <a:xfrm>
            <a:off x="762000" y="41148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109"/>
          <p:cNvGrpSpPr/>
          <p:nvPr/>
        </p:nvGrpSpPr>
        <p:grpSpPr>
          <a:xfrm>
            <a:off x="762000" y="4191000"/>
            <a:ext cx="7696200" cy="990600"/>
            <a:chOff x="838200" y="4724400"/>
            <a:chExt cx="7696200" cy="9906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47244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152400" y="41148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Decrypted data</a:t>
            </a:r>
            <a:endParaRPr lang="en-US" i="1" dirty="0"/>
          </a:p>
        </p:txBody>
      </p:sp>
      <p:grpSp>
        <p:nvGrpSpPr>
          <p:cNvPr id="8" name="Group 63"/>
          <p:cNvGrpSpPr/>
          <p:nvPr/>
        </p:nvGrpSpPr>
        <p:grpSpPr>
          <a:xfrm>
            <a:off x="381000" y="2971800"/>
            <a:ext cx="8077200" cy="457200"/>
            <a:chOff x="381000" y="2590800"/>
            <a:chExt cx="8077200" cy="457200"/>
          </a:xfrm>
          <a:noFill/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136" name="Straight Connector 135"/>
          <p:cNvCxnSpPr/>
          <p:nvPr/>
        </p:nvCxnSpPr>
        <p:spPr bwMode="auto">
          <a:xfrm flipH="1"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0" name="Group 109"/>
          <p:cNvGrpSpPr/>
          <p:nvPr/>
        </p:nvGrpSpPr>
        <p:grpSpPr>
          <a:xfrm>
            <a:off x="762000" y="5638800"/>
            <a:ext cx="7696200" cy="457200"/>
            <a:chOff x="838200" y="5257800"/>
            <a:chExt cx="7696200" cy="457200"/>
          </a:xfrm>
        </p:grpSpPr>
        <p:sp>
          <p:nvSpPr>
            <p:cNvPr id="141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2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43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44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45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46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4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50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53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58" name="Straight Arrow Connector 157"/>
          <p:cNvCxnSpPr>
            <a:stCxn id="147" idx="2"/>
            <a:endCxn id="141" idx="0"/>
          </p:cNvCxnSpPr>
          <p:nvPr/>
        </p:nvCxnSpPr>
        <p:spPr bwMode="auto">
          <a:xfrm>
            <a:off x="1177376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9050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>
            <a:off x="25146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46482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60198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66294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2" name="Straight Arrow Connector 171"/>
          <p:cNvCxnSpPr>
            <a:stCxn id="127" idx="2"/>
            <a:endCxn id="145" idx="0"/>
          </p:cNvCxnSpPr>
          <p:nvPr/>
        </p:nvCxnSpPr>
        <p:spPr bwMode="auto">
          <a:xfrm>
            <a:off x="3234776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4" name="Straight Arrow Connector 173"/>
          <p:cNvCxnSpPr>
            <a:stCxn id="128" idx="2"/>
            <a:endCxn id="148" idx="0"/>
          </p:cNvCxnSpPr>
          <p:nvPr/>
        </p:nvCxnSpPr>
        <p:spPr bwMode="auto">
          <a:xfrm>
            <a:off x="3920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3" name="Straight Arrow Connector 182"/>
          <p:cNvCxnSpPr>
            <a:stCxn id="126" idx="2"/>
            <a:endCxn id="142" idx="0"/>
          </p:cNvCxnSpPr>
          <p:nvPr/>
        </p:nvCxnSpPr>
        <p:spPr bwMode="auto">
          <a:xfrm>
            <a:off x="52921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6" name="Straight Arrow Connector 185"/>
          <p:cNvCxnSpPr>
            <a:stCxn id="130" idx="2"/>
            <a:endCxn id="153" idx="0"/>
          </p:cNvCxnSpPr>
          <p:nvPr/>
        </p:nvCxnSpPr>
        <p:spPr bwMode="auto">
          <a:xfrm>
            <a:off x="7349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9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grpSp>
        <p:nvGrpSpPr>
          <p:cNvPr id="77" name="Group 63"/>
          <p:cNvGrpSpPr/>
          <p:nvPr/>
        </p:nvGrpSpPr>
        <p:grpSpPr>
          <a:xfrm>
            <a:off x="381000" y="2057400"/>
            <a:ext cx="8077200" cy="457200"/>
            <a:chOff x="381000" y="2590800"/>
            <a:chExt cx="8077200" cy="457200"/>
          </a:xfrm>
        </p:grpSpPr>
        <p:sp>
          <p:nvSpPr>
            <p:cNvPr id="78" name="Rectangle 77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8052</TotalTime>
  <Words>1309</Words>
  <Application>Microsoft Office PowerPoint</Application>
  <PresentationFormat>On-screen Show (4:3)</PresentationFormat>
  <Paragraphs>632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Custom Design</vt:lpstr>
      <vt:lpstr>FILS Piggy-Backing Aspects</vt:lpstr>
      <vt:lpstr>FILS Key Establishment</vt:lpstr>
      <vt:lpstr>Adding “piggy-backed info” to protocol flows …</vt:lpstr>
      <vt:lpstr>FILS Security Status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716</cp:revision>
  <cp:lastPrinted>1998-02-10T13:28:06Z</cp:lastPrinted>
  <dcterms:created xsi:type="dcterms:W3CDTF">2011-10-10T06:18:28Z</dcterms:created>
  <dcterms:modified xsi:type="dcterms:W3CDTF">2013-05-15T22:22:52Z</dcterms:modified>
</cp:coreProperties>
</file>