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417" r:id="rId3"/>
    <p:sldId id="471" r:id="rId4"/>
    <p:sldId id="472" r:id="rId5"/>
    <p:sldId id="474" r:id="rId6"/>
    <p:sldId id="473" r:id="rId7"/>
    <p:sldId id="451" r:id="rId8"/>
    <p:sldId id="462" r:id="rId9"/>
    <p:sldId id="466" r:id="rId10"/>
    <p:sldId id="467" r:id="rId11"/>
    <p:sldId id="468" r:id="rId12"/>
    <p:sldId id="469" r:id="rId13"/>
    <p:sldId id="470" r:id="rId14"/>
    <p:sldId id="486" r:id="rId15"/>
    <p:sldId id="485" r:id="rId16"/>
    <p:sldId id="487" r:id="rId1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11-13-0581-00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14,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Piggy-Backing Aspects</a:t>
            </a:r>
            <a:endParaRPr lang="en-US" altLang="ja-JP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2013-05-14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5029200"/>
            <a:ext cx="3494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Note</a:t>
            </a:r>
            <a:r>
              <a:rPr lang="en-US" sz="1600" dirty="0" smtClean="0"/>
              <a:t>:  Material extracted from 13/201r8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4088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6096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(5)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What about complexity?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pPr marL="342900" indent="-342900"/>
            <a:r>
              <a:rPr lang="en-CA" sz="1600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data from left to right and partition string according to “Encryption ON/OFF” indication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</a:p>
          <a:p>
            <a:pPr marL="342900" indent="-342900"/>
            <a:r>
              <a:rPr lang="en-CA" sz="1600" b="1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leftmost elements of two substrings and build combined string according to order IE Identifiers.</a:t>
            </a:r>
            <a:endParaRPr lang="en-CA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CA" sz="16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@sender:</a:t>
            </a:r>
            <a:r>
              <a:rPr lang="en-CA" sz="1600" dirty="0" smtClean="0"/>
              <a:t> encrypt and authenticate and put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 (encryption length indicator IE) in place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pPr marL="342900" indent="-342900"/>
            <a:endParaRPr lang="en-CA" sz="1600" dirty="0" smtClean="0"/>
          </a:p>
          <a:p>
            <a:pPr marL="342900" indent="-342900"/>
            <a:endParaRPr lang="en-CA" sz="1600" dirty="0" smtClean="0"/>
          </a:p>
        </p:txBody>
      </p:sp>
      <p:grpSp>
        <p:nvGrpSpPr>
          <p:cNvPr id="177" name="Group 176"/>
          <p:cNvGrpSpPr/>
          <p:nvPr/>
        </p:nvGrpSpPr>
        <p:grpSpPr>
          <a:xfrm>
            <a:off x="304800" y="2286000"/>
            <a:ext cx="8458200" cy="2094131"/>
            <a:chOff x="304800" y="2743200"/>
            <a:chExt cx="8458200" cy="2094131"/>
          </a:xfrm>
        </p:grpSpPr>
        <p:grpSp>
          <p:nvGrpSpPr>
            <p:cNvPr id="76" name="Group 109"/>
            <p:cNvGrpSpPr/>
            <p:nvPr/>
          </p:nvGrpSpPr>
          <p:grpSpPr>
            <a:xfrm>
              <a:off x="1066800" y="2743200"/>
              <a:ext cx="7696200" cy="457200"/>
              <a:chOff x="838200" y="5257800"/>
              <a:chExt cx="7696200" cy="457200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79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90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91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3" name="Group 109"/>
            <p:cNvGrpSpPr/>
            <p:nvPr/>
          </p:nvGrpSpPr>
          <p:grpSpPr>
            <a:xfrm>
              <a:off x="1066800" y="3657600"/>
              <a:ext cx="7696200" cy="457200"/>
              <a:chOff x="838200" y="5257800"/>
              <a:chExt cx="7696200" cy="457200"/>
            </a:xfrm>
          </p:grpSpPr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95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9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103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6" name="Group 109"/>
            <p:cNvGrpSpPr/>
            <p:nvPr/>
          </p:nvGrpSpPr>
          <p:grpSpPr>
            <a:xfrm>
              <a:off x="1066800" y="4267200"/>
              <a:ext cx="7696200" cy="457200"/>
              <a:chOff x="838200" y="5257800"/>
              <a:chExt cx="7696200" cy="4572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108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09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14478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1336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28194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>
              <a:stCxn id="81" idx="2"/>
              <a:endCxn id="108" idx="0"/>
            </p:cNvCxnSpPr>
            <p:nvPr/>
          </p:nvCxnSpPr>
          <p:spPr bwMode="auto">
            <a:xfrm>
              <a:off x="35395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>
              <a:stCxn id="88" idx="2"/>
              <a:endCxn id="109" idx="0"/>
            </p:cNvCxnSpPr>
            <p:nvPr/>
          </p:nvCxnSpPr>
          <p:spPr bwMode="auto">
            <a:xfrm>
              <a:off x="4225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>
              <a:stCxn id="87" idx="2"/>
              <a:endCxn id="97" idx="0"/>
            </p:cNvCxnSpPr>
            <p:nvPr/>
          </p:nvCxnSpPr>
          <p:spPr bwMode="auto">
            <a:xfrm>
              <a:off x="49111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>
              <a:stCxn id="78" idx="2"/>
              <a:endCxn id="107" idx="0"/>
            </p:cNvCxnSpPr>
            <p:nvPr/>
          </p:nvCxnSpPr>
          <p:spPr bwMode="auto">
            <a:xfrm>
              <a:off x="55969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>
              <a:stCxn id="89" idx="2"/>
              <a:endCxn id="103" idx="0"/>
            </p:cNvCxnSpPr>
            <p:nvPr/>
          </p:nvCxnSpPr>
          <p:spPr bwMode="auto">
            <a:xfrm>
              <a:off x="62827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>
              <a:stCxn id="90" idx="2"/>
              <a:endCxn id="104" idx="0"/>
            </p:cNvCxnSpPr>
            <p:nvPr/>
          </p:nvCxnSpPr>
          <p:spPr bwMode="auto">
            <a:xfrm>
              <a:off x="6968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>
              <a:stCxn id="91" idx="2"/>
              <a:endCxn id="135" idx="0"/>
            </p:cNvCxnSpPr>
            <p:nvPr/>
          </p:nvCxnSpPr>
          <p:spPr bwMode="auto">
            <a:xfrm>
              <a:off x="7654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57200" y="3657600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Other </a:t>
              </a:r>
            </a:p>
            <a:p>
              <a:r>
                <a:rPr lang="en-US" i="1" dirty="0" smtClean="0"/>
                <a:t>data</a:t>
              </a:r>
              <a:endParaRPr lang="en-US" i="1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" y="41910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 be encrypted data</a:t>
              </a:r>
              <a:endParaRPr lang="en-US" i="1" dirty="0"/>
            </a:p>
          </p:txBody>
        </p:sp>
      </p:grpSp>
      <p:cxnSp>
        <p:nvCxnSpPr>
          <p:cNvPr id="178" name="Straight Arrow Connector 177"/>
          <p:cNvCxnSpPr/>
          <p:nvPr/>
        </p:nvCxnSpPr>
        <p:spPr bwMode="auto">
          <a:xfrm>
            <a:off x="14478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5052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8194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81" name="Group 63"/>
          <p:cNvGrpSpPr/>
          <p:nvPr/>
        </p:nvGrpSpPr>
        <p:grpSpPr>
          <a:xfrm>
            <a:off x="685800" y="6019800"/>
            <a:ext cx="8077200" cy="457200"/>
            <a:chOff x="381000" y="2590800"/>
            <a:chExt cx="8077200" cy="457200"/>
          </a:xfrm>
          <a:noFill/>
        </p:grpSpPr>
        <p:sp>
          <p:nvSpPr>
            <p:cNvPr id="182" name="Rectangle 18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89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9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91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96" name="Group 63"/>
          <p:cNvGrpSpPr/>
          <p:nvPr/>
        </p:nvGrpSpPr>
        <p:grpSpPr>
          <a:xfrm>
            <a:off x="685800" y="5105400"/>
            <a:ext cx="8077200" cy="457200"/>
            <a:chOff x="381000" y="2590800"/>
            <a:chExt cx="8077200" cy="4572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9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20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20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20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20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20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207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208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flipH="1"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(6)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r>
              <a:rPr lang="en-CA" sz="2000" dirty="0" smtClean="0"/>
              <a:t>Limited incremental cost: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new 4-octet information element (“encryption indicator element”)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chemeClr val="accent6">
                    <a:lumMod val="50000"/>
                  </a:schemeClr>
                </a:solidFill>
              </a:rPr>
              <a:t>This allows recipient to always easily find “encrypted data” and “other data”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single left-to-right scan of string on sender’s and recipient’s side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rgbClr val="002060"/>
                </a:solidFill>
              </a:rPr>
              <a:t>Implementation cost scan operation insignificant: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      *Scan on recipient’s side only after decrypt-and-verify, so no schedule impact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*Scan on sender’s side may be trivial and can be anticipated by sender</a:t>
            </a:r>
          </a:p>
          <a:p>
            <a:pPr marL="342900" indent="-342900"/>
            <a:r>
              <a:rPr lang="en-CA" sz="2000" u="sng" dirty="0" smtClean="0"/>
              <a:t>Notes:</a:t>
            </a:r>
          </a:p>
          <a:p>
            <a:pPr marL="342900" indent="-342900"/>
            <a:r>
              <a:rPr lang="en-CA" sz="2000" dirty="0" smtClean="0"/>
              <a:t>AEAD scheme described has </a:t>
            </a:r>
            <a:r>
              <a:rPr lang="en-CA" sz="2000" u="sng" dirty="0" smtClean="0"/>
              <a:t>minimal complexity</a:t>
            </a:r>
            <a:r>
              <a:rPr lang="en-CA" sz="2000" dirty="0" smtClean="0"/>
              <a:t>, in the following sense: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AEAD scheme where one cannot statically determine size and/or location of “encrypted data” from frame itself requires introduction of “encryption indicator IE”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scheme where one wishes to have “encrypted data” together, so that AEAD crypto inputs can be easily determined ,requires some type of “scan” operation</a:t>
            </a:r>
            <a:endParaRPr lang="en-CA" sz="2000" i="1" dirty="0" smtClean="0"/>
          </a:p>
          <a:p>
            <a:pPr marL="342900" indent="-342900">
              <a:buFont typeface="Symbol" pitchFamily="18" charset="2"/>
              <a:buChar char="-"/>
            </a:pP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(7)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Implementation choices: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 does not care about flexibility (i.e., its security policy is to always encrypts the entire frame), does not need to implement “scan” on sender’s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side. In that case, encrypt-and-authenticate coincides with usual CCM mode.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whose incoming frame processing considers IEs as a set, i.e., unordered, does not need to implement “scan” on recipient’s side. In that case, decrypt-and-verify coincides with usual CCM mode. </a:t>
            </a:r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u="sng" dirty="0" smtClean="0">
                <a:solidFill>
                  <a:srgbClr val="002060"/>
                </a:solidFill>
              </a:rPr>
              <a:t>Result:</a:t>
            </a:r>
            <a:r>
              <a:rPr lang="en-CA" sz="2000" dirty="0" smtClean="0">
                <a:solidFill>
                  <a:srgbClr val="002060"/>
                </a:solidFill>
              </a:rPr>
              <a:t> (“Best of both worlds”)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Implementers who </a:t>
            </a:r>
            <a:r>
              <a:rPr lang="en-CA" sz="2000" i="1" dirty="0" smtClean="0">
                <a:solidFill>
                  <a:srgbClr val="002060"/>
                </a:solidFill>
              </a:rPr>
              <a:t>do not</a:t>
            </a:r>
            <a:r>
              <a:rPr lang="en-CA" sz="2000" dirty="0" smtClean="0">
                <a:solidFill>
                  <a:srgbClr val="002060"/>
                </a:solidFill>
              </a:rPr>
              <a:t> like flexibility/generality can go their way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Implementation of “encryption indicator element” allows others who </a:t>
            </a:r>
            <a:r>
              <a:rPr lang="en-CA" sz="2000" i="1" dirty="0" smtClean="0">
                <a:solidFill>
                  <a:srgbClr val="002060"/>
                </a:solidFill>
              </a:rPr>
              <a:t>do </a:t>
            </a:r>
            <a:r>
              <a:rPr lang="en-CA" sz="2000" dirty="0" smtClean="0">
                <a:solidFill>
                  <a:srgbClr val="002060"/>
                </a:solidFill>
              </a:rPr>
              <a:t>like flexibility to go their way as well (“peaceful coexistence”)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(8)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</a:t>
            </a:r>
            <a:r>
              <a:rPr lang="en-CA" sz="2000" dirty="0" smtClean="0"/>
              <a:t>13/582r0.</a:t>
            </a: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13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58280" y="533400"/>
            <a:ext cx="53735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</a:t>
            </a:r>
            <a:r>
              <a:rPr lang="en-US" sz="2400" b="1" dirty="0" smtClean="0"/>
              <a:t>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13/311r1: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“security indicator element” (4-octets), so as to indicate length of encryption segment following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frames</a:t>
            </a:r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05948" y="533400"/>
            <a:ext cx="48782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</a:t>
            </a:r>
            <a:r>
              <a:rPr lang="en-US" sz="2400" b="1" dirty="0" smtClean="0"/>
              <a:t>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13/311r2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15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14,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14,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</a:t>
            </a:r>
            <a:r>
              <a:rPr lang="en-US" sz="2000" i="1" dirty="0" smtClean="0"/>
              <a:t>.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DISCUSSED HERE</a:t>
            </a:r>
            <a:endParaRPr lang="en-US" sz="2000" i="1" dirty="0" smtClean="0"/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38200" y="56388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 this </a:t>
            </a:r>
            <a:r>
              <a:rPr lang="en-CA" sz="1600" i="1" dirty="0" smtClean="0"/>
              <a:t>“L</a:t>
            </a:r>
            <a:r>
              <a:rPr lang="en-CA" sz="1600" dirty="0" smtClean="0"/>
              <a:t>”-symbol)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2" name="Group 110"/>
          <p:cNvGrpSpPr/>
          <p:nvPr/>
        </p:nvGrpSpPr>
        <p:grpSpPr>
          <a:xfrm>
            <a:off x="762000" y="57912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2209800" y="2133600"/>
            <a:ext cx="480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4958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381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4953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066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267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3581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5638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324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010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17526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indicator 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61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6" name="Group 109"/>
          <p:cNvGrpSpPr/>
          <p:nvPr/>
        </p:nvGrpSpPr>
        <p:grpSpPr>
          <a:xfrm>
            <a:off x="762000" y="2895600"/>
            <a:ext cx="7696200" cy="457200"/>
            <a:chOff x="838200" y="5257800"/>
            <a:chExt cx="7696200" cy="457200"/>
          </a:xfrm>
        </p:grpSpPr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7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8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7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75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79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8" name="Group 109"/>
          <p:cNvGrpSpPr/>
          <p:nvPr/>
        </p:nvGrpSpPr>
        <p:grpSpPr>
          <a:xfrm>
            <a:off x="762000" y="38100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9" name="Group 109"/>
          <p:cNvGrpSpPr/>
          <p:nvPr/>
        </p:nvGrpSpPr>
        <p:grpSpPr>
          <a:xfrm>
            <a:off x="762000" y="44196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8288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>
            <a:stCxn id="168" idx="2"/>
            <a:endCxn id="127" idx="0"/>
          </p:cNvCxnSpPr>
          <p:nvPr/>
        </p:nvCxnSpPr>
        <p:spPr bwMode="auto">
          <a:xfrm>
            <a:off x="32347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>
            <a:stCxn id="173" idx="2"/>
            <a:endCxn id="128" idx="0"/>
          </p:cNvCxnSpPr>
          <p:nvPr/>
        </p:nvCxnSpPr>
        <p:spPr bwMode="auto">
          <a:xfrm>
            <a:off x="3920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>
            <a:stCxn id="171" idx="2"/>
            <a:endCxn id="154" idx="0"/>
          </p:cNvCxnSpPr>
          <p:nvPr/>
        </p:nvCxnSpPr>
        <p:spPr bwMode="auto">
          <a:xfrm>
            <a:off x="46063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>
            <a:stCxn id="163" idx="2"/>
            <a:endCxn id="126" idx="0"/>
          </p:cNvCxnSpPr>
          <p:nvPr/>
        </p:nvCxnSpPr>
        <p:spPr bwMode="auto">
          <a:xfrm>
            <a:off x="52921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75" idx="2"/>
            <a:endCxn id="157" idx="0"/>
          </p:cNvCxnSpPr>
          <p:nvPr/>
        </p:nvCxnSpPr>
        <p:spPr bwMode="auto">
          <a:xfrm>
            <a:off x="59779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>
            <a:stCxn id="177" idx="2"/>
            <a:endCxn id="159" idx="0"/>
          </p:cNvCxnSpPr>
          <p:nvPr/>
        </p:nvCxnSpPr>
        <p:spPr bwMode="auto">
          <a:xfrm>
            <a:off x="6663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>
            <a:stCxn id="179" idx="2"/>
            <a:endCxn id="130" idx="0"/>
          </p:cNvCxnSpPr>
          <p:nvPr/>
        </p:nvCxnSpPr>
        <p:spPr bwMode="auto">
          <a:xfrm>
            <a:off x="7349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38100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343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To be encrypted data</a:t>
            </a:r>
            <a:endParaRPr lang="en-US" i="1" dirty="0"/>
          </a:p>
        </p:txBody>
      </p:sp>
      <p:grpSp>
        <p:nvGrpSpPr>
          <p:cNvPr id="113" name="Group 63"/>
          <p:cNvGrpSpPr/>
          <p:nvPr/>
        </p:nvGrpSpPr>
        <p:grpSpPr>
          <a:xfrm>
            <a:off x="381000" y="5867400"/>
            <a:ext cx="8077200" cy="457200"/>
            <a:chOff x="381000" y="2590800"/>
            <a:chExt cx="8077200" cy="457200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14,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9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679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 			</a:t>
            </a:r>
          </a:p>
          <a:p>
            <a:r>
              <a:rPr lang="en-CA" sz="1600" dirty="0" smtClean="0"/>
              <a:t>					(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NOTE: encryption indicator is always “on the left”)</a:t>
            </a: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  <a:endParaRPr lang="en-CA" sz="1600" b="1" dirty="0" smtClean="0"/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" name="Group 109"/>
          <p:cNvGrpSpPr/>
          <p:nvPr/>
        </p:nvGrpSpPr>
        <p:grpSpPr>
          <a:xfrm>
            <a:off x="762000" y="41148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762000" y="47244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32004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41148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Decrypted data</a:t>
            </a:r>
            <a:endParaRPr lang="en-US" i="1" dirty="0"/>
          </a:p>
        </p:txBody>
      </p:sp>
      <p:grpSp>
        <p:nvGrpSpPr>
          <p:cNvPr id="8" name="Group 63"/>
          <p:cNvGrpSpPr/>
          <p:nvPr/>
        </p:nvGrpSpPr>
        <p:grpSpPr>
          <a:xfrm>
            <a:off x="381000" y="2971800"/>
            <a:ext cx="8077200" cy="457200"/>
            <a:chOff x="381000" y="2590800"/>
            <a:chExt cx="8077200" cy="457200"/>
          </a:xfrm>
          <a:noFill/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81" name="Group 63"/>
          <p:cNvGrpSpPr/>
          <p:nvPr/>
        </p:nvGrpSpPr>
        <p:grpSpPr>
          <a:xfrm>
            <a:off x="381000" y="2057400"/>
            <a:ext cx="8077200" cy="457200"/>
            <a:chOff x="381000" y="2590800"/>
            <a:chExt cx="8077200" cy="457200"/>
          </a:xfrm>
        </p:grpSpPr>
        <p:sp>
          <p:nvSpPr>
            <p:cNvPr id="132" name="Rectangle 13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6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1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134" name="Straight Arrow Connector 133"/>
          <p:cNvCxnSpPr/>
          <p:nvPr/>
        </p:nvCxnSpPr>
        <p:spPr bwMode="auto">
          <a:xfrm>
            <a:off x="18288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 flipH="1"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0" name="Group 109"/>
          <p:cNvGrpSpPr/>
          <p:nvPr/>
        </p:nvGrpSpPr>
        <p:grpSpPr>
          <a:xfrm>
            <a:off x="762000" y="5638800"/>
            <a:ext cx="7696200" cy="457200"/>
            <a:chOff x="838200" y="5257800"/>
            <a:chExt cx="7696200" cy="457200"/>
          </a:xfrm>
        </p:grpSpPr>
        <p:sp>
          <p:nvSpPr>
            <p:cNvPr id="141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2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43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8" name="Straight Arrow Connector 157"/>
          <p:cNvCxnSpPr>
            <a:stCxn id="147" idx="2"/>
            <a:endCxn id="141" idx="0"/>
          </p:cNvCxnSpPr>
          <p:nvPr/>
        </p:nvCxnSpPr>
        <p:spPr bwMode="auto">
          <a:xfrm>
            <a:off x="11773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9050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25146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6482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60198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66294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>
            <a:stCxn id="127" idx="2"/>
            <a:endCxn id="145" idx="0"/>
          </p:cNvCxnSpPr>
          <p:nvPr/>
        </p:nvCxnSpPr>
        <p:spPr bwMode="auto">
          <a:xfrm>
            <a:off x="32347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>
            <a:stCxn id="128" idx="2"/>
            <a:endCxn id="148" idx="0"/>
          </p:cNvCxnSpPr>
          <p:nvPr/>
        </p:nvCxnSpPr>
        <p:spPr bwMode="auto">
          <a:xfrm>
            <a:off x="3920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3" name="Straight Arrow Connector 182"/>
          <p:cNvCxnSpPr>
            <a:stCxn id="126" idx="2"/>
            <a:endCxn id="142" idx="0"/>
          </p:cNvCxnSpPr>
          <p:nvPr/>
        </p:nvCxnSpPr>
        <p:spPr bwMode="auto">
          <a:xfrm>
            <a:off x="52921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6" name="Straight Arrow Connector 185"/>
          <p:cNvCxnSpPr>
            <a:stCxn id="130" idx="2"/>
            <a:endCxn id="153" idx="0"/>
          </p:cNvCxnSpPr>
          <p:nvPr/>
        </p:nvCxnSpPr>
        <p:spPr bwMode="auto">
          <a:xfrm>
            <a:off x="7349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8017</TotalTime>
  <Words>1331</Words>
  <Application>Microsoft Office PowerPoint</Application>
  <PresentationFormat>On-screen Show (4:3)</PresentationFormat>
  <Paragraphs>654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Custom Design</vt:lpstr>
      <vt:lpstr>FILS Piggy-Backing Aspects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710</cp:revision>
  <cp:lastPrinted>1998-02-10T13:28:06Z</cp:lastPrinted>
  <dcterms:created xsi:type="dcterms:W3CDTF">2011-10-10T06:18:28Z</dcterms:created>
  <dcterms:modified xsi:type="dcterms:W3CDTF">2013-05-15T02:47:17Z</dcterms:modified>
</cp:coreProperties>
</file>