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305" r:id="rId3"/>
    <p:sldId id="281" r:id="rId4"/>
    <p:sldId id="307" r:id="rId5"/>
    <p:sldId id="308" r:id="rId6"/>
    <p:sldId id="292" r:id="rId7"/>
    <p:sldId id="295" r:id="rId8"/>
    <p:sldId id="296" r:id="rId9"/>
    <p:sldId id="309" r:id="rId10"/>
    <p:sldId id="310" r:id="rId11"/>
    <p:sldId id="311" r:id="rId12"/>
    <p:sldId id="313" r:id="rId13"/>
    <p:sldId id="315" r:id="rId14"/>
    <p:sldId id="325" r:id="rId15"/>
    <p:sldId id="317" r:id="rId16"/>
    <p:sldId id="319" r:id="rId17"/>
    <p:sldId id="324" r:id="rId18"/>
    <p:sldId id="301" r:id="rId19"/>
    <p:sldId id="321" r:id="rId20"/>
    <p:sldId id="322" r:id="rId2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94641" autoAdjust="0"/>
  </p:normalViewPr>
  <p:slideViewPr>
    <p:cSldViewPr>
      <p:cViewPr varScale="1">
        <p:scale>
          <a:sx n="70" d="100"/>
          <a:sy n="70" d="100"/>
        </p:scale>
        <p:origin x="-11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928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9C45E7A8-98BE-44A1-AA9D-311B322DE6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87359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0ADB2D07-041E-4B5C-91C6-C44066D174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32545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3EFA5D97-FD4F-46F9-AD80-053972085B6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8E61E33-26BC-4D7A-834E-5CDA60E9B4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4474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C9894C-31F6-4919-A779-C1DF047D28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0615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BF4AB0-6EF1-4ECE-A9B6-52BE91A7D8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779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622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0A4E4-C755-4623-A05C-650A25B132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2363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CD94584-BCE0-4A3D-9D46-3189D9BF0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1015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ECB072-9DC3-4833-B509-7CA2AE4AF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1135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E243FE-B611-4D83-A2FD-FA3B6FDEE5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3012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4C7098-772F-4953-B8B9-5D41EBE8FE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9276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7C10E7C-77FA-456B-B6FC-610EA3CFBE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81168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0ACDCF2-5894-4B83-A4EA-6C7EDDDD6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1192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BC70A4-41F8-4A0F-8961-A83CD14715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57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26F51B4-0175-4017-8DA0-9C10B13D2A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</a:t>
            </a:r>
            <a:r>
              <a:rPr lang="en-US" sz="1800" b="1" dirty="0" smtClean="0"/>
              <a:t>.: IEEE </a:t>
            </a:r>
            <a:r>
              <a:rPr lang="en-US" sz="1800" b="1" dirty="0" smtClean="0"/>
              <a:t>802.11-13/0576r3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AF3032A1-F3A4-4235-B303-0F80DAC8312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Performance Evaluation for 11ac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2013-05-17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2847109"/>
              </p:ext>
            </p:extLst>
          </p:nvPr>
        </p:nvGraphicFramePr>
        <p:xfrm>
          <a:off x="800100" y="2571750"/>
          <a:ext cx="7820025" cy="2905125"/>
        </p:xfrm>
        <a:graphic>
          <a:graphicData uri="http://schemas.openxmlformats.org/presentationml/2006/ole">
            <p:oleObj spid="_x0000_s1379" name="Document" r:id="rId4" imgW="8409542" imgH="3125078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 smtClean="0"/>
              <a:t>Authors</a:t>
            </a:r>
            <a:r>
              <a:rPr lang="en-US" sz="2000" b="1" dirty="0"/>
              <a:t>:</a:t>
            </a:r>
            <a:endParaRPr lang="en-US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8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58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r>
              <a:rPr lang="en-US" altLang="zh-CN" sz="2000" dirty="0" smtClean="0"/>
              <a:t>MAC efficiency with different number of STA and different TXOP(1/2/3ms)</a:t>
            </a:r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From the curves, the MAC efficiencies are very low,  especially for small TXOP.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311996"/>
            <a:ext cx="6024563" cy="3326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OBSS with Full Buffer Traffic(2/3)</a:t>
            </a:r>
            <a:endParaRPr lang="en-US" sz="3000" dirty="0"/>
          </a:p>
        </p:txBody>
      </p:sp>
      <p:sp>
        <p:nvSpPr>
          <p:cNvPr id="8" name="TextBox 7"/>
          <p:cNvSpPr txBox="1"/>
          <p:nvPr/>
        </p:nvSpPr>
        <p:spPr>
          <a:xfrm>
            <a:off x="4348163" y="5514201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Figure5</a:t>
            </a:r>
            <a:endParaRPr lang="zh-CN" altLang="en-US" dirty="0"/>
          </a:p>
        </p:txBody>
      </p:sp>
      <p:sp>
        <p:nvSpPr>
          <p:cNvPr id="9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内容占位符 58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altLang="zh-CN" sz="2000" dirty="0" smtClean="0"/>
              <a:t>Throughput with different number of STA and different TXOP(1/2/3ms)</a:t>
            </a:r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From the curves, the throughputs are far from the peak PHY data rate,  especially for small TXOP.</a:t>
            </a:r>
            <a:endParaRPr lang="zh-CN" altLang="en-US" sz="2000" dirty="0" smtClean="0"/>
          </a:p>
          <a:p>
            <a:endParaRPr lang="en-US" altLang="zh-CN" sz="2000" dirty="0" smtClean="0"/>
          </a:p>
          <a:p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19600" y="561975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Figure 6</a:t>
            </a:r>
            <a:endParaRPr lang="zh-CN" alt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5437" y="2380240"/>
            <a:ext cx="6176963" cy="3410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OBSS with Full Buffer Traffic(3/3) </a:t>
            </a:r>
            <a:endParaRPr lang="zh-CN" altLang="en-US" dirty="0"/>
          </a:p>
        </p:txBody>
      </p:sp>
      <p:sp>
        <p:nvSpPr>
          <p:cNvPr id="10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12" name="内容占位符 64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altLang="zh-CN" dirty="0" smtClean="0"/>
              <a:t>Simulation Topology</a:t>
            </a:r>
          </a:p>
          <a:p>
            <a:pPr lvl="1"/>
            <a:r>
              <a:rPr lang="en-US" altLang="zh-CN" dirty="0" smtClean="0"/>
              <a:t>the same as Figure 1</a:t>
            </a:r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Simulation Parameters</a:t>
            </a:r>
          </a:p>
          <a:p>
            <a:pPr lvl="1"/>
            <a:r>
              <a:rPr lang="en-US" altLang="zh-CN" dirty="0" smtClean="0"/>
              <a:t>Number  of  STA: 20</a:t>
            </a:r>
          </a:p>
          <a:p>
            <a:pPr lvl="1"/>
            <a:r>
              <a:rPr lang="en-US" altLang="zh-CN" dirty="0" smtClean="0"/>
              <a:t>Number  of  STA with video traffic(~600Mbps):4</a:t>
            </a:r>
          </a:p>
          <a:p>
            <a:pPr lvl="1"/>
            <a:r>
              <a:rPr lang="en-US" altLang="zh-CN" dirty="0" smtClean="0"/>
              <a:t>Number of  STA with cloud-based VDI traffic(~100Mbps): 16</a:t>
            </a:r>
          </a:p>
          <a:p>
            <a:pPr lvl="1"/>
            <a:endParaRPr lang="en-US" altLang="zh-CN" dirty="0" smtClean="0"/>
          </a:p>
        </p:txBody>
      </p:sp>
      <p:sp>
        <p:nvSpPr>
          <p:cNvPr id="1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Single BSS with Hybrid Traffic(1/3) </a:t>
            </a:r>
            <a:endParaRPr lang="en-US" altLang="zh-CN" dirty="0"/>
          </a:p>
        </p:txBody>
      </p:sp>
      <p:sp>
        <p:nvSpPr>
          <p:cNvPr id="7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内容占位符 58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4400"/>
          </a:xfrm>
        </p:spPr>
        <p:txBody>
          <a:bodyPr/>
          <a:lstStyle/>
          <a:p>
            <a:r>
              <a:rPr lang="en-US" altLang="zh-CN" sz="2000" dirty="0" smtClean="0"/>
              <a:t>Video traffic throughput with TXOP of 3ms</a:t>
            </a:r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From the curves, the throughputs are far from the required video data rate(~600Mbps).</a:t>
            </a:r>
            <a:endParaRPr lang="zh-CN" altLang="en-US" sz="2000" dirty="0" smtClean="0"/>
          </a:p>
          <a:p>
            <a:endParaRPr lang="en-US" altLang="zh-CN" sz="2000" dirty="0" smtClean="0"/>
          </a:p>
          <a:p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Single BSS with Hybrid Traffic(2/3) 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19600" y="56388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Figure 7</a:t>
            </a:r>
            <a:endParaRPr lang="zh-CN" altLang="en-US" dirty="0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75" y="2085975"/>
            <a:ext cx="6767513" cy="3737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Single BSS with Hybrid Traffic(3/3) </a:t>
            </a:r>
            <a:endParaRPr lang="en-US" sz="3000" dirty="0"/>
          </a:p>
        </p:txBody>
      </p:sp>
      <p:sp>
        <p:nvSpPr>
          <p:cNvPr id="7" name="内容占位符 58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r>
              <a:rPr lang="en-US" altLang="zh-CN" sz="2000" dirty="0" smtClean="0"/>
              <a:t>Delay CDF with TXOP of 3ms</a:t>
            </a:r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From the curves, delay of 76% video packet is larger than 10ms.</a:t>
            </a:r>
            <a:endParaRPr lang="zh-CN" altLang="en-US" sz="2000" dirty="0" smtClean="0"/>
          </a:p>
          <a:p>
            <a:endParaRPr lang="en-US" altLang="zh-CN" sz="2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4495800" y="54864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Figure 8</a:t>
            </a:r>
            <a:endParaRPr lang="zh-CN" altLang="en-US" dirty="0"/>
          </a:p>
        </p:txBody>
      </p:sp>
      <p:sp>
        <p:nvSpPr>
          <p:cNvPr id="13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2037443"/>
            <a:ext cx="5105400" cy="3525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12" name="内容占位符 64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altLang="zh-CN" dirty="0" smtClean="0"/>
              <a:t>Simulation Topology</a:t>
            </a:r>
          </a:p>
          <a:p>
            <a:pPr lvl="1"/>
            <a:r>
              <a:rPr lang="en-US" altLang="zh-CN" dirty="0" smtClean="0"/>
              <a:t>The same as Figure  4</a:t>
            </a:r>
          </a:p>
          <a:p>
            <a:pPr marL="342900" lvl="1" indent="-342900">
              <a:buChar char="•"/>
            </a:pPr>
            <a:r>
              <a:rPr lang="en-US" altLang="zh-CN" sz="2400" b="1" dirty="0" smtClean="0"/>
              <a:t>Simulation Parameters</a:t>
            </a:r>
          </a:p>
          <a:p>
            <a:pPr lvl="1"/>
            <a:r>
              <a:rPr lang="en-US" altLang="zh-CN" dirty="0" smtClean="0"/>
              <a:t>Number  of  STA in each BSS: 20</a:t>
            </a:r>
          </a:p>
          <a:p>
            <a:pPr lvl="1"/>
            <a:r>
              <a:rPr lang="en-US" altLang="zh-CN" dirty="0" smtClean="0"/>
              <a:t>Number  of  STA with video traffic(~600Mbps) in each BSS:4</a:t>
            </a:r>
          </a:p>
          <a:p>
            <a:pPr lvl="1"/>
            <a:r>
              <a:rPr lang="en-US" altLang="zh-CN" dirty="0" smtClean="0"/>
              <a:t>Number of  STA with cloud-based VDI traffic(~100Mbps) in each BSS: 16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</p:txBody>
      </p:sp>
      <p:sp>
        <p:nvSpPr>
          <p:cNvPr id="1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OBSS with Hybrid Traffic(1/3) </a:t>
            </a:r>
            <a:endParaRPr lang="en-US" altLang="zh-CN" dirty="0"/>
          </a:p>
        </p:txBody>
      </p:sp>
      <p:sp>
        <p:nvSpPr>
          <p:cNvPr id="7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内容占位符 58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altLang="zh-CN" sz="2000" dirty="0" smtClean="0"/>
              <a:t>Video throughput with of TXOP 3ms</a:t>
            </a:r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From the curves, the throughputs are far from the required video data rate(~600Mbps).</a:t>
            </a:r>
            <a:endParaRPr lang="zh-CN" altLang="en-US" sz="2000" dirty="0" smtClean="0"/>
          </a:p>
          <a:p>
            <a:endParaRPr lang="en-US" altLang="zh-CN" sz="2000" dirty="0" smtClean="0"/>
          </a:p>
          <a:p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OBSS with Hybrid Traffic(2/3) 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95800" y="5666601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Figure 9</a:t>
            </a:r>
            <a:endParaRPr lang="zh-CN" altLang="en-US" dirty="0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6350" y="2019300"/>
            <a:ext cx="6899591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2169848"/>
            <a:ext cx="6557963" cy="3621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内容占位符 58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altLang="zh-CN" sz="2000" dirty="0" smtClean="0"/>
              <a:t>Delay CDF with TXOP of 3ms</a:t>
            </a:r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From the curves, delay of 97% video packet is larger than 10ms.</a:t>
            </a:r>
            <a:endParaRPr lang="zh-CN" altLang="en-US" sz="2000" dirty="0" smtClean="0"/>
          </a:p>
          <a:p>
            <a:endParaRPr lang="en-US" altLang="zh-CN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OBSS with Hybrid Traffic(3/3) </a:t>
            </a:r>
            <a:endParaRPr lang="en-US" altLang="zh-CN" dirty="0"/>
          </a:p>
        </p:txBody>
      </p:sp>
      <p:sp>
        <p:nvSpPr>
          <p:cNvPr id="8" name="TextBox 7"/>
          <p:cNvSpPr txBox="1"/>
          <p:nvPr/>
        </p:nvSpPr>
        <p:spPr>
          <a:xfrm>
            <a:off x="4343400" y="5666601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Figure </a:t>
            </a:r>
            <a:r>
              <a:rPr lang="en-US" altLang="zh-CN" dirty="0" smtClean="0"/>
              <a:t>10</a:t>
            </a:r>
            <a:endParaRPr lang="zh-CN" altLang="en-US" dirty="0"/>
          </a:p>
        </p:txBody>
      </p:sp>
      <p:sp>
        <p:nvSpPr>
          <p:cNvPr id="14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cxnSp>
        <p:nvCxnSpPr>
          <p:cNvPr id="17" name="直接连接符 16"/>
          <p:cNvCxnSpPr/>
          <p:nvPr/>
        </p:nvCxnSpPr>
        <p:spPr bwMode="auto">
          <a:xfrm flipV="1">
            <a:off x="2319070" y="4393722"/>
            <a:ext cx="0" cy="990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2208366" y="5373034"/>
            <a:ext cx="533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 smtClean="0"/>
              <a:t>0.01s</a:t>
            </a:r>
            <a:endParaRPr lang="zh-CN" altLang="en-US" sz="800" dirty="0"/>
          </a:p>
        </p:txBody>
      </p:sp>
    </p:spTree>
    <p:extLst>
      <p:ext uri="{BB962C8B-B14F-4D97-AF65-F5344CB8AC3E}">
        <p14:creationId xmlns=""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Summary</a:t>
            </a:r>
            <a:endParaRPr lang="en-US" sz="3000" dirty="0"/>
          </a:p>
        </p:txBody>
      </p:sp>
      <p:sp>
        <p:nvSpPr>
          <p:cNvPr id="7" name="内容占位符 58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419600"/>
          </a:xfrm>
        </p:spPr>
        <p:txBody>
          <a:bodyPr/>
          <a:lstStyle/>
          <a:p>
            <a:r>
              <a:rPr lang="en-US" altLang="zh-CN" dirty="0" smtClean="0"/>
              <a:t>Full buffer and hybrid traffics are evaluated in single and overlapped BSS scenario.</a:t>
            </a:r>
          </a:p>
          <a:p>
            <a:pPr lvl="1"/>
            <a:r>
              <a:rPr lang="en-US" altLang="zh-CN" dirty="0" smtClean="0"/>
              <a:t>The MAC efficiency decreases with the increasing of STA number, OBSS number and decreasing of TXOP length.</a:t>
            </a:r>
          </a:p>
          <a:p>
            <a:pPr lvl="1"/>
            <a:r>
              <a:rPr lang="en-US" altLang="zh-CN" dirty="0" smtClean="0"/>
              <a:t>Delay requirement of HD video traffic is difficult to meet with 802.11ac in dense deployment scenario.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Next steps</a:t>
            </a:r>
          </a:p>
          <a:p>
            <a:pPr lvl="1"/>
            <a:r>
              <a:rPr lang="en-US" altLang="zh-CN" dirty="0" smtClean="0"/>
              <a:t>Discussion on the evaluation methodology according to the function requirements and use cases for HEW.</a:t>
            </a:r>
          </a:p>
          <a:p>
            <a:pPr lvl="1"/>
            <a:r>
              <a:rPr lang="en-US" altLang="zh-CN" dirty="0" smtClean="0"/>
              <a:t>Discussion on potential technical solutions to fulfill the requirements of HEW.</a:t>
            </a:r>
            <a:endParaRPr lang="zh-CN" altLang="en-US" dirty="0"/>
          </a:p>
        </p:txBody>
      </p:sp>
      <p:sp>
        <p:nvSpPr>
          <p:cNvPr id="8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Appendix</a:t>
            </a:r>
            <a:endParaRPr lang="en-US" sz="3000" dirty="0"/>
          </a:p>
        </p:txBody>
      </p:sp>
      <p:sp>
        <p:nvSpPr>
          <p:cNvPr id="7" name="内容占位符 58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zh-CN" dirty="0" smtClean="0"/>
              <a:t>MAC efficiency definition[4]</a:t>
            </a:r>
            <a:endParaRPr lang="zh-CN" altLang="en-US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524000" y="2590800"/>
            <a:ext cx="6096000" cy="12954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" name="Text Box 48"/>
          <p:cNvSpPr txBox="1">
            <a:spLocks noChangeArrowheads="1"/>
          </p:cNvSpPr>
          <p:nvPr/>
        </p:nvSpPr>
        <p:spPr bwMode="auto">
          <a:xfrm>
            <a:off x="1754188" y="2720975"/>
            <a:ext cx="1711325" cy="30480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1400" b="1" dirty="0">
                <a:ea typeface="宋体" pitchFamily="2" charset="-122"/>
                <a:cs typeface="Arial" pitchFamily="34" charset="0"/>
              </a:rPr>
              <a:t>MAC throughput = </a:t>
            </a:r>
          </a:p>
        </p:txBody>
      </p:sp>
      <p:sp>
        <p:nvSpPr>
          <p:cNvPr id="10" name="Text Box 49"/>
          <p:cNvSpPr txBox="1">
            <a:spLocks noChangeArrowheads="1"/>
          </p:cNvSpPr>
          <p:nvPr/>
        </p:nvSpPr>
        <p:spPr bwMode="auto">
          <a:xfrm>
            <a:off x="4333875" y="2568575"/>
            <a:ext cx="2143125" cy="30480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1400" b="1">
                <a:ea typeface="宋体" pitchFamily="2" charset="-122"/>
                <a:cs typeface="Arial" pitchFamily="34" charset="0"/>
              </a:rPr>
              <a:t>Total MAC payload (bits)</a:t>
            </a:r>
          </a:p>
        </p:txBody>
      </p:sp>
      <p:sp>
        <p:nvSpPr>
          <p:cNvPr id="11" name="Text Box 50"/>
          <p:cNvSpPr txBox="1">
            <a:spLocks noChangeArrowheads="1"/>
          </p:cNvSpPr>
          <p:nvPr/>
        </p:nvSpPr>
        <p:spPr bwMode="auto">
          <a:xfrm>
            <a:off x="3349625" y="2873375"/>
            <a:ext cx="4270375" cy="30480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1400" b="1" dirty="0">
                <a:ea typeface="宋体" pitchFamily="2" charset="-122"/>
                <a:cs typeface="Arial" pitchFamily="34" charset="0"/>
              </a:rPr>
              <a:t>Time consumed transmitting total MAC payload (sec)</a:t>
            </a:r>
          </a:p>
        </p:txBody>
      </p:sp>
      <p:sp>
        <p:nvSpPr>
          <p:cNvPr id="12" name="Line 51"/>
          <p:cNvSpPr>
            <a:spLocks noChangeShapeType="1"/>
          </p:cNvSpPr>
          <p:nvPr/>
        </p:nvSpPr>
        <p:spPr bwMode="auto">
          <a:xfrm>
            <a:off x="3429000" y="2894013"/>
            <a:ext cx="41148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" name="Text Box 52"/>
          <p:cNvSpPr txBox="1">
            <a:spLocks noChangeArrowheads="1"/>
          </p:cNvSpPr>
          <p:nvPr/>
        </p:nvSpPr>
        <p:spPr bwMode="auto">
          <a:xfrm>
            <a:off x="1771650" y="3406775"/>
            <a:ext cx="1565275" cy="30480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1400" b="1">
                <a:ea typeface="宋体" pitchFamily="2" charset="-122"/>
                <a:cs typeface="Arial" pitchFamily="34" charset="0"/>
              </a:rPr>
              <a:t>MAC efficiency = </a:t>
            </a:r>
          </a:p>
        </p:txBody>
      </p:sp>
      <p:sp>
        <p:nvSpPr>
          <p:cNvPr id="14" name="Text Box 53"/>
          <p:cNvSpPr txBox="1">
            <a:spLocks noChangeArrowheads="1"/>
          </p:cNvSpPr>
          <p:nvPr/>
        </p:nvSpPr>
        <p:spPr bwMode="auto">
          <a:xfrm>
            <a:off x="3176588" y="3252788"/>
            <a:ext cx="1520825" cy="30480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1400" b="1">
                <a:ea typeface="宋体" pitchFamily="2" charset="-122"/>
                <a:cs typeface="Arial" pitchFamily="34" charset="0"/>
              </a:rPr>
              <a:t>MAC throughput</a:t>
            </a:r>
          </a:p>
        </p:txBody>
      </p:sp>
      <p:sp>
        <p:nvSpPr>
          <p:cNvPr id="15" name="Text Box 54"/>
          <p:cNvSpPr txBox="1">
            <a:spLocks noChangeArrowheads="1"/>
          </p:cNvSpPr>
          <p:nvPr/>
        </p:nvSpPr>
        <p:spPr bwMode="auto">
          <a:xfrm>
            <a:off x="3166656" y="3557588"/>
            <a:ext cx="1554977" cy="307777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1400" b="1" dirty="0">
                <a:ea typeface="宋体" pitchFamily="2" charset="-122"/>
                <a:cs typeface="Arial" pitchFamily="34" charset="0"/>
              </a:rPr>
              <a:t>PHY </a:t>
            </a:r>
            <a:r>
              <a:rPr lang="en-US" altLang="zh-CN" sz="1400" b="1" dirty="0" smtClean="0">
                <a:ea typeface="宋体" pitchFamily="2" charset="-122"/>
                <a:cs typeface="Arial" pitchFamily="34" charset="0"/>
              </a:rPr>
              <a:t>average rate</a:t>
            </a:r>
            <a:endParaRPr lang="en-US" altLang="zh-CN" sz="1400" b="1" dirty="0">
              <a:ea typeface="宋体" pitchFamily="2" charset="-122"/>
              <a:cs typeface="Arial" pitchFamily="34" charset="0"/>
            </a:endParaRPr>
          </a:p>
        </p:txBody>
      </p:sp>
      <p:sp>
        <p:nvSpPr>
          <p:cNvPr id="16" name="Line 55"/>
          <p:cNvSpPr>
            <a:spLocks noChangeShapeType="1"/>
          </p:cNvSpPr>
          <p:nvPr/>
        </p:nvSpPr>
        <p:spPr bwMode="auto">
          <a:xfrm>
            <a:off x="3248025" y="3578225"/>
            <a:ext cx="144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267200"/>
          </a:xfrm>
        </p:spPr>
        <p:txBody>
          <a:bodyPr/>
          <a:lstStyle/>
          <a:p>
            <a:r>
              <a:rPr lang="en-US" altLang="zh-CN" dirty="0" smtClean="0"/>
              <a:t>Introduction</a:t>
            </a:r>
          </a:p>
          <a:p>
            <a:r>
              <a:rPr lang="en-US" altLang="zh-CN" dirty="0" smtClean="0"/>
              <a:t>Simulation Parameters</a:t>
            </a:r>
          </a:p>
          <a:p>
            <a:r>
              <a:rPr lang="en-US" altLang="zh-CN" dirty="0" smtClean="0"/>
              <a:t>Full buffer traffic evaluation</a:t>
            </a:r>
          </a:p>
          <a:p>
            <a:pPr lvl="1"/>
            <a:r>
              <a:rPr lang="en-US" altLang="zh-CN" sz="2000" dirty="0" smtClean="0"/>
              <a:t>Single BSS</a:t>
            </a:r>
          </a:p>
          <a:p>
            <a:pPr lvl="1"/>
            <a:r>
              <a:rPr lang="en-US" altLang="zh-CN" dirty="0" smtClean="0"/>
              <a:t>OBSS</a:t>
            </a:r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Hybrid traffic evaluation</a:t>
            </a:r>
          </a:p>
          <a:p>
            <a:pPr lvl="1"/>
            <a:r>
              <a:rPr lang="en-US" altLang="zh-CN" dirty="0" smtClean="0"/>
              <a:t>Single BSS</a:t>
            </a:r>
          </a:p>
          <a:p>
            <a:pPr lvl="1"/>
            <a:r>
              <a:rPr lang="en-US" altLang="zh-CN" dirty="0" smtClean="0"/>
              <a:t>OBSS</a:t>
            </a:r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Summary</a:t>
            </a:r>
          </a:p>
          <a:p>
            <a:pPr marL="685800" lvl="2" indent="-342900"/>
            <a:endParaRPr lang="en-US" altLang="zh-CN" b="1" dirty="0" smtClean="0">
              <a:ea typeface="+mn-ea"/>
              <a:cs typeface="+mn-cs"/>
            </a:endParaRPr>
          </a:p>
          <a:p>
            <a:pPr lvl="1"/>
            <a:endParaRPr lang="en-US" altLang="zh-CN" sz="1600" b="1" dirty="0" smtClean="0"/>
          </a:p>
          <a:p>
            <a:pPr lvl="1"/>
            <a:endParaRPr lang="en-US" altLang="zh-CN" sz="1600" dirty="0" smtClean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sz="3000" dirty="0"/>
          </a:p>
        </p:txBody>
      </p:sp>
      <p:sp>
        <p:nvSpPr>
          <p:cNvPr id="7" name="内容占位符 58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800" dirty="0" smtClean="0"/>
              <a:t>[1] 11-13-0313-00-0wng-usage-models-for-next-generation-wi-fi-r1.pptx, </a:t>
            </a:r>
            <a:r>
              <a:rPr lang="en-US" altLang="zh-CN" sz="1800" dirty="0" err="1" smtClean="0"/>
              <a:t>huawei</a:t>
            </a:r>
            <a:endParaRPr lang="en-US" altLang="zh-CN" sz="18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altLang="zh-CN" sz="1800" dirty="0" smtClean="0"/>
              <a:t>[2]11-03-0940-04-000n-tgn-channel-models.doc, IEEE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altLang="zh-CN" sz="1800" dirty="0" smtClean="0"/>
              <a:t>[3]11-09-0569-00-00ac-tgac-channel-model-addendum-supporting-material.doc, IEEE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800" dirty="0" smtClean="0">
                <a:ea typeface="宋体" pitchFamily="2" charset="-122"/>
              </a:rPr>
              <a:t>[4]Analysis on IEEE 802.11n MAC Efficiency, IEEE 802.11-07/2431r0</a:t>
            </a:r>
            <a:endParaRPr lang="en-GB" altLang="zh-CN" sz="1800" dirty="0" smtClean="0"/>
          </a:p>
          <a:p>
            <a:pPr>
              <a:spcAft>
                <a:spcPts val="400"/>
              </a:spcAft>
            </a:pPr>
            <a:endParaRPr lang="en-GB" altLang="zh-CN" sz="1600" dirty="0" smtClean="0">
              <a:latin typeface="Arial"/>
              <a:ea typeface="宋体"/>
              <a:cs typeface="Times New Roman"/>
            </a:endParaRPr>
          </a:p>
          <a:p>
            <a:endParaRPr lang="en-US" altLang="zh-CN" sz="1600" dirty="0" smtClean="0"/>
          </a:p>
          <a:p>
            <a:endParaRPr lang="zh-CN" altLang="en-US" sz="1600" dirty="0" smtClean="0"/>
          </a:p>
          <a:p>
            <a:endParaRPr lang="zh-CN" altLang="en-US" dirty="0"/>
          </a:p>
        </p:txBody>
      </p:sp>
      <p:sp>
        <p:nvSpPr>
          <p:cNvPr id="8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267200"/>
          </a:xfrm>
        </p:spPr>
        <p:txBody>
          <a:bodyPr/>
          <a:lstStyle/>
          <a:p>
            <a:pPr>
              <a:spcAft>
                <a:spcPts val="300"/>
              </a:spcAft>
            </a:pPr>
            <a:r>
              <a:rPr lang="en-US" altLang="zh-CN" sz="2000" dirty="0" smtClean="0"/>
              <a:t>Future applications require higher throughput and better </a:t>
            </a:r>
            <a:r>
              <a:rPr lang="en-US" altLang="zh-CN" sz="2000" dirty="0" err="1" smtClean="0"/>
              <a:t>QoS</a:t>
            </a:r>
            <a:r>
              <a:rPr lang="en-US" altLang="zh-CN" sz="2000" dirty="0" smtClean="0"/>
              <a:t> in dense deployed scenario[1]</a:t>
            </a:r>
          </a:p>
          <a:p>
            <a:pPr lvl="1">
              <a:spcAft>
                <a:spcPts val="300"/>
              </a:spcAft>
            </a:pPr>
            <a:r>
              <a:rPr lang="en-US" altLang="zh-CN" sz="1600" dirty="0" smtClean="0"/>
              <a:t>Real-time multimedia services such as higher definition (3D) video will demand over 600Mbps throughput and very small delay (~10ms). </a:t>
            </a:r>
          </a:p>
          <a:p>
            <a:pPr lvl="1">
              <a:spcAft>
                <a:spcPts val="300"/>
              </a:spcAft>
            </a:pPr>
            <a:r>
              <a:rPr lang="en-US" altLang="zh-CN" sz="1600" dirty="0" smtClean="0"/>
              <a:t>Widely adopted cloud services may lead to dense deployment scenario such as wireless office. </a:t>
            </a:r>
          </a:p>
          <a:p>
            <a:pPr lvl="1">
              <a:spcAft>
                <a:spcPts val="300"/>
              </a:spcAft>
            </a:pPr>
            <a:endParaRPr lang="en-US" sz="2000" dirty="0" smtClean="0"/>
          </a:p>
          <a:p>
            <a:pPr>
              <a:spcAft>
                <a:spcPts val="300"/>
              </a:spcAft>
            </a:pPr>
            <a:r>
              <a:rPr lang="en-US" sz="2000" dirty="0" smtClean="0"/>
              <a:t>802.11ac supports the theoretical peak PHY data rate up to 6.93Gbps, what is the performance in real world?  Can it meet the requirements for the future high throughput applications?</a:t>
            </a:r>
          </a:p>
          <a:p>
            <a:pPr>
              <a:spcAft>
                <a:spcPts val="300"/>
              </a:spcAft>
            </a:pPr>
            <a:endParaRPr lang="en-US" sz="2000" dirty="0" smtClean="0"/>
          </a:p>
          <a:p>
            <a:pPr>
              <a:spcAft>
                <a:spcPts val="300"/>
              </a:spcAft>
            </a:pPr>
            <a:r>
              <a:rPr lang="en-US" sz="2000" dirty="0" smtClean="0"/>
              <a:t>This presentation gives some simulation results to answer this question.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8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Simulation Parameters(1/2) </a:t>
            </a:r>
            <a:endParaRPr lang="en-US" sz="3000" dirty="0"/>
          </a:p>
        </p:txBody>
      </p:sp>
      <p:sp>
        <p:nvSpPr>
          <p:cNvPr id="19" name="内容占位符 58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endParaRPr lang="zh-CN" altLang="en-US" dirty="0"/>
          </a:p>
        </p:txBody>
      </p:sp>
      <p:graphicFrame>
        <p:nvGraphicFramePr>
          <p:cNvPr id="20" name="表格 19"/>
          <p:cNvGraphicFramePr>
            <a:graphicFrameLocks noGrp="1"/>
          </p:cNvGraphicFramePr>
          <p:nvPr/>
        </p:nvGraphicFramePr>
        <p:xfrm>
          <a:off x="960984" y="2285255"/>
          <a:ext cx="7344816" cy="3079225"/>
        </p:xfrm>
        <a:graphic>
          <a:graphicData uri="http://schemas.openxmlformats.org/drawingml/2006/table">
            <a:tbl>
              <a:tblPr/>
              <a:tblGrid>
                <a:gridCol w="2162627"/>
                <a:gridCol w="5182189"/>
              </a:tblGrid>
              <a:tr h="259229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300" b="1" dirty="0">
                          <a:latin typeface="Arial"/>
                          <a:ea typeface="Times New Roman"/>
                          <a:cs typeface="Times New Roman"/>
                        </a:rPr>
                        <a:t>Parameter</a:t>
                      </a:r>
                      <a:endParaRPr lang="zh-CN" sz="13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300" b="1" dirty="0">
                          <a:latin typeface="Arial"/>
                          <a:ea typeface="Times New Roman"/>
                          <a:cs typeface="Times New Roman"/>
                        </a:rPr>
                        <a:t>Value</a:t>
                      </a:r>
                      <a:endParaRPr lang="zh-CN" sz="13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116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latin typeface="Arial"/>
                          <a:ea typeface="Times New Roman"/>
                          <a:cs typeface="Times New Roman"/>
                        </a:rPr>
                        <a:t>General settings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latin typeface="Arial"/>
                          <a:ea typeface="Times New Roman"/>
                          <a:cs typeface="Times New Roman"/>
                        </a:rPr>
                        <a:t>Refer to [2,3] for details. All the parameters </a:t>
                      </a:r>
                      <a:r>
                        <a:rPr lang="en-GB" sz="1300" dirty="0">
                          <a:latin typeface="Arial"/>
                          <a:ea typeface="Times New Roman"/>
                          <a:cs typeface="Times New Roman"/>
                        </a:rPr>
                        <a:t>and assumptions not explicitly stated here </a:t>
                      </a:r>
                      <a:r>
                        <a:rPr lang="en-GB" sz="1300" dirty="0" smtClean="0">
                          <a:latin typeface="Arial"/>
                          <a:ea typeface="Times New Roman"/>
                          <a:cs typeface="Times New Roman"/>
                        </a:rPr>
                        <a:t>follows </a:t>
                      </a:r>
                      <a:r>
                        <a:rPr lang="en-GB" sz="1300" smtClean="0">
                          <a:latin typeface="Arial"/>
                          <a:ea typeface="Times New Roman"/>
                          <a:cs typeface="Times New Roman"/>
                        </a:rPr>
                        <a:t>these</a:t>
                      </a:r>
                      <a:r>
                        <a:rPr lang="en-GB" sz="1300" baseline="0" smtClean="0">
                          <a:latin typeface="Arial"/>
                          <a:ea typeface="Times New Roman"/>
                          <a:cs typeface="Times New Roman"/>
                        </a:rPr>
                        <a:t> documents</a:t>
                      </a:r>
                      <a:r>
                        <a:rPr lang="en-GB" sz="1300" smtClean="0"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22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Central frequency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5.25GHz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22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Bandwidth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160MHz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22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>
                          <a:latin typeface="Arial"/>
                          <a:ea typeface="宋体"/>
                          <a:cs typeface="Times New Roman"/>
                        </a:rPr>
                        <a:t>symbol structure</a:t>
                      </a:r>
                      <a:endParaRPr lang="zh-CN" sz="13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symbol duration is 4us, CP length is 0.8us, 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22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>
                          <a:latin typeface="Arial"/>
                          <a:ea typeface="宋体"/>
                          <a:cs typeface="Times New Roman"/>
                        </a:rPr>
                        <a:t>Transmission power</a:t>
                      </a:r>
                      <a:endParaRPr lang="zh-CN" sz="13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AP:  17dBm(50mW)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STA: 17dBm(50mW)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9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>
                          <a:latin typeface="Arial"/>
                          <a:ea typeface="Times New Roman"/>
                          <a:cs typeface="Times New Roman"/>
                        </a:rPr>
                        <a:t>Downlink transmission scheme </a:t>
                      </a:r>
                      <a:endParaRPr lang="zh-CN" sz="13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latin typeface="Arial"/>
                          <a:ea typeface="宋体"/>
                          <a:cs typeface="Times New Roman"/>
                        </a:rPr>
                        <a:t>8</a:t>
                      </a:r>
                      <a:r>
                        <a:rPr lang="en-GB" sz="1300" dirty="0" smtClean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en-GB" sz="1300" dirty="0" smtClean="0">
                          <a:latin typeface="Arial"/>
                          <a:ea typeface="宋体"/>
                          <a:cs typeface="Times New Roman"/>
                        </a:rPr>
                        <a:t>8</a:t>
                      </a:r>
                      <a:r>
                        <a:rPr lang="en-GB" sz="130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closed-loop </a:t>
                      </a:r>
                      <a:r>
                        <a:rPr lang="en-GB" sz="1300" dirty="0" smtClean="0">
                          <a:latin typeface="Arial"/>
                          <a:ea typeface="宋体"/>
                          <a:cs typeface="Times New Roman"/>
                        </a:rPr>
                        <a:t>BF-SU-M</a:t>
                      </a:r>
                      <a:r>
                        <a:rPr lang="en-GB" sz="1300" dirty="0" smtClean="0">
                          <a:latin typeface="Arial"/>
                          <a:ea typeface="Times New Roman"/>
                          <a:cs typeface="Times New Roman"/>
                        </a:rPr>
                        <a:t>IMO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34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>
                          <a:latin typeface="Arial"/>
                          <a:ea typeface="Times New Roman"/>
                          <a:cs typeface="Times New Roman"/>
                        </a:rPr>
                        <a:t>Downlink receiver type</a:t>
                      </a:r>
                      <a:endParaRPr lang="zh-CN" sz="13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MMSE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22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>
                          <a:latin typeface="Arial"/>
                          <a:ea typeface="Times New Roman"/>
                          <a:cs typeface="Times New Roman"/>
                        </a:rPr>
                        <a:t>Uplink transmission scheme</a:t>
                      </a:r>
                      <a:endParaRPr lang="zh-CN" sz="13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latin typeface="Arial"/>
                          <a:ea typeface="宋体"/>
                          <a:cs typeface="Times New Roman"/>
                        </a:rPr>
                        <a:t>8</a:t>
                      </a:r>
                      <a:r>
                        <a:rPr lang="en-GB" sz="1300" dirty="0" smtClean="0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en-GB" sz="1300" dirty="0" smtClean="0">
                          <a:latin typeface="Arial"/>
                          <a:ea typeface="宋体"/>
                          <a:cs typeface="Times New Roman"/>
                        </a:rPr>
                        <a:t>8</a:t>
                      </a:r>
                      <a:r>
                        <a:rPr lang="en-GB" sz="130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closed-loop </a:t>
                      </a:r>
                      <a:r>
                        <a:rPr lang="en-GB" sz="1300" dirty="0" smtClean="0">
                          <a:latin typeface="Arial"/>
                          <a:ea typeface="宋体"/>
                          <a:cs typeface="Times New Roman"/>
                        </a:rPr>
                        <a:t>BF-SU-M</a:t>
                      </a:r>
                      <a:r>
                        <a:rPr lang="en-GB" sz="1300" dirty="0" smtClean="0">
                          <a:latin typeface="Arial"/>
                          <a:ea typeface="Times New Roman"/>
                          <a:cs typeface="Times New Roman"/>
                        </a:rPr>
                        <a:t>IMO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22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Times New Roman"/>
                          <a:cs typeface="Times New Roman"/>
                        </a:rPr>
                        <a:t>Uplink receiver type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Times New Roman"/>
                          <a:cs typeface="Times New Roman"/>
                        </a:rPr>
                        <a:t>MMSE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Simulation Parameters(2/2) </a:t>
            </a:r>
            <a:endParaRPr lang="en-US" sz="3000" dirty="0"/>
          </a:p>
        </p:txBody>
      </p:sp>
      <p:sp>
        <p:nvSpPr>
          <p:cNvPr id="7" name="内容占位符 58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endParaRPr lang="zh-CN" alt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838200" y="2380131"/>
          <a:ext cx="7560840" cy="2855258"/>
        </p:xfrm>
        <a:graphic>
          <a:graphicData uri="http://schemas.openxmlformats.org/drawingml/2006/table">
            <a:tbl>
              <a:tblPr/>
              <a:tblGrid>
                <a:gridCol w="2514600"/>
                <a:gridCol w="5046240"/>
              </a:tblGrid>
              <a:tr h="896469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Times New Roman"/>
                          <a:cs typeface="Times New Roman"/>
                        </a:rPr>
                        <a:t>Antenna configuration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Antenna type: omni-directional antenna 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latin typeface="Arial"/>
                          <a:ea typeface="Times New Roman"/>
                          <a:cs typeface="Times New Roman"/>
                        </a:rPr>
                        <a:t>Vertically polarized antennas</a:t>
                      </a:r>
                      <a:endParaRPr lang="zh-CN" sz="13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latin typeface="Arial"/>
                          <a:ea typeface="宋体"/>
                          <a:cs typeface="Times New Roman"/>
                        </a:rPr>
                        <a:t>AP </a:t>
                      </a: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antenna </a:t>
                      </a:r>
                      <a:r>
                        <a:rPr lang="en-GB" sz="1300" dirty="0" smtClean="0">
                          <a:latin typeface="Arial"/>
                          <a:ea typeface="宋体"/>
                          <a:cs typeface="Times New Roman"/>
                        </a:rPr>
                        <a:t>number:8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STA antenna number: </a:t>
                      </a:r>
                      <a:r>
                        <a:rPr lang="en-GB" sz="1300" dirty="0" smtClean="0">
                          <a:latin typeface="Arial"/>
                          <a:ea typeface="宋体"/>
                          <a:cs typeface="Times New Roman"/>
                        </a:rPr>
                        <a:t>8</a:t>
                      </a:r>
                      <a:r>
                        <a:rPr lang="en-GB" sz="1300" dirty="0"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GB" sz="1300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en-GB" sz="1300" dirty="0">
                          <a:latin typeface="Arial"/>
                          <a:ea typeface="Times New Roman"/>
                          <a:cs typeface="Times New Roman"/>
                        </a:rPr>
                        <a:t>0.5 wavelength separation at </a:t>
                      </a: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STA and AP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082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Times New Roman"/>
                          <a:cs typeface="Times New Roman"/>
                        </a:rPr>
                        <a:t>Channel estimation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>
                          <a:latin typeface="Arial"/>
                          <a:ea typeface="Times New Roman"/>
                          <a:cs typeface="Times New Roman"/>
                        </a:rPr>
                        <a:t>Ideal</a:t>
                      </a:r>
                      <a:endParaRPr lang="zh-CN" sz="13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082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latin typeface="Arial"/>
                          <a:ea typeface="Times New Roman"/>
                          <a:cs typeface="Times New Roman"/>
                        </a:rPr>
                        <a:t>Implementation </a:t>
                      </a:r>
                      <a:r>
                        <a:rPr lang="en-GB" sz="1300" dirty="0">
                          <a:latin typeface="Arial"/>
                          <a:ea typeface="Times New Roman"/>
                          <a:cs typeface="Times New Roman"/>
                        </a:rPr>
                        <a:t>loss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Times New Roman"/>
                          <a:cs typeface="Times New Roman"/>
                        </a:rPr>
                        <a:t>0dB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165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latin typeface="Arial"/>
                          <a:ea typeface="宋体"/>
                          <a:cs typeface="Times New Roman"/>
                        </a:rPr>
                        <a:t>Noise floor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-174 </a:t>
                      </a:r>
                      <a:r>
                        <a:rPr lang="en-GB" sz="1300" dirty="0" err="1">
                          <a:latin typeface="Arial"/>
                          <a:ea typeface="宋体"/>
                          <a:cs typeface="Times New Roman"/>
                        </a:rPr>
                        <a:t>dBm</a:t>
                      </a: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/Hz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165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Noise figure 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AP: 10dB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STA: 10dB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082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Times New Roman"/>
                          <a:cs typeface="Times New Roman"/>
                        </a:rPr>
                        <a:t>Channel model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802.11 </a:t>
                      </a:r>
                      <a:r>
                        <a:rPr lang="en-GB" sz="1300" dirty="0" err="1">
                          <a:latin typeface="Arial"/>
                          <a:ea typeface="宋体"/>
                          <a:cs typeface="Times New Roman"/>
                        </a:rPr>
                        <a:t>TGac</a:t>
                      </a: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 channel model </a:t>
                      </a:r>
                      <a:r>
                        <a:rPr lang="en-GB" sz="1300" dirty="0" smtClean="0">
                          <a:latin typeface="Arial"/>
                          <a:ea typeface="宋体"/>
                          <a:cs typeface="Times New Roman"/>
                        </a:rPr>
                        <a:t>D(enterprise scenario)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082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Traffic model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300" dirty="0">
                          <a:latin typeface="Arial"/>
                          <a:ea typeface="宋体"/>
                          <a:cs typeface="Times New Roman"/>
                        </a:rPr>
                        <a:t>Full </a:t>
                      </a:r>
                      <a:r>
                        <a:rPr lang="en-GB" sz="1300" dirty="0" smtClean="0">
                          <a:latin typeface="Arial"/>
                          <a:ea typeface="宋体"/>
                          <a:cs typeface="Times New Roman"/>
                        </a:rPr>
                        <a:t>buffer/Video(~600Mbps)/cloud-based VDI(~100Mbps)</a:t>
                      </a:r>
                      <a:endParaRPr lang="zh-CN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2" name="内容占位符 64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altLang="zh-CN" dirty="0" smtClean="0"/>
              <a:t>Simulation Topology</a:t>
            </a:r>
          </a:p>
          <a:p>
            <a:pPr lvl="1"/>
            <a:r>
              <a:rPr lang="en-US" altLang="zh-CN" dirty="0" smtClean="0"/>
              <a:t>STAs are uniformly placed in the 20mX20m area, and AP</a:t>
            </a:r>
            <a:r>
              <a:rPr lang="zh-CN" altLang="en-US" dirty="0" smtClean="0"/>
              <a:t> </a:t>
            </a:r>
            <a:r>
              <a:rPr lang="en-US" altLang="zh-CN" dirty="0" smtClean="0"/>
              <a:t>is in the centre.</a:t>
            </a:r>
          </a:p>
          <a:p>
            <a:pPr lvl="1"/>
            <a:r>
              <a:rPr lang="en-US" altLang="zh-CN" dirty="0" smtClean="0"/>
              <a:t>Other settings:</a:t>
            </a:r>
          </a:p>
          <a:p>
            <a:pPr lvl="2"/>
            <a:r>
              <a:rPr lang="en-US" altLang="zh-CN" dirty="0" smtClean="0"/>
              <a:t>Number of STA: 20-100</a:t>
            </a:r>
          </a:p>
          <a:p>
            <a:pPr lvl="2"/>
            <a:r>
              <a:rPr lang="en-US" altLang="zh-CN" dirty="0" smtClean="0"/>
              <a:t>Payload: 1500Bytes</a:t>
            </a:r>
          </a:p>
          <a:p>
            <a:pPr lvl="2"/>
            <a:r>
              <a:rPr lang="en-US" altLang="zh-CN" dirty="0" smtClean="0"/>
              <a:t>AMPDU up to 64 frames</a:t>
            </a:r>
          </a:p>
          <a:p>
            <a:pPr lvl="2"/>
            <a:r>
              <a:rPr lang="en-US" altLang="zh-CN" dirty="0" smtClean="0"/>
              <a:t>RTS/CTS are used </a:t>
            </a:r>
          </a:p>
          <a:p>
            <a:pPr lvl="2"/>
            <a:r>
              <a:rPr lang="en-US" altLang="zh-CN" dirty="0" smtClean="0"/>
              <a:t>Link adaptation enabled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Single BSS with Full Buffer Traffic(1/3) </a:t>
            </a:r>
            <a:endParaRPr lang="en-US" altLang="zh-CN" dirty="0"/>
          </a:p>
        </p:txBody>
      </p: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2581275"/>
            <a:ext cx="4648200" cy="3704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172200" y="61722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Figure 1</a:t>
            </a:r>
            <a:endParaRPr lang="zh-CN" altLang="en-US" dirty="0"/>
          </a:p>
        </p:txBody>
      </p:sp>
      <p:sp>
        <p:nvSpPr>
          <p:cNvPr id="9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58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76800"/>
          </a:xfrm>
        </p:spPr>
        <p:txBody>
          <a:bodyPr/>
          <a:lstStyle/>
          <a:p>
            <a:r>
              <a:rPr lang="en-US" altLang="zh-CN" sz="2000" dirty="0" smtClean="0"/>
              <a:t>MAC efficiency with different number of STA and different TXOP(1/2/3ms)</a:t>
            </a:r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pPr>
              <a:buNone/>
            </a:pPr>
            <a:endParaRPr lang="en-US" altLang="zh-CN" sz="2000" dirty="0" smtClean="0"/>
          </a:p>
          <a:p>
            <a:r>
              <a:rPr lang="en-US" altLang="zh-CN" sz="2000" dirty="0" smtClean="0"/>
              <a:t>From the curves, the MAC efficiencies are very low,  especially for small TXOP.</a:t>
            </a:r>
            <a:endParaRPr lang="zh-CN" altLang="en-US" sz="2000" dirty="0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344579"/>
            <a:ext cx="5867400" cy="3316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Single BSS with Full Buffer Traffic(2/3)</a:t>
            </a:r>
            <a:endParaRPr lang="en-US" sz="3000" dirty="0"/>
          </a:p>
        </p:txBody>
      </p:sp>
      <p:sp>
        <p:nvSpPr>
          <p:cNvPr id="9" name="TextBox 8"/>
          <p:cNvSpPr txBox="1"/>
          <p:nvPr/>
        </p:nvSpPr>
        <p:spPr>
          <a:xfrm>
            <a:off x="4343400" y="5544979"/>
            <a:ext cx="76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Figure 2</a:t>
            </a:r>
            <a:endParaRPr lang="zh-CN" altLang="en-US" sz="1000" dirty="0"/>
          </a:p>
        </p:txBody>
      </p:sp>
      <p:sp>
        <p:nvSpPr>
          <p:cNvPr id="8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内容占位符 58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altLang="zh-CN" sz="2000" dirty="0" smtClean="0"/>
              <a:t>Throughput with different number of STA and different TXOP(1/2/3ms)</a:t>
            </a:r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From the curves, the throughputs are far from the peak PHY data rate,  especially for small TXOP.</a:t>
            </a:r>
            <a:endParaRPr lang="zh-CN" altLang="en-US" sz="2000" dirty="0" smtClean="0"/>
          </a:p>
          <a:p>
            <a:endParaRPr lang="en-US" altLang="zh-CN" sz="2000" dirty="0" smtClean="0"/>
          </a:p>
          <a:p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Single BSS with Full Buffer Traffic(3/3) 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19600" y="542925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Figure 3</a:t>
            </a:r>
            <a:endParaRPr lang="zh-CN" alt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66875" y="2246670"/>
            <a:ext cx="5953125" cy="3287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2" name="内容占位符 64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altLang="zh-CN" dirty="0" smtClean="0"/>
              <a:t>Simulation Topology</a:t>
            </a:r>
          </a:p>
          <a:p>
            <a:pPr lvl="1"/>
            <a:r>
              <a:rPr lang="en-US" altLang="zh-CN" dirty="0" smtClean="0"/>
              <a:t>STAs are uniformly placed in the four 20mX20m areas, and 4 APs</a:t>
            </a:r>
            <a:r>
              <a:rPr lang="zh-CN" altLang="en-US" dirty="0" smtClean="0"/>
              <a:t> </a:t>
            </a:r>
            <a:r>
              <a:rPr lang="en-US" altLang="zh-CN" dirty="0" smtClean="0"/>
              <a:t> in the centre of each area.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OBSS with Full Buffer Traffic(1/3) </a:t>
            </a:r>
            <a:endParaRPr lang="en-US" altLang="zh-CN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2667000"/>
            <a:ext cx="472440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4267200" y="60960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Figure 4</a:t>
            </a:r>
            <a:endParaRPr lang="zh-CN" altLang="en-US" dirty="0"/>
          </a:p>
        </p:txBody>
      </p:sp>
      <p:sp>
        <p:nvSpPr>
          <p:cNvPr id="9" name="바닥글 개체 틀 5"/>
          <p:cNvSpPr txBox="1">
            <a:spLocks/>
          </p:cNvSpPr>
          <p:nvPr/>
        </p:nvSpPr>
        <p:spPr>
          <a:xfrm>
            <a:off x="7820842" y="6475413"/>
            <a:ext cx="942157" cy="23018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Wu Tianyu</a:t>
            </a: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cxnSp>
        <p:nvCxnSpPr>
          <p:cNvPr id="11" name="直接连接符 10"/>
          <p:cNvCxnSpPr/>
          <p:nvPr/>
        </p:nvCxnSpPr>
        <p:spPr bwMode="auto">
          <a:xfrm>
            <a:off x="2590800" y="4370696"/>
            <a:ext cx="4114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直接连接符 14"/>
          <p:cNvCxnSpPr/>
          <p:nvPr/>
        </p:nvCxnSpPr>
        <p:spPr bwMode="auto">
          <a:xfrm>
            <a:off x="4648200" y="2743200"/>
            <a:ext cx="0" cy="3276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xmlns="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25357</TotalTime>
  <Words>964</Words>
  <Application>Microsoft Office PowerPoint</Application>
  <PresentationFormat>全屏显示(4:3)</PresentationFormat>
  <Paragraphs>288</Paragraphs>
  <Slides>20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2" baseType="lpstr">
      <vt:lpstr>802-11-Submission</vt:lpstr>
      <vt:lpstr>Document</vt:lpstr>
      <vt:lpstr>Performance Evaluation for 11ac</vt:lpstr>
      <vt:lpstr>Content</vt:lpstr>
      <vt:lpstr>Introduction</vt:lpstr>
      <vt:lpstr>Simulation Parameters(1/2) </vt:lpstr>
      <vt:lpstr>Simulation Parameters(2/2) </vt:lpstr>
      <vt:lpstr>Single BSS with Full Buffer Traffic(1/3) </vt:lpstr>
      <vt:lpstr>Single BSS with Full Buffer Traffic(2/3)</vt:lpstr>
      <vt:lpstr>Single BSS with Full Buffer Traffic(3/3) </vt:lpstr>
      <vt:lpstr>OBSS with Full Buffer Traffic(1/3) </vt:lpstr>
      <vt:lpstr>OBSS with Full Buffer Traffic(2/3)</vt:lpstr>
      <vt:lpstr>OBSS with Full Buffer Traffic(3/3) </vt:lpstr>
      <vt:lpstr>Single BSS with Hybrid Traffic(1/3) </vt:lpstr>
      <vt:lpstr>Single BSS with Hybrid Traffic(2/3) </vt:lpstr>
      <vt:lpstr>Single BSS with Hybrid Traffic(3/3) </vt:lpstr>
      <vt:lpstr>OBSS with Hybrid Traffic(1/3) </vt:lpstr>
      <vt:lpstr>OBSS with Hybrid Traffic(2/3) </vt:lpstr>
      <vt:lpstr>OBSS with Hybrid Traffic(3/3) </vt:lpstr>
      <vt:lpstr>Summary</vt:lpstr>
      <vt:lpstr>Appendix</vt:lpstr>
      <vt:lpstr>References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Minyoung Park</dc:creator>
  <cp:lastModifiedBy>w00163197</cp:lastModifiedBy>
  <cp:revision>874</cp:revision>
  <cp:lastPrinted>1998-02-10T13:28:06Z</cp:lastPrinted>
  <dcterms:created xsi:type="dcterms:W3CDTF">2007-05-21T21:00:37Z</dcterms:created>
  <dcterms:modified xsi:type="dcterms:W3CDTF">2013-05-17T00:54:44Z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1368733976</vt:lpwstr>
  </property>
</Properties>
</file>