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69" r:id="rId2"/>
    <p:sldId id="257" r:id="rId3"/>
    <p:sldId id="336" r:id="rId4"/>
    <p:sldId id="325" r:id="rId5"/>
    <p:sldId id="314" r:id="rId6"/>
    <p:sldId id="304" r:id="rId7"/>
    <p:sldId id="305" r:id="rId8"/>
    <p:sldId id="306" r:id="rId9"/>
    <p:sldId id="307" r:id="rId10"/>
    <p:sldId id="308" r:id="rId11"/>
    <p:sldId id="316" r:id="rId12"/>
    <p:sldId id="317" r:id="rId13"/>
    <p:sldId id="318" r:id="rId14"/>
    <p:sldId id="310" r:id="rId15"/>
    <p:sldId id="319" r:id="rId16"/>
    <p:sldId id="339" r:id="rId17"/>
    <p:sldId id="340" r:id="rId18"/>
  </p:sldIdLst>
  <p:sldSz cx="9144000" cy="6858000" type="screen4x3"/>
  <p:notesSz cx="6807200" cy="9939338"/>
  <p:defaultTextStyle>
    <a:defPPr>
      <a:defRPr lang="en-CA"/>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FFFF"/>
    <a:srgbClr val="FFFF00"/>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0" autoAdjust="0"/>
    <p:restoredTop sz="95329" autoAdjust="0"/>
  </p:normalViewPr>
  <p:slideViewPr>
    <p:cSldViewPr>
      <p:cViewPr>
        <p:scale>
          <a:sx n="70" d="100"/>
          <a:sy n="70" d="100"/>
        </p:scale>
        <p:origin x="-1008"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28752" y="202804"/>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r>
              <a:rPr lang="en-CA"/>
              <a:t>doc.: IEEE 802.11-yy/xxxxr0</a:t>
            </a:r>
          </a:p>
        </p:txBody>
      </p:sp>
      <p:sp>
        <p:nvSpPr>
          <p:cNvPr id="3075" name="Rectangle 3"/>
          <p:cNvSpPr>
            <a:spLocks noGrp="1" noChangeArrowheads="1"/>
          </p:cNvSpPr>
          <p:nvPr>
            <p:ph type="dt" sz="quarter" idx="1"/>
          </p:nvPr>
        </p:nvSpPr>
        <p:spPr bwMode="auto">
          <a:xfrm>
            <a:off x="682590" y="202804"/>
            <a:ext cx="916020"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r>
              <a:rPr lang="en-CA"/>
              <a:t>Month Year</a:t>
            </a:r>
          </a:p>
        </p:txBody>
      </p:sp>
      <p:sp>
        <p:nvSpPr>
          <p:cNvPr id="3076" name="Rectangle 4"/>
          <p:cNvSpPr>
            <a:spLocks noGrp="1" noChangeArrowheads="1"/>
          </p:cNvSpPr>
          <p:nvPr>
            <p:ph type="ftr" sz="quarter" idx="2"/>
          </p:nvPr>
        </p:nvSpPr>
        <p:spPr bwMode="auto">
          <a:xfrm>
            <a:off x="4551439" y="9619702"/>
            <a:ext cx="165109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r>
              <a:rPr lang="en-CA"/>
              <a:t>John Doe, Some Company</a:t>
            </a:r>
          </a:p>
        </p:txBody>
      </p:sp>
      <p:sp>
        <p:nvSpPr>
          <p:cNvPr id="3077" name="Rectangle 5"/>
          <p:cNvSpPr>
            <a:spLocks noGrp="1" noChangeArrowheads="1"/>
          </p:cNvSpPr>
          <p:nvPr>
            <p:ph type="sldNum" sz="quarter" idx="3"/>
          </p:nvPr>
        </p:nvSpPr>
        <p:spPr bwMode="auto">
          <a:xfrm>
            <a:off x="3069132" y="9619702"/>
            <a:ext cx="5177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r>
              <a:rPr lang="en-CA"/>
              <a:t>Page </a:t>
            </a:r>
            <a:fld id="{AB7C97AC-AEAF-4E2E-8E67-E6E35D24FC2E}" type="slidenum">
              <a:rPr lang="en-CA"/>
              <a:pPr/>
              <a:t>‹#›</a:t>
            </a:fld>
            <a:endParaRPr lang="en-CA"/>
          </a:p>
        </p:txBody>
      </p:sp>
      <p:sp>
        <p:nvSpPr>
          <p:cNvPr id="3078" name="Line 6"/>
          <p:cNvSpPr>
            <a:spLocks noChangeShapeType="1"/>
          </p:cNvSpPr>
          <p:nvPr/>
        </p:nvSpPr>
        <p:spPr bwMode="auto">
          <a:xfrm>
            <a:off x="681032" y="414847"/>
            <a:ext cx="5445137" cy="0"/>
          </a:xfrm>
          <a:prstGeom prst="line">
            <a:avLst/>
          </a:prstGeom>
          <a:noFill/>
          <a:ln w="12700">
            <a:solidFill>
              <a:schemeClr val="tx1"/>
            </a:solidFill>
            <a:round/>
            <a:headEnd type="none" w="sm" len="sm"/>
            <a:tailEnd type="none" w="sm" len="sm"/>
          </a:ln>
          <a:effectLst/>
        </p:spPr>
        <p:txBody>
          <a:bodyPr wrap="none" anchor="ctr"/>
          <a:lstStyle/>
          <a:p>
            <a:endParaRPr lang="en-CA"/>
          </a:p>
        </p:txBody>
      </p:sp>
      <p:sp>
        <p:nvSpPr>
          <p:cNvPr id="3079" name="Rectangle 7"/>
          <p:cNvSpPr>
            <a:spLocks noChangeArrowheads="1"/>
          </p:cNvSpPr>
          <p:nvPr/>
        </p:nvSpPr>
        <p:spPr bwMode="auto">
          <a:xfrm>
            <a:off x="681032" y="9619702"/>
            <a:ext cx="718145" cy="184666"/>
          </a:xfrm>
          <a:prstGeom prst="rect">
            <a:avLst/>
          </a:prstGeom>
          <a:noFill/>
          <a:ln w="9525">
            <a:noFill/>
            <a:miter lim="800000"/>
            <a:headEnd/>
            <a:tailEnd/>
          </a:ln>
          <a:effectLst/>
        </p:spPr>
        <p:txBody>
          <a:bodyPr wrap="none" lIns="0" tIns="0" rIns="0" bIns="0">
            <a:spAutoFit/>
          </a:bodyPr>
          <a:lstStyle/>
          <a:p>
            <a:pPr defTabSz="933450"/>
            <a:r>
              <a:rPr lang="en-CA"/>
              <a:t>Submission</a:t>
            </a:r>
          </a:p>
        </p:txBody>
      </p:sp>
      <p:sp>
        <p:nvSpPr>
          <p:cNvPr id="3080" name="Line 8"/>
          <p:cNvSpPr>
            <a:spLocks noChangeShapeType="1"/>
          </p:cNvSpPr>
          <p:nvPr/>
        </p:nvSpPr>
        <p:spPr bwMode="auto">
          <a:xfrm>
            <a:off x="681032" y="9607801"/>
            <a:ext cx="5596303" cy="0"/>
          </a:xfrm>
          <a:prstGeom prst="line">
            <a:avLst/>
          </a:prstGeom>
          <a:noFill/>
          <a:ln w="12700">
            <a:solidFill>
              <a:schemeClr val="tx1"/>
            </a:solidFill>
            <a:round/>
            <a:headEnd type="none" w="sm" len="sm"/>
            <a:tailEnd type="none" w="sm" len="sm"/>
          </a:ln>
          <a:effectLst/>
        </p:spPr>
        <p:txBody>
          <a:bodyPr wrap="none" anchor="ctr"/>
          <a:lstStyle/>
          <a:p>
            <a:endParaRPr lang="en-CA"/>
          </a:p>
        </p:txBody>
      </p:sp>
    </p:spTree>
    <p:extLst>
      <p:ext uri="{BB962C8B-B14F-4D97-AF65-F5344CB8AC3E}">
        <p14:creationId xmlns:p14="http://schemas.microsoft.com/office/powerpoint/2010/main" val="4275975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970830" y="117795"/>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r>
              <a:rPr lang="en-CA"/>
              <a:t>doc.: IEEE 802.11-yy/xxxxr0</a:t>
            </a:r>
          </a:p>
        </p:txBody>
      </p:sp>
      <p:sp>
        <p:nvSpPr>
          <p:cNvPr id="2051" name="Rectangle 3"/>
          <p:cNvSpPr>
            <a:spLocks noGrp="1" noChangeArrowheads="1"/>
          </p:cNvSpPr>
          <p:nvPr>
            <p:ph type="dt" idx="1"/>
          </p:nvPr>
        </p:nvSpPr>
        <p:spPr bwMode="auto">
          <a:xfrm>
            <a:off x="642071" y="117795"/>
            <a:ext cx="916020"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r>
              <a:rPr lang="en-CA"/>
              <a:t>Month Year</a:t>
            </a:r>
          </a:p>
        </p:txBody>
      </p:sp>
      <p:sp>
        <p:nvSpPr>
          <p:cNvPr id="2052" name="Rectangle 4"/>
          <p:cNvSpPr>
            <a:spLocks noGrp="1" noRot="1" noChangeAspect="1" noChangeArrowheads="1" noTextEdit="1"/>
          </p:cNvSpPr>
          <p:nvPr>
            <p:ph type="sldImg" idx="2"/>
          </p:nvPr>
        </p:nvSpPr>
        <p:spPr bwMode="auto">
          <a:xfrm>
            <a:off x="927100" y="750888"/>
            <a:ext cx="4953000" cy="3714750"/>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07004" y="4721441"/>
            <a:ext cx="4993193" cy="44732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2054" name="Rectangle 6"/>
          <p:cNvSpPr>
            <a:spLocks noGrp="1" noChangeArrowheads="1"/>
          </p:cNvSpPr>
          <p:nvPr>
            <p:ph type="ftr" sz="quarter" idx="4"/>
          </p:nvPr>
        </p:nvSpPr>
        <p:spPr bwMode="auto">
          <a:xfrm>
            <a:off x="4053930" y="9623102"/>
            <a:ext cx="211275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CA"/>
              <a:t>John Doe, Some Company</a:t>
            </a:r>
          </a:p>
        </p:txBody>
      </p:sp>
      <p:sp>
        <p:nvSpPr>
          <p:cNvPr id="2055" name="Rectangle 7"/>
          <p:cNvSpPr>
            <a:spLocks noGrp="1" noChangeArrowheads="1"/>
          </p:cNvSpPr>
          <p:nvPr>
            <p:ph type="sldNum" sz="quarter" idx="5"/>
          </p:nvPr>
        </p:nvSpPr>
        <p:spPr bwMode="auto">
          <a:xfrm>
            <a:off x="3149205" y="9623102"/>
            <a:ext cx="5177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r>
              <a:rPr lang="en-CA"/>
              <a:t>Page </a:t>
            </a:r>
            <a:fld id="{D7BBE521-9050-4CCC-AD4E-E8F28ADB7B94}" type="slidenum">
              <a:rPr lang="en-CA"/>
              <a:pPr/>
              <a:t>‹#›</a:t>
            </a:fld>
            <a:endParaRPr lang="en-CA"/>
          </a:p>
        </p:txBody>
      </p:sp>
      <p:sp>
        <p:nvSpPr>
          <p:cNvPr id="2056" name="Rectangle 8"/>
          <p:cNvSpPr>
            <a:spLocks noChangeArrowheads="1"/>
          </p:cNvSpPr>
          <p:nvPr/>
        </p:nvSpPr>
        <p:spPr bwMode="auto">
          <a:xfrm>
            <a:off x="710642" y="9623102"/>
            <a:ext cx="718145" cy="184666"/>
          </a:xfrm>
          <a:prstGeom prst="rect">
            <a:avLst/>
          </a:prstGeom>
          <a:noFill/>
          <a:ln w="9525">
            <a:noFill/>
            <a:miter lim="800000"/>
            <a:headEnd/>
            <a:tailEnd/>
          </a:ln>
          <a:effectLst/>
        </p:spPr>
        <p:txBody>
          <a:bodyPr wrap="none" lIns="0" tIns="0" rIns="0" bIns="0">
            <a:spAutoFit/>
          </a:bodyPr>
          <a:lstStyle/>
          <a:p>
            <a:r>
              <a:rPr lang="en-CA"/>
              <a:t>Submission</a:t>
            </a:r>
          </a:p>
        </p:txBody>
      </p:sp>
      <p:sp>
        <p:nvSpPr>
          <p:cNvPr id="2057" name="Line 9"/>
          <p:cNvSpPr>
            <a:spLocks noChangeShapeType="1"/>
          </p:cNvSpPr>
          <p:nvPr/>
        </p:nvSpPr>
        <p:spPr bwMode="auto">
          <a:xfrm>
            <a:off x="710642" y="9621402"/>
            <a:ext cx="5385916" cy="0"/>
          </a:xfrm>
          <a:prstGeom prst="line">
            <a:avLst/>
          </a:prstGeom>
          <a:noFill/>
          <a:ln w="12700">
            <a:solidFill>
              <a:schemeClr val="tx1"/>
            </a:solidFill>
            <a:round/>
            <a:headEnd type="none" w="sm" len="sm"/>
            <a:tailEnd type="none" w="sm" len="sm"/>
          </a:ln>
          <a:effectLst/>
        </p:spPr>
        <p:txBody>
          <a:bodyPr wrap="none" anchor="ctr"/>
          <a:lstStyle/>
          <a:p>
            <a:endParaRPr lang="en-CA"/>
          </a:p>
        </p:txBody>
      </p:sp>
      <p:sp>
        <p:nvSpPr>
          <p:cNvPr id="2058" name="Line 10"/>
          <p:cNvSpPr>
            <a:spLocks noChangeShapeType="1"/>
          </p:cNvSpPr>
          <p:nvPr/>
        </p:nvSpPr>
        <p:spPr bwMode="auto">
          <a:xfrm>
            <a:off x="635838" y="317937"/>
            <a:ext cx="5535525" cy="0"/>
          </a:xfrm>
          <a:prstGeom prst="line">
            <a:avLst/>
          </a:prstGeom>
          <a:noFill/>
          <a:ln w="12700">
            <a:solidFill>
              <a:schemeClr val="tx1"/>
            </a:solidFill>
            <a:round/>
            <a:headEnd type="none" w="sm" len="sm"/>
            <a:tailEnd type="none" w="sm" len="sm"/>
          </a:ln>
          <a:effectLst/>
        </p:spPr>
        <p:txBody>
          <a:bodyPr wrap="none" anchor="ctr"/>
          <a:lstStyle/>
          <a:p>
            <a:endParaRPr lang="en-CA"/>
          </a:p>
        </p:txBody>
      </p:sp>
    </p:spTree>
    <p:extLst>
      <p:ext uri="{BB962C8B-B14F-4D97-AF65-F5344CB8AC3E}">
        <p14:creationId xmlns:p14="http://schemas.microsoft.com/office/powerpoint/2010/main" val="10740218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251798" y="9623102"/>
            <a:ext cx="415177" cy="184666"/>
          </a:xfrm>
          <a:ln/>
        </p:spPr>
        <p:txBody>
          <a:bodyPr/>
          <a:lstStyle/>
          <a:p>
            <a:r>
              <a:rPr lang="en-CA"/>
              <a:t>Page </a:t>
            </a:r>
            <a:fld id="{3B0B417B-7E77-4527-A78A-722D3B0A809E}" type="slidenum">
              <a:rPr lang="en-CA"/>
              <a:pPr/>
              <a:t>1</a:t>
            </a:fld>
            <a:endParaRPr lang="en-CA"/>
          </a:p>
        </p:txBody>
      </p:sp>
      <p:sp>
        <p:nvSpPr>
          <p:cNvPr id="31746" name="Rectangle 2"/>
          <p:cNvSpPr>
            <a:spLocks noGrp="1" noRot="1" noChangeAspect="1" noChangeArrowheads="1" noTextEdit="1"/>
          </p:cNvSpPr>
          <p:nvPr>
            <p:ph type="sldImg"/>
          </p:nvPr>
        </p:nvSpPr>
        <p:spPr>
          <a:xfrm>
            <a:off x="927100" y="750888"/>
            <a:ext cx="4953000" cy="3714750"/>
          </a:xfrm>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174854" y="9623102"/>
            <a:ext cx="492121" cy="184666"/>
          </a:xfrm>
          <a:ln/>
        </p:spPr>
        <p:txBody>
          <a:bodyPr/>
          <a:lstStyle/>
          <a:p>
            <a:r>
              <a:rPr lang="en-CA"/>
              <a:t>Page </a:t>
            </a:r>
            <a:fld id="{5F348C83-9B11-4C7B-B765-BB95660D5123}" type="slidenum">
              <a:rPr lang="en-CA"/>
              <a:pPr/>
              <a:t>13</a:t>
            </a:fld>
            <a:endParaRPr lang="en-CA"/>
          </a:p>
        </p:txBody>
      </p:sp>
      <p:sp>
        <p:nvSpPr>
          <p:cNvPr id="6146" name="Rectangle 2"/>
          <p:cNvSpPr>
            <a:spLocks noGrp="1" noRot="1" noChangeAspect="1" noChangeArrowheads="1" noTextEdit="1"/>
          </p:cNvSpPr>
          <p:nvPr>
            <p:ph type="sldImg"/>
          </p:nvPr>
        </p:nvSpPr>
        <p:spPr>
          <a:xfrm>
            <a:off x="927100" y="750888"/>
            <a:ext cx="4953000" cy="3714750"/>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174854" y="9623102"/>
            <a:ext cx="492121" cy="184666"/>
          </a:xfrm>
          <a:ln/>
        </p:spPr>
        <p:txBody>
          <a:bodyPr/>
          <a:lstStyle/>
          <a:p>
            <a:r>
              <a:rPr lang="en-CA"/>
              <a:t>Page </a:t>
            </a:r>
            <a:fld id="{5F348C83-9B11-4C7B-B765-BB95660D5123}" type="slidenum">
              <a:rPr lang="en-CA"/>
              <a:pPr/>
              <a:t>14</a:t>
            </a:fld>
            <a:endParaRPr lang="en-CA"/>
          </a:p>
        </p:txBody>
      </p:sp>
      <p:sp>
        <p:nvSpPr>
          <p:cNvPr id="6146" name="Rectangle 2"/>
          <p:cNvSpPr>
            <a:spLocks noGrp="1" noRot="1" noChangeAspect="1" noChangeArrowheads="1" noTextEdit="1"/>
          </p:cNvSpPr>
          <p:nvPr>
            <p:ph type="sldImg"/>
          </p:nvPr>
        </p:nvSpPr>
        <p:spPr>
          <a:xfrm>
            <a:off x="927100" y="750888"/>
            <a:ext cx="4953000" cy="3714750"/>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174854" y="9623102"/>
            <a:ext cx="492121" cy="184666"/>
          </a:xfrm>
          <a:ln/>
        </p:spPr>
        <p:txBody>
          <a:bodyPr/>
          <a:lstStyle/>
          <a:p>
            <a:r>
              <a:rPr lang="en-CA"/>
              <a:t>Page </a:t>
            </a:r>
            <a:fld id="{5F348C83-9B11-4C7B-B765-BB95660D5123}" type="slidenum">
              <a:rPr lang="en-CA"/>
              <a:pPr/>
              <a:t>15</a:t>
            </a:fld>
            <a:endParaRPr lang="en-CA"/>
          </a:p>
        </p:txBody>
      </p:sp>
      <p:sp>
        <p:nvSpPr>
          <p:cNvPr id="6146" name="Rectangle 2"/>
          <p:cNvSpPr>
            <a:spLocks noGrp="1" noRot="1" noChangeAspect="1" noChangeArrowheads="1" noTextEdit="1"/>
          </p:cNvSpPr>
          <p:nvPr>
            <p:ph type="sldImg"/>
          </p:nvPr>
        </p:nvSpPr>
        <p:spPr>
          <a:xfrm>
            <a:off x="927100" y="750888"/>
            <a:ext cx="4953000" cy="3714750"/>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251798" y="9623102"/>
            <a:ext cx="415177" cy="184666"/>
          </a:xfrm>
          <a:ln/>
        </p:spPr>
        <p:txBody>
          <a:bodyPr/>
          <a:lstStyle/>
          <a:p>
            <a:r>
              <a:rPr lang="en-CA"/>
              <a:t>Page </a:t>
            </a:r>
            <a:fld id="{5F348C83-9B11-4C7B-B765-BB95660D5123}" type="slidenum">
              <a:rPr lang="en-CA"/>
              <a:pPr/>
              <a:t>2</a:t>
            </a:fld>
            <a:endParaRPr lang="en-CA"/>
          </a:p>
        </p:txBody>
      </p:sp>
      <p:sp>
        <p:nvSpPr>
          <p:cNvPr id="6146" name="Rectangle 2"/>
          <p:cNvSpPr>
            <a:spLocks noGrp="1" noRot="1" noChangeAspect="1" noChangeArrowheads="1" noTextEdit="1"/>
          </p:cNvSpPr>
          <p:nvPr>
            <p:ph type="sldImg"/>
          </p:nvPr>
        </p:nvSpPr>
        <p:spPr>
          <a:xfrm>
            <a:off x="927100" y="750888"/>
            <a:ext cx="4953000" cy="3714750"/>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251798" y="9623102"/>
            <a:ext cx="415177" cy="184666"/>
          </a:xfrm>
          <a:ln/>
        </p:spPr>
        <p:txBody>
          <a:bodyPr/>
          <a:lstStyle/>
          <a:p>
            <a:r>
              <a:rPr lang="en-CA"/>
              <a:t>Page </a:t>
            </a:r>
            <a:fld id="{5F348C83-9B11-4C7B-B765-BB95660D5123}" type="slidenum">
              <a:rPr lang="en-CA"/>
              <a:pPr/>
              <a:t>6</a:t>
            </a:fld>
            <a:endParaRPr lang="en-CA"/>
          </a:p>
        </p:txBody>
      </p:sp>
      <p:sp>
        <p:nvSpPr>
          <p:cNvPr id="6146" name="Rectangle 2"/>
          <p:cNvSpPr>
            <a:spLocks noGrp="1" noRot="1" noChangeAspect="1" noChangeArrowheads="1" noTextEdit="1"/>
          </p:cNvSpPr>
          <p:nvPr>
            <p:ph type="sldImg"/>
          </p:nvPr>
        </p:nvSpPr>
        <p:spPr>
          <a:xfrm>
            <a:off x="927100" y="750888"/>
            <a:ext cx="4953000" cy="3714750"/>
          </a:xfrm>
          <a:ln cap="flat"/>
        </p:spPr>
      </p:sp>
      <p:sp>
        <p:nvSpPr>
          <p:cNvPr id="6147" name="Rectangle 3"/>
          <p:cNvSpPr>
            <a:spLocks noGrp="1" noChangeArrowheads="1"/>
          </p:cNvSpPr>
          <p:nvPr>
            <p:ph type="body" idx="1"/>
          </p:nvPr>
        </p:nvSpPr>
        <p:spPr>
          <a:ln/>
        </p:spPr>
        <p:txBody>
          <a:bodyPr lIns="95250" rIns="95250"/>
          <a:lstStyle/>
          <a:p>
            <a:endParaRPr lang="en-US" altLang="ja-JP"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251798" y="9623102"/>
            <a:ext cx="415177" cy="184666"/>
          </a:xfrm>
          <a:ln/>
        </p:spPr>
        <p:txBody>
          <a:bodyPr/>
          <a:lstStyle/>
          <a:p>
            <a:r>
              <a:rPr lang="en-CA"/>
              <a:t>Page </a:t>
            </a:r>
            <a:fld id="{5F348C83-9B11-4C7B-B765-BB95660D5123}" type="slidenum">
              <a:rPr lang="en-CA"/>
              <a:pPr/>
              <a:t>7</a:t>
            </a:fld>
            <a:endParaRPr lang="en-CA"/>
          </a:p>
        </p:txBody>
      </p:sp>
      <p:sp>
        <p:nvSpPr>
          <p:cNvPr id="6146" name="Rectangle 2"/>
          <p:cNvSpPr>
            <a:spLocks noGrp="1" noRot="1" noChangeAspect="1" noChangeArrowheads="1" noTextEdit="1"/>
          </p:cNvSpPr>
          <p:nvPr>
            <p:ph type="sldImg"/>
          </p:nvPr>
        </p:nvSpPr>
        <p:spPr>
          <a:xfrm>
            <a:off x="927100" y="750888"/>
            <a:ext cx="4953000" cy="3714750"/>
          </a:xfrm>
          <a:ln cap="flat"/>
        </p:spPr>
      </p:sp>
      <p:sp>
        <p:nvSpPr>
          <p:cNvPr id="6147" name="Rectangle 3"/>
          <p:cNvSpPr>
            <a:spLocks noGrp="1" noChangeArrowheads="1"/>
          </p:cNvSpPr>
          <p:nvPr>
            <p:ph type="body" idx="1"/>
          </p:nvPr>
        </p:nvSpPr>
        <p:spPr>
          <a:ln/>
        </p:spPr>
        <p:txBody>
          <a:bodyPr lIns="95250" rIns="95250"/>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7100" y="750888"/>
            <a:ext cx="4953000" cy="37147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CA" smtClean="0"/>
              <a:t>doc.: IEEE 802.11-yy/xxxxr0</a:t>
            </a:r>
            <a:endParaRPr lang="en-CA"/>
          </a:p>
        </p:txBody>
      </p:sp>
      <p:sp>
        <p:nvSpPr>
          <p:cNvPr id="5" name="日付プレースホルダー 4"/>
          <p:cNvSpPr>
            <a:spLocks noGrp="1"/>
          </p:cNvSpPr>
          <p:nvPr>
            <p:ph type="dt" idx="11"/>
          </p:nvPr>
        </p:nvSpPr>
        <p:spPr/>
        <p:txBody>
          <a:bodyPr/>
          <a:lstStyle/>
          <a:p>
            <a:r>
              <a:rPr lang="en-CA" smtClean="0"/>
              <a:t>Month Year</a:t>
            </a:r>
            <a:endParaRPr lang="en-CA"/>
          </a:p>
        </p:txBody>
      </p:sp>
      <p:sp>
        <p:nvSpPr>
          <p:cNvPr id="6" name="フッター プレースホルダー 5"/>
          <p:cNvSpPr>
            <a:spLocks noGrp="1"/>
          </p:cNvSpPr>
          <p:nvPr>
            <p:ph type="ftr" sz="quarter" idx="12"/>
          </p:nvPr>
        </p:nvSpPr>
        <p:spPr/>
        <p:txBody>
          <a:bodyPr/>
          <a:lstStyle/>
          <a:p>
            <a:pPr lvl="4"/>
            <a:r>
              <a:rPr lang="en-CA" smtClean="0"/>
              <a:t>John Doe, Some Company</a:t>
            </a:r>
            <a:endParaRPr lang="en-CA"/>
          </a:p>
        </p:txBody>
      </p:sp>
      <p:sp>
        <p:nvSpPr>
          <p:cNvPr id="7" name="スライド番号プレースホルダー 6"/>
          <p:cNvSpPr>
            <a:spLocks noGrp="1"/>
          </p:cNvSpPr>
          <p:nvPr>
            <p:ph type="sldNum" sz="quarter" idx="13"/>
          </p:nvPr>
        </p:nvSpPr>
        <p:spPr>
          <a:xfrm>
            <a:off x="3251798" y="9623102"/>
            <a:ext cx="415177" cy="184666"/>
          </a:xfrm>
        </p:spPr>
        <p:txBody>
          <a:bodyPr/>
          <a:lstStyle/>
          <a:p>
            <a:r>
              <a:rPr lang="en-CA" smtClean="0"/>
              <a:t>Page </a:t>
            </a:r>
            <a:fld id="{D7BBE521-9050-4CCC-AD4E-E8F28ADB7B94}" type="slidenum">
              <a:rPr lang="en-CA" smtClean="0"/>
              <a:pPr/>
              <a:t>8</a:t>
            </a:fld>
            <a:endParaRPr lang="en-CA"/>
          </a:p>
        </p:txBody>
      </p:sp>
    </p:spTree>
    <p:extLst>
      <p:ext uri="{BB962C8B-B14F-4D97-AF65-F5344CB8AC3E}">
        <p14:creationId xmlns:p14="http://schemas.microsoft.com/office/powerpoint/2010/main" val="273430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7100" y="750888"/>
            <a:ext cx="4953000" cy="37147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CA" smtClean="0"/>
              <a:t>doc.: IEEE 802.11-yy/xxxxr0</a:t>
            </a:r>
            <a:endParaRPr lang="en-CA"/>
          </a:p>
        </p:txBody>
      </p:sp>
      <p:sp>
        <p:nvSpPr>
          <p:cNvPr id="5" name="日付プレースホルダー 4"/>
          <p:cNvSpPr>
            <a:spLocks noGrp="1"/>
          </p:cNvSpPr>
          <p:nvPr>
            <p:ph type="dt" idx="11"/>
          </p:nvPr>
        </p:nvSpPr>
        <p:spPr/>
        <p:txBody>
          <a:bodyPr/>
          <a:lstStyle/>
          <a:p>
            <a:r>
              <a:rPr lang="en-CA" smtClean="0"/>
              <a:t>Month Year</a:t>
            </a:r>
            <a:endParaRPr lang="en-CA"/>
          </a:p>
        </p:txBody>
      </p:sp>
      <p:sp>
        <p:nvSpPr>
          <p:cNvPr id="6" name="フッター プレースホルダー 5"/>
          <p:cNvSpPr>
            <a:spLocks noGrp="1"/>
          </p:cNvSpPr>
          <p:nvPr>
            <p:ph type="ftr" sz="quarter" idx="12"/>
          </p:nvPr>
        </p:nvSpPr>
        <p:spPr/>
        <p:txBody>
          <a:bodyPr/>
          <a:lstStyle/>
          <a:p>
            <a:pPr lvl="4"/>
            <a:r>
              <a:rPr lang="en-CA" smtClean="0"/>
              <a:t>John Doe, Some Company</a:t>
            </a:r>
            <a:endParaRPr lang="en-CA"/>
          </a:p>
        </p:txBody>
      </p:sp>
      <p:sp>
        <p:nvSpPr>
          <p:cNvPr id="7" name="スライド番号プレースホルダー 6"/>
          <p:cNvSpPr>
            <a:spLocks noGrp="1"/>
          </p:cNvSpPr>
          <p:nvPr>
            <p:ph type="sldNum" sz="quarter" idx="13"/>
          </p:nvPr>
        </p:nvSpPr>
        <p:spPr>
          <a:xfrm>
            <a:off x="3251798" y="9623102"/>
            <a:ext cx="415177" cy="184666"/>
          </a:xfrm>
        </p:spPr>
        <p:txBody>
          <a:bodyPr/>
          <a:lstStyle/>
          <a:p>
            <a:r>
              <a:rPr lang="en-CA" smtClean="0"/>
              <a:t>Page </a:t>
            </a:r>
            <a:fld id="{D7BBE521-9050-4CCC-AD4E-E8F28ADB7B94}" type="slidenum">
              <a:rPr lang="en-CA" smtClean="0"/>
              <a:pPr/>
              <a:t>9</a:t>
            </a:fld>
            <a:endParaRPr lang="en-CA"/>
          </a:p>
        </p:txBody>
      </p:sp>
    </p:spTree>
    <p:extLst>
      <p:ext uri="{BB962C8B-B14F-4D97-AF65-F5344CB8AC3E}">
        <p14:creationId xmlns:p14="http://schemas.microsoft.com/office/powerpoint/2010/main" val="374267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174854" y="9623102"/>
            <a:ext cx="492121" cy="184666"/>
          </a:xfrm>
          <a:ln/>
        </p:spPr>
        <p:txBody>
          <a:bodyPr/>
          <a:lstStyle/>
          <a:p>
            <a:r>
              <a:rPr lang="en-CA"/>
              <a:t>Page </a:t>
            </a:r>
            <a:fld id="{5F348C83-9B11-4C7B-B765-BB95660D5123}" type="slidenum">
              <a:rPr lang="en-CA"/>
              <a:pPr/>
              <a:t>10</a:t>
            </a:fld>
            <a:endParaRPr lang="en-CA"/>
          </a:p>
        </p:txBody>
      </p:sp>
      <p:sp>
        <p:nvSpPr>
          <p:cNvPr id="6146" name="Rectangle 2"/>
          <p:cNvSpPr>
            <a:spLocks noGrp="1" noRot="1" noChangeAspect="1" noChangeArrowheads="1" noTextEdit="1"/>
          </p:cNvSpPr>
          <p:nvPr>
            <p:ph type="sldImg"/>
          </p:nvPr>
        </p:nvSpPr>
        <p:spPr>
          <a:xfrm>
            <a:off x="927100" y="750888"/>
            <a:ext cx="4953000" cy="3714750"/>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180560" y="9623102"/>
            <a:ext cx="486415" cy="184666"/>
          </a:xfrm>
          <a:ln/>
        </p:spPr>
        <p:txBody>
          <a:bodyPr/>
          <a:lstStyle/>
          <a:p>
            <a:r>
              <a:rPr lang="en-CA"/>
              <a:t>Page </a:t>
            </a:r>
            <a:fld id="{5F348C83-9B11-4C7B-B765-BB95660D5123}" type="slidenum">
              <a:rPr lang="en-CA"/>
              <a:pPr/>
              <a:t>11</a:t>
            </a:fld>
            <a:endParaRPr lang="en-CA"/>
          </a:p>
        </p:txBody>
      </p:sp>
      <p:sp>
        <p:nvSpPr>
          <p:cNvPr id="6146" name="Rectangle 2"/>
          <p:cNvSpPr>
            <a:spLocks noGrp="1" noRot="1" noChangeAspect="1" noChangeArrowheads="1" noTextEdit="1"/>
          </p:cNvSpPr>
          <p:nvPr>
            <p:ph type="sldImg"/>
          </p:nvPr>
        </p:nvSpPr>
        <p:spPr>
          <a:xfrm>
            <a:off x="927100" y="750888"/>
            <a:ext cx="4953000" cy="3714750"/>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174854" y="9623102"/>
            <a:ext cx="492121" cy="184666"/>
          </a:xfrm>
          <a:ln/>
        </p:spPr>
        <p:txBody>
          <a:bodyPr/>
          <a:lstStyle/>
          <a:p>
            <a:r>
              <a:rPr lang="en-CA"/>
              <a:t>Page </a:t>
            </a:r>
            <a:fld id="{5F348C83-9B11-4C7B-B765-BB95660D5123}" type="slidenum">
              <a:rPr lang="en-CA"/>
              <a:pPr/>
              <a:t>12</a:t>
            </a:fld>
            <a:endParaRPr lang="en-CA"/>
          </a:p>
        </p:txBody>
      </p:sp>
      <p:sp>
        <p:nvSpPr>
          <p:cNvPr id="6146" name="Rectangle 2"/>
          <p:cNvSpPr>
            <a:spLocks noGrp="1" noRot="1" noChangeAspect="1" noChangeArrowheads="1" noTextEdit="1"/>
          </p:cNvSpPr>
          <p:nvPr>
            <p:ph type="sldImg"/>
          </p:nvPr>
        </p:nvSpPr>
        <p:spPr>
          <a:xfrm>
            <a:off x="927100" y="750888"/>
            <a:ext cx="4953000" cy="3714750"/>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altLang="ja-JP"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Yasuhiko Inoue (NTT)</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950E1B80-1137-4CD8-B711-9BD30C9C028B}" type="slidenum">
              <a:rPr lang="en-CA"/>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altLang="ja-JP"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Yasuhiko Inoue (NTT)</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A6C6C1AD-AC61-4C0F-9776-CB69EC346EA3}" type="slidenum">
              <a:rPr lang="en-CA"/>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altLang="ja-JP"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Yasuhiko Inoue (NTT)</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137C3055-0FD7-48D3-B938-4E7B5FDBD745}" type="slidenum">
              <a:rPr lang="en-CA"/>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altLang="ja-JP"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Yasuhiko Inoue (NTT)</a:t>
            </a:r>
            <a:endParaRPr lang="en-CA"/>
          </a:p>
        </p:txBody>
      </p:sp>
      <p:sp>
        <p:nvSpPr>
          <p:cNvPr id="6" name="Slide Number Placeholder 5"/>
          <p:cNvSpPr>
            <a:spLocks noGrp="1"/>
          </p:cNvSpPr>
          <p:nvPr>
            <p:ph type="sldNum" sz="quarter" idx="12"/>
          </p:nvPr>
        </p:nvSpPr>
        <p:spPr>
          <a:xfrm>
            <a:off x="4344988" y="6558806"/>
            <a:ext cx="530225" cy="182562"/>
          </a:xfrm>
        </p:spPr>
        <p:txBody>
          <a:bodyPr/>
          <a:lstStyle>
            <a:lvl1pPr>
              <a:defRPr/>
            </a:lvl1pPr>
          </a:lstStyle>
          <a:p>
            <a:r>
              <a:rPr lang="en-CA"/>
              <a:t>Slide </a:t>
            </a:r>
            <a:fld id="{02FDE5AF-557C-4D9E-9BE3-8A50977121B0}" type="slidenum">
              <a:rPr lang="en-CA"/>
              <a:pPr/>
              <a:t>‹#›</a:t>
            </a:fld>
            <a:endParaRPr lang="en-C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altLang="ja-JP"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Yasuhiko Inoue (NTT)</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10790EDF-FA07-41D0-B3E5-924908572160}" type="slidenum">
              <a:rPr lang="en-CA"/>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96913" y="332601"/>
            <a:ext cx="968214" cy="276999"/>
          </a:xfrm>
        </p:spPr>
        <p:txBody>
          <a:bodyPr/>
          <a:lstStyle>
            <a:lvl1pPr>
              <a:defRPr/>
            </a:lvl1pPr>
          </a:lstStyle>
          <a:p>
            <a:r>
              <a:rPr lang="en-US" altLang="ja-JP" smtClean="0"/>
              <a:t>May 2013</a:t>
            </a:r>
            <a:endParaRPr lang="en-CA" dirty="0"/>
          </a:p>
        </p:txBody>
      </p:sp>
      <p:sp>
        <p:nvSpPr>
          <p:cNvPr id="6" name="Footer Placeholder 5"/>
          <p:cNvSpPr>
            <a:spLocks noGrp="1"/>
          </p:cNvSpPr>
          <p:nvPr>
            <p:ph type="ftr" sz="quarter" idx="11"/>
          </p:nvPr>
        </p:nvSpPr>
        <p:spPr/>
        <p:txBody>
          <a:bodyPr/>
          <a:lstStyle>
            <a:lvl1pPr>
              <a:defRPr/>
            </a:lvl1pPr>
          </a:lstStyle>
          <a:p>
            <a:r>
              <a:rPr lang="en-CA" smtClean="0"/>
              <a:t>Yasuhiko Inoue (NTT)</a:t>
            </a:r>
            <a:endParaRPr lang="en-CA"/>
          </a:p>
        </p:txBody>
      </p:sp>
      <p:sp>
        <p:nvSpPr>
          <p:cNvPr id="7" name="Slide Number Placeholder 6"/>
          <p:cNvSpPr>
            <a:spLocks noGrp="1"/>
          </p:cNvSpPr>
          <p:nvPr>
            <p:ph type="sldNum" sz="quarter" idx="12"/>
          </p:nvPr>
        </p:nvSpPr>
        <p:spPr/>
        <p:txBody>
          <a:bodyPr/>
          <a:lstStyle>
            <a:lvl1pPr>
              <a:defRPr/>
            </a:lvl1pPr>
          </a:lstStyle>
          <a:p>
            <a:r>
              <a:rPr lang="en-CA"/>
              <a:t>Slide </a:t>
            </a:r>
            <a:fld id="{B9FF250A-B65A-444E-9C06-3DCAD7C68C63}" type="slidenum">
              <a:rPr lang="en-CA"/>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696913" y="332601"/>
            <a:ext cx="968214" cy="276999"/>
          </a:xfrm>
        </p:spPr>
        <p:txBody>
          <a:bodyPr/>
          <a:lstStyle>
            <a:lvl1pPr>
              <a:defRPr/>
            </a:lvl1pPr>
          </a:lstStyle>
          <a:p>
            <a:r>
              <a:rPr lang="en-US" altLang="ja-JP" smtClean="0"/>
              <a:t>May 2013</a:t>
            </a:r>
            <a:endParaRPr lang="en-CA" dirty="0"/>
          </a:p>
        </p:txBody>
      </p:sp>
      <p:sp>
        <p:nvSpPr>
          <p:cNvPr id="8" name="Footer Placeholder 7"/>
          <p:cNvSpPr>
            <a:spLocks noGrp="1"/>
          </p:cNvSpPr>
          <p:nvPr>
            <p:ph type="ftr" sz="quarter" idx="11"/>
          </p:nvPr>
        </p:nvSpPr>
        <p:spPr/>
        <p:txBody>
          <a:bodyPr/>
          <a:lstStyle>
            <a:lvl1pPr>
              <a:defRPr/>
            </a:lvl1pPr>
          </a:lstStyle>
          <a:p>
            <a:r>
              <a:rPr lang="en-CA" smtClean="0"/>
              <a:t>Yasuhiko Inoue (NTT)</a:t>
            </a:r>
            <a:endParaRPr lang="en-CA"/>
          </a:p>
        </p:txBody>
      </p:sp>
      <p:sp>
        <p:nvSpPr>
          <p:cNvPr id="9" name="Slide Number Placeholder 8"/>
          <p:cNvSpPr>
            <a:spLocks noGrp="1"/>
          </p:cNvSpPr>
          <p:nvPr>
            <p:ph type="sldNum" sz="quarter" idx="12"/>
          </p:nvPr>
        </p:nvSpPr>
        <p:spPr/>
        <p:txBody>
          <a:bodyPr/>
          <a:lstStyle>
            <a:lvl1pPr>
              <a:defRPr/>
            </a:lvl1pPr>
          </a:lstStyle>
          <a:p>
            <a:r>
              <a:rPr lang="en-CA"/>
              <a:t>Slide </a:t>
            </a:r>
            <a:fld id="{A0539E92-7ADD-4BA4-97A1-231ED78958E5}" type="slidenum">
              <a:rPr lang="en-CA"/>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696913" y="332601"/>
            <a:ext cx="968214" cy="276999"/>
          </a:xfrm>
        </p:spPr>
        <p:txBody>
          <a:bodyPr/>
          <a:lstStyle>
            <a:lvl1pPr>
              <a:defRPr/>
            </a:lvl1pPr>
          </a:lstStyle>
          <a:p>
            <a:r>
              <a:rPr lang="en-US" altLang="ja-JP" smtClean="0"/>
              <a:t>May 2013</a:t>
            </a:r>
            <a:endParaRPr lang="en-CA" dirty="0"/>
          </a:p>
        </p:txBody>
      </p:sp>
      <p:sp>
        <p:nvSpPr>
          <p:cNvPr id="4" name="Footer Placeholder 3"/>
          <p:cNvSpPr>
            <a:spLocks noGrp="1"/>
          </p:cNvSpPr>
          <p:nvPr>
            <p:ph type="ftr" sz="quarter" idx="11"/>
          </p:nvPr>
        </p:nvSpPr>
        <p:spPr/>
        <p:txBody>
          <a:bodyPr/>
          <a:lstStyle>
            <a:lvl1pPr>
              <a:defRPr/>
            </a:lvl1pPr>
          </a:lstStyle>
          <a:p>
            <a:r>
              <a:rPr lang="en-CA" smtClean="0"/>
              <a:t>Yasuhiko Inoue (NTT)</a:t>
            </a:r>
            <a:endParaRPr lang="en-CA"/>
          </a:p>
        </p:txBody>
      </p:sp>
      <p:sp>
        <p:nvSpPr>
          <p:cNvPr id="5" name="Slide Number Placeholder 4"/>
          <p:cNvSpPr>
            <a:spLocks noGrp="1"/>
          </p:cNvSpPr>
          <p:nvPr>
            <p:ph type="sldNum" sz="quarter" idx="12"/>
          </p:nvPr>
        </p:nvSpPr>
        <p:spPr/>
        <p:txBody>
          <a:bodyPr/>
          <a:lstStyle>
            <a:lvl1pPr>
              <a:defRPr/>
            </a:lvl1pPr>
          </a:lstStyle>
          <a:p>
            <a:r>
              <a:rPr lang="en-CA"/>
              <a:t>Slide </a:t>
            </a:r>
            <a:fld id="{D17D1661-6B3F-4764-B842-0D10F53BE4C4}" type="slidenum">
              <a:rPr lang="en-CA"/>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6913" y="332601"/>
            <a:ext cx="968214" cy="276999"/>
          </a:xfrm>
        </p:spPr>
        <p:txBody>
          <a:bodyPr/>
          <a:lstStyle>
            <a:lvl1pPr>
              <a:defRPr/>
            </a:lvl1pPr>
          </a:lstStyle>
          <a:p>
            <a:r>
              <a:rPr lang="en-US" altLang="ja-JP" smtClean="0"/>
              <a:t>May 2013</a:t>
            </a:r>
            <a:endParaRPr lang="en-CA" dirty="0"/>
          </a:p>
        </p:txBody>
      </p:sp>
      <p:sp>
        <p:nvSpPr>
          <p:cNvPr id="3" name="Footer Placeholder 2"/>
          <p:cNvSpPr>
            <a:spLocks noGrp="1"/>
          </p:cNvSpPr>
          <p:nvPr>
            <p:ph type="ftr" sz="quarter" idx="11"/>
          </p:nvPr>
        </p:nvSpPr>
        <p:spPr/>
        <p:txBody>
          <a:bodyPr/>
          <a:lstStyle>
            <a:lvl1pPr>
              <a:defRPr/>
            </a:lvl1pPr>
          </a:lstStyle>
          <a:p>
            <a:r>
              <a:rPr lang="en-CA" smtClean="0"/>
              <a:t>Yasuhiko Inoue (NTT)</a:t>
            </a:r>
            <a:endParaRPr lang="en-CA"/>
          </a:p>
        </p:txBody>
      </p:sp>
      <p:sp>
        <p:nvSpPr>
          <p:cNvPr id="4" name="Slide Number Placeholder 3"/>
          <p:cNvSpPr>
            <a:spLocks noGrp="1"/>
          </p:cNvSpPr>
          <p:nvPr>
            <p:ph type="sldNum" sz="quarter" idx="12"/>
          </p:nvPr>
        </p:nvSpPr>
        <p:spPr/>
        <p:txBody>
          <a:bodyPr/>
          <a:lstStyle>
            <a:lvl1pPr>
              <a:defRPr/>
            </a:lvl1pPr>
          </a:lstStyle>
          <a:p>
            <a:r>
              <a:rPr lang="en-CA"/>
              <a:t>Slide </a:t>
            </a:r>
            <a:fld id="{86207338-6D17-4C33-B1C7-C4329894A8A0}" type="slidenum">
              <a:rPr lang="en-CA"/>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96913" y="332601"/>
            <a:ext cx="968214" cy="276999"/>
          </a:xfrm>
        </p:spPr>
        <p:txBody>
          <a:bodyPr/>
          <a:lstStyle>
            <a:lvl1pPr>
              <a:defRPr/>
            </a:lvl1pPr>
          </a:lstStyle>
          <a:p>
            <a:r>
              <a:rPr lang="en-US" altLang="ja-JP" smtClean="0"/>
              <a:t>May 2013</a:t>
            </a:r>
            <a:endParaRPr lang="en-CA" dirty="0"/>
          </a:p>
        </p:txBody>
      </p:sp>
      <p:sp>
        <p:nvSpPr>
          <p:cNvPr id="6" name="Footer Placeholder 5"/>
          <p:cNvSpPr>
            <a:spLocks noGrp="1"/>
          </p:cNvSpPr>
          <p:nvPr>
            <p:ph type="ftr" sz="quarter" idx="11"/>
          </p:nvPr>
        </p:nvSpPr>
        <p:spPr/>
        <p:txBody>
          <a:bodyPr/>
          <a:lstStyle>
            <a:lvl1pPr>
              <a:defRPr/>
            </a:lvl1pPr>
          </a:lstStyle>
          <a:p>
            <a:r>
              <a:rPr lang="en-CA" smtClean="0"/>
              <a:t>Yasuhiko Inoue (NTT)</a:t>
            </a:r>
            <a:endParaRPr lang="en-CA"/>
          </a:p>
        </p:txBody>
      </p:sp>
      <p:sp>
        <p:nvSpPr>
          <p:cNvPr id="7" name="Slide Number Placeholder 6"/>
          <p:cNvSpPr>
            <a:spLocks noGrp="1"/>
          </p:cNvSpPr>
          <p:nvPr>
            <p:ph type="sldNum" sz="quarter" idx="12"/>
          </p:nvPr>
        </p:nvSpPr>
        <p:spPr/>
        <p:txBody>
          <a:bodyPr/>
          <a:lstStyle>
            <a:lvl1pPr>
              <a:defRPr/>
            </a:lvl1pPr>
          </a:lstStyle>
          <a:p>
            <a:r>
              <a:rPr lang="en-CA"/>
              <a:t>Slide </a:t>
            </a:r>
            <a:fld id="{5C1B3BE6-3529-46B9-A25A-C5F787C14109}" type="slidenum">
              <a:rPr lang="en-CA"/>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96913" y="332601"/>
            <a:ext cx="968214" cy="276999"/>
          </a:xfrm>
        </p:spPr>
        <p:txBody>
          <a:bodyPr/>
          <a:lstStyle>
            <a:lvl1pPr>
              <a:defRPr/>
            </a:lvl1pPr>
          </a:lstStyle>
          <a:p>
            <a:r>
              <a:rPr lang="en-US" altLang="ja-JP" smtClean="0"/>
              <a:t>May 2013</a:t>
            </a:r>
            <a:endParaRPr lang="en-CA" dirty="0"/>
          </a:p>
        </p:txBody>
      </p:sp>
      <p:sp>
        <p:nvSpPr>
          <p:cNvPr id="6" name="Footer Placeholder 5"/>
          <p:cNvSpPr>
            <a:spLocks noGrp="1"/>
          </p:cNvSpPr>
          <p:nvPr>
            <p:ph type="ftr" sz="quarter" idx="11"/>
          </p:nvPr>
        </p:nvSpPr>
        <p:spPr/>
        <p:txBody>
          <a:bodyPr/>
          <a:lstStyle>
            <a:lvl1pPr>
              <a:defRPr/>
            </a:lvl1pPr>
          </a:lstStyle>
          <a:p>
            <a:r>
              <a:rPr lang="en-CA" smtClean="0"/>
              <a:t>Yasuhiko Inoue (NTT)</a:t>
            </a:r>
            <a:endParaRPr lang="en-CA"/>
          </a:p>
        </p:txBody>
      </p:sp>
      <p:sp>
        <p:nvSpPr>
          <p:cNvPr id="7" name="Slide Number Placeholder 6"/>
          <p:cNvSpPr>
            <a:spLocks noGrp="1"/>
          </p:cNvSpPr>
          <p:nvPr>
            <p:ph type="sldNum" sz="quarter" idx="12"/>
          </p:nvPr>
        </p:nvSpPr>
        <p:spPr/>
        <p:txBody>
          <a:bodyPr/>
          <a:lstStyle>
            <a:lvl1pPr>
              <a:defRPr/>
            </a:lvl1pPr>
          </a:lstStyle>
          <a:p>
            <a:r>
              <a:rPr lang="en-CA"/>
              <a:t>Slide </a:t>
            </a:r>
            <a:fld id="{CB58CADE-F4C1-4118-B10B-4EA3909AB3BF}" type="slidenum">
              <a:rPr lang="en-CA"/>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CA"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28" name="Rectangle 4"/>
          <p:cNvSpPr>
            <a:spLocks noGrp="1" noChangeArrowheads="1"/>
          </p:cNvSpPr>
          <p:nvPr>
            <p:ph type="dt" sz="half" idx="2"/>
          </p:nvPr>
        </p:nvSpPr>
        <p:spPr bwMode="auto">
          <a:xfrm>
            <a:off x="696913" y="332601"/>
            <a:ext cx="968214"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r>
              <a:rPr lang="en-US" altLang="ja-JP" smtClean="0"/>
              <a:t>May 2013</a:t>
            </a:r>
            <a:endParaRPr lang="en-CA"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r>
              <a:rPr lang="en-CA" smtClean="0"/>
              <a:t>Yasuhiko Inoue (NTT)</a:t>
            </a:r>
            <a:endParaRPr lang="en-CA"/>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CA"/>
              <a:t>Slide </a:t>
            </a:r>
            <a:fld id="{D6883C6F-FA36-47F5-88FE-969F9408B6F7}" type="slidenum">
              <a:rPr lang="en-CA"/>
              <a:pPr/>
              <a:t>‹#›</a:t>
            </a:fld>
            <a:endParaRPr lang="en-CA"/>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a:r>
              <a:rPr lang="en-CA" sz="1800" b="1" dirty="0"/>
              <a:t>doc.: IEEE </a:t>
            </a:r>
            <a:r>
              <a:rPr lang="en-CA" sz="1800" b="1" dirty="0" smtClean="0"/>
              <a:t>802.11-13/0567r0</a:t>
            </a:r>
            <a:endParaRPr lang="en-CA"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CA"/>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r>
              <a:rPr lang="en-CA"/>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wmf"/><Relationship Id="rId11" Type="http://schemas.openxmlformats.org/officeDocument/2006/relationships/image" Target="../media/image25.jpeg"/><Relationship Id="rId5" Type="http://schemas.openxmlformats.org/officeDocument/2006/relationships/image" Target="../media/image20.jpeg"/><Relationship Id="rId10" Type="http://schemas.openxmlformats.org/officeDocument/2006/relationships/image" Target="../media/image24.wmf"/><Relationship Id="rId4" Type="http://schemas.openxmlformats.org/officeDocument/2006/relationships/image" Target="../media/image19.jpeg"/><Relationship Id="rId9" Type="http://schemas.openxmlformats.org/officeDocument/2006/relationships/image" Target="../media/image4.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4.wmf"/><Relationship Id="rId10" Type="http://schemas.openxmlformats.org/officeDocument/2006/relationships/image" Target="../media/image31.png"/><Relationship Id="rId4" Type="http://schemas.openxmlformats.org/officeDocument/2006/relationships/image" Target="../media/image23.wmf"/><Relationship Id="rId9" Type="http://schemas.openxmlformats.org/officeDocument/2006/relationships/image" Target="../media/image30.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wmf"/><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696913" y="332601"/>
            <a:ext cx="1182055" cy="276999"/>
          </a:xfrm>
        </p:spPr>
        <p:txBody>
          <a:bodyPr/>
          <a:lstStyle/>
          <a:p>
            <a:r>
              <a:rPr lang="en-US" altLang="ja-JP" smtClean="0"/>
              <a:t>May 2013</a:t>
            </a:r>
            <a:endParaRPr lang="en-CA" dirty="0"/>
          </a:p>
        </p:txBody>
      </p:sp>
      <p:sp>
        <p:nvSpPr>
          <p:cNvPr id="7" name="Footer Placeholder 4"/>
          <p:cNvSpPr>
            <a:spLocks noGrp="1"/>
          </p:cNvSpPr>
          <p:nvPr>
            <p:ph type="ftr" sz="quarter" idx="11"/>
          </p:nvPr>
        </p:nvSpPr>
        <p:spPr/>
        <p:txBody>
          <a:bodyPr/>
          <a:lstStyle/>
          <a:p>
            <a:r>
              <a:rPr lang="en-CA" smtClean="0"/>
              <a:t>Yasuhiko Inoue (NTT)</a:t>
            </a:r>
            <a:endParaRPr lang="en-CA"/>
          </a:p>
        </p:txBody>
      </p:sp>
      <p:sp>
        <p:nvSpPr>
          <p:cNvPr id="8" name="Slide Number Placeholder 5"/>
          <p:cNvSpPr>
            <a:spLocks noGrp="1"/>
          </p:cNvSpPr>
          <p:nvPr>
            <p:ph type="sldNum" sz="quarter" idx="12"/>
          </p:nvPr>
        </p:nvSpPr>
        <p:spPr/>
        <p:txBody>
          <a:bodyPr/>
          <a:lstStyle/>
          <a:p>
            <a:r>
              <a:rPr lang="en-CA"/>
              <a:t>Slide </a:t>
            </a:r>
            <a:fld id="{48A76A33-492B-4794-AA09-478639124AC1}" type="slidenum">
              <a:rPr lang="en-CA"/>
              <a:pPr/>
              <a:t>1</a:t>
            </a:fld>
            <a:endParaRPr lang="en-CA"/>
          </a:p>
        </p:txBody>
      </p:sp>
      <p:sp>
        <p:nvSpPr>
          <p:cNvPr id="30722" name="Rectangle 2"/>
          <p:cNvSpPr>
            <a:spLocks noGrp="1" noChangeArrowheads="1"/>
          </p:cNvSpPr>
          <p:nvPr>
            <p:ph type="title"/>
          </p:nvPr>
        </p:nvSpPr>
        <p:spPr>
          <a:xfrm>
            <a:off x="251520" y="829816"/>
            <a:ext cx="8640960" cy="1375048"/>
          </a:xfrm>
          <a:noFill/>
          <a:ln/>
        </p:spPr>
        <p:txBody>
          <a:bodyPr/>
          <a:lstStyle/>
          <a:p>
            <a:r>
              <a:rPr lang="en-US" altLang="ja-JP" dirty="0" smtClean="0"/>
              <a:t>Proposed HEW Usage Models</a:t>
            </a:r>
            <a:endParaRPr lang="en-CA" dirty="0"/>
          </a:p>
        </p:txBody>
      </p:sp>
      <p:sp>
        <p:nvSpPr>
          <p:cNvPr id="30726" name="Rectangle 6"/>
          <p:cNvSpPr>
            <a:spLocks noGrp="1" noChangeArrowheads="1"/>
          </p:cNvSpPr>
          <p:nvPr>
            <p:ph type="body" idx="1"/>
          </p:nvPr>
        </p:nvSpPr>
        <p:spPr>
          <a:xfrm>
            <a:off x="685800" y="2255912"/>
            <a:ext cx="7772400" cy="453008"/>
          </a:xfrm>
          <a:noFill/>
          <a:ln/>
        </p:spPr>
        <p:txBody>
          <a:bodyPr/>
          <a:lstStyle/>
          <a:p>
            <a:pPr algn="ctr">
              <a:buFontTx/>
              <a:buNone/>
            </a:pPr>
            <a:r>
              <a:rPr lang="en-CA" sz="2000" dirty="0"/>
              <a:t>Date:</a:t>
            </a:r>
            <a:r>
              <a:rPr lang="en-CA" sz="2000" b="0" dirty="0"/>
              <a:t> </a:t>
            </a:r>
            <a:r>
              <a:rPr lang="en-CA" sz="2000" b="0" dirty="0" smtClean="0"/>
              <a:t>2013-05-14</a:t>
            </a:r>
            <a:endParaRPr lang="en-CA" sz="2000" b="0" dirty="0"/>
          </a:p>
        </p:txBody>
      </p:sp>
      <p:graphicFrame>
        <p:nvGraphicFramePr>
          <p:cNvPr id="30731" name="Object 11"/>
          <p:cNvGraphicFramePr>
            <a:graphicFrameLocks noChangeAspect="1"/>
          </p:cNvGraphicFramePr>
          <p:nvPr>
            <p:extLst>
              <p:ext uri="{D42A27DB-BD31-4B8C-83A1-F6EECF244321}">
                <p14:modId xmlns:p14="http://schemas.microsoft.com/office/powerpoint/2010/main" val="2012694111"/>
              </p:ext>
            </p:extLst>
          </p:nvPr>
        </p:nvGraphicFramePr>
        <p:xfrm>
          <a:off x="463550" y="3152775"/>
          <a:ext cx="8148638" cy="3111500"/>
        </p:xfrm>
        <a:graphic>
          <a:graphicData uri="http://schemas.openxmlformats.org/presentationml/2006/ole">
            <mc:AlternateContent xmlns:mc="http://schemas.openxmlformats.org/markup-compatibility/2006">
              <mc:Choice xmlns:v="urn:schemas-microsoft-com:vml" Requires="v">
                <p:oleObj spid="_x0000_s30760" name="Document" r:id="rId4" imgW="9639526" imgH="3692191" progId="Word.Document.8">
                  <p:embed/>
                </p:oleObj>
              </mc:Choice>
              <mc:Fallback>
                <p:oleObj name="Document" r:id="rId4" imgW="9639526" imgH="3692191" progId="Word.Document.8">
                  <p:embed/>
                  <p:pic>
                    <p:nvPicPr>
                      <p:cNvPr id="0" name="Picture 11"/>
                      <p:cNvPicPr>
                        <a:picLocks noChangeAspect="1" noChangeArrowheads="1"/>
                      </p:cNvPicPr>
                      <p:nvPr/>
                    </p:nvPicPr>
                    <p:blipFill>
                      <a:blip r:embed="rId5"/>
                      <a:srcRect/>
                      <a:stretch>
                        <a:fillRect/>
                      </a:stretch>
                    </p:blipFill>
                    <p:spPr bwMode="auto">
                      <a:xfrm>
                        <a:off x="463550" y="3152775"/>
                        <a:ext cx="8148638" cy="3111500"/>
                      </a:xfrm>
                      <a:prstGeom prst="rect">
                        <a:avLst/>
                      </a:prstGeom>
                      <a:noFill/>
                      <a:extLst/>
                    </p:spPr>
                  </p:pic>
                </p:oleObj>
              </mc:Fallback>
            </mc:AlternateContent>
          </a:graphicData>
        </a:graphic>
      </p:graphicFrame>
      <p:sp>
        <p:nvSpPr>
          <p:cNvPr id="30732" name="Rectangle 12"/>
          <p:cNvSpPr>
            <a:spLocks noChangeArrowheads="1"/>
          </p:cNvSpPr>
          <p:nvPr/>
        </p:nvSpPr>
        <p:spPr bwMode="auto">
          <a:xfrm>
            <a:off x="467544" y="2759968"/>
            <a:ext cx="2952328" cy="381000"/>
          </a:xfrm>
          <a:prstGeom prst="rect">
            <a:avLst/>
          </a:prstGeom>
          <a:noFill/>
          <a:ln w="9525">
            <a:noFill/>
            <a:miter lim="800000"/>
            <a:headEnd/>
            <a:tailEnd/>
          </a:ln>
          <a:effectLst/>
        </p:spPr>
        <p:txBody>
          <a:bodyPr lIns="92075" tIns="46038" rIns="92075" bIns="46038"/>
          <a:lstStyle/>
          <a:p>
            <a:pPr marL="342900" indent="-342900">
              <a:spcBef>
                <a:spcPct val="20000"/>
              </a:spcBef>
            </a:pPr>
            <a:r>
              <a:rPr lang="en-CA" sz="2000" b="1" dirty="0" smtClean="0"/>
              <a:t>Attendees from NTT:</a:t>
            </a:r>
            <a:endParaRPr lang="en-CA"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altLang="ja-JP" smtClean="0"/>
              <a:t>May 2013</a:t>
            </a:r>
            <a:endParaRPr lang="en-CA" dirty="0"/>
          </a:p>
        </p:txBody>
      </p:sp>
      <p:sp>
        <p:nvSpPr>
          <p:cNvPr id="5" name="Footer Placeholder 4"/>
          <p:cNvSpPr>
            <a:spLocks noGrp="1"/>
          </p:cNvSpPr>
          <p:nvPr>
            <p:ph type="ftr" sz="quarter" idx="11"/>
          </p:nvPr>
        </p:nvSpPr>
        <p:spPr/>
        <p:txBody>
          <a:bodyPr/>
          <a:lstStyle/>
          <a:p>
            <a:r>
              <a:rPr lang="en-CA" smtClean="0"/>
              <a:t>Yasuhiko Inoue (NTT)</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10</a:t>
            </a:fld>
            <a:endParaRPr lang="en-CA"/>
          </a:p>
        </p:txBody>
      </p:sp>
      <p:sp>
        <p:nvSpPr>
          <p:cNvPr id="5122" name="Rectangle 2"/>
          <p:cNvSpPr>
            <a:spLocks noGrp="1" noChangeArrowheads="1"/>
          </p:cNvSpPr>
          <p:nvPr>
            <p:ph type="title"/>
          </p:nvPr>
        </p:nvSpPr>
        <p:spPr>
          <a:xfrm>
            <a:off x="323528" y="685800"/>
            <a:ext cx="8496944" cy="654968"/>
          </a:xfrm>
          <a:noFill/>
          <a:ln/>
        </p:spPr>
        <p:txBody>
          <a:bodyPr/>
          <a:lstStyle/>
          <a:p>
            <a:pPr algn="l"/>
            <a:r>
              <a:rPr lang="en-US" altLang="zh-CN" dirty="0" smtClean="0"/>
              <a:t>Public Access – Airports and Train Stations</a:t>
            </a:r>
            <a:endParaRPr lang="en-CA" dirty="0"/>
          </a:p>
        </p:txBody>
      </p:sp>
      <p:sp>
        <p:nvSpPr>
          <p:cNvPr id="5123" name="Rectangle 3"/>
          <p:cNvSpPr>
            <a:spLocks noGrp="1" noChangeArrowheads="1"/>
          </p:cNvSpPr>
          <p:nvPr>
            <p:ph type="body" idx="1"/>
          </p:nvPr>
        </p:nvSpPr>
        <p:spPr>
          <a:xfrm>
            <a:off x="323528" y="2924944"/>
            <a:ext cx="4248472" cy="1512168"/>
          </a:xfrm>
          <a:noFill/>
          <a:ln/>
        </p:spPr>
        <p:txBody>
          <a:bodyPr/>
          <a:lstStyle/>
          <a:p>
            <a:pPr marL="0" indent="0">
              <a:buNone/>
            </a:pPr>
            <a:r>
              <a:rPr lang="en-US" sz="1800" dirty="0" smtClean="0"/>
              <a:t>The Next </a:t>
            </a:r>
            <a:r>
              <a:rPr lang="en-US" sz="1800" dirty="0"/>
              <a:t>Generation </a:t>
            </a:r>
            <a:r>
              <a:rPr lang="en-US" sz="1800" dirty="0" smtClean="0"/>
              <a:t>Wi-Fi is expected to provide very high capacity for the people using bandwidth consuming applications in a dense deployed environments.</a:t>
            </a:r>
            <a:endParaRPr lang="en-US" sz="1800" dirty="0"/>
          </a:p>
        </p:txBody>
      </p:sp>
      <p:pic>
        <p:nvPicPr>
          <p:cNvPr id="11" name="Picture 2" descr="C:\Users\inoue\AppData\Local\Microsoft\Windows\Temporary Internet Files\Content.IE5\CJ1NB1WV\MP90042652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340768"/>
            <a:ext cx="2016224"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inoue\AppData\Local\Microsoft\Windows\Temporary Internet Files\Content.IE5\CJ1NB1WV\MP90040026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4273932"/>
            <a:ext cx="1644168" cy="2055712"/>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C:\Users\inoue\AppData\Local\Microsoft\Windows\Temporary Internet Files\Content.IE5\0RRGIWP5\MP90043172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293096"/>
            <a:ext cx="2055712" cy="2055712"/>
          </a:xfrm>
          <a:prstGeom prst="rect">
            <a:avLst/>
          </a:prstGeom>
          <a:noFill/>
          <a:extLst>
            <a:ext uri="{909E8E84-426E-40DD-AFC4-6F175D3DCCD1}">
              <a14:hiddenFill xmlns:a14="http://schemas.microsoft.com/office/drawing/2010/main">
                <a:solidFill>
                  <a:srgbClr val="FFFFFF"/>
                </a:solidFill>
              </a14:hiddenFill>
            </a:ext>
          </a:extLst>
        </p:spPr>
      </p:pic>
      <p:pic>
        <p:nvPicPr>
          <p:cNvPr id="31747" name="Picture 3" descr="C:\Users\inoue\AppData\Local\Microsoft\Windows\Temporary Internet Files\Content.IE5\GLP2R1UQ\MC90043226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1340768"/>
            <a:ext cx="1944216"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inoue\AppData\Local\Microsoft\Windows\Temporary Internet Files\Content.IE5\11LLC03L\MC900432567[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3284984"/>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inoue\AppData\Local\Microsoft\Windows\Temporary Internet Files\Content.IE5\11LLC03L\MC900432567[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2204864"/>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Users\inoue\AppData\Local\Microsoft\Windows\Temporary Internet Files\Content.IE5\CJ1NB1WV\MC90039849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92081" y="2636912"/>
            <a:ext cx="470094" cy="4320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inoue\AppData\Local\Microsoft\Windows\Temporary Internet Files\Content.IE5\CJ1NB1WV\MC90039849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8344" y="3068960"/>
            <a:ext cx="548443" cy="5040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Users\inoue\AppData\Local\Microsoft\Windows\Temporary Internet Files\Content.IE5\QDX7XL3L\MC900398531[2].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8529" y="3284984"/>
            <a:ext cx="465719" cy="2880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Users\inoue\AppData\Local\Microsoft\Windows\Temporary Internet Files\Content.IE5\QDX7XL3L\MC900398531[2].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12360" y="2276872"/>
            <a:ext cx="465719" cy="28803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rot="10800000">
            <a:off x="5076056" y="2708921"/>
            <a:ext cx="864096" cy="792088"/>
            <a:chOff x="2555776" y="3068960"/>
            <a:chExt cx="2232248" cy="2304256"/>
          </a:xfrm>
        </p:grpSpPr>
        <p:sp>
          <p:nvSpPr>
            <p:cNvPr id="2" name="アーチ 1"/>
            <p:cNvSpPr/>
            <p:nvPr/>
          </p:nvSpPr>
          <p:spPr bwMode="auto">
            <a:xfrm>
              <a:off x="3275856" y="3861048"/>
              <a:ext cx="792088" cy="792088"/>
            </a:xfrm>
            <a:prstGeom prst="blockArc">
              <a:avLst>
                <a:gd name="adj1" fmla="val 10800000"/>
                <a:gd name="adj2" fmla="val 0"/>
                <a:gd name="adj3" fmla="val 26613"/>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22" name="アーチ 21"/>
            <p:cNvSpPr/>
            <p:nvPr/>
          </p:nvSpPr>
          <p:spPr bwMode="auto">
            <a:xfrm>
              <a:off x="2915816" y="3450704"/>
              <a:ext cx="1512168" cy="1634480"/>
            </a:xfrm>
            <a:prstGeom prst="blockArc">
              <a:avLst>
                <a:gd name="adj1" fmla="val 10792123"/>
                <a:gd name="adj2" fmla="val 21583518"/>
                <a:gd name="adj3" fmla="val 13414"/>
              </a:avLst>
            </a:prstGeom>
            <a:solidFill>
              <a:schemeClr val="accent1">
                <a:alpha val="6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23" name="アーチ 22"/>
            <p:cNvSpPr/>
            <p:nvPr/>
          </p:nvSpPr>
          <p:spPr bwMode="auto">
            <a:xfrm>
              <a:off x="2555776" y="3068960"/>
              <a:ext cx="2232248" cy="2304256"/>
            </a:xfrm>
            <a:prstGeom prst="blockArc">
              <a:avLst>
                <a:gd name="adj1" fmla="val 10713204"/>
                <a:gd name="adj2" fmla="val 88860"/>
                <a:gd name="adj3" fmla="val 8426"/>
              </a:avLst>
            </a:prstGeom>
            <a:solidFill>
              <a:schemeClr val="accent1">
                <a:alpha val="33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grpSp>
      <p:grpSp>
        <p:nvGrpSpPr>
          <p:cNvPr id="25" name="グループ化 24"/>
          <p:cNvGrpSpPr/>
          <p:nvPr/>
        </p:nvGrpSpPr>
        <p:grpSpPr>
          <a:xfrm rot="10800000">
            <a:off x="7452320" y="3212976"/>
            <a:ext cx="1008112" cy="864096"/>
            <a:chOff x="2555776" y="3068960"/>
            <a:chExt cx="2232248" cy="2304256"/>
          </a:xfrm>
        </p:grpSpPr>
        <p:sp>
          <p:nvSpPr>
            <p:cNvPr id="26" name="アーチ 25"/>
            <p:cNvSpPr/>
            <p:nvPr/>
          </p:nvSpPr>
          <p:spPr bwMode="auto">
            <a:xfrm>
              <a:off x="3275856" y="3861048"/>
              <a:ext cx="792088" cy="792088"/>
            </a:xfrm>
            <a:prstGeom prst="blockArc">
              <a:avLst>
                <a:gd name="adj1" fmla="val 10800000"/>
                <a:gd name="adj2" fmla="val 0"/>
                <a:gd name="adj3" fmla="val 26613"/>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27" name="アーチ 26"/>
            <p:cNvSpPr/>
            <p:nvPr/>
          </p:nvSpPr>
          <p:spPr bwMode="auto">
            <a:xfrm>
              <a:off x="2915816" y="3450704"/>
              <a:ext cx="1512168" cy="1634480"/>
            </a:xfrm>
            <a:prstGeom prst="blockArc">
              <a:avLst>
                <a:gd name="adj1" fmla="val 10792123"/>
                <a:gd name="adj2" fmla="val 21583518"/>
                <a:gd name="adj3" fmla="val 13414"/>
              </a:avLst>
            </a:prstGeom>
            <a:solidFill>
              <a:schemeClr val="accent1">
                <a:alpha val="6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28" name="アーチ 27"/>
            <p:cNvSpPr/>
            <p:nvPr/>
          </p:nvSpPr>
          <p:spPr bwMode="auto">
            <a:xfrm>
              <a:off x="2555776" y="3068960"/>
              <a:ext cx="2232248" cy="2304256"/>
            </a:xfrm>
            <a:prstGeom prst="blockArc">
              <a:avLst>
                <a:gd name="adj1" fmla="val 10713204"/>
                <a:gd name="adj2" fmla="val 88860"/>
                <a:gd name="adj3" fmla="val 8426"/>
              </a:avLst>
            </a:prstGeom>
            <a:solidFill>
              <a:schemeClr val="accent1">
                <a:alpha val="33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grpSp>
      <p:grpSp>
        <p:nvGrpSpPr>
          <p:cNvPr id="29" name="グループ化 28"/>
          <p:cNvGrpSpPr/>
          <p:nvPr/>
        </p:nvGrpSpPr>
        <p:grpSpPr>
          <a:xfrm rot="10800000">
            <a:off x="4499992" y="3429000"/>
            <a:ext cx="1008112" cy="864096"/>
            <a:chOff x="2555776" y="3068960"/>
            <a:chExt cx="2232248" cy="2304256"/>
          </a:xfrm>
        </p:grpSpPr>
        <p:sp>
          <p:nvSpPr>
            <p:cNvPr id="30" name="アーチ 29"/>
            <p:cNvSpPr/>
            <p:nvPr/>
          </p:nvSpPr>
          <p:spPr bwMode="auto">
            <a:xfrm>
              <a:off x="3275856" y="3861048"/>
              <a:ext cx="792088" cy="792088"/>
            </a:xfrm>
            <a:prstGeom prst="blockArc">
              <a:avLst>
                <a:gd name="adj1" fmla="val 10800000"/>
                <a:gd name="adj2" fmla="val 0"/>
                <a:gd name="adj3" fmla="val 26613"/>
              </a:avLst>
            </a:prstGeom>
            <a:solidFill>
              <a:srgbClr val="FF66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31" name="アーチ 30"/>
            <p:cNvSpPr/>
            <p:nvPr/>
          </p:nvSpPr>
          <p:spPr bwMode="auto">
            <a:xfrm>
              <a:off x="2915816" y="3450704"/>
              <a:ext cx="1512168" cy="1634480"/>
            </a:xfrm>
            <a:prstGeom prst="blockArc">
              <a:avLst>
                <a:gd name="adj1" fmla="val 10792123"/>
                <a:gd name="adj2" fmla="val 21583518"/>
                <a:gd name="adj3" fmla="val 13414"/>
              </a:avLst>
            </a:prstGeom>
            <a:solidFill>
              <a:srgbClr val="FF66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32" name="アーチ 31"/>
            <p:cNvSpPr/>
            <p:nvPr/>
          </p:nvSpPr>
          <p:spPr bwMode="auto">
            <a:xfrm>
              <a:off x="2555776" y="3068960"/>
              <a:ext cx="2232248" cy="2304256"/>
            </a:xfrm>
            <a:prstGeom prst="blockArc">
              <a:avLst>
                <a:gd name="adj1" fmla="val 10713204"/>
                <a:gd name="adj2" fmla="val 88860"/>
                <a:gd name="adj3" fmla="val 8426"/>
              </a:avLst>
            </a:prstGeom>
            <a:solidFill>
              <a:srgbClr val="FF6600">
                <a:alpha val="33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grpSp>
      <p:grpSp>
        <p:nvGrpSpPr>
          <p:cNvPr id="33" name="グループ化 32"/>
          <p:cNvGrpSpPr/>
          <p:nvPr/>
        </p:nvGrpSpPr>
        <p:grpSpPr>
          <a:xfrm rot="10800000">
            <a:off x="6372200" y="2348880"/>
            <a:ext cx="864096" cy="792088"/>
            <a:chOff x="2555776" y="3068960"/>
            <a:chExt cx="2232248" cy="2304256"/>
          </a:xfrm>
        </p:grpSpPr>
        <p:sp>
          <p:nvSpPr>
            <p:cNvPr id="34" name="アーチ 33"/>
            <p:cNvSpPr/>
            <p:nvPr/>
          </p:nvSpPr>
          <p:spPr bwMode="auto">
            <a:xfrm>
              <a:off x="3275856" y="3861048"/>
              <a:ext cx="792088" cy="792088"/>
            </a:xfrm>
            <a:prstGeom prst="blockArc">
              <a:avLst>
                <a:gd name="adj1" fmla="val 10800000"/>
                <a:gd name="adj2" fmla="val 0"/>
                <a:gd name="adj3" fmla="val 26613"/>
              </a:avLst>
            </a:prstGeom>
            <a:solidFill>
              <a:srgbClr val="FF66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35" name="アーチ 34"/>
            <p:cNvSpPr/>
            <p:nvPr/>
          </p:nvSpPr>
          <p:spPr bwMode="auto">
            <a:xfrm>
              <a:off x="2915816" y="3450704"/>
              <a:ext cx="1512168" cy="1634480"/>
            </a:xfrm>
            <a:prstGeom prst="blockArc">
              <a:avLst>
                <a:gd name="adj1" fmla="val 10792123"/>
                <a:gd name="adj2" fmla="val 21583518"/>
                <a:gd name="adj3" fmla="val 13414"/>
              </a:avLst>
            </a:prstGeom>
            <a:solidFill>
              <a:srgbClr val="FF66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36" name="アーチ 35"/>
            <p:cNvSpPr/>
            <p:nvPr/>
          </p:nvSpPr>
          <p:spPr bwMode="auto">
            <a:xfrm>
              <a:off x="2555776" y="3068960"/>
              <a:ext cx="2232248" cy="2304256"/>
            </a:xfrm>
            <a:prstGeom prst="blockArc">
              <a:avLst>
                <a:gd name="adj1" fmla="val 10713204"/>
                <a:gd name="adj2" fmla="val 88860"/>
                <a:gd name="adj3" fmla="val 8426"/>
              </a:avLst>
            </a:prstGeom>
            <a:solidFill>
              <a:srgbClr val="FF6600">
                <a:alpha val="33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grpSp>
      <p:grpSp>
        <p:nvGrpSpPr>
          <p:cNvPr id="37" name="グループ化 36"/>
          <p:cNvGrpSpPr/>
          <p:nvPr/>
        </p:nvGrpSpPr>
        <p:grpSpPr>
          <a:xfrm rot="10800000">
            <a:off x="6012160" y="3212976"/>
            <a:ext cx="1080120" cy="936104"/>
            <a:chOff x="2555776" y="3068960"/>
            <a:chExt cx="2232248" cy="2304256"/>
          </a:xfrm>
        </p:grpSpPr>
        <p:sp>
          <p:nvSpPr>
            <p:cNvPr id="38" name="アーチ 37"/>
            <p:cNvSpPr/>
            <p:nvPr/>
          </p:nvSpPr>
          <p:spPr bwMode="auto">
            <a:xfrm>
              <a:off x="3275856" y="3861048"/>
              <a:ext cx="792088" cy="792088"/>
            </a:xfrm>
            <a:prstGeom prst="blockArc">
              <a:avLst>
                <a:gd name="adj1" fmla="val 10800000"/>
                <a:gd name="adj2" fmla="val 0"/>
                <a:gd name="adj3" fmla="val 26613"/>
              </a:avLst>
            </a:prstGeom>
            <a:solidFill>
              <a:srgbClr val="00B0F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39" name="アーチ 38"/>
            <p:cNvSpPr/>
            <p:nvPr/>
          </p:nvSpPr>
          <p:spPr bwMode="auto">
            <a:xfrm>
              <a:off x="2915816" y="3450704"/>
              <a:ext cx="1512168" cy="1634480"/>
            </a:xfrm>
            <a:prstGeom prst="blockArc">
              <a:avLst>
                <a:gd name="adj1" fmla="val 10792123"/>
                <a:gd name="adj2" fmla="val 21583518"/>
                <a:gd name="adj3" fmla="val 13414"/>
              </a:avLst>
            </a:prstGeom>
            <a:solidFill>
              <a:srgbClr val="00B0F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0" name="アーチ 39"/>
            <p:cNvSpPr/>
            <p:nvPr/>
          </p:nvSpPr>
          <p:spPr bwMode="auto">
            <a:xfrm>
              <a:off x="2555776" y="3068960"/>
              <a:ext cx="2232248" cy="2304256"/>
            </a:xfrm>
            <a:prstGeom prst="blockArc">
              <a:avLst>
                <a:gd name="adj1" fmla="val 10713204"/>
                <a:gd name="adj2" fmla="val 88860"/>
                <a:gd name="adj3" fmla="val 8426"/>
              </a:avLst>
            </a:prstGeom>
            <a:solidFill>
              <a:srgbClr val="00B0F0">
                <a:alpha val="33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grpSp>
      <p:grpSp>
        <p:nvGrpSpPr>
          <p:cNvPr id="42" name="グループ化 41"/>
          <p:cNvGrpSpPr/>
          <p:nvPr/>
        </p:nvGrpSpPr>
        <p:grpSpPr>
          <a:xfrm rot="10800000">
            <a:off x="7596336" y="2276872"/>
            <a:ext cx="864096" cy="792088"/>
            <a:chOff x="2555776" y="3068960"/>
            <a:chExt cx="2232248" cy="2304256"/>
          </a:xfrm>
        </p:grpSpPr>
        <p:sp>
          <p:nvSpPr>
            <p:cNvPr id="43" name="アーチ 42"/>
            <p:cNvSpPr/>
            <p:nvPr/>
          </p:nvSpPr>
          <p:spPr bwMode="auto">
            <a:xfrm>
              <a:off x="3275856" y="3861048"/>
              <a:ext cx="792088" cy="792088"/>
            </a:xfrm>
            <a:prstGeom prst="blockArc">
              <a:avLst>
                <a:gd name="adj1" fmla="val 10800000"/>
                <a:gd name="adj2" fmla="val 0"/>
                <a:gd name="adj3" fmla="val 26613"/>
              </a:avLst>
            </a:prstGeom>
            <a:solidFill>
              <a:srgbClr val="00B0F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4" name="アーチ 43"/>
            <p:cNvSpPr/>
            <p:nvPr/>
          </p:nvSpPr>
          <p:spPr bwMode="auto">
            <a:xfrm>
              <a:off x="2915816" y="3450704"/>
              <a:ext cx="1512168" cy="1634480"/>
            </a:xfrm>
            <a:prstGeom prst="blockArc">
              <a:avLst>
                <a:gd name="adj1" fmla="val 10792123"/>
                <a:gd name="adj2" fmla="val 21583518"/>
                <a:gd name="adj3" fmla="val 13414"/>
              </a:avLst>
            </a:prstGeom>
            <a:solidFill>
              <a:srgbClr val="00B0F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5" name="アーチ 44"/>
            <p:cNvSpPr/>
            <p:nvPr/>
          </p:nvSpPr>
          <p:spPr bwMode="auto">
            <a:xfrm>
              <a:off x="2555776" y="3068960"/>
              <a:ext cx="2232248" cy="2304256"/>
            </a:xfrm>
            <a:prstGeom prst="blockArc">
              <a:avLst>
                <a:gd name="adj1" fmla="val 10713204"/>
                <a:gd name="adj2" fmla="val 88860"/>
                <a:gd name="adj3" fmla="val 8426"/>
              </a:avLst>
            </a:prstGeom>
            <a:solidFill>
              <a:srgbClr val="00B0F0">
                <a:alpha val="33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grpSp>
      <p:grpSp>
        <p:nvGrpSpPr>
          <p:cNvPr id="46" name="グループ化 45"/>
          <p:cNvGrpSpPr/>
          <p:nvPr/>
        </p:nvGrpSpPr>
        <p:grpSpPr>
          <a:xfrm>
            <a:off x="7956376" y="4922004"/>
            <a:ext cx="720080" cy="432048"/>
            <a:chOff x="1547664" y="5057696"/>
            <a:chExt cx="1509638" cy="864096"/>
          </a:xfrm>
        </p:grpSpPr>
        <p:sp>
          <p:nvSpPr>
            <p:cNvPr id="47" name="角丸四角形 46"/>
            <p:cNvSpPr/>
            <p:nvPr/>
          </p:nvSpPr>
          <p:spPr>
            <a:xfrm rot="5400000">
              <a:off x="1835696" y="4769664"/>
              <a:ext cx="864096" cy="1440160"/>
            </a:xfrm>
            <a:prstGeom prst="roundRect">
              <a:avLst/>
            </a:prstGeom>
            <a:solidFill>
              <a:schemeClr val="bg1"/>
            </a:solidFill>
            <a:ln>
              <a:solidFill>
                <a:schemeClr val="tx1">
                  <a:lumMod val="75000"/>
                  <a:lumOff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1619672" y="5445224"/>
              <a:ext cx="108012" cy="108012"/>
            </a:xfrm>
            <a:prstGeom prst="ellipse">
              <a:avLst/>
            </a:prstGeom>
            <a:solidFill>
              <a:schemeClr val="tx1">
                <a:lumMod val="50000"/>
                <a:lumOff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Picture 8" descr="C:\Users\inoue\AppData\Local\Microsoft\Windows\Temporary Internet Files\Content.IE5\11LLC03L\MC900420512[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73678" y="5122486"/>
              <a:ext cx="1383624" cy="799306"/>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テキスト ボックス 49"/>
          <p:cNvSpPr txBox="1"/>
          <p:nvPr/>
        </p:nvSpPr>
        <p:spPr>
          <a:xfrm>
            <a:off x="7452320" y="5498068"/>
            <a:ext cx="1512168" cy="340519"/>
          </a:xfrm>
          <a:prstGeom prst="roundRect">
            <a:avLst/>
          </a:prstGeom>
          <a:solidFill>
            <a:srgbClr val="FFFFCC"/>
          </a:solidFill>
        </p:spPr>
        <p:txBody>
          <a:bodyPr wrap="square" rtlCol="0">
            <a:spAutoFit/>
          </a:bodyPr>
          <a:lstStyle/>
          <a:p>
            <a:pPr algn="ctr"/>
            <a:r>
              <a:rPr lang="en-US" altLang="ja-JP" sz="1400" b="1" dirty="0" smtClean="0"/>
              <a:t>streaming </a:t>
            </a:r>
            <a:r>
              <a:rPr kumimoji="1" lang="en-US" altLang="ja-JP" sz="1400" b="1" dirty="0" smtClean="0"/>
              <a:t>video</a:t>
            </a:r>
            <a:endParaRPr kumimoji="1" lang="ja-JP" altLang="en-US" sz="1400" b="1" dirty="0"/>
          </a:p>
        </p:txBody>
      </p:sp>
      <p:grpSp>
        <p:nvGrpSpPr>
          <p:cNvPr id="8" name="グループ化 7"/>
          <p:cNvGrpSpPr/>
          <p:nvPr/>
        </p:nvGrpSpPr>
        <p:grpSpPr>
          <a:xfrm>
            <a:off x="2555776" y="4509120"/>
            <a:ext cx="216024" cy="360040"/>
            <a:chOff x="3419872" y="4509120"/>
            <a:chExt cx="288032" cy="480054"/>
          </a:xfrm>
        </p:grpSpPr>
        <p:sp>
          <p:nvSpPr>
            <p:cNvPr id="54" name="角丸四角形 53"/>
            <p:cNvSpPr/>
            <p:nvPr/>
          </p:nvSpPr>
          <p:spPr>
            <a:xfrm>
              <a:off x="3419872" y="4509120"/>
              <a:ext cx="288032" cy="480054"/>
            </a:xfrm>
            <a:prstGeom prst="roundRect">
              <a:avLst/>
            </a:prstGeom>
            <a:solidFill>
              <a:schemeClr val="bg1"/>
            </a:solidFill>
            <a:ln>
              <a:solidFill>
                <a:schemeClr val="tx1">
                  <a:lumMod val="75000"/>
                  <a:lumOff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3551887" y="4929167"/>
              <a:ext cx="36004" cy="36004"/>
            </a:xfrm>
            <a:prstGeom prst="ellipse">
              <a:avLst/>
            </a:prstGeom>
            <a:solidFill>
              <a:schemeClr val="tx1">
                <a:lumMod val="50000"/>
                <a:lumOff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Picture 2" descr="C:\Users\inoue\AppData\Local\Microsoft\Windows\Temporary Internet Files\Content.IE5\CJ1NB1WV\MP900409748[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43875" y="4538800"/>
              <a:ext cx="240027" cy="360922"/>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テキスト ボックス 56"/>
          <p:cNvSpPr txBox="1"/>
          <p:nvPr/>
        </p:nvSpPr>
        <p:spPr>
          <a:xfrm>
            <a:off x="2555776" y="4994012"/>
            <a:ext cx="1512168" cy="523220"/>
          </a:xfrm>
          <a:prstGeom prst="rect">
            <a:avLst/>
          </a:prstGeom>
          <a:solidFill>
            <a:schemeClr val="accent1">
              <a:lumMod val="20000"/>
              <a:lumOff val="80000"/>
            </a:schemeClr>
          </a:solidFill>
        </p:spPr>
        <p:txBody>
          <a:bodyPr wrap="square" rtlCol="0">
            <a:spAutoFit/>
          </a:bodyPr>
          <a:lstStyle/>
          <a:p>
            <a:pPr algn="ctr"/>
            <a:r>
              <a:rPr lang="en-US" altLang="ja-JP" sz="1400" b="1" dirty="0" smtClean="0"/>
              <a:t>Talking over</a:t>
            </a:r>
          </a:p>
          <a:p>
            <a:pPr algn="ctr"/>
            <a:r>
              <a:rPr kumimoji="1" lang="en-US" altLang="ja-JP" sz="1400" b="1" dirty="0" smtClean="0"/>
              <a:t>video phone</a:t>
            </a:r>
            <a:endParaRPr kumimoji="1" lang="ja-JP" altLang="en-US" sz="1400" b="1" dirty="0"/>
          </a:p>
        </p:txBody>
      </p:sp>
      <p:pic>
        <p:nvPicPr>
          <p:cNvPr id="31748" name="Picture 4" descr="C:\Users\inoue\AppData\Local\Microsoft\Windows\Temporary Internet Files\Content.IE5\NFWWW450\MP900402600[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39952" y="4293096"/>
            <a:ext cx="2592288" cy="2073830"/>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51"/>
          <p:cNvSpPr txBox="1"/>
          <p:nvPr/>
        </p:nvSpPr>
        <p:spPr>
          <a:xfrm>
            <a:off x="4283968" y="4725144"/>
            <a:ext cx="1194091" cy="523220"/>
          </a:xfrm>
          <a:prstGeom prst="rect">
            <a:avLst/>
          </a:prstGeom>
          <a:solidFill>
            <a:srgbClr val="FFC000"/>
          </a:solidFill>
        </p:spPr>
        <p:txBody>
          <a:bodyPr wrap="square" rtlCol="0">
            <a:spAutoFit/>
          </a:bodyPr>
          <a:lstStyle/>
          <a:p>
            <a:r>
              <a:rPr kumimoji="1" lang="en-US" altLang="ja-JP" sz="1400" b="1" dirty="0" smtClean="0"/>
              <a:t>VPN </a:t>
            </a:r>
            <a:r>
              <a:rPr lang="en-US" altLang="ja-JP" sz="1400" b="1" dirty="0"/>
              <a:t>a</a:t>
            </a:r>
            <a:r>
              <a:rPr kumimoji="1" lang="en-US" altLang="ja-JP" sz="1400" b="1" dirty="0" smtClean="0"/>
              <a:t>ccess to the office</a:t>
            </a:r>
            <a:endParaRPr kumimoji="1" lang="ja-JP" altLang="en-US" sz="1400" b="1" dirty="0"/>
          </a:p>
        </p:txBody>
      </p:sp>
      <p:sp>
        <p:nvSpPr>
          <p:cNvPr id="60" name="Rectangle 3"/>
          <p:cNvSpPr txBox="1">
            <a:spLocks noChangeArrowheads="1"/>
          </p:cNvSpPr>
          <p:nvPr/>
        </p:nvSpPr>
        <p:spPr bwMode="auto">
          <a:xfrm>
            <a:off x="4572000" y="1340768"/>
            <a:ext cx="4464496" cy="151216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800" dirty="0" smtClean="0"/>
              <a:t>Airports and train stations are typical places where many service providers install their APs and many passengers use WLAN services.</a:t>
            </a:r>
            <a:endParaRPr lang="en-US" sz="1800" dirty="0"/>
          </a:p>
        </p:txBody>
      </p:sp>
    </p:spTree>
    <p:extLst>
      <p:ext uri="{BB962C8B-B14F-4D97-AF65-F5344CB8AC3E}">
        <p14:creationId xmlns:p14="http://schemas.microsoft.com/office/powerpoint/2010/main" val="428478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altLang="ja-JP" smtClean="0"/>
              <a:t>May 2013</a:t>
            </a:r>
            <a:endParaRPr lang="en-CA" dirty="0"/>
          </a:p>
        </p:txBody>
      </p:sp>
      <p:sp>
        <p:nvSpPr>
          <p:cNvPr id="5" name="Footer Placeholder 4"/>
          <p:cNvSpPr>
            <a:spLocks noGrp="1"/>
          </p:cNvSpPr>
          <p:nvPr>
            <p:ph type="ftr" sz="quarter" idx="11"/>
          </p:nvPr>
        </p:nvSpPr>
        <p:spPr/>
        <p:txBody>
          <a:bodyPr/>
          <a:lstStyle/>
          <a:p>
            <a:r>
              <a:rPr lang="en-CA" smtClean="0"/>
              <a:t>Yasuhiko Inoue (NTT)</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11</a:t>
            </a:fld>
            <a:endParaRPr lang="en-CA"/>
          </a:p>
        </p:txBody>
      </p:sp>
      <p:sp>
        <p:nvSpPr>
          <p:cNvPr id="5122" name="Rectangle 2"/>
          <p:cNvSpPr>
            <a:spLocks noGrp="1" noChangeArrowheads="1"/>
          </p:cNvSpPr>
          <p:nvPr>
            <p:ph type="title"/>
          </p:nvPr>
        </p:nvSpPr>
        <p:spPr>
          <a:xfrm>
            <a:off x="539552" y="685800"/>
            <a:ext cx="8280920" cy="726976"/>
          </a:xfrm>
          <a:noFill/>
          <a:ln/>
        </p:spPr>
        <p:txBody>
          <a:bodyPr/>
          <a:lstStyle/>
          <a:p>
            <a:pPr algn="l"/>
            <a:r>
              <a:rPr lang="en-US" altLang="zh-CN" dirty="0"/>
              <a:t>Public Access in </a:t>
            </a:r>
            <a:r>
              <a:rPr lang="en-US" altLang="zh-CN" dirty="0" smtClean="0"/>
              <a:t>Airports and Train Stations</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High density users access internet through multiple operators’ WLAN network. </a:t>
            </a:r>
            <a:r>
              <a:rPr lang="en-US" sz="1400" b="0" dirty="0" smtClean="0"/>
              <a:t>WLAN network operators may control </a:t>
            </a:r>
            <a:r>
              <a:rPr lang="en-US" sz="1400" b="0" dirty="0"/>
              <a:t>multiple operators’ </a:t>
            </a:r>
            <a:r>
              <a:rPr lang="en-US" sz="1400" b="0" dirty="0" smtClean="0"/>
              <a:t>WLAN </a:t>
            </a:r>
            <a:r>
              <a:rPr lang="en-US" sz="1400" b="0" dirty="0"/>
              <a:t>networks </a:t>
            </a:r>
            <a:r>
              <a:rPr lang="en-US" sz="1400" b="0" dirty="0" smtClean="0"/>
              <a:t>uniformly.</a:t>
            </a:r>
            <a:endParaRPr lang="en-US" sz="1400" b="0" dirty="0"/>
          </a:p>
          <a:p>
            <a:pPr marL="0" indent="0">
              <a:buNone/>
            </a:pPr>
            <a:r>
              <a:rPr lang="en-US" sz="1600" u="sng" dirty="0"/>
              <a:t>Environment </a:t>
            </a:r>
          </a:p>
          <a:p>
            <a:pPr marL="0" indent="0">
              <a:buNone/>
            </a:pPr>
            <a:r>
              <a:rPr lang="en-US" sz="1400" b="0" dirty="0"/>
              <a:t>The environment is very complex and may suffer severe interference</a:t>
            </a:r>
          </a:p>
          <a:p>
            <a:pPr marL="0" indent="0">
              <a:buNone/>
            </a:pPr>
            <a:r>
              <a:rPr lang="en-US" sz="1400" b="0" dirty="0"/>
              <a:t>Each AP serves 120 users in a 200m2  area. The inter-AP distance is in the range of </a:t>
            </a:r>
            <a:r>
              <a:rPr lang="en-US" sz="1400" b="0" dirty="0" smtClean="0"/>
              <a:t>15~20m. </a:t>
            </a:r>
            <a:r>
              <a:rPr lang="en-US" sz="1400" b="0" dirty="0"/>
              <a:t>Single/multiple operators.</a:t>
            </a:r>
          </a:p>
          <a:p>
            <a:pPr marL="0" indent="0">
              <a:buNone/>
            </a:pPr>
            <a:r>
              <a:rPr lang="en-US" sz="1600" u="sng" dirty="0"/>
              <a:t>Applications</a:t>
            </a:r>
          </a:p>
          <a:p>
            <a:pPr marL="0" indent="0">
              <a:buNone/>
            </a:pPr>
            <a:r>
              <a:rPr lang="en-US" sz="1400" b="0" dirty="0"/>
              <a:t>Video based applications: TV, VOD, Video conference; VHD highly compressed. 60 x 100 Mbps = 6 </a:t>
            </a:r>
            <a:r>
              <a:rPr lang="en-US" sz="1400" b="0" dirty="0" err="1"/>
              <a:t>Gbps</a:t>
            </a:r>
            <a:r>
              <a:rPr lang="en-US" sz="1400" b="0" dirty="0"/>
              <a:t> </a:t>
            </a:r>
          </a:p>
          <a:p>
            <a:pPr marL="0" indent="0">
              <a:buNone/>
            </a:pPr>
            <a:r>
              <a:rPr lang="en-US" sz="1400" b="0" dirty="0" smtClean="0"/>
              <a:t>VPN applications; 20 x 20 Mbps = 0.5 </a:t>
            </a:r>
            <a:r>
              <a:rPr lang="en-US" sz="1400" b="0" dirty="0" err="1" smtClean="0"/>
              <a:t>Gbps</a:t>
            </a:r>
            <a:endParaRPr lang="en-US" sz="1400" b="0" dirty="0" smtClean="0"/>
          </a:p>
          <a:p>
            <a:pPr marL="0" indent="0">
              <a:buNone/>
            </a:pPr>
            <a:r>
              <a:rPr lang="en-US" sz="1400" b="0" dirty="0" smtClean="0"/>
              <a:t>Game </a:t>
            </a:r>
            <a:r>
              <a:rPr lang="en-US" sz="1400" b="0" dirty="0"/>
              <a:t>online; 100 Mbps, &lt; 20 </a:t>
            </a:r>
            <a:r>
              <a:rPr lang="en-US" sz="1400" b="0" dirty="0" err="1"/>
              <a:t>ms</a:t>
            </a:r>
            <a:r>
              <a:rPr lang="en-US" sz="1400" b="0" dirty="0"/>
              <a:t> jitter; &lt; 20 </a:t>
            </a:r>
            <a:r>
              <a:rPr lang="en-US" sz="1400" b="0" dirty="0" err="1"/>
              <a:t>ms</a:t>
            </a:r>
            <a:r>
              <a:rPr lang="en-US" sz="1400" b="0" dirty="0"/>
              <a:t> latency. 20 users x 100 </a:t>
            </a:r>
            <a:r>
              <a:rPr lang="en-US" sz="1400" b="0" dirty="0" smtClean="0"/>
              <a:t>= 2 </a:t>
            </a:r>
            <a:r>
              <a:rPr lang="en-US" sz="1400" b="0" dirty="0" err="1"/>
              <a:t>Gbps</a:t>
            </a:r>
            <a:r>
              <a:rPr lang="en-US" sz="1400" b="0" dirty="0"/>
              <a:t> </a:t>
            </a:r>
          </a:p>
          <a:p>
            <a:pPr marL="0" indent="0">
              <a:buNone/>
            </a:pPr>
            <a:r>
              <a:rPr lang="en-US" sz="1400" b="0" dirty="0"/>
              <a:t>Internet access: email, twitter, web surf, IM. </a:t>
            </a:r>
            <a:r>
              <a:rPr lang="en-US" sz="1400" b="0" dirty="0" smtClean="0"/>
              <a:t>20 </a:t>
            </a:r>
            <a:r>
              <a:rPr lang="en-US" sz="1400" b="0" dirty="0"/>
              <a:t>users x 20 Mbps, best effort = 0.8 </a:t>
            </a:r>
            <a:r>
              <a:rPr lang="en-US" sz="1400" b="0" dirty="0" err="1"/>
              <a:t>Gbps</a:t>
            </a:r>
            <a:r>
              <a:rPr lang="en-US" sz="1400" b="0" dirty="0"/>
              <a:t> </a:t>
            </a:r>
          </a:p>
          <a:p>
            <a:pPr marL="0" indent="0">
              <a:buNone/>
            </a:pPr>
            <a:r>
              <a:rPr lang="en-US" sz="1600" u="sng" dirty="0" smtClean="0"/>
              <a:t> </a:t>
            </a:r>
            <a:endParaRPr lang="en-US" sz="1600" u="sng"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p>
          <a:p>
            <a:pPr marL="0" indent="0">
              <a:buFontTx/>
              <a:buNone/>
            </a:pPr>
            <a:r>
              <a:rPr lang="en-US" sz="1600" u="sng" kern="0" dirty="0"/>
              <a:t>Use Case</a:t>
            </a:r>
          </a:p>
          <a:p>
            <a:pPr marL="0" indent="0">
              <a:buFontTx/>
              <a:buNone/>
            </a:pPr>
            <a:r>
              <a:rPr lang="en-US" sz="1400" b="0" kern="0" dirty="0"/>
              <a:t>Travelers are using the network to surf websites, watch movies, play online games and access cloud </a:t>
            </a:r>
            <a:r>
              <a:rPr lang="en-US" sz="1400" b="0" kern="0" dirty="0" smtClean="0"/>
              <a:t>services.</a:t>
            </a:r>
            <a:endParaRPr lang="en-US" sz="1400" b="0" kern="0" dirty="0"/>
          </a:p>
        </p:txBody>
      </p:sp>
    </p:spTree>
    <p:extLst>
      <p:ext uri="{BB962C8B-B14F-4D97-AF65-F5344CB8AC3E}">
        <p14:creationId xmlns:p14="http://schemas.microsoft.com/office/powerpoint/2010/main" val="28721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altLang="ja-JP" smtClean="0"/>
              <a:t>May 2013</a:t>
            </a:r>
            <a:endParaRPr lang="en-CA" dirty="0"/>
          </a:p>
        </p:txBody>
      </p:sp>
      <p:sp>
        <p:nvSpPr>
          <p:cNvPr id="5" name="Footer Placeholder 4"/>
          <p:cNvSpPr>
            <a:spLocks noGrp="1"/>
          </p:cNvSpPr>
          <p:nvPr>
            <p:ph type="ftr" sz="quarter" idx="11"/>
          </p:nvPr>
        </p:nvSpPr>
        <p:spPr/>
        <p:txBody>
          <a:bodyPr/>
          <a:lstStyle/>
          <a:p>
            <a:r>
              <a:rPr lang="en-CA" smtClean="0"/>
              <a:t>Yasuhiko Inoue (NTT)</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12</a:t>
            </a:fld>
            <a:endParaRPr lang="en-CA"/>
          </a:p>
        </p:txBody>
      </p:sp>
      <p:sp>
        <p:nvSpPr>
          <p:cNvPr id="5122" name="Rectangle 2"/>
          <p:cNvSpPr>
            <a:spLocks noGrp="1" noChangeArrowheads="1"/>
          </p:cNvSpPr>
          <p:nvPr>
            <p:ph type="title"/>
          </p:nvPr>
        </p:nvSpPr>
        <p:spPr>
          <a:xfrm>
            <a:off x="323528" y="685800"/>
            <a:ext cx="8496944" cy="654968"/>
          </a:xfrm>
          <a:noFill/>
          <a:ln/>
        </p:spPr>
        <p:txBody>
          <a:bodyPr/>
          <a:lstStyle/>
          <a:p>
            <a:pPr algn="l"/>
            <a:r>
              <a:rPr lang="en-US" altLang="zh-CN" dirty="0" smtClean="0"/>
              <a:t>Public Access – Exhibition Hall</a:t>
            </a:r>
            <a:endParaRPr lang="en-CA" dirty="0"/>
          </a:p>
        </p:txBody>
      </p:sp>
      <p:sp>
        <p:nvSpPr>
          <p:cNvPr id="5123" name="Rectangle 3"/>
          <p:cNvSpPr>
            <a:spLocks noGrp="1" noChangeArrowheads="1"/>
          </p:cNvSpPr>
          <p:nvPr>
            <p:ph type="body" idx="1"/>
          </p:nvPr>
        </p:nvSpPr>
        <p:spPr>
          <a:xfrm>
            <a:off x="179512" y="4221088"/>
            <a:ext cx="4824536" cy="2088232"/>
          </a:xfrm>
          <a:noFill/>
          <a:ln/>
        </p:spPr>
        <p:txBody>
          <a:bodyPr/>
          <a:lstStyle/>
          <a:p>
            <a:pPr marL="0" indent="0">
              <a:buNone/>
            </a:pPr>
            <a:r>
              <a:rPr lang="en-US" sz="1800" dirty="0" smtClean="0"/>
              <a:t>People access the digital contents such as demonstration and promotion video files that the exhibitors prepared from the exhibitors’ APs or from the APs provided by the event coordinator. People also access the internet to see exhibitors’ web sites, to send reports to the companies, etc.</a:t>
            </a:r>
            <a:endParaRPr lang="en-US" sz="1800" dirty="0"/>
          </a:p>
        </p:txBody>
      </p:sp>
      <p:pic>
        <p:nvPicPr>
          <p:cNvPr id="17" name="Picture 5" descr="C:\Users\inoue\AppData\Local\Microsoft\Windows\Temporary Internet Files\Content.IE5\11LLC03L\MC90043256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212976"/>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inoue\AppData\Local\Microsoft\Windows\Temporary Internet Files\Content.IE5\CJ1NB1WV\MC90039849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3212976"/>
            <a:ext cx="548443" cy="5040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Users\inoue\AppData\Local\Microsoft\Windows\Temporary Internet Files\Content.IE5\QDX7XL3L\MC900398531[2].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4408" y="3429000"/>
            <a:ext cx="465719" cy="288032"/>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グループ化 24"/>
          <p:cNvGrpSpPr/>
          <p:nvPr/>
        </p:nvGrpSpPr>
        <p:grpSpPr>
          <a:xfrm rot="10800000">
            <a:off x="4860032" y="3356992"/>
            <a:ext cx="1008112" cy="864096"/>
            <a:chOff x="2555776" y="3068960"/>
            <a:chExt cx="2232248" cy="2304256"/>
          </a:xfrm>
        </p:grpSpPr>
        <p:sp>
          <p:nvSpPr>
            <p:cNvPr id="26" name="アーチ 25"/>
            <p:cNvSpPr/>
            <p:nvPr/>
          </p:nvSpPr>
          <p:spPr bwMode="auto">
            <a:xfrm>
              <a:off x="3275856" y="3861048"/>
              <a:ext cx="792088" cy="792088"/>
            </a:xfrm>
            <a:prstGeom prst="blockArc">
              <a:avLst>
                <a:gd name="adj1" fmla="val 10800000"/>
                <a:gd name="adj2" fmla="val 0"/>
                <a:gd name="adj3" fmla="val 26613"/>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27" name="アーチ 26"/>
            <p:cNvSpPr/>
            <p:nvPr/>
          </p:nvSpPr>
          <p:spPr bwMode="auto">
            <a:xfrm>
              <a:off x="2915816" y="3450704"/>
              <a:ext cx="1512168" cy="1634480"/>
            </a:xfrm>
            <a:prstGeom prst="blockArc">
              <a:avLst>
                <a:gd name="adj1" fmla="val 10792123"/>
                <a:gd name="adj2" fmla="val 21583518"/>
                <a:gd name="adj3" fmla="val 13414"/>
              </a:avLst>
            </a:prstGeom>
            <a:solidFill>
              <a:schemeClr val="accent1">
                <a:alpha val="6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28" name="アーチ 27"/>
            <p:cNvSpPr/>
            <p:nvPr/>
          </p:nvSpPr>
          <p:spPr bwMode="auto">
            <a:xfrm>
              <a:off x="2555776" y="3068960"/>
              <a:ext cx="2232248" cy="2304256"/>
            </a:xfrm>
            <a:prstGeom prst="blockArc">
              <a:avLst>
                <a:gd name="adj1" fmla="val 10713204"/>
                <a:gd name="adj2" fmla="val 88860"/>
                <a:gd name="adj3" fmla="val 8426"/>
              </a:avLst>
            </a:prstGeom>
            <a:solidFill>
              <a:schemeClr val="accent1">
                <a:alpha val="33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grpSp>
      <p:grpSp>
        <p:nvGrpSpPr>
          <p:cNvPr id="33" name="グループ化 32"/>
          <p:cNvGrpSpPr/>
          <p:nvPr/>
        </p:nvGrpSpPr>
        <p:grpSpPr>
          <a:xfrm rot="10800000">
            <a:off x="6588224" y="3356992"/>
            <a:ext cx="864096" cy="792088"/>
            <a:chOff x="2555776" y="3068960"/>
            <a:chExt cx="2232248" cy="2304256"/>
          </a:xfrm>
        </p:grpSpPr>
        <p:sp>
          <p:nvSpPr>
            <p:cNvPr id="34" name="アーチ 33"/>
            <p:cNvSpPr/>
            <p:nvPr/>
          </p:nvSpPr>
          <p:spPr bwMode="auto">
            <a:xfrm>
              <a:off x="3275856" y="3861048"/>
              <a:ext cx="792088" cy="792088"/>
            </a:xfrm>
            <a:prstGeom prst="blockArc">
              <a:avLst>
                <a:gd name="adj1" fmla="val 10800000"/>
                <a:gd name="adj2" fmla="val 0"/>
                <a:gd name="adj3" fmla="val 26613"/>
              </a:avLst>
            </a:prstGeom>
            <a:solidFill>
              <a:srgbClr val="FF66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35" name="アーチ 34"/>
            <p:cNvSpPr/>
            <p:nvPr/>
          </p:nvSpPr>
          <p:spPr bwMode="auto">
            <a:xfrm>
              <a:off x="2915816" y="3450704"/>
              <a:ext cx="1512168" cy="1634480"/>
            </a:xfrm>
            <a:prstGeom prst="blockArc">
              <a:avLst>
                <a:gd name="adj1" fmla="val 10792123"/>
                <a:gd name="adj2" fmla="val 21583518"/>
                <a:gd name="adj3" fmla="val 13414"/>
              </a:avLst>
            </a:prstGeom>
            <a:solidFill>
              <a:srgbClr val="FF66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36" name="アーチ 35"/>
            <p:cNvSpPr/>
            <p:nvPr/>
          </p:nvSpPr>
          <p:spPr bwMode="auto">
            <a:xfrm>
              <a:off x="2555776" y="3068960"/>
              <a:ext cx="2232248" cy="2304256"/>
            </a:xfrm>
            <a:prstGeom prst="blockArc">
              <a:avLst>
                <a:gd name="adj1" fmla="val 10713204"/>
                <a:gd name="adj2" fmla="val 88860"/>
                <a:gd name="adj3" fmla="val 8426"/>
              </a:avLst>
            </a:prstGeom>
            <a:solidFill>
              <a:srgbClr val="FF6600">
                <a:alpha val="33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grpSp>
      <p:grpSp>
        <p:nvGrpSpPr>
          <p:cNvPr id="42" name="グループ化 41"/>
          <p:cNvGrpSpPr/>
          <p:nvPr/>
        </p:nvGrpSpPr>
        <p:grpSpPr>
          <a:xfrm rot="10800000">
            <a:off x="8028384" y="3429000"/>
            <a:ext cx="864096" cy="792088"/>
            <a:chOff x="2555776" y="3068960"/>
            <a:chExt cx="2232248" cy="2304256"/>
          </a:xfrm>
        </p:grpSpPr>
        <p:sp>
          <p:nvSpPr>
            <p:cNvPr id="43" name="アーチ 42"/>
            <p:cNvSpPr/>
            <p:nvPr/>
          </p:nvSpPr>
          <p:spPr bwMode="auto">
            <a:xfrm>
              <a:off x="3275856" y="3861048"/>
              <a:ext cx="792088" cy="792088"/>
            </a:xfrm>
            <a:prstGeom prst="blockArc">
              <a:avLst>
                <a:gd name="adj1" fmla="val 10800000"/>
                <a:gd name="adj2" fmla="val 0"/>
                <a:gd name="adj3" fmla="val 26613"/>
              </a:avLst>
            </a:prstGeom>
            <a:solidFill>
              <a:srgbClr val="00B0F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4" name="アーチ 43"/>
            <p:cNvSpPr/>
            <p:nvPr/>
          </p:nvSpPr>
          <p:spPr bwMode="auto">
            <a:xfrm>
              <a:off x="2915816" y="3450704"/>
              <a:ext cx="1512168" cy="1634480"/>
            </a:xfrm>
            <a:prstGeom prst="blockArc">
              <a:avLst>
                <a:gd name="adj1" fmla="val 10792123"/>
                <a:gd name="adj2" fmla="val 21583518"/>
                <a:gd name="adj3" fmla="val 13414"/>
              </a:avLst>
            </a:prstGeom>
            <a:solidFill>
              <a:srgbClr val="00B0F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5" name="アーチ 44"/>
            <p:cNvSpPr/>
            <p:nvPr/>
          </p:nvSpPr>
          <p:spPr bwMode="auto">
            <a:xfrm>
              <a:off x="2555776" y="3068960"/>
              <a:ext cx="2232248" cy="2304256"/>
            </a:xfrm>
            <a:prstGeom prst="blockArc">
              <a:avLst>
                <a:gd name="adj1" fmla="val 10713204"/>
                <a:gd name="adj2" fmla="val 88860"/>
                <a:gd name="adj3" fmla="val 8426"/>
              </a:avLst>
            </a:prstGeom>
            <a:solidFill>
              <a:srgbClr val="00B0F0">
                <a:alpha val="33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grpSp>
      <p:pic>
        <p:nvPicPr>
          <p:cNvPr id="31748" name="Picture 4" descr="C:\Users\inoue\AppData\Local\Microsoft\Windows\Temporary Internet Files\Content.IE5\NFWWW450\MP9004026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0232" y="4653136"/>
            <a:ext cx="2232248" cy="1785798"/>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51"/>
          <p:cNvSpPr txBox="1"/>
          <p:nvPr/>
        </p:nvSpPr>
        <p:spPr>
          <a:xfrm>
            <a:off x="6444208" y="4797152"/>
            <a:ext cx="1194091" cy="523220"/>
          </a:xfrm>
          <a:prstGeom prst="rect">
            <a:avLst/>
          </a:prstGeom>
          <a:solidFill>
            <a:srgbClr val="FFC000"/>
          </a:solidFill>
        </p:spPr>
        <p:txBody>
          <a:bodyPr wrap="square" rtlCol="0">
            <a:spAutoFit/>
          </a:bodyPr>
          <a:lstStyle/>
          <a:p>
            <a:r>
              <a:rPr kumimoji="1" lang="en-US" altLang="ja-JP" sz="1400" b="1" dirty="0" smtClean="0"/>
              <a:t>VPN </a:t>
            </a:r>
            <a:r>
              <a:rPr lang="en-US" altLang="ja-JP" sz="1400" b="1" dirty="0"/>
              <a:t>a</a:t>
            </a:r>
            <a:r>
              <a:rPr kumimoji="1" lang="en-US" altLang="ja-JP" sz="1400" b="1" dirty="0" smtClean="0"/>
              <a:t>ccess to the office</a:t>
            </a:r>
            <a:endParaRPr kumimoji="1" lang="ja-JP" altLang="en-US" sz="1400" b="1" dirty="0"/>
          </a:p>
        </p:txBody>
      </p:sp>
      <p:sp>
        <p:nvSpPr>
          <p:cNvPr id="60" name="Rectangle 3"/>
          <p:cNvSpPr txBox="1">
            <a:spLocks noChangeArrowheads="1"/>
          </p:cNvSpPr>
          <p:nvPr/>
        </p:nvSpPr>
        <p:spPr bwMode="auto">
          <a:xfrm>
            <a:off x="4427984" y="1340768"/>
            <a:ext cx="4608512" cy="151216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800" dirty="0" smtClean="0"/>
              <a:t>Exhibition halls are another examples of high density deployment use cases. There may be many WLAN networks installed be the exhibitors and event coordinator.</a:t>
            </a:r>
          </a:p>
        </p:txBody>
      </p:sp>
      <p:pic>
        <p:nvPicPr>
          <p:cNvPr id="32772" name="Picture 4" descr="http://www.tokyo-date.net/machi_kokusaitenji/images/4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1340768"/>
            <a:ext cx="3824834" cy="254989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p:cNvGrpSpPr/>
          <p:nvPr/>
        </p:nvGrpSpPr>
        <p:grpSpPr>
          <a:xfrm>
            <a:off x="467544" y="2132856"/>
            <a:ext cx="1008112" cy="1008112"/>
            <a:chOff x="4499992" y="3645024"/>
            <a:chExt cx="1008112" cy="1008112"/>
          </a:xfrm>
        </p:grpSpPr>
        <p:pic>
          <p:nvPicPr>
            <p:cNvPr id="16" name="Picture 5" descr="C:\Users\inoue\AppData\Local\Microsoft\Windows\Temporary Internet Files\Content.IE5\11LLC03L\MC90043256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645024"/>
              <a:ext cx="720080" cy="72008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グループ化 28"/>
            <p:cNvGrpSpPr/>
            <p:nvPr/>
          </p:nvGrpSpPr>
          <p:grpSpPr>
            <a:xfrm rot="10800000">
              <a:off x="4499992" y="3789040"/>
              <a:ext cx="1008112" cy="864096"/>
              <a:chOff x="2555776" y="3068960"/>
              <a:chExt cx="2232248" cy="2304256"/>
            </a:xfrm>
          </p:grpSpPr>
          <p:sp>
            <p:nvSpPr>
              <p:cNvPr id="30" name="アーチ 29"/>
              <p:cNvSpPr/>
              <p:nvPr/>
            </p:nvSpPr>
            <p:spPr bwMode="auto">
              <a:xfrm>
                <a:off x="3275856" y="3861048"/>
                <a:ext cx="792088" cy="792088"/>
              </a:xfrm>
              <a:prstGeom prst="blockArc">
                <a:avLst>
                  <a:gd name="adj1" fmla="val 10800000"/>
                  <a:gd name="adj2" fmla="val 0"/>
                  <a:gd name="adj3" fmla="val 26613"/>
                </a:avLst>
              </a:prstGeom>
              <a:solidFill>
                <a:srgbClr val="FF66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31" name="アーチ 30"/>
              <p:cNvSpPr/>
              <p:nvPr/>
            </p:nvSpPr>
            <p:spPr bwMode="auto">
              <a:xfrm>
                <a:off x="2915816" y="3450704"/>
                <a:ext cx="1512168" cy="1634480"/>
              </a:xfrm>
              <a:prstGeom prst="blockArc">
                <a:avLst>
                  <a:gd name="adj1" fmla="val 10792123"/>
                  <a:gd name="adj2" fmla="val 21583518"/>
                  <a:gd name="adj3" fmla="val 13414"/>
                </a:avLst>
              </a:prstGeom>
              <a:solidFill>
                <a:srgbClr val="FF66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32" name="アーチ 31"/>
              <p:cNvSpPr/>
              <p:nvPr/>
            </p:nvSpPr>
            <p:spPr bwMode="auto">
              <a:xfrm>
                <a:off x="2555776" y="3068960"/>
                <a:ext cx="2232248" cy="2304256"/>
              </a:xfrm>
              <a:prstGeom prst="blockArc">
                <a:avLst>
                  <a:gd name="adj1" fmla="val 10713204"/>
                  <a:gd name="adj2" fmla="val 88860"/>
                  <a:gd name="adj3" fmla="val 8426"/>
                </a:avLst>
              </a:prstGeom>
              <a:solidFill>
                <a:srgbClr val="FF6600">
                  <a:alpha val="33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grpSp>
      </p:grpSp>
      <p:grpSp>
        <p:nvGrpSpPr>
          <p:cNvPr id="9" name="グループ化 8"/>
          <p:cNvGrpSpPr/>
          <p:nvPr/>
        </p:nvGrpSpPr>
        <p:grpSpPr>
          <a:xfrm>
            <a:off x="3347864" y="2348880"/>
            <a:ext cx="864096" cy="864097"/>
            <a:chOff x="5076056" y="2996952"/>
            <a:chExt cx="864096" cy="864097"/>
          </a:xfrm>
        </p:grpSpPr>
        <p:pic>
          <p:nvPicPr>
            <p:cNvPr id="18" name="Picture 7" descr="C:\Users\inoue\AppData\Local\Microsoft\Windows\Temporary Internet Files\Content.IE5\CJ1NB1WV\MC90039849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1" y="2996952"/>
              <a:ext cx="470094" cy="43204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rot="10800000">
              <a:off x="5076056" y="3068961"/>
              <a:ext cx="864096" cy="792088"/>
              <a:chOff x="2555776" y="3068960"/>
              <a:chExt cx="2232248" cy="2304256"/>
            </a:xfrm>
          </p:grpSpPr>
          <p:sp>
            <p:nvSpPr>
              <p:cNvPr id="2" name="アーチ 1"/>
              <p:cNvSpPr/>
              <p:nvPr/>
            </p:nvSpPr>
            <p:spPr bwMode="auto">
              <a:xfrm>
                <a:off x="3275856" y="3861048"/>
                <a:ext cx="792088" cy="792088"/>
              </a:xfrm>
              <a:prstGeom prst="blockArc">
                <a:avLst>
                  <a:gd name="adj1" fmla="val 10800000"/>
                  <a:gd name="adj2" fmla="val 0"/>
                  <a:gd name="adj3" fmla="val 26613"/>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22" name="アーチ 21"/>
              <p:cNvSpPr/>
              <p:nvPr/>
            </p:nvSpPr>
            <p:spPr bwMode="auto">
              <a:xfrm>
                <a:off x="2915816" y="3450704"/>
                <a:ext cx="1512168" cy="1634480"/>
              </a:xfrm>
              <a:prstGeom prst="blockArc">
                <a:avLst>
                  <a:gd name="adj1" fmla="val 10792123"/>
                  <a:gd name="adj2" fmla="val 21583518"/>
                  <a:gd name="adj3" fmla="val 13414"/>
                </a:avLst>
              </a:prstGeom>
              <a:solidFill>
                <a:schemeClr val="accent1">
                  <a:alpha val="6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23" name="アーチ 22"/>
              <p:cNvSpPr/>
              <p:nvPr/>
            </p:nvSpPr>
            <p:spPr bwMode="auto">
              <a:xfrm>
                <a:off x="2555776" y="3068960"/>
                <a:ext cx="2232248" cy="2304256"/>
              </a:xfrm>
              <a:prstGeom prst="blockArc">
                <a:avLst>
                  <a:gd name="adj1" fmla="val 10713204"/>
                  <a:gd name="adj2" fmla="val 88860"/>
                  <a:gd name="adj3" fmla="val 8426"/>
                </a:avLst>
              </a:prstGeom>
              <a:solidFill>
                <a:schemeClr val="accent1">
                  <a:alpha val="33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grpSp>
      </p:grpSp>
      <p:grpSp>
        <p:nvGrpSpPr>
          <p:cNvPr id="10" name="グループ化 9"/>
          <p:cNvGrpSpPr/>
          <p:nvPr/>
        </p:nvGrpSpPr>
        <p:grpSpPr>
          <a:xfrm>
            <a:off x="1475656" y="2780928"/>
            <a:ext cx="1080120" cy="936104"/>
            <a:chOff x="6012160" y="3573016"/>
            <a:chExt cx="1080120" cy="936104"/>
          </a:xfrm>
        </p:grpSpPr>
        <p:pic>
          <p:nvPicPr>
            <p:cNvPr id="20" name="Picture 6" descr="C:\Users\inoue\AppData\Local\Microsoft\Windows\Temporary Internet Files\Content.IE5\QDX7XL3L\MC900398531[2].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8529" y="3645024"/>
              <a:ext cx="465719" cy="288032"/>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グループ化 36"/>
            <p:cNvGrpSpPr/>
            <p:nvPr/>
          </p:nvGrpSpPr>
          <p:grpSpPr>
            <a:xfrm rot="10800000">
              <a:off x="6012160" y="3573016"/>
              <a:ext cx="1080120" cy="936104"/>
              <a:chOff x="2555776" y="3068960"/>
              <a:chExt cx="2232248" cy="2304256"/>
            </a:xfrm>
          </p:grpSpPr>
          <p:sp>
            <p:nvSpPr>
              <p:cNvPr id="38" name="アーチ 37"/>
              <p:cNvSpPr/>
              <p:nvPr/>
            </p:nvSpPr>
            <p:spPr bwMode="auto">
              <a:xfrm>
                <a:off x="3275856" y="3861048"/>
                <a:ext cx="792088" cy="792088"/>
              </a:xfrm>
              <a:prstGeom prst="blockArc">
                <a:avLst>
                  <a:gd name="adj1" fmla="val 10800000"/>
                  <a:gd name="adj2" fmla="val 0"/>
                  <a:gd name="adj3" fmla="val 26613"/>
                </a:avLst>
              </a:prstGeom>
              <a:solidFill>
                <a:srgbClr val="00B0F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39" name="アーチ 38"/>
              <p:cNvSpPr/>
              <p:nvPr/>
            </p:nvSpPr>
            <p:spPr bwMode="auto">
              <a:xfrm>
                <a:off x="2915816" y="3450704"/>
                <a:ext cx="1512168" cy="1634480"/>
              </a:xfrm>
              <a:prstGeom prst="blockArc">
                <a:avLst>
                  <a:gd name="adj1" fmla="val 10792123"/>
                  <a:gd name="adj2" fmla="val 21583518"/>
                  <a:gd name="adj3" fmla="val 13414"/>
                </a:avLst>
              </a:prstGeom>
              <a:solidFill>
                <a:srgbClr val="00B0F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0" name="アーチ 39"/>
              <p:cNvSpPr/>
              <p:nvPr/>
            </p:nvSpPr>
            <p:spPr bwMode="auto">
              <a:xfrm>
                <a:off x="2555776" y="3068960"/>
                <a:ext cx="2232248" cy="2304256"/>
              </a:xfrm>
              <a:prstGeom prst="blockArc">
                <a:avLst>
                  <a:gd name="adj1" fmla="val 10713204"/>
                  <a:gd name="adj2" fmla="val 88860"/>
                  <a:gd name="adj3" fmla="val 8426"/>
                </a:avLst>
              </a:prstGeom>
              <a:solidFill>
                <a:srgbClr val="00B0F0">
                  <a:alpha val="33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grpSp>
      </p:grpSp>
      <p:pic>
        <p:nvPicPr>
          <p:cNvPr id="32773" name="Picture 5" descr="C:\Users\inoue\AppData\Local\Microsoft\Windows\Temporary Internet Files\Content.IE5\ARPFJLGC\MC900441335[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72400" y="2492896"/>
            <a:ext cx="656976" cy="65697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直線コネクタ 13"/>
          <p:cNvCxnSpPr>
            <a:stCxn id="32773" idx="2"/>
            <a:endCxn id="21" idx="0"/>
          </p:cNvCxnSpPr>
          <p:nvPr/>
        </p:nvCxnSpPr>
        <p:spPr bwMode="auto">
          <a:xfrm flipH="1">
            <a:off x="8477268" y="3149872"/>
            <a:ext cx="23620" cy="279128"/>
          </a:xfrm>
          <a:prstGeom prst="line">
            <a:avLst/>
          </a:prstGeom>
          <a:solidFill>
            <a:schemeClr val="accent1"/>
          </a:solidFill>
          <a:ln w="12700" cap="flat" cmpd="sng" algn="ctr">
            <a:solidFill>
              <a:schemeClr val="tx1"/>
            </a:solidFill>
            <a:prstDash val="solid"/>
            <a:round/>
            <a:headEnd type="none" w="sm" len="sm"/>
            <a:tailEnd type="none" w="sm" len="sm"/>
          </a:ln>
          <a:effectLst/>
        </p:spPr>
      </p:cxnSp>
      <p:pic>
        <p:nvPicPr>
          <p:cNvPr id="32774" name="Picture 6" descr="C:\Users\inoue\AppData\Local\Microsoft\Windows\Temporary Internet Files\Content.IE5\XD873S3R\MC90042355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55148" y="2622748"/>
            <a:ext cx="435438" cy="37420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直線コネクタ 23"/>
          <p:cNvCxnSpPr>
            <a:stCxn id="32774" idx="2"/>
            <a:endCxn id="19" idx="0"/>
          </p:cNvCxnSpPr>
          <p:nvPr/>
        </p:nvCxnSpPr>
        <p:spPr bwMode="auto">
          <a:xfrm flipH="1">
            <a:off x="5350278" y="2996952"/>
            <a:ext cx="22589" cy="216024"/>
          </a:xfrm>
          <a:prstGeom prst="line">
            <a:avLst/>
          </a:prstGeom>
          <a:solidFill>
            <a:schemeClr val="accent1"/>
          </a:solidFill>
          <a:ln w="12700" cap="flat" cmpd="sng" algn="ctr">
            <a:solidFill>
              <a:schemeClr val="tx1"/>
            </a:solidFill>
            <a:prstDash val="solid"/>
            <a:round/>
            <a:headEnd type="none" w="sm" len="sm"/>
            <a:tailEnd type="none" w="sm" len="sm"/>
          </a:ln>
          <a:effectLst/>
        </p:spPr>
      </p:cxnSp>
      <p:pic>
        <p:nvPicPr>
          <p:cNvPr id="32775" name="Picture 7" descr="C:\Users\inoue\AppData\Local\Microsoft\Windows\Temporary Internet Files\Content.IE5\0RRGIWP5\MC90044134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39198" y="2564904"/>
            <a:ext cx="648072" cy="648072"/>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直線コネクタ 50"/>
          <p:cNvCxnSpPr>
            <a:stCxn id="32775" idx="2"/>
          </p:cNvCxnSpPr>
          <p:nvPr/>
        </p:nvCxnSpPr>
        <p:spPr bwMode="auto">
          <a:xfrm>
            <a:off x="6963234" y="3212976"/>
            <a:ext cx="129046" cy="360040"/>
          </a:xfrm>
          <a:prstGeom prst="line">
            <a:avLst/>
          </a:prstGeom>
          <a:solidFill>
            <a:schemeClr val="accent1"/>
          </a:solidFill>
          <a:ln w="12700" cap="flat" cmpd="sng" algn="ctr">
            <a:solidFill>
              <a:schemeClr val="tx1"/>
            </a:solidFill>
            <a:prstDash val="solid"/>
            <a:round/>
            <a:headEnd type="none" w="sm" len="sm"/>
            <a:tailEnd type="none" w="sm" len="sm"/>
          </a:ln>
          <a:effectLst/>
        </p:spPr>
      </p:cxnSp>
      <p:pic>
        <p:nvPicPr>
          <p:cNvPr id="32776" name="Picture 8" descr="C:\Users\inoue\AppData\Local\Microsoft\Windows\Temporary Internet Files\Content.IE5\NKFN0HC5\MP900402186[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32040" y="5157192"/>
            <a:ext cx="836823" cy="648072"/>
          </a:xfrm>
          <a:prstGeom prst="rect">
            <a:avLst/>
          </a:prstGeom>
          <a:noFill/>
          <a:extLst>
            <a:ext uri="{909E8E84-426E-40DD-AFC4-6F175D3DCCD1}">
              <a14:hiddenFill xmlns:a14="http://schemas.microsoft.com/office/drawing/2010/main">
                <a:solidFill>
                  <a:srgbClr val="FFFFFF"/>
                </a:solidFill>
              </a14:hiddenFill>
            </a:ext>
          </a:extLst>
        </p:spPr>
      </p:pic>
      <p:sp>
        <p:nvSpPr>
          <p:cNvPr id="59" name="フリーフォーム 58"/>
          <p:cNvSpPr/>
          <p:nvPr/>
        </p:nvSpPr>
        <p:spPr bwMode="auto">
          <a:xfrm>
            <a:off x="5208666" y="4293097"/>
            <a:ext cx="299438" cy="840652"/>
          </a:xfrm>
          <a:custGeom>
            <a:avLst/>
            <a:gdLst>
              <a:gd name="connsiteX0" fmla="*/ 204952 w 204952"/>
              <a:gd name="connsiteY0" fmla="*/ 0 h 630621"/>
              <a:gd name="connsiteX1" fmla="*/ 0 w 204952"/>
              <a:gd name="connsiteY1" fmla="*/ 425669 h 630621"/>
              <a:gd name="connsiteX2" fmla="*/ 157656 w 204952"/>
              <a:gd name="connsiteY2" fmla="*/ 346842 h 630621"/>
              <a:gd name="connsiteX3" fmla="*/ 31531 w 204952"/>
              <a:gd name="connsiteY3" fmla="*/ 630621 h 630621"/>
              <a:gd name="connsiteX0" fmla="*/ 127314 w 157656"/>
              <a:gd name="connsiteY0" fmla="*/ 0 h 475345"/>
              <a:gd name="connsiteX1" fmla="*/ 0 w 157656"/>
              <a:gd name="connsiteY1" fmla="*/ 270393 h 475345"/>
              <a:gd name="connsiteX2" fmla="*/ 157656 w 157656"/>
              <a:gd name="connsiteY2" fmla="*/ 191566 h 475345"/>
              <a:gd name="connsiteX3" fmla="*/ 31531 w 157656"/>
              <a:gd name="connsiteY3" fmla="*/ 475345 h 475345"/>
              <a:gd name="connsiteX0" fmla="*/ 133557 w 163899"/>
              <a:gd name="connsiteY0" fmla="*/ 0 h 568721"/>
              <a:gd name="connsiteX1" fmla="*/ 6243 w 163899"/>
              <a:gd name="connsiteY1" fmla="*/ 270393 h 568721"/>
              <a:gd name="connsiteX2" fmla="*/ 163899 w 163899"/>
              <a:gd name="connsiteY2" fmla="*/ 191566 h 568721"/>
              <a:gd name="connsiteX3" fmla="*/ 0 w 163899"/>
              <a:gd name="connsiteY3" fmla="*/ 568721 h 568721"/>
            </a:gdLst>
            <a:ahLst/>
            <a:cxnLst>
              <a:cxn ang="0">
                <a:pos x="connsiteX0" y="connsiteY0"/>
              </a:cxn>
              <a:cxn ang="0">
                <a:pos x="connsiteX1" y="connsiteY1"/>
              </a:cxn>
              <a:cxn ang="0">
                <a:pos x="connsiteX2" y="connsiteY2"/>
              </a:cxn>
              <a:cxn ang="0">
                <a:pos x="connsiteX3" y="connsiteY3"/>
              </a:cxn>
            </a:cxnLst>
            <a:rect l="l" t="t" r="r" b="b"/>
            <a:pathLst>
              <a:path w="163899" h="568721">
                <a:moveTo>
                  <a:pt x="133557" y="0"/>
                </a:moveTo>
                <a:lnTo>
                  <a:pt x="6243" y="270393"/>
                </a:lnTo>
                <a:lnTo>
                  <a:pt x="163899" y="191566"/>
                </a:lnTo>
                <a:lnTo>
                  <a:pt x="0" y="568721"/>
                </a:lnTo>
              </a:path>
            </a:pathLst>
          </a:custGeom>
          <a:noFill/>
          <a:ln w="57150" cap="flat" cmpd="sng" algn="ctr">
            <a:solidFill>
              <a:srgbClr val="00B05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81690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altLang="ja-JP" smtClean="0"/>
              <a:t>May 2013</a:t>
            </a:r>
            <a:endParaRPr lang="en-CA" dirty="0"/>
          </a:p>
        </p:txBody>
      </p:sp>
      <p:sp>
        <p:nvSpPr>
          <p:cNvPr id="5" name="Footer Placeholder 4"/>
          <p:cNvSpPr>
            <a:spLocks noGrp="1"/>
          </p:cNvSpPr>
          <p:nvPr>
            <p:ph type="ftr" sz="quarter" idx="11"/>
          </p:nvPr>
        </p:nvSpPr>
        <p:spPr/>
        <p:txBody>
          <a:bodyPr/>
          <a:lstStyle/>
          <a:p>
            <a:r>
              <a:rPr lang="en-CA" smtClean="0"/>
              <a:t>Yasuhiko Inoue (NTT)</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13</a:t>
            </a:fld>
            <a:endParaRPr lang="en-CA"/>
          </a:p>
        </p:txBody>
      </p:sp>
      <p:sp>
        <p:nvSpPr>
          <p:cNvPr id="5122" name="Rectangle 2"/>
          <p:cNvSpPr>
            <a:spLocks noGrp="1" noChangeArrowheads="1"/>
          </p:cNvSpPr>
          <p:nvPr>
            <p:ph type="title"/>
          </p:nvPr>
        </p:nvSpPr>
        <p:spPr>
          <a:xfrm>
            <a:off x="539552" y="685800"/>
            <a:ext cx="8280920" cy="726976"/>
          </a:xfrm>
          <a:noFill/>
          <a:ln/>
        </p:spPr>
        <p:txBody>
          <a:bodyPr/>
          <a:lstStyle/>
          <a:p>
            <a:pPr algn="l"/>
            <a:r>
              <a:rPr lang="en-US" altLang="zh-CN" dirty="0"/>
              <a:t>Public Access </a:t>
            </a:r>
            <a:r>
              <a:rPr lang="en-US" altLang="zh-CN" dirty="0" smtClean="0"/>
              <a:t>in an Exhibition Hall</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High density users access internet </a:t>
            </a:r>
            <a:r>
              <a:rPr lang="en-US" sz="1400" b="0" dirty="0" smtClean="0"/>
              <a:t>and local contents prepared by the exhibitors. Exhibitors may have their own APs installed or use the shared AP that the event coordinator. </a:t>
            </a:r>
          </a:p>
          <a:p>
            <a:pPr marL="0" indent="0">
              <a:buNone/>
            </a:pPr>
            <a:r>
              <a:rPr lang="en-US" sz="1600" u="sng" dirty="0" smtClean="0"/>
              <a:t>Environment </a:t>
            </a:r>
          </a:p>
          <a:p>
            <a:pPr marL="0" indent="0">
              <a:buNone/>
            </a:pPr>
            <a:r>
              <a:rPr lang="en-US" sz="1400" b="0" dirty="0" smtClean="0"/>
              <a:t>There will be many APs and STAs </a:t>
            </a:r>
            <a:r>
              <a:rPr lang="en-US" sz="1400" b="0" dirty="0"/>
              <a:t>and may suffer severe </a:t>
            </a:r>
            <a:r>
              <a:rPr lang="en-US" sz="1400" b="0" dirty="0" smtClean="0"/>
              <a:t>interference. Each </a:t>
            </a:r>
            <a:r>
              <a:rPr lang="en-US" sz="1400" b="0" dirty="0"/>
              <a:t>AP serves </a:t>
            </a:r>
            <a:r>
              <a:rPr lang="en-US" sz="1400" b="0" dirty="0" smtClean="0"/>
              <a:t>100 </a:t>
            </a:r>
            <a:r>
              <a:rPr lang="en-US" sz="1400" b="0" dirty="0"/>
              <a:t>users in a </a:t>
            </a:r>
            <a:r>
              <a:rPr lang="en-US" sz="1400" b="0" dirty="0" smtClean="0"/>
              <a:t>100m2  </a:t>
            </a:r>
            <a:r>
              <a:rPr lang="en-US" sz="1400" b="0" dirty="0"/>
              <a:t>area. The inter-AP distance is in the range of </a:t>
            </a:r>
            <a:r>
              <a:rPr lang="en-US" sz="1400" b="0" dirty="0" smtClean="0"/>
              <a:t>5~10m.</a:t>
            </a:r>
            <a:endParaRPr lang="en-US" sz="1400" b="0" dirty="0"/>
          </a:p>
          <a:p>
            <a:pPr marL="0" indent="0">
              <a:buNone/>
            </a:pPr>
            <a:r>
              <a:rPr lang="en-US" sz="1600" u="sng" dirty="0"/>
              <a:t>Applications</a:t>
            </a:r>
          </a:p>
          <a:p>
            <a:pPr marL="0" indent="0">
              <a:buNone/>
            </a:pPr>
            <a:r>
              <a:rPr lang="en-US" sz="1400" b="0" dirty="0"/>
              <a:t>Video based applications: </a:t>
            </a:r>
            <a:r>
              <a:rPr lang="en-US" sz="1400" b="0" dirty="0" smtClean="0"/>
              <a:t>VOD</a:t>
            </a:r>
            <a:r>
              <a:rPr lang="en-US" sz="1400" b="0" dirty="0"/>
              <a:t>, </a:t>
            </a:r>
            <a:r>
              <a:rPr lang="en-US" sz="1400" b="0" dirty="0" smtClean="0"/>
              <a:t>Contents Downloading; </a:t>
            </a:r>
            <a:r>
              <a:rPr lang="en-US" sz="1400" b="0" dirty="0"/>
              <a:t>VHD highly compressed. 60 x 100 Mbps = 6 </a:t>
            </a:r>
            <a:r>
              <a:rPr lang="en-US" sz="1400" b="0" dirty="0" err="1"/>
              <a:t>Gbps</a:t>
            </a:r>
            <a:r>
              <a:rPr lang="en-US" sz="1400" b="0" dirty="0"/>
              <a:t> </a:t>
            </a:r>
          </a:p>
          <a:p>
            <a:pPr marL="0" indent="0">
              <a:buNone/>
            </a:pPr>
            <a:r>
              <a:rPr lang="en-US" sz="1400" b="0" dirty="0" smtClean="0"/>
              <a:t>VPN applications; 20 x 20 Mbps = 0.5 </a:t>
            </a:r>
            <a:r>
              <a:rPr lang="en-US" sz="1400" b="0" dirty="0" err="1" smtClean="0"/>
              <a:t>Gbps</a:t>
            </a:r>
            <a:endParaRPr lang="en-US" sz="1400" b="0" dirty="0" smtClean="0"/>
          </a:p>
          <a:p>
            <a:pPr marL="0" indent="0">
              <a:buNone/>
            </a:pPr>
            <a:r>
              <a:rPr lang="en-US" sz="1400" b="0" dirty="0" smtClean="0"/>
              <a:t>Contents (Picture) Uploading;  </a:t>
            </a:r>
            <a:endParaRPr lang="en-US" sz="1400" b="0" dirty="0"/>
          </a:p>
          <a:p>
            <a:pPr marL="0" indent="0">
              <a:buNone/>
            </a:pPr>
            <a:r>
              <a:rPr lang="en-US" sz="1400" b="0" dirty="0"/>
              <a:t>Internet access: email, twitter, web surf, IM. </a:t>
            </a:r>
            <a:r>
              <a:rPr lang="en-US" sz="1400" b="0" dirty="0" smtClean="0"/>
              <a:t>20 </a:t>
            </a:r>
            <a:r>
              <a:rPr lang="en-US" sz="1400" b="0" dirty="0"/>
              <a:t>users x 20 Mbps, best effort = 0.8 </a:t>
            </a:r>
            <a:r>
              <a:rPr lang="en-US" sz="1400" b="0" dirty="0" err="1"/>
              <a:t>Gbps</a:t>
            </a:r>
            <a:r>
              <a:rPr lang="en-US" sz="1400" b="0" dirty="0"/>
              <a:t> </a:t>
            </a:r>
          </a:p>
          <a:p>
            <a:pPr marL="0" indent="0">
              <a:buNone/>
            </a:pPr>
            <a:r>
              <a:rPr lang="en-US" sz="1600" u="sng" dirty="0" smtClean="0"/>
              <a:t> </a:t>
            </a:r>
            <a:endParaRPr lang="en-US" sz="1600" u="sng"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p>
          <a:p>
            <a:pPr marL="0" indent="0">
              <a:buFontTx/>
              <a:buNone/>
            </a:pPr>
            <a:r>
              <a:rPr lang="en-US" sz="1600" u="sng" kern="0" dirty="0"/>
              <a:t>Use Case</a:t>
            </a:r>
          </a:p>
          <a:p>
            <a:pPr marL="0" indent="0">
              <a:buFontTx/>
              <a:buNone/>
            </a:pPr>
            <a:r>
              <a:rPr lang="en-US" altLang="ja-JP" sz="1400" b="0" dirty="0"/>
              <a:t>Uses may download the digital contents such as demonstration and/or promotion video files to their laptops or </a:t>
            </a:r>
            <a:r>
              <a:rPr lang="en-US" altLang="ja-JP" sz="1400" b="0" dirty="0" smtClean="0"/>
              <a:t>tablets</a:t>
            </a:r>
            <a:r>
              <a:rPr lang="en-US" sz="1400" b="0" kern="0" dirty="0" smtClean="0"/>
              <a:t>.</a:t>
            </a:r>
            <a:endParaRPr lang="en-US" sz="1400" b="0" kern="0" dirty="0"/>
          </a:p>
        </p:txBody>
      </p:sp>
    </p:spTree>
    <p:extLst>
      <p:ext uri="{BB962C8B-B14F-4D97-AF65-F5344CB8AC3E}">
        <p14:creationId xmlns:p14="http://schemas.microsoft.com/office/powerpoint/2010/main" val="3528361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altLang="ja-JP" smtClean="0"/>
              <a:t>May 2013</a:t>
            </a:r>
            <a:endParaRPr lang="en-CA" dirty="0"/>
          </a:p>
        </p:txBody>
      </p:sp>
      <p:sp>
        <p:nvSpPr>
          <p:cNvPr id="5" name="Footer Placeholder 4"/>
          <p:cNvSpPr>
            <a:spLocks noGrp="1"/>
          </p:cNvSpPr>
          <p:nvPr>
            <p:ph type="ftr" sz="quarter" idx="11"/>
          </p:nvPr>
        </p:nvSpPr>
        <p:spPr/>
        <p:txBody>
          <a:bodyPr/>
          <a:lstStyle/>
          <a:p>
            <a:r>
              <a:rPr lang="en-CA" smtClean="0"/>
              <a:t>Yasuhiko Inoue (NTT)</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14</a:t>
            </a:fld>
            <a:endParaRPr lang="en-CA"/>
          </a:p>
        </p:txBody>
      </p:sp>
      <p:sp>
        <p:nvSpPr>
          <p:cNvPr id="5122" name="Rectangle 2"/>
          <p:cNvSpPr>
            <a:spLocks noGrp="1" noChangeArrowheads="1"/>
          </p:cNvSpPr>
          <p:nvPr>
            <p:ph type="title"/>
          </p:nvPr>
        </p:nvSpPr>
        <p:spPr>
          <a:noFill/>
          <a:ln/>
        </p:spPr>
        <p:txBody>
          <a:bodyPr/>
          <a:lstStyle/>
          <a:p>
            <a:pPr algn="l"/>
            <a:r>
              <a:rPr lang="en-US" altLang="zh-CN" dirty="0" smtClean="0"/>
              <a:t>Public Access in a stadium</a:t>
            </a:r>
            <a:endParaRPr lang="en-CA" dirty="0"/>
          </a:p>
        </p:txBody>
      </p:sp>
      <p:sp>
        <p:nvSpPr>
          <p:cNvPr id="5123" name="Rectangle 3"/>
          <p:cNvSpPr>
            <a:spLocks noGrp="1" noChangeArrowheads="1"/>
          </p:cNvSpPr>
          <p:nvPr>
            <p:ph type="body" idx="1"/>
          </p:nvPr>
        </p:nvSpPr>
        <p:spPr>
          <a:xfrm>
            <a:off x="683568" y="5301208"/>
            <a:ext cx="7990656" cy="727720"/>
          </a:xfrm>
          <a:noFill/>
          <a:ln/>
        </p:spPr>
        <p:txBody>
          <a:bodyPr/>
          <a:lstStyle/>
          <a:p>
            <a:pPr marL="0" indent="0">
              <a:buNone/>
            </a:pPr>
            <a:r>
              <a:rPr lang="en-US" sz="1600" dirty="0"/>
              <a:t>High bandwidth applications stimulate growth in demand on Next Generation </a:t>
            </a:r>
            <a:r>
              <a:rPr lang="en-US" sz="1600" dirty="0" err="1"/>
              <a:t>WiFi</a:t>
            </a:r>
            <a:r>
              <a:rPr lang="en-US" sz="1600" dirty="0"/>
              <a:t> </a:t>
            </a:r>
          </a:p>
          <a:p>
            <a:pPr marL="0" indent="0">
              <a:buNone/>
            </a:pPr>
            <a:r>
              <a:rPr lang="en-US" sz="1600" i="1" dirty="0"/>
              <a:t>Higher adoption of real-time multimedia services and evolving higher definition video formats require bigger pipe/higher bandwidths, </a:t>
            </a:r>
            <a:r>
              <a:rPr lang="en-US" sz="1600" i="1" dirty="0" err="1"/>
              <a:t>QoS</a:t>
            </a:r>
            <a:r>
              <a:rPr lang="en-US" sz="1600" i="1" dirty="0"/>
              <a:t>, and the implementation of converged networks</a:t>
            </a:r>
            <a:endParaRPr lang="en-US" i="1"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1628800"/>
            <a:ext cx="1905000" cy="1428750"/>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1700808"/>
            <a:ext cx="1905000" cy="3171825"/>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1628800"/>
            <a:ext cx="1905000" cy="1428750"/>
          </a:xfrm>
          <a:prstGeom prst="rect">
            <a:avLst/>
          </a:prstGeom>
        </p:spPr>
      </p:pic>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616" y="3356992"/>
            <a:ext cx="3463280" cy="1948095"/>
          </a:xfrm>
          <a:prstGeom prst="rect">
            <a:avLst/>
          </a:prstGeom>
        </p:spPr>
      </p:pic>
    </p:spTree>
    <p:extLst>
      <p:ext uri="{BB962C8B-B14F-4D97-AF65-F5344CB8AC3E}">
        <p14:creationId xmlns:p14="http://schemas.microsoft.com/office/powerpoint/2010/main" val="2190060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altLang="ja-JP" smtClean="0"/>
              <a:t>May 2013</a:t>
            </a:r>
            <a:endParaRPr lang="en-CA" dirty="0"/>
          </a:p>
        </p:txBody>
      </p:sp>
      <p:sp>
        <p:nvSpPr>
          <p:cNvPr id="5" name="Footer Placeholder 4"/>
          <p:cNvSpPr>
            <a:spLocks noGrp="1"/>
          </p:cNvSpPr>
          <p:nvPr>
            <p:ph type="ftr" sz="quarter" idx="11"/>
          </p:nvPr>
        </p:nvSpPr>
        <p:spPr/>
        <p:txBody>
          <a:bodyPr/>
          <a:lstStyle/>
          <a:p>
            <a:r>
              <a:rPr lang="en-CA" smtClean="0"/>
              <a:t>Yasuhiko Inoue (NTT)</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15</a:t>
            </a:fld>
            <a:endParaRPr lang="en-CA"/>
          </a:p>
        </p:txBody>
      </p:sp>
      <p:sp>
        <p:nvSpPr>
          <p:cNvPr id="5122" name="Rectangle 2"/>
          <p:cNvSpPr>
            <a:spLocks noGrp="1" noChangeArrowheads="1"/>
          </p:cNvSpPr>
          <p:nvPr>
            <p:ph type="title"/>
          </p:nvPr>
        </p:nvSpPr>
        <p:spPr>
          <a:noFill/>
          <a:ln/>
        </p:spPr>
        <p:txBody>
          <a:bodyPr/>
          <a:lstStyle/>
          <a:p>
            <a:pPr algn="l"/>
            <a:r>
              <a:rPr lang="en-US" altLang="zh-CN" dirty="0"/>
              <a:t>Usage in Stadium - Public Access</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High density users have operational WLAN network for Internet access. The traffic is </a:t>
            </a:r>
            <a:r>
              <a:rPr lang="en-US" sz="1400" b="0" dirty="0" err="1"/>
              <a:t>bursty</a:t>
            </a:r>
            <a:r>
              <a:rPr lang="en-US" sz="1400" b="0" dirty="0"/>
              <a:t> in time and is uneven according to different users' participation in physical space. </a:t>
            </a:r>
          </a:p>
          <a:p>
            <a:pPr marL="0" indent="0">
              <a:buNone/>
            </a:pPr>
            <a:r>
              <a:rPr lang="en-US" sz="1600" u="sng" dirty="0"/>
              <a:t>Environment </a:t>
            </a:r>
          </a:p>
          <a:p>
            <a:pPr marL="0" indent="0">
              <a:buNone/>
            </a:pPr>
            <a:r>
              <a:rPr lang="en-US" sz="1400" b="0" dirty="0"/>
              <a:t>Open area with few obstacles and single/multiple operators’ deployed multiple APs. Most of  the transmissions are LOS and the layout of APs are frequently changed. </a:t>
            </a:r>
          </a:p>
          <a:p>
            <a:pPr marL="0" indent="0">
              <a:buNone/>
            </a:pPr>
            <a:r>
              <a:rPr lang="en-US" sz="1600" u="sng" dirty="0"/>
              <a:t>Applications</a:t>
            </a:r>
          </a:p>
          <a:p>
            <a:pPr marL="0" indent="0">
              <a:buNone/>
            </a:pPr>
            <a:r>
              <a:rPr lang="en-US" sz="1400" b="0" dirty="0"/>
              <a:t>200 users at 20 Mbps best effort accessing the internet for recreational content 4 </a:t>
            </a:r>
            <a:r>
              <a:rPr lang="en-US" sz="1400" b="0" dirty="0" err="1"/>
              <a:t>Gbps</a:t>
            </a:r>
            <a:endParaRPr lang="en-US" sz="1400" b="0" dirty="0"/>
          </a:p>
          <a:p>
            <a:pPr marL="0" indent="0">
              <a:buNone/>
            </a:pPr>
            <a:r>
              <a:rPr lang="en-US" sz="1400" b="0" dirty="0"/>
              <a:t>20% of the users are following ESPN event or similar blog as supplemental event content. </a:t>
            </a:r>
          </a:p>
          <a:p>
            <a:pPr marL="0" indent="0">
              <a:buNone/>
            </a:pPr>
            <a:r>
              <a:rPr lang="en-US" sz="1400" b="0" dirty="0"/>
              <a:t>40% of the users are receiving VHD video feed highly compressed. 80 x 100 Mbps = 8 </a:t>
            </a:r>
            <a:r>
              <a:rPr lang="en-US" sz="1400" b="0" dirty="0" err="1"/>
              <a:t>Gbps</a:t>
            </a:r>
            <a:endParaRPr lang="en-US" sz="1400" b="0"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p>
          <a:p>
            <a:pPr marL="0" indent="0">
              <a:buFontTx/>
              <a:buNone/>
            </a:pPr>
            <a:r>
              <a:rPr lang="en-US" sz="1600" u="sng" kern="0" dirty="0"/>
              <a:t>Use Case</a:t>
            </a:r>
          </a:p>
          <a:p>
            <a:pPr marL="0" indent="0">
              <a:buFontTx/>
              <a:buNone/>
            </a:pPr>
            <a:r>
              <a:rPr lang="en-US" sz="1400" b="0" kern="0" dirty="0"/>
              <a:t>users are attending an event in an outdoor stadium. </a:t>
            </a:r>
          </a:p>
          <a:p>
            <a:pPr marL="0" indent="0">
              <a:buFontTx/>
              <a:buNone/>
            </a:pPr>
            <a:r>
              <a:rPr lang="en-US" sz="1400" b="0" kern="0" dirty="0"/>
              <a:t>Users access the internet for recreational content, supplemental event content, and live video and/or audio event content. </a:t>
            </a:r>
            <a:endParaRPr lang="en-US" sz="1600" b="0" kern="0" dirty="0"/>
          </a:p>
          <a:p>
            <a:pPr marL="0" indent="0">
              <a:buFontTx/>
              <a:buNone/>
            </a:pPr>
            <a:endParaRPr lang="en-US" sz="1400" b="0" kern="0" dirty="0"/>
          </a:p>
          <a:p>
            <a:pPr marL="0" indent="0">
              <a:buFontTx/>
              <a:buNone/>
            </a:pPr>
            <a:endParaRPr lang="en-US" sz="1600" b="0" kern="0" dirty="0"/>
          </a:p>
        </p:txBody>
      </p:sp>
    </p:spTree>
    <p:extLst>
      <p:ext uri="{BB962C8B-B14F-4D97-AF65-F5344CB8AC3E}">
        <p14:creationId xmlns:p14="http://schemas.microsoft.com/office/powerpoint/2010/main" val="481254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26976"/>
          </a:xfrm>
        </p:spPr>
        <p:txBody>
          <a:bodyPr/>
          <a:lstStyle/>
          <a:p>
            <a:r>
              <a:rPr kumimoji="1" lang="en-US" altLang="ja-JP" dirty="0" smtClean="0"/>
              <a:t>Summary</a:t>
            </a:r>
            <a:endParaRPr kumimoji="1" lang="ja-JP" altLang="en-US" dirty="0"/>
          </a:p>
        </p:txBody>
      </p:sp>
      <p:sp>
        <p:nvSpPr>
          <p:cNvPr id="3" name="コンテンツ プレースホルダー 2"/>
          <p:cNvSpPr>
            <a:spLocks noGrp="1"/>
          </p:cNvSpPr>
          <p:nvPr>
            <p:ph idx="1"/>
          </p:nvPr>
        </p:nvSpPr>
        <p:spPr>
          <a:xfrm>
            <a:off x="395536" y="1628800"/>
            <a:ext cx="8352928" cy="4467200"/>
          </a:xfrm>
        </p:spPr>
        <p:txBody>
          <a:bodyPr/>
          <a:lstStyle/>
          <a:p>
            <a:r>
              <a:rPr kumimoji="1" lang="en-US" altLang="ja-JP" dirty="0" smtClean="0"/>
              <a:t>Expectation for the HEW system:</a:t>
            </a:r>
          </a:p>
          <a:p>
            <a:pPr lvl="1"/>
            <a:r>
              <a:rPr kumimoji="1" lang="en-US" altLang="ja-JP" dirty="0" smtClean="0"/>
              <a:t>to support the demands for mobile data communications together with cellular system, such as LTE-Advanced.</a:t>
            </a:r>
          </a:p>
          <a:p>
            <a:endParaRPr kumimoji="1" lang="en-US" altLang="ja-JP" dirty="0" smtClean="0"/>
          </a:p>
          <a:p>
            <a:r>
              <a:rPr kumimoji="1" lang="en-US" altLang="ja-JP" dirty="0" smtClean="0"/>
              <a:t>Some Usage Models for HEW presented.</a:t>
            </a:r>
          </a:p>
          <a:p>
            <a:pPr lvl="1"/>
            <a:r>
              <a:rPr kumimoji="1" lang="en-US" altLang="ja-JP" dirty="0" smtClean="0"/>
              <a:t>Home scenario</a:t>
            </a:r>
          </a:p>
          <a:p>
            <a:pPr lvl="1"/>
            <a:r>
              <a:rPr kumimoji="1" lang="en-US" altLang="ja-JP" dirty="0" smtClean="0"/>
              <a:t>Public </a:t>
            </a:r>
            <a:r>
              <a:rPr kumimoji="1" lang="en-US" altLang="ja-JP" dirty="0"/>
              <a:t>a</a:t>
            </a:r>
            <a:r>
              <a:rPr kumimoji="1" lang="en-US" altLang="ja-JP" dirty="0" smtClean="0"/>
              <a:t>ccess scenarios  </a:t>
            </a:r>
          </a:p>
          <a:p>
            <a:pPr lvl="1"/>
            <a:endParaRPr kumimoji="1" lang="en-US" altLang="ja-JP" dirty="0" smtClean="0"/>
          </a:p>
        </p:txBody>
      </p:sp>
      <p:sp>
        <p:nvSpPr>
          <p:cNvPr id="4" name="日付プレースホルダー 3"/>
          <p:cNvSpPr>
            <a:spLocks noGrp="1"/>
          </p:cNvSpPr>
          <p:nvPr>
            <p:ph type="dt" sz="half" idx="10"/>
          </p:nvPr>
        </p:nvSpPr>
        <p:spPr/>
        <p:txBody>
          <a:bodyPr/>
          <a:lstStyle/>
          <a:p>
            <a:r>
              <a:rPr lang="en-US" altLang="ja-JP" smtClean="0"/>
              <a:t>May 2013</a:t>
            </a:r>
            <a:endParaRPr lang="en-CA"/>
          </a:p>
        </p:txBody>
      </p:sp>
      <p:sp>
        <p:nvSpPr>
          <p:cNvPr id="5" name="フッター プレースホルダー 4"/>
          <p:cNvSpPr>
            <a:spLocks noGrp="1"/>
          </p:cNvSpPr>
          <p:nvPr>
            <p:ph type="ftr" sz="quarter" idx="11"/>
          </p:nvPr>
        </p:nvSpPr>
        <p:spPr/>
        <p:txBody>
          <a:bodyPr/>
          <a:lstStyle/>
          <a:p>
            <a:r>
              <a:rPr lang="en-CA" smtClean="0"/>
              <a:t>Yasuhiko Inoue (NTT)</a:t>
            </a:r>
            <a:endParaRPr lang="en-CA"/>
          </a:p>
        </p:txBody>
      </p:sp>
      <p:sp>
        <p:nvSpPr>
          <p:cNvPr id="6" name="スライド番号プレースホルダー 5"/>
          <p:cNvSpPr>
            <a:spLocks noGrp="1"/>
          </p:cNvSpPr>
          <p:nvPr>
            <p:ph type="sldNum" sz="quarter" idx="12"/>
          </p:nvPr>
        </p:nvSpPr>
        <p:spPr/>
        <p:txBody>
          <a:bodyPr/>
          <a:lstStyle/>
          <a:p>
            <a:r>
              <a:rPr lang="en-CA" smtClean="0"/>
              <a:t>Slide </a:t>
            </a:r>
            <a:fld id="{02FDE5AF-557C-4D9E-9BE3-8A50977121B0}" type="slidenum">
              <a:rPr lang="en-CA" smtClean="0"/>
              <a:pPr/>
              <a:t>16</a:t>
            </a:fld>
            <a:endParaRPr lang="en-CA"/>
          </a:p>
        </p:txBody>
      </p:sp>
      <p:sp>
        <p:nvSpPr>
          <p:cNvPr id="7" name="テキスト ボックス 6"/>
          <p:cNvSpPr txBox="1"/>
          <p:nvPr/>
        </p:nvSpPr>
        <p:spPr>
          <a:xfrm>
            <a:off x="395536" y="4653136"/>
            <a:ext cx="8352928" cy="144016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algn="ctr"/>
            <a:r>
              <a:rPr kumimoji="1" lang="en-US" altLang="ja-JP" sz="2400" b="1" dirty="0" smtClean="0"/>
              <a:t>Comments and feedbacks for the usage models are appreciated!</a:t>
            </a:r>
            <a:endParaRPr kumimoji="1" lang="ja-JP" altLang="en-US" sz="2400" b="1" dirty="0"/>
          </a:p>
        </p:txBody>
      </p:sp>
    </p:spTree>
    <p:extLst>
      <p:ext uri="{BB962C8B-B14F-4D97-AF65-F5344CB8AC3E}">
        <p14:creationId xmlns:p14="http://schemas.microsoft.com/office/powerpoint/2010/main" val="4222142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26976"/>
          </a:xfrm>
        </p:spPr>
        <p:txBody>
          <a:bodyPr/>
          <a:lstStyle/>
          <a:p>
            <a:r>
              <a:rPr kumimoji="1" lang="en-US" altLang="ja-JP" dirty="0" smtClean="0"/>
              <a:t>References</a:t>
            </a:r>
            <a:endParaRPr kumimoji="1" lang="ja-JP" altLang="en-US" dirty="0"/>
          </a:p>
        </p:txBody>
      </p:sp>
      <p:sp>
        <p:nvSpPr>
          <p:cNvPr id="3" name="コンテンツ プレースホルダー 2"/>
          <p:cNvSpPr>
            <a:spLocks noGrp="1"/>
          </p:cNvSpPr>
          <p:nvPr>
            <p:ph idx="1"/>
          </p:nvPr>
        </p:nvSpPr>
        <p:spPr>
          <a:xfrm>
            <a:off x="179512" y="1484784"/>
            <a:ext cx="8784976" cy="4968552"/>
          </a:xfrm>
        </p:spPr>
        <p:txBody>
          <a:bodyPr/>
          <a:lstStyle/>
          <a:p>
            <a:r>
              <a:rPr lang="en-CA" altLang="ja-JP" sz="1800" dirty="0" smtClean="0"/>
              <a:t>[1] 13/0313r0 “Usage Models for Next Generation Wi-Fi,” Osama </a:t>
            </a:r>
            <a:r>
              <a:rPr lang="en-CA" altLang="ja-JP" sz="1800" dirty="0" err="1" smtClean="0"/>
              <a:t>Aboul-Magd</a:t>
            </a:r>
            <a:r>
              <a:rPr lang="en-CA" altLang="ja-JP" sz="1800" dirty="0" smtClean="0"/>
              <a:t> (Huawei)</a:t>
            </a:r>
          </a:p>
          <a:p>
            <a:r>
              <a:rPr lang="en-CA" altLang="ja-JP" sz="1800" dirty="0" smtClean="0"/>
              <a:t>[2] 13/0113r0 “Applications </a:t>
            </a:r>
            <a:r>
              <a:rPr lang="en-CA" altLang="ja-JP" sz="1800" dirty="0"/>
              <a:t>and Requirements for Next Generation  </a:t>
            </a:r>
            <a:r>
              <a:rPr lang="en-CA" altLang="ja-JP" sz="1800" dirty="0" smtClean="0"/>
              <a:t>WLAN,” </a:t>
            </a:r>
            <a:r>
              <a:rPr lang="en-CA" altLang="ja-JP" sz="1800" dirty="0" err="1" smtClean="0"/>
              <a:t>Huai</a:t>
            </a:r>
            <a:r>
              <a:rPr lang="en-CA" altLang="ja-JP" sz="1800" dirty="0" smtClean="0"/>
              <a:t>-Ron Shao (Samsung)</a:t>
            </a:r>
            <a:endParaRPr kumimoji="1" lang="en-US" altLang="ja-JP" sz="1800" dirty="0" smtClean="0"/>
          </a:p>
          <a:p>
            <a:r>
              <a:rPr kumimoji="1" lang="en-US" altLang="ja-JP" sz="1800" dirty="0" smtClean="0"/>
              <a:t>[3] 13/0287r3 “</a:t>
            </a:r>
            <a:r>
              <a:rPr lang="en-US" altLang="ja-JP" sz="1800" dirty="0"/>
              <a:t>Beyond 802.11ac - a very high capacity </a:t>
            </a:r>
            <a:r>
              <a:rPr lang="en-US" altLang="ja-JP" sz="1800" dirty="0" smtClean="0"/>
              <a:t>WLAN,” Yasuhiko Inoue (NTT)</a:t>
            </a:r>
            <a:endParaRPr kumimoji="1" lang="en-US" altLang="ja-JP" sz="1800" dirty="0" smtClean="0"/>
          </a:p>
          <a:p>
            <a:r>
              <a:rPr kumimoji="1" lang="en-US" altLang="ja-JP" sz="1800" dirty="0" smtClean="0"/>
              <a:t>[4] 10/1293r3 “</a:t>
            </a:r>
            <a:r>
              <a:rPr lang="en-GB" altLang="ja-JP" sz="1800" dirty="0"/>
              <a:t>Performance evaluation of MU-RTS under OBSS </a:t>
            </a:r>
            <a:r>
              <a:rPr lang="en-GB" altLang="ja-JP" sz="1800" dirty="0" smtClean="0"/>
              <a:t>environment,” </a:t>
            </a:r>
            <a:r>
              <a:rPr kumimoji="1" lang="en-US" altLang="ja-JP" sz="1800" dirty="0"/>
              <a:t>B. A. </a:t>
            </a:r>
            <a:r>
              <a:rPr kumimoji="1" lang="en-US" altLang="ja-JP" sz="1800" dirty="0" err="1"/>
              <a:t>Hirantha</a:t>
            </a:r>
            <a:r>
              <a:rPr kumimoji="1" lang="en-US" altLang="ja-JP" sz="1800" dirty="0"/>
              <a:t> </a:t>
            </a:r>
            <a:r>
              <a:rPr kumimoji="1" lang="en-US" altLang="ja-JP" sz="1800" dirty="0" err="1"/>
              <a:t>Sithira</a:t>
            </a:r>
            <a:r>
              <a:rPr kumimoji="1" lang="en-US" altLang="ja-JP" sz="1800" dirty="0"/>
              <a:t> </a:t>
            </a:r>
            <a:r>
              <a:rPr kumimoji="1" lang="en-US" altLang="ja-JP" sz="1800" dirty="0" err="1" smtClean="0"/>
              <a:t>Abeysekera</a:t>
            </a:r>
            <a:r>
              <a:rPr kumimoji="1" lang="en-US" altLang="ja-JP" sz="1800" dirty="0" smtClean="0"/>
              <a:t> (NTT</a:t>
            </a:r>
            <a:r>
              <a:rPr kumimoji="1" lang="en-US" altLang="ja-JP" sz="1800" dirty="0" smtClean="0"/>
              <a:t>)</a:t>
            </a:r>
          </a:p>
          <a:p>
            <a:r>
              <a:rPr kumimoji="1" lang="en-US" altLang="ja-JP" sz="1800" dirty="0" smtClean="0"/>
              <a:t>[5] 08/1470r4 “</a:t>
            </a:r>
            <a:r>
              <a:rPr lang="en-US" altLang="ja-JP" sz="1800" dirty="0"/>
              <a:t>Overlapping BSS Analysis of Channel </a:t>
            </a:r>
            <a:r>
              <a:rPr lang="en-US" altLang="ja-JP" sz="1800" dirty="0" smtClean="0"/>
              <a:t>Requirements”, Graham Smith (DSP Group)</a:t>
            </a:r>
            <a:endParaRPr kumimoji="1" lang="en-US" altLang="ja-JP" sz="1800" dirty="0" smtClean="0"/>
          </a:p>
          <a:p>
            <a:endParaRPr kumimoji="1" lang="en-US" altLang="ja-JP" sz="1800" dirty="0" smtClean="0"/>
          </a:p>
        </p:txBody>
      </p:sp>
      <p:sp>
        <p:nvSpPr>
          <p:cNvPr id="4" name="日付プレースホルダー 3"/>
          <p:cNvSpPr>
            <a:spLocks noGrp="1"/>
          </p:cNvSpPr>
          <p:nvPr>
            <p:ph type="dt" sz="half" idx="10"/>
          </p:nvPr>
        </p:nvSpPr>
        <p:spPr/>
        <p:txBody>
          <a:bodyPr/>
          <a:lstStyle/>
          <a:p>
            <a:r>
              <a:rPr lang="en-US" altLang="ja-JP" smtClean="0"/>
              <a:t>May 2013</a:t>
            </a:r>
            <a:endParaRPr lang="en-CA"/>
          </a:p>
        </p:txBody>
      </p:sp>
      <p:sp>
        <p:nvSpPr>
          <p:cNvPr id="5" name="フッター プレースホルダー 4"/>
          <p:cNvSpPr>
            <a:spLocks noGrp="1"/>
          </p:cNvSpPr>
          <p:nvPr>
            <p:ph type="ftr" sz="quarter" idx="11"/>
          </p:nvPr>
        </p:nvSpPr>
        <p:spPr/>
        <p:txBody>
          <a:bodyPr/>
          <a:lstStyle/>
          <a:p>
            <a:r>
              <a:rPr lang="en-CA" smtClean="0"/>
              <a:t>Yasuhiko Inoue (NTT)</a:t>
            </a:r>
            <a:endParaRPr lang="en-CA"/>
          </a:p>
        </p:txBody>
      </p:sp>
      <p:sp>
        <p:nvSpPr>
          <p:cNvPr id="6" name="スライド番号プレースホルダー 5"/>
          <p:cNvSpPr>
            <a:spLocks noGrp="1"/>
          </p:cNvSpPr>
          <p:nvPr>
            <p:ph type="sldNum" sz="quarter" idx="12"/>
          </p:nvPr>
        </p:nvSpPr>
        <p:spPr/>
        <p:txBody>
          <a:bodyPr/>
          <a:lstStyle/>
          <a:p>
            <a:r>
              <a:rPr lang="en-CA" smtClean="0"/>
              <a:t>Slide </a:t>
            </a:r>
            <a:fld id="{02FDE5AF-557C-4D9E-9BE3-8A50977121B0}" type="slidenum">
              <a:rPr lang="en-CA" smtClean="0"/>
              <a:pPr/>
              <a:t>17</a:t>
            </a:fld>
            <a:endParaRPr lang="en-CA"/>
          </a:p>
        </p:txBody>
      </p:sp>
    </p:spTree>
    <p:extLst>
      <p:ext uri="{BB962C8B-B14F-4D97-AF65-F5344CB8AC3E}">
        <p14:creationId xmlns:p14="http://schemas.microsoft.com/office/powerpoint/2010/main" val="3961930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altLang="ja-JP" smtClean="0"/>
              <a:t>May 2013</a:t>
            </a:r>
            <a:endParaRPr lang="en-CA" dirty="0"/>
          </a:p>
        </p:txBody>
      </p:sp>
      <p:sp>
        <p:nvSpPr>
          <p:cNvPr id="5" name="Footer Placeholder 4"/>
          <p:cNvSpPr>
            <a:spLocks noGrp="1"/>
          </p:cNvSpPr>
          <p:nvPr>
            <p:ph type="ftr" sz="quarter" idx="11"/>
          </p:nvPr>
        </p:nvSpPr>
        <p:spPr/>
        <p:txBody>
          <a:bodyPr/>
          <a:lstStyle/>
          <a:p>
            <a:r>
              <a:rPr lang="en-CA" smtClean="0"/>
              <a:t>Yasuhiko Inoue (NTT)</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a:t>
            </a:fld>
            <a:endParaRPr lang="en-CA"/>
          </a:p>
        </p:txBody>
      </p:sp>
      <p:sp>
        <p:nvSpPr>
          <p:cNvPr id="5122" name="Rectangle 2"/>
          <p:cNvSpPr>
            <a:spLocks noGrp="1" noChangeArrowheads="1"/>
          </p:cNvSpPr>
          <p:nvPr>
            <p:ph type="title"/>
          </p:nvPr>
        </p:nvSpPr>
        <p:spPr>
          <a:noFill/>
          <a:ln/>
        </p:spPr>
        <p:txBody>
          <a:bodyPr/>
          <a:lstStyle/>
          <a:p>
            <a:r>
              <a:rPr lang="en-CA" dirty="0"/>
              <a:t>Abstract</a:t>
            </a:r>
          </a:p>
        </p:txBody>
      </p:sp>
      <p:sp>
        <p:nvSpPr>
          <p:cNvPr id="5123" name="Rectangle 3"/>
          <p:cNvSpPr>
            <a:spLocks noGrp="1" noChangeArrowheads="1"/>
          </p:cNvSpPr>
          <p:nvPr>
            <p:ph type="body" idx="1"/>
          </p:nvPr>
        </p:nvSpPr>
        <p:spPr>
          <a:xfrm>
            <a:off x="395536" y="2132856"/>
            <a:ext cx="8278688" cy="3536032"/>
          </a:xfrm>
          <a:noFill/>
          <a:ln/>
        </p:spPr>
        <p:txBody>
          <a:bodyPr/>
          <a:lstStyle/>
          <a:p>
            <a:pPr marL="0" indent="0">
              <a:buNone/>
            </a:pPr>
            <a:r>
              <a:rPr lang="en-CA" dirty="0" smtClean="0"/>
              <a:t>During the March 2013 session, Huawei presented an initial usage models for HEW[1].	</a:t>
            </a:r>
          </a:p>
          <a:p>
            <a:pPr marL="0" indent="0">
              <a:buNone/>
            </a:pPr>
            <a:endParaRPr lang="en-CA" dirty="0" smtClean="0"/>
          </a:p>
          <a:p>
            <a:pPr marL="0" indent="0">
              <a:buNone/>
            </a:pPr>
            <a:r>
              <a:rPr lang="en-CA" dirty="0" smtClean="0"/>
              <a:t>This slide set contains important usage </a:t>
            </a:r>
            <a:r>
              <a:rPr lang="en-CA" dirty="0"/>
              <a:t>m</a:t>
            </a:r>
            <a:r>
              <a:rPr lang="en-CA" dirty="0" smtClean="0"/>
              <a:t>odels for operators, i.e.,  home and public access (hotspot) scenarios, proposed for consideration in the HEW SG.</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943000"/>
          </a:xfrm>
        </p:spPr>
        <p:txBody>
          <a:bodyPr/>
          <a:lstStyle/>
          <a:p>
            <a:r>
              <a:rPr kumimoji="1" lang="en-US" altLang="ja-JP" dirty="0" smtClean="0"/>
              <a:t>Future Wireless Home Network Scenario</a:t>
            </a:r>
            <a:endParaRPr kumimoji="1" lang="ja-JP" altLang="en-US" dirty="0"/>
          </a:p>
        </p:txBody>
      </p:sp>
      <p:sp>
        <p:nvSpPr>
          <p:cNvPr id="3" name="コンテンツ プレースホルダー 2"/>
          <p:cNvSpPr>
            <a:spLocks noGrp="1"/>
          </p:cNvSpPr>
          <p:nvPr>
            <p:ph idx="1"/>
          </p:nvPr>
        </p:nvSpPr>
        <p:spPr>
          <a:xfrm>
            <a:off x="251520" y="2996952"/>
            <a:ext cx="8640960" cy="3384376"/>
          </a:xfrm>
        </p:spPr>
        <p:txBody>
          <a:bodyPr/>
          <a:lstStyle/>
          <a:p>
            <a:r>
              <a:rPr kumimoji="1" lang="en-US" altLang="ja-JP" dirty="0"/>
              <a:t>H</a:t>
            </a:r>
            <a:r>
              <a:rPr kumimoji="1" lang="en-US" altLang="ja-JP" dirty="0" smtClean="0"/>
              <a:t>igh speed wireless home network</a:t>
            </a:r>
          </a:p>
          <a:p>
            <a:pPr lvl="1"/>
            <a:r>
              <a:rPr kumimoji="1" lang="en-US" altLang="ja-JP" dirty="0" smtClean="0"/>
              <a:t>In addition to the existing use cases, the HEW system should support emerging rich applications.</a:t>
            </a:r>
          </a:p>
          <a:p>
            <a:pPr lvl="1"/>
            <a:endParaRPr kumimoji="1" lang="en-US" altLang="ja-JP" dirty="0" smtClean="0"/>
          </a:p>
          <a:p>
            <a:r>
              <a:rPr kumimoji="1" lang="en-US" altLang="ja-JP" dirty="0" smtClean="0"/>
              <a:t>High density deployment</a:t>
            </a:r>
          </a:p>
          <a:p>
            <a:pPr lvl="1"/>
            <a:r>
              <a:rPr kumimoji="1" lang="en-US" altLang="ja-JP" dirty="0" smtClean="0"/>
              <a:t>As the channel bandwidth is extended up to 160 MHz by 802.11ac, consideration for high density deployment will be  very important.</a:t>
            </a:r>
          </a:p>
          <a:p>
            <a:pPr lvl="1"/>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May 2013</a:t>
            </a:r>
            <a:endParaRPr lang="en-CA"/>
          </a:p>
        </p:txBody>
      </p:sp>
      <p:sp>
        <p:nvSpPr>
          <p:cNvPr id="5" name="フッター プレースホルダー 4"/>
          <p:cNvSpPr>
            <a:spLocks noGrp="1"/>
          </p:cNvSpPr>
          <p:nvPr>
            <p:ph type="ftr" sz="quarter" idx="11"/>
          </p:nvPr>
        </p:nvSpPr>
        <p:spPr/>
        <p:txBody>
          <a:bodyPr/>
          <a:lstStyle/>
          <a:p>
            <a:r>
              <a:rPr lang="en-CA" smtClean="0"/>
              <a:t>Yasuhiko Inoue (NTT)</a:t>
            </a:r>
            <a:endParaRPr lang="en-CA"/>
          </a:p>
        </p:txBody>
      </p:sp>
      <p:sp>
        <p:nvSpPr>
          <p:cNvPr id="6" name="スライド番号プレースホルダー 5"/>
          <p:cNvSpPr>
            <a:spLocks noGrp="1"/>
          </p:cNvSpPr>
          <p:nvPr>
            <p:ph type="sldNum" sz="quarter" idx="12"/>
          </p:nvPr>
        </p:nvSpPr>
        <p:spPr/>
        <p:txBody>
          <a:bodyPr/>
          <a:lstStyle/>
          <a:p>
            <a:r>
              <a:rPr lang="en-CA" smtClean="0"/>
              <a:t>Slide </a:t>
            </a:r>
            <a:fld id="{02FDE5AF-557C-4D9E-9BE3-8A50977121B0}" type="slidenum">
              <a:rPr lang="en-CA" smtClean="0"/>
              <a:pPr/>
              <a:t>3</a:t>
            </a:fld>
            <a:endParaRPr lang="en-CA"/>
          </a:p>
        </p:txBody>
      </p:sp>
      <p:sp>
        <p:nvSpPr>
          <p:cNvPr id="8" name="コンテンツ プレースホルダー 2"/>
          <p:cNvSpPr txBox="1">
            <a:spLocks/>
          </p:cNvSpPr>
          <p:nvPr/>
        </p:nvSpPr>
        <p:spPr bwMode="auto">
          <a:xfrm>
            <a:off x="251520" y="1556792"/>
            <a:ext cx="8640960" cy="1296144"/>
          </a:xfrm>
          <a:prstGeom prst="roundRect">
            <a:avLst>
              <a:gd name="adj" fmla="val 7388"/>
            </a:avLst>
          </a:prstGeom>
          <a:solidFill>
            <a:srgbClr val="FFC000"/>
          </a:solid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kumimoji="1" lang="en-US" altLang="ja-JP" sz="2000" dirty="0" smtClean="0"/>
              <a:t>As Samsung presented in January[2], there are many emerging applications for the WLANs such as UDH 4K and UHD 8K videos.</a:t>
            </a:r>
          </a:p>
        </p:txBody>
      </p:sp>
    </p:spTree>
    <p:extLst>
      <p:ext uri="{BB962C8B-B14F-4D97-AF65-F5344CB8AC3E}">
        <p14:creationId xmlns:p14="http://schemas.microsoft.com/office/powerpoint/2010/main" val="384490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26976"/>
          </a:xfrm>
        </p:spPr>
        <p:txBody>
          <a:bodyPr/>
          <a:lstStyle/>
          <a:p>
            <a:r>
              <a:rPr kumimoji="1" lang="en-US" altLang="ja-JP" dirty="0" smtClean="0"/>
              <a:t>Future Public Access (Hotspot) Scenarios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May 2013</a:t>
            </a:r>
            <a:endParaRPr lang="en-CA"/>
          </a:p>
        </p:txBody>
      </p:sp>
      <p:sp>
        <p:nvSpPr>
          <p:cNvPr id="5" name="フッター プレースホルダー 4"/>
          <p:cNvSpPr>
            <a:spLocks noGrp="1"/>
          </p:cNvSpPr>
          <p:nvPr>
            <p:ph type="ftr" sz="quarter" idx="11"/>
          </p:nvPr>
        </p:nvSpPr>
        <p:spPr/>
        <p:txBody>
          <a:bodyPr/>
          <a:lstStyle/>
          <a:p>
            <a:r>
              <a:rPr lang="en-CA" smtClean="0"/>
              <a:t>Yasuhiko Inoue (NTT)</a:t>
            </a:r>
            <a:endParaRPr lang="en-CA"/>
          </a:p>
        </p:txBody>
      </p:sp>
      <p:sp>
        <p:nvSpPr>
          <p:cNvPr id="6" name="スライド番号プレースホルダー 5"/>
          <p:cNvSpPr>
            <a:spLocks noGrp="1"/>
          </p:cNvSpPr>
          <p:nvPr>
            <p:ph type="sldNum" sz="quarter" idx="12"/>
          </p:nvPr>
        </p:nvSpPr>
        <p:spPr/>
        <p:txBody>
          <a:bodyPr/>
          <a:lstStyle/>
          <a:p>
            <a:r>
              <a:rPr lang="en-CA" smtClean="0"/>
              <a:t>Slide </a:t>
            </a:r>
            <a:fld id="{02FDE5AF-557C-4D9E-9BE3-8A50977121B0}" type="slidenum">
              <a:rPr lang="en-CA" smtClean="0"/>
              <a:pPr/>
              <a:t>4</a:t>
            </a:fld>
            <a:endParaRPr lang="en-CA"/>
          </a:p>
        </p:txBody>
      </p:sp>
      <p:sp>
        <p:nvSpPr>
          <p:cNvPr id="7" name="コンテンツ プレースホルダー 2"/>
          <p:cNvSpPr txBox="1">
            <a:spLocks/>
          </p:cNvSpPr>
          <p:nvPr/>
        </p:nvSpPr>
        <p:spPr bwMode="auto">
          <a:xfrm>
            <a:off x="251520" y="1412776"/>
            <a:ext cx="8640960" cy="1800200"/>
          </a:xfrm>
          <a:prstGeom prst="roundRect">
            <a:avLst>
              <a:gd name="adj" fmla="val 7388"/>
            </a:avLst>
          </a:prstGeom>
          <a:solidFill>
            <a:srgbClr val="FFC000"/>
          </a:solid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kumimoji="1" lang="en-US" altLang="ja-JP" sz="2000" dirty="0"/>
              <a:t>T</a:t>
            </a:r>
            <a:r>
              <a:rPr kumimoji="1" lang="en-US" altLang="ja-JP" sz="2000" dirty="0" smtClean="0"/>
              <a:t>he WLANs have been an important infrastructure for the operators’ services and are expected to support increasing mobile data traffic together with the cellular systems.</a:t>
            </a:r>
          </a:p>
          <a:p>
            <a:r>
              <a:rPr kumimoji="1" lang="en-US" altLang="ja-JP" sz="2000" dirty="0" smtClean="0"/>
              <a:t>User should be able to come and go between the cellular and WLAN service areas without regard to the difference of the medium</a:t>
            </a:r>
          </a:p>
        </p:txBody>
      </p:sp>
      <p:sp>
        <p:nvSpPr>
          <p:cNvPr id="85" name="円/楕円 84"/>
          <p:cNvSpPr/>
          <p:nvPr/>
        </p:nvSpPr>
        <p:spPr>
          <a:xfrm>
            <a:off x="755576" y="4437111"/>
            <a:ext cx="8064896" cy="432049"/>
          </a:xfrm>
          <a:prstGeom prst="ellipse">
            <a:avLst/>
          </a:prstGeom>
          <a:solidFill>
            <a:srgbClr val="CCFFFF">
              <a:alpha val="50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6" name="Picture 2" descr="C:\Users\inoue\AppData\Local\Microsoft\Windows\Temporary Internet Files\Content.IE5\0RRGIWP5\MC9004059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8004" y="3874244"/>
            <a:ext cx="858838" cy="850900"/>
          </a:xfrm>
          <a:prstGeom prst="rect">
            <a:avLst/>
          </a:prstGeom>
          <a:noFill/>
          <a:extLst>
            <a:ext uri="{909E8E84-426E-40DD-AFC4-6F175D3DCCD1}">
              <a14:hiddenFill xmlns:a14="http://schemas.microsoft.com/office/drawing/2010/main">
                <a:solidFill>
                  <a:srgbClr val="FFFFFF"/>
                </a:solidFill>
              </a14:hiddenFill>
            </a:ext>
          </a:extLst>
        </p:spPr>
      </p:pic>
      <p:sp>
        <p:nvSpPr>
          <p:cNvPr id="89" name="テキスト ボックス 88"/>
          <p:cNvSpPr txBox="1"/>
          <p:nvPr/>
        </p:nvSpPr>
        <p:spPr>
          <a:xfrm>
            <a:off x="2930856" y="6073551"/>
            <a:ext cx="4196855" cy="307777"/>
          </a:xfrm>
          <a:prstGeom prst="rect">
            <a:avLst/>
          </a:prstGeom>
          <a:noFill/>
        </p:spPr>
        <p:txBody>
          <a:bodyPr wrap="none" rtlCol="0">
            <a:spAutoFit/>
          </a:bodyPr>
          <a:lstStyle/>
          <a:p>
            <a:pPr algn="ctr"/>
            <a:r>
              <a:rPr kumimoji="1" lang="en-US" altLang="ja-JP" sz="1400" b="1" dirty="0" smtClean="0">
                <a:latin typeface="+mj-lt"/>
                <a:ea typeface="HGP創英角ｺﾞｼｯｸUB" pitchFamily="50" charset="-128"/>
              </a:rPr>
              <a:t>Co-located area of </a:t>
            </a:r>
            <a:r>
              <a:rPr kumimoji="1" lang="en-US" altLang="ja-JP" sz="1400" b="1" dirty="0" err="1" smtClean="0">
                <a:latin typeface="+mj-lt"/>
                <a:ea typeface="HGP創英角ｺﾞｼｯｸUB" pitchFamily="50" charset="-128"/>
              </a:rPr>
              <a:t>femto</a:t>
            </a:r>
            <a:r>
              <a:rPr kumimoji="1" lang="en-US" altLang="ja-JP" sz="1400" b="1" dirty="0" smtClean="0">
                <a:latin typeface="+mj-lt"/>
                <a:ea typeface="HGP創英角ｺﾞｼｯｸUB" pitchFamily="50" charset="-128"/>
              </a:rPr>
              <a:t>/</a:t>
            </a:r>
            <a:r>
              <a:rPr kumimoji="1" lang="en-US" altLang="ja-JP" sz="1400" b="1" dirty="0" err="1" smtClean="0">
                <a:latin typeface="+mj-lt"/>
                <a:ea typeface="HGP創英角ｺﾞｼｯｸUB" pitchFamily="50" charset="-128"/>
              </a:rPr>
              <a:t>pico</a:t>
            </a:r>
            <a:r>
              <a:rPr kumimoji="1" lang="en-US" altLang="ja-JP" sz="1400" b="1" dirty="0">
                <a:latin typeface="+mj-lt"/>
                <a:ea typeface="HGP創英角ｺﾞｼｯｸUB" pitchFamily="50" charset="-128"/>
              </a:rPr>
              <a:t>-</a:t>
            </a:r>
            <a:r>
              <a:rPr lang="en-US" altLang="ja-JP" sz="1400" b="1" dirty="0" smtClean="0">
                <a:latin typeface="+mj-lt"/>
                <a:ea typeface="HGP創英角ｺﾞｼｯｸUB" pitchFamily="50" charset="-128"/>
              </a:rPr>
              <a:t>cells and </a:t>
            </a:r>
            <a:r>
              <a:rPr kumimoji="1" lang="en-US" altLang="ja-JP" sz="1400" b="1" dirty="0" smtClean="0">
                <a:latin typeface="+mj-lt"/>
                <a:ea typeface="HGP創英角ｺﾞｼｯｸUB" pitchFamily="50" charset="-128"/>
              </a:rPr>
              <a:t>WLAN BSSs</a:t>
            </a:r>
            <a:endParaRPr kumimoji="1" lang="ja-JP" altLang="en-US" sz="1400" b="1" dirty="0">
              <a:latin typeface="+mj-lt"/>
              <a:ea typeface="HGP創英角ｺﾞｼｯｸUB" pitchFamily="50" charset="-128"/>
            </a:endParaRPr>
          </a:p>
        </p:txBody>
      </p:sp>
      <p:sp>
        <p:nvSpPr>
          <p:cNvPr id="90" name="テキスト ボックス 89"/>
          <p:cNvSpPr txBox="1"/>
          <p:nvPr/>
        </p:nvSpPr>
        <p:spPr>
          <a:xfrm>
            <a:off x="1251777" y="5373216"/>
            <a:ext cx="2040880" cy="307777"/>
          </a:xfrm>
          <a:prstGeom prst="rect">
            <a:avLst/>
          </a:prstGeom>
          <a:noFill/>
        </p:spPr>
        <p:txBody>
          <a:bodyPr wrap="none" rtlCol="0">
            <a:spAutoFit/>
          </a:bodyPr>
          <a:lstStyle/>
          <a:p>
            <a:pPr algn="ctr"/>
            <a:r>
              <a:rPr kumimoji="1" lang="en-US" altLang="ja-JP" sz="1400" b="1" dirty="0" err="1" smtClean="0">
                <a:latin typeface="+mj-lt"/>
                <a:ea typeface="HGP創英角ｺﾞｼｯｸUB" pitchFamily="50" charset="-128"/>
              </a:rPr>
              <a:t>Femto</a:t>
            </a:r>
            <a:r>
              <a:rPr kumimoji="1" lang="en-US" altLang="ja-JP" sz="1400" b="1" dirty="0" smtClean="0">
                <a:latin typeface="+mj-lt"/>
                <a:ea typeface="HGP創英角ｺﾞｼｯｸUB" pitchFamily="50" charset="-128"/>
              </a:rPr>
              <a:t> cell/Pico cell area</a:t>
            </a:r>
            <a:endParaRPr kumimoji="1" lang="ja-JP" altLang="en-US" sz="1400" b="1" dirty="0">
              <a:latin typeface="+mj-lt"/>
              <a:ea typeface="HGP創英角ｺﾞｼｯｸUB" pitchFamily="50" charset="-128"/>
            </a:endParaRPr>
          </a:p>
        </p:txBody>
      </p:sp>
      <p:sp>
        <p:nvSpPr>
          <p:cNvPr id="93" name="雲 92"/>
          <p:cNvSpPr/>
          <p:nvPr/>
        </p:nvSpPr>
        <p:spPr>
          <a:xfrm>
            <a:off x="251520" y="4077072"/>
            <a:ext cx="3672408" cy="288032"/>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5" name="Picture 5" descr="C:\Users\inoue\AppData\Local\Microsoft\Windows\Temporary Internet Files\Content.IE5\NKFN0HC5\MC90043484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687539"/>
            <a:ext cx="569553" cy="56955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5" descr="C:\Users\inoue\AppData\Local\Microsoft\Windows\Temporary Internet Files\Content.IE5\NKFN0HC5\MC90043484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564" y="3723543"/>
            <a:ext cx="569553" cy="569553"/>
          </a:xfrm>
          <a:prstGeom prst="rect">
            <a:avLst/>
          </a:prstGeom>
          <a:noFill/>
          <a:extLst>
            <a:ext uri="{909E8E84-426E-40DD-AFC4-6F175D3DCCD1}">
              <a14:hiddenFill xmlns:a14="http://schemas.microsoft.com/office/drawing/2010/main">
                <a:solidFill>
                  <a:srgbClr val="FFFFFF"/>
                </a:solidFill>
              </a14:hiddenFill>
            </a:ext>
          </a:extLst>
        </p:spPr>
      </p:pic>
      <p:sp>
        <p:nvSpPr>
          <p:cNvPr id="97" name="円柱 96"/>
          <p:cNvSpPr/>
          <p:nvPr/>
        </p:nvSpPr>
        <p:spPr>
          <a:xfrm>
            <a:off x="3298625" y="3867559"/>
            <a:ext cx="324036" cy="324036"/>
          </a:xfrm>
          <a:prstGeom prst="can">
            <a:avLst/>
          </a:prstGeom>
          <a:solidFill>
            <a:schemeClr val="tx1">
              <a:lumMod val="75000"/>
              <a:lumOff val="2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p:cNvCxnSpPr>
            <a:stCxn id="93" idx="0"/>
            <a:endCxn id="86" idx="1"/>
          </p:cNvCxnSpPr>
          <p:nvPr/>
        </p:nvCxnSpPr>
        <p:spPr>
          <a:xfrm>
            <a:off x="3920868" y="4221088"/>
            <a:ext cx="687136" cy="786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9" name="角丸四角形吹き出し 98"/>
          <p:cNvSpPr/>
          <p:nvPr/>
        </p:nvSpPr>
        <p:spPr>
          <a:xfrm>
            <a:off x="467544" y="3429000"/>
            <a:ext cx="1728192" cy="576064"/>
          </a:xfrm>
          <a:prstGeom prst="wedgeRoundRectCallout">
            <a:avLst>
              <a:gd name="adj1" fmla="val 71553"/>
              <a:gd name="adj2" fmla="val 2795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b="1" dirty="0" smtClean="0">
                <a:solidFill>
                  <a:schemeClr val="tx1"/>
                </a:solidFill>
                <a:latin typeface="+mj-lt"/>
                <a:ea typeface="HGP創英角ｺﾞｼｯｸUB" pitchFamily="50" charset="-128"/>
              </a:rPr>
              <a:t>AAA, </a:t>
            </a:r>
            <a:r>
              <a:rPr lang="en-US" altLang="ja-JP" sz="1400" b="1" dirty="0" smtClean="0">
                <a:solidFill>
                  <a:schemeClr val="tx1"/>
                </a:solidFill>
                <a:latin typeface="+mj-lt"/>
                <a:ea typeface="HGP創英角ｺﾞｼｯｸUB" pitchFamily="50" charset="-128"/>
              </a:rPr>
              <a:t>DHCP, DNS, ANQP, etc.</a:t>
            </a:r>
            <a:endParaRPr kumimoji="1" lang="ja-JP" altLang="en-US" sz="1400" b="1" dirty="0">
              <a:solidFill>
                <a:schemeClr val="tx1"/>
              </a:solidFill>
              <a:latin typeface="+mj-lt"/>
              <a:ea typeface="HGP創英角ｺﾞｼｯｸUB" pitchFamily="50" charset="-128"/>
            </a:endParaRPr>
          </a:p>
        </p:txBody>
      </p:sp>
      <p:grpSp>
        <p:nvGrpSpPr>
          <p:cNvPr id="168" name="グループ化 167"/>
          <p:cNvGrpSpPr/>
          <p:nvPr/>
        </p:nvGrpSpPr>
        <p:grpSpPr>
          <a:xfrm>
            <a:off x="3563888" y="4955468"/>
            <a:ext cx="3024336" cy="1137828"/>
            <a:chOff x="5364088" y="4941168"/>
            <a:chExt cx="3024336" cy="1137828"/>
          </a:xfrm>
        </p:grpSpPr>
        <p:grpSp>
          <p:nvGrpSpPr>
            <p:cNvPr id="105" name="グループ化 104"/>
            <p:cNvGrpSpPr/>
            <p:nvPr/>
          </p:nvGrpSpPr>
          <p:grpSpPr>
            <a:xfrm>
              <a:off x="6444208" y="4941168"/>
              <a:ext cx="1296144" cy="849796"/>
              <a:chOff x="2915816" y="5085184"/>
              <a:chExt cx="1296144" cy="849796"/>
            </a:xfrm>
          </p:grpSpPr>
          <p:grpSp>
            <p:nvGrpSpPr>
              <p:cNvPr id="106" name="グループ化 105"/>
              <p:cNvGrpSpPr/>
              <p:nvPr/>
            </p:nvGrpSpPr>
            <p:grpSpPr>
              <a:xfrm>
                <a:off x="3029642" y="5085184"/>
                <a:ext cx="1182318" cy="849796"/>
                <a:chOff x="6342010" y="404664"/>
                <a:chExt cx="1182318" cy="849796"/>
              </a:xfrm>
            </p:grpSpPr>
            <p:sp>
              <p:nvSpPr>
                <p:cNvPr id="111" name="円/楕円 110"/>
                <p:cNvSpPr/>
                <p:nvPr/>
              </p:nvSpPr>
              <p:spPr>
                <a:xfrm rot="10800000" flipH="1" flipV="1">
                  <a:off x="6342010" y="1052736"/>
                  <a:ext cx="1182318" cy="201724"/>
                </a:xfrm>
                <a:prstGeom prst="ellipse">
                  <a:avLst/>
                </a:prstGeom>
                <a:solidFill>
                  <a:srgbClr val="00FFFF">
                    <a:alpha val="49804"/>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二等辺三角形 111"/>
                <p:cNvSpPr/>
                <p:nvPr/>
              </p:nvSpPr>
              <p:spPr>
                <a:xfrm rot="10800000">
                  <a:off x="6732240" y="404664"/>
                  <a:ext cx="360040" cy="72008"/>
                </a:xfrm>
                <a:prstGeom prst="triangle">
                  <a:avLst/>
                </a:prstGeom>
                <a:solidFill>
                  <a:schemeClr val="accent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3" name="直線コネクタ 112"/>
                <p:cNvCxnSpPr/>
                <p:nvPr/>
              </p:nvCxnSpPr>
              <p:spPr>
                <a:xfrm>
                  <a:off x="6912260" y="440668"/>
                  <a:ext cx="0" cy="68407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07" name="円/楕円 106"/>
              <p:cNvSpPr/>
              <p:nvPr/>
            </p:nvSpPr>
            <p:spPr>
              <a:xfrm rot="10800000" flipH="1" flipV="1">
                <a:off x="2915816" y="5733256"/>
                <a:ext cx="1182318" cy="201724"/>
              </a:xfrm>
              <a:prstGeom prst="ellipse">
                <a:avLst/>
              </a:prstGeom>
              <a:solidFill>
                <a:srgbClr val="FFFF00">
                  <a:alpha val="49804"/>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4" descr="C:\Users\inoue\AppData\Local\Microsoft\Windows\Temporary Internet Files\Content.IE5\GBHUYTH1\MC9003985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5157192"/>
                <a:ext cx="360922" cy="223218"/>
              </a:xfrm>
              <a:prstGeom prst="rect">
                <a:avLst/>
              </a:prstGeom>
              <a:noFill/>
              <a:extLst>
                <a:ext uri="{909E8E84-426E-40DD-AFC4-6F175D3DCCD1}">
                  <a14:hiddenFill xmlns:a14="http://schemas.microsoft.com/office/drawing/2010/main">
                    <a:solidFill>
                      <a:srgbClr val="FFFFFF"/>
                    </a:solidFill>
                  </a14:hiddenFill>
                </a:ext>
              </a:extLst>
            </p:spPr>
          </p:pic>
          <p:cxnSp>
            <p:nvCxnSpPr>
              <p:cNvPr id="109" name="直線コネクタ 108"/>
              <p:cNvCxnSpPr/>
              <p:nvPr/>
            </p:nvCxnSpPr>
            <p:spPr>
              <a:xfrm flipH="1">
                <a:off x="2987824" y="5373216"/>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3851920" y="5373216"/>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114" name="グループ化 113"/>
            <p:cNvGrpSpPr/>
            <p:nvPr/>
          </p:nvGrpSpPr>
          <p:grpSpPr>
            <a:xfrm>
              <a:off x="7092280" y="5013176"/>
              <a:ext cx="1296144" cy="849796"/>
              <a:chOff x="2915816" y="5085184"/>
              <a:chExt cx="1296144" cy="849796"/>
            </a:xfrm>
          </p:grpSpPr>
          <p:grpSp>
            <p:nvGrpSpPr>
              <p:cNvPr id="115" name="グループ化 114"/>
              <p:cNvGrpSpPr/>
              <p:nvPr/>
            </p:nvGrpSpPr>
            <p:grpSpPr>
              <a:xfrm>
                <a:off x="3029642" y="5085184"/>
                <a:ext cx="1182318" cy="849796"/>
                <a:chOff x="6342010" y="404664"/>
                <a:chExt cx="1182318" cy="849796"/>
              </a:xfrm>
            </p:grpSpPr>
            <p:sp>
              <p:nvSpPr>
                <p:cNvPr id="120" name="円/楕円 119"/>
                <p:cNvSpPr/>
                <p:nvPr/>
              </p:nvSpPr>
              <p:spPr>
                <a:xfrm rot="10800000" flipH="1" flipV="1">
                  <a:off x="6342010" y="1052736"/>
                  <a:ext cx="1182318" cy="201724"/>
                </a:xfrm>
                <a:prstGeom prst="ellipse">
                  <a:avLst/>
                </a:prstGeom>
                <a:solidFill>
                  <a:srgbClr val="00FFFF">
                    <a:alpha val="49804"/>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二等辺三角形 120"/>
                <p:cNvSpPr/>
                <p:nvPr/>
              </p:nvSpPr>
              <p:spPr>
                <a:xfrm rot="10800000">
                  <a:off x="6732240" y="404664"/>
                  <a:ext cx="360040" cy="72008"/>
                </a:xfrm>
                <a:prstGeom prst="triangle">
                  <a:avLst/>
                </a:prstGeom>
                <a:solidFill>
                  <a:schemeClr val="accent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2" name="直線コネクタ 121"/>
                <p:cNvCxnSpPr/>
                <p:nvPr/>
              </p:nvCxnSpPr>
              <p:spPr>
                <a:xfrm>
                  <a:off x="6912260" y="440668"/>
                  <a:ext cx="0" cy="68407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16" name="円/楕円 115"/>
              <p:cNvSpPr/>
              <p:nvPr/>
            </p:nvSpPr>
            <p:spPr>
              <a:xfrm rot="10800000" flipH="1" flipV="1">
                <a:off x="2915816" y="5733256"/>
                <a:ext cx="1182318" cy="201724"/>
              </a:xfrm>
              <a:prstGeom prst="ellipse">
                <a:avLst/>
              </a:prstGeom>
              <a:solidFill>
                <a:srgbClr val="FFFF00">
                  <a:alpha val="49804"/>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7" name="Picture 4" descr="C:\Users\inoue\AppData\Local\Microsoft\Windows\Temporary Internet Files\Content.IE5\GBHUYTH1\MC9003985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5157192"/>
                <a:ext cx="360922" cy="223218"/>
              </a:xfrm>
              <a:prstGeom prst="rect">
                <a:avLst/>
              </a:prstGeom>
              <a:noFill/>
              <a:extLst>
                <a:ext uri="{909E8E84-426E-40DD-AFC4-6F175D3DCCD1}">
                  <a14:hiddenFill xmlns:a14="http://schemas.microsoft.com/office/drawing/2010/main">
                    <a:solidFill>
                      <a:srgbClr val="FFFFFF"/>
                    </a:solidFill>
                  </a14:hiddenFill>
                </a:ext>
              </a:extLst>
            </p:spPr>
          </p:pic>
          <p:cxnSp>
            <p:nvCxnSpPr>
              <p:cNvPr id="118" name="直線コネクタ 117"/>
              <p:cNvCxnSpPr/>
              <p:nvPr/>
            </p:nvCxnSpPr>
            <p:spPr>
              <a:xfrm flipH="1">
                <a:off x="2987824" y="5373216"/>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3851920" y="5373216"/>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123" name="グループ化 122"/>
            <p:cNvGrpSpPr/>
            <p:nvPr/>
          </p:nvGrpSpPr>
          <p:grpSpPr>
            <a:xfrm>
              <a:off x="5508104" y="5013176"/>
              <a:ext cx="1296144" cy="849796"/>
              <a:chOff x="2915816" y="5085184"/>
              <a:chExt cx="1296144" cy="849796"/>
            </a:xfrm>
          </p:grpSpPr>
          <p:grpSp>
            <p:nvGrpSpPr>
              <p:cNvPr id="124" name="グループ化 123"/>
              <p:cNvGrpSpPr/>
              <p:nvPr/>
            </p:nvGrpSpPr>
            <p:grpSpPr>
              <a:xfrm>
                <a:off x="3029642" y="5085184"/>
                <a:ext cx="1182318" cy="849796"/>
                <a:chOff x="6342010" y="404664"/>
                <a:chExt cx="1182318" cy="849796"/>
              </a:xfrm>
            </p:grpSpPr>
            <p:sp>
              <p:nvSpPr>
                <p:cNvPr id="129" name="円/楕円 128"/>
                <p:cNvSpPr/>
                <p:nvPr/>
              </p:nvSpPr>
              <p:spPr>
                <a:xfrm rot="10800000" flipH="1" flipV="1">
                  <a:off x="6342010" y="1052736"/>
                  <a:ext cx="1182318" cy="201724"/>
                </a:xfrm>
                <a:prstGeom prst="ellipse">
                  <a:avLst/>
                </a:prstGeom>
                <a:solidFill>
                  <a:srgbClr val="00FFFF">
                    <a:alpha val="49804"/>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二等辺三角形 129"/>
                <p:cNvSpPr/>
                <p:nvPr/>
              </p:nvSpPr>
              <p:spPr>
                <a:xfrm rot="10800000">
                  <a:off x="6732240" y="404664"/>
                  <a:ext cx="360040" cy="72008"/>
                </a:xfrm>
                <a:prstGeom prst="triangle">
                  <a:avLst/>
                </a:prstGeom>
                <a:solidFill>
                  <a:schemeClr val="accent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1" name="直線コネクタ 130"/>
                <p:cNvCxnSpPr/>
                <p:nvPr/>
              </p:nvCxnSpPr>
              <p:spPr>
                <a:xfrm>
                  <a:off x="6912260" y="440668"/>
                  <a:ext cx="0" cy="68407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5" name="円/楕円 124"/>
              <p:cNvSpPr/>
              <p:nvPr/>
            </p:nvSpPr>
            <p:spPr>
              <a:xfrm rot="10800000" flipH="1" flipV="1">
                <a:off x="2915816" y="5733256"/>
                <a:ext cx="1182318" cy="201724"/>
              </a:xfrm>
              <a:prstGeom prst="ellipse">
                <a:avLst/>
              </a:prstGeom>
              <a:solidFill>
                <a:srgbClr val="FFFF00">
                  <a:alpha val="49804"/>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6" name="Picture 4" descr="C:\Users\inoue\AppData\Local\Microsoft\Windows\Temporary Internet Files\Content.IE5\GBHUYTH1\MC9003985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5157192"/>
                <a:ext cx="360922" cy="223218"/>
              </a:xfrm>
              <a:prstGeom prst="rect">
                <a:avLst/>
              </a:prstGeom>
              <a:noFill/>
              <a:extLst>
                <a:ext uri="{909E8E84-426E-40DD-AFC4-6F175D3DCCD1}">
                  <a14:hiddenFill xmlns:a14="http://schemas.microsoft.com/office/drawing/2010/main">
                    <a:solidFill>
                      <a:srgbClr val="FFFFFF"/>
                    </a:solidFill>
                  </a14:hiddenFill>
                </a:ext>
              </a:extLst>
            </p:spPr>
          </p:pic>
          <p:cxnSp>
            <p:nvCxnSpPr>
              <p:cNvPr id="127" name="直線コネクタ 126"/>
              <p:cNvCxnSpPr/>
              <p:nvPr/>
            </p:nvCxnSpPr>
            <p:spPr>
              <a:xfrm flipH="1">
                <a:off x="2987824" y="5373216"/>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3851920" y="5373216"/>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132" name="グループ化 131"/>
            <p:cNvGrpSpPr/>
            <p:nvPr/>
          </p:nvGrpSpPr>
          <p:grpSpPr>
            <a:xfrm>
              <a:off x="6228184" y="5085184"/>
              <a:ext cx="1296144" cy="849796"/>
              <a:chOff x="2915816" y="5085184"/>
              <a:chExt cx="1296144" cy="849796"/>
            </a:xfrm>
          </p:grpSpPr>
          <p:grpSp>
            <p:nvGrpSpPr>
              <p:cNvPr id="133" name="グループ化 132"/>
              <p:cNvGrpSpPr/>
              <p:nvPr/>
            </p:nvGrpSpPr>
            <p:grpSpPr>
              <a:xfrm>
                <a:off x="3029642" y="5085184"/>
                <a:ext cx="1182318" cy="849796"/>
                <a:chOff x="6342010" y="404664"/>
                <a:chExt cx="1182318" cy="849796"/>
              </a:xfrm>
            </p:grpSpPr>
            <p:sp>
              <p:nvSpPr>
                <p:cNvPr id="138" name="円/楕円 137"/>
                <p:cNvSpPr/>
                <p:nvPr/>
              </p:nvSpPr>
              <p:spPr>
                <a:xfrm rot="10800000" flipH="1" flipV="1">
                  <a:off x="6342010" y="1052736"/>
                  <a:ext cx="1182318" cy="201724"/>
                </a:xfrm>
                <a:prstGeom prst="ellipse">
                  <a:avLst/>
                </a:prstGeom>
                <a:solidFill>
                  <a:srgbClr val="00FFFF">
                    <a:alpha val="49804"/>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二等辺三角形 138"/>
                <p:cNvSpPr/>
                <p:nvPr/>
              </p:nvSpPr>
              <p:spPr>
                <a:xfrm rot="10800000">
                  <a:off x="6732240" y="404664"/>
                  <a:ext cx="360040" cy="72008"/>
                </a:xfrm>
                <a:prstGeom prst="triangle">
                  <a:avLst/>
                </a:prstGeom>
                <a:solidFill>
                  <a:schemeClr val="accent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0" name="直線コネクタ 139"/>
                <p:cNvCxnSpPr/>
                <p:nvPr/>
              </p:nvCxnSpPr>
              <p:spPr>
                <a:xfrm>
                  <a:off x="6912260" y="440668"/>
                  <a:ext cx="0" cy="68407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34" name="円/楕円 133"/>
              <p:cNvSpPr/>
              <p:nvPr/>
            </p:nvSpPr>
            <p:spPr>
              <a:xfrm rot="10800000" flipH="1" flipV="1">
                <a:off x="2915816" y="5733256"/>
                <a:ext cx="1182318" cy="201724"/>
              </a:xfrm>
              <a:prstGeom prst="ellipse">
                <a:avLst/>
              </a:prstGeom>
              <a:solidFill>
                <a:srgbClr val="FFFF00">
                  <a:alpha val="49804"/>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5" name="Picture 4" descr="C:\Users\inoue\AppData\Local\Microsoft\Windows\Temporary Internet Files\Content.IE5\GBHUYTH1\MC9003985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5157192"/>
                <a:ext cx="360922" cy="223218"/>
              </a:xfrm>
              <a:prstGeom prst="rect">
                <a:avLst/>
              </a:prstGeom>
              <a:noFill/>
              <a:extLst>
                <a:ext uri="{909E8E84-426E-40DD-AFC4-6F175D3DCCD1}">
                  <a14:hiddenFill xmlns:a14="http://schemas.microsoft.com/office/drawing/2010/main">
                    <a:solidFill>
                      <a:srgbClr val="FFFFFF"/>
                    </a:solidFill>
                  </a14:hiddenFill>
                </a:ext>
              </a:extLst>
            </p:spPr>
          </p:pic>
          <p:cxnSp>
            <p:nvCxnSpPr>
              <p:cNvPr id="136" name="直線コネクタ 135"/>
              <p:cNvCxnSpPr/>
              <p:nvPr/>
            </p:nvCxnSpPr>
            <p:spPr>
              <a:xfrm flipH="1">
                <a:off x="2987824" y="5373216"/>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3851920" y="5373216"/>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141" name="グループ化 140"/>
            <p:cNvGrpSpPr/>
            <p:nvPr/>
          </p:nvGrpSpPr>
          <p:grpSpPr>
            <a:xfrm>
              <a:off x="6948264" y="5157192"/>
              <a:ext cx="1296144" cy="849796"/>
              <a:chOff x="2915816" y="5085184"/>
              <a:chExt cx="1296144" cy="849796"/>
            </a:xfrm>
          </p:grpSpPr>
          <p:grpSp>
            <p:nvGrpSpPr>
              <p:cNvPr id="142" name="グループ化 141"/>
              <p:cNvGrpSpPr/>
              <p:nvPr/>
            </p:nvGrpSpPr>
            <p:grpSpPr>
              <a:xfrm>
                <a:off x="3029642" y="5085184"/>
                <a:ext cx="1182318" cy="849796"/>
                <a:chOff x="6342010" y="404664"/>
                <a:chExt cx="1182318" cy="849796"/>
              </a:xfrm>
            </p:grpSpPr>
            <p:sp>
              <p:nvSpPr>
                <p:cNvPr id="147" name="円/楕円 146"/>
                <p:cNvSpPr/>
                <p:nvPr/>
              </p:nvSpPr>
              <p:spPr>
                <a:xfrm rot="10800000" flipH="1" flipV="1">
                  <a:off x="6342010" y="1052736"/>
                  <a:ext cx="1182318" cy="201724"/>
                </a:xfrm>
                <a:prstGeom prst="ellipse">
                  <a:avLst/>
                </a:prstGeom>
                <a:solidFill>
                  <a:srgbClr val="00FFFF">
                    <a:alpha val="49804"/>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二等辺三角形 147"/>
                <p:cNvSpPr/>
                <p:nvPr/>
              </p:nvSpPr>
              <p:spPr>
                <a:xfrm rot="10800000">
                  <a:off x="6732240" y="404664"/>
                  <a:ext cx="360040" cy="72008"/>
                </a:xfrm>
                <a:prstGeom prst="triangle">
                  <a:avLst/>
                </a:prstGeom>
                <a:solidFill>
                  <a:schemeClr val="accent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9" name="直線コネクタ 148"/>
                <p:cNvCxnSpPr/>
                <p:nvPr/>
              </p:nvCxnSpPr>
              <p:spPr>
                <a:xfrm>
                  <a:off x="6912260" y="440668"/>
                  <a:ext cx="0" cy="68407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3" name="円/楕円 142"/>
              <p:cNvSpPr/>
              <p:nvPr/>
            </p:nvSpPr>
            <p:spPr>
              <a:xfrm rot="10800000" flipH="1" flipV="1">
                <a:off x="2915816" y="5733256"/>
                <a:ext cx="1182318" cy="201724"/>
              </a:xfrm>
              <a:prstGeom prst="ellipse">
                <a:avLst/>
              </a:prstGeom>
              <a:solidFill>
                <a:srgbClr val="FFFF00">
                  <a:alpha val="49804"/>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4" name="Picture 4" descr="C:\Users\inoue\AppData\Local\Microsoft\Windows\Temporary Internet Files\Content.IE5\GBHUYTH1\MC9003985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5157192"/>
                <a:ext cx="360922" cy="223218"/>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直線コネクタ 144"/>
              <p:cNvCxnSpPr/>
              <p:nvPr/>
            </p:nvCxnSpPr>
            <p:spPr>
              <a:xfrm flipH="1">
                <a:off x="2987824" y="5373216"/>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851920" y="5373216"/>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150" name="グループ化 149"/>
            <p:cNvGrpSpPr/>
            <p:nvPr/>
          </p:nvGrpSpPr>
          <p:grpSpPr>
            <a:xfrm>
              <a:off x="6156176" y="5229200"/>
              <a:ext cx="1296144" cy="849796"/>
              <a:chOff x="2915816" y="5085184"/>
              <a:chExt cx="1296144" cy="849796"/>
            </a:xfrm>
          </p:grpSpPr>
          <p:grpSp>
            <p:nvGrpSpPr>
              <p:cNvPr id="151" name="グループ化 150"/>
              <p:cNvGrpSpPr/>
              <p:nvPr/>
            </p:nvGrpSpPr>
            <p:grpSpPr>
              <a:xfrm>
                <a:off x="3029642" y="5085184"/>
                <a:ext cx="1182318" cy="849796"/>
                <a:chOff x="6342010" y="404664"/>
                <a:chExt cx="1182318" cy="849796"/>
              </a:xfrm>
            </p:grpSpPr>
            <p:sp>
              <p:nvSpPr>
                <p:cNvPr id="156" name="円/楕円 155"/>
                <p:cNvSpPr/>
                <p:nvPr/>
              </p:nvSpPr>
              <p:spPr>
                <a:xfrm rot="10800000" flipH="1" flipV="1">
                  <a:off x="6342010" y="1052736"/>
                  <a:ext cx="1182318" cy="201724"/>
                </a:xfrm>
                <a:prstGeom prst="ellipse">
                  <a:avLst/>
                </a:prstGeom>
                <a:solidFill>
                  <a:srgbClr val="00FFFF">
                    <a:alpha val="49804"/>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二等辺三角形 156"/>
                <p:cNvSpPr/>
                <p:nvPr/>
              </p:nvSpPr>
              <p:spPr>
                <a:xfrm rot="10800000">
                  <a:off x="6732240" y="404664"/>
                  <a:ext cx="360040" cy="72008"/>
                </a:xfrm>
                <a:prstGeom prst="triangle">
                  <a:avLst/>
                </a:prstGeom>
                <a:solidFill>
                  <a:schemeClr val="accent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8" name="直線コネクタ 157"/>
                <p:cNvCxnSpPr/>
                <p:nvPr/>
              </p:nvCxnSpPr>
              <p:spPr>
                <a:xfrm>
                  <a:off x="6912260" y="440668"/>
                  <a:ext cx="0" cy="68407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52" name="円/楕円 151"/>
              <p:cNvSpPr/>
              <p:nvPr/>
            </p:nvSpPr>
            <p:spPr>
              <a:xfrm rot="10800000" flipH="1" flipV="1">
                <a:off x="2915816" y="5733256"/>
                <a:ext cx="1182318" cy="201724"/>
              </a:xfrm>
              <a:prstGeom prst="ellipse">
                <a:avLst/>
              </a:prstGeom>
              <a:solidFill>
                <a:srgbClr val="FFFF00">
                  <a:alpha val="49804"/>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3" name="Picture 4" descr="C:\Users\inoue\AppData\Local\Microsoft\Windows\Temporary Internet Files\Content.IE5\GBHUYTH1\MC9003985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5157192"/>
                <a:ext cx="360922" cy="223218"/>
              </a:xfrm>
              <a:prstGeom prst="rect">
                <a:avLst/>
              </a:prstGeom>
              <a:noFill/>
              <a:extLst>
                <a:ext uri="{909E8E84-426E-40DD-AFC4-6F175D3DCCD1}">
                  <a14:hiddenFill xmlns:a14="http://schemas.microsoft.com/office/drawing/2010/main">
                    <a:solidFill>
                      <a:srgbClr val="FFFFFF"/>
                    </a:solidFill>
                  </a14:hiddenFill>
                </a:ext>
              </a:extLst>
            </p:spPr>
          </p:pic>
          <p:cxnSp>
            <p:nvCxnSpPr>
              <p:cNvPr id="154" name="直線コネクタ 153"/>
              <p:cNvCxnSpPr/>
              <p:nvPr/>
            </p:nvCxnSpPr>
            <p:spPr>
              <a:xfrm flipH="1">
                <a:off x="2987824" y="5373216"/>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a:off x="3851920" y="5373216"/>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159" name="グループ化 158"/>
            <p:cNvGrpSpPr/>
            <p:nvPr/>
          </p:nvGrpSpPr>
          <p:grpSpPr>
            <a:xfrm>
              <a:off x="5364088" y="5171492"/>
              <a:ext cx="1296144" cy="849796"/>
              <a:chOff x="2915816" y="5085184"/>
              <a:chExt cx="1296144" cy="849796"/>
            </a:xfrm>
          </p:grpSpPr>
          <p:grpSp>
            <p:nvGrpSpPr>
              <p:cNvPr id="160" name="グループ化 159"/>
              <p:cNvGrpSpPr/>
              <p:nvPr/>
            </p:nvGrpSpPr>
            <p:grpSpPr>
              <a:xfrm>
                <a:off x="3029642" y="5085184"/>
                <a:ext cx="1182318" cy="849796"/>
                <a:chOff x="6342010" y="404664"/>
                <a:chExt cx="1182318" cy="849796"/>
              </a:xfrm>
            </p:grpSpPr>
            <p:sp>
              <p:nvSpPr>
                <p:cNvPr id="165" name="円/楕円 164"/>
                <p:cNvSpPr/>
                <p:nvPr/>
              </p:nvSpPr>
              <p:spPr>
                <a:xfrm rot="10800000" flipH="1" flipV="1">
                  <a:off x="6342010" y="1052736"/>
                  <a:ext cx="1182318" cy="201724"/>
                </a:xfrm>
                <a:prstGeom prst="ellipse">
                  <a:avLst/>
                </a:prstGeom>
                <a:solidFill>
                  <a:srgbClr val="00FFFF">
                    <a:alpha val="49804"/>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二等辺三角形 165"/>
                <p:cNvSpPr/>
                <p:nvPr/>
              </p:nvSpPr>
              <p:spPr>
                <a:xfrm rot="10800000">
                  <a:off x="6732240" y="404664"/>
                  <a:ext cx="360040" cy="72008"/>
                </a:xfrm>
                <a:prstGeom prst="triangle">
                  <a:avLst/>
                </a:prstGeom>
                <a:solidFill>
                  <a:schemeClr val="accent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7" name="直線コネクタ 166"/>
                <p:cNvCxnSpPr/>
                <p:nvPr/>
              </p:nvCxnSpPr>
              <p:spPr>
                <a:xfrm>
                  <a:off x="6912260" y="440668"/>
                  <a:ext cx="0" cy="68407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61" name="円/楕円 160"/>
              <p:cNvSpPr/>
              <p:nvPr/>
            </p:nvSpPr>
            <p:spPr>
              <a:xfrm rot="10800000" flipH="1" flipV="1">
                <a:off x="2915816" y="5733256"/>
                <a:ext cx="1182318" cy="201724"/>
              </a:xfrm>
              <a:prstGeom prst="ellipse">
                <a:avLst/>
              </a:prstGeom>
              <a:solidFill>
                <a:srgbClr val="FFFF00">
                  <a:alpha val="49804"/>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2" name="Picture 4" descr="C:\Users\inoue\AppData\Local\Microsoft\Windows\Temporary Internet Files\Content.IE5\GBHUYTH1\MC9003985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5157192"/>
                <a:ext cx="360922" cy="223218"/>
              </a:xfrm>
              <a:prstGeom prst="rect">
                <a:avLst/>
              </a:prstGeom>
              <a:noFill/>
              <a:extLst>
                <a:ext uri="{909E8E84-426E-40DD-AFC4-6F175D3DCCD1}">
                  <a14:hiddenFill xmlns:a14="http://schemas.microsoft.com/office/drawing/2010/main">
                    <a:solidFill>
                      <a:srgbClr val="FFFFFF"/>
                    </a:solidFill>
                  </a14:hiddenFill>
                </a:ext>
              </a:extLst>
            </p:spPr>
          </p:pic>
          <p:cxnSp>
            <p:nvCxnSpPr>
              <p:cNvPr id="163" name="直線コネクタ 162"/>
              <p:cNvCxnSpPr/>
              <p:nvPr/>
            </p:nvCxnSpPr>
            <p:spPr>
              <a:xfrm flipH="1">
                <a:off x="2987824" y="5373216"/>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a:off x="3851920" y="5373216"/>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69" name="グループ化 168"/>
          <p:cNvGrpSpPr/>
          <p:nvPr/>
        </p:nvGrpSpPr>
        <p:grpSpPr>
          <a:xfrm>
            <a:off x="6634087" y="4487416"/>
            <a:ext cx="2160240" cy="885800"/>
            <a:chOff x="-108520" y="5229200"/>
            <a:chExt cx="2160240" cy="885800"/>
          </a:xfrm>
        </p:grpSpPr>
        <p:pic>
          <p:nvPicPr>
            <p:cNvPr id="69" name="Picture 4" descr="C:\Users\inoue\AppData\Local\Microsoft\Windows\Temporary Internet Files\Content.IE5\GBHUYTH1\MC9003985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646" y="5402026"/>
              <a:ext cx="360922" cy="223218"/>
            </a:xfrm>
            <a:prstGeom prst="rect">
              <a:avLst/>
            </a:prstGeom>
            <a:noFill/>
            <a:extLst>
              <a:ext uri="{909E8E84-426E-40DD-AFC4-6F175D3DCCD1}">
                <a14:hiddenFill xmlns:a14="http://schemas.microsoft.com/office/drawing/2010/main">
                  <a:solidFill>
                    <a:srgbClr val="FFFFFF"/>
                  </a:solidFill>
                </a14:hiddenFill>
              </a:ext>
            </a:extLst>
          </p:spPr>
        </p:pic>
        <p:sp>
          <p:nvSpPr>
            <p:cNvPr id="70" name="円/楕円 69"/>
            <p:cNvSpPr/>
            <p:nvPr/>
          </p:nvSpPr>
          <p:spPr>
            <a:xfrm rot="10800000" flipH="1" flipV="1">
              <a:off x="-108520" y="5877272"/>
              <a:ext cx="1182318" cy="201724"/>
            </a:xfrm>
            <a:prstGeom prst="ellipse">
              <a:avLst/>
            </a:prstGeom>
            <a:solidFill>
              <a:srgbClr val="FFFF00">
                <a:alpha val="50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rot="10800000" flipH="1" flipV="1">
              <a:off x="503548" y="5769260"/>
              <a:ext cx="1182318" cy="201724"/>
            </a:xfrm>
            <a:prstGeom prst="ellipse">
              <a:avLst/>
            </a:prstGeom>
            <a:solidFill>
              <a:srgbClr val="FFFF00">
                <a:alpha val="50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rot="10800000" flipH="1" flipV="1">
              <a:off x="869401" y="5913276"/>
              <a:ext cx="1182318" cy="201724"/>
            </a:xfrm>
            <a:prstGeom prst="ellipse">
              <a:avLst/>
            </a:prstGeom>
            <a:solidFill>
              <a:srgbClr val="FFFF00">
                <a:alpha val="50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4" name="Picture 4" descr="C:\Users\inoue\AppData\Local\Microsoft\Windows\Temporary Internet Files\Content.IE5\GBHUYTH1\MC9003985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5229200"/>
              <a:ext cx="360922" cy="22321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C:\Users\inoue\AppData\Local\Microsoft\Windows\Temporary Internet Files\Content.IE5\GBHUYTH1\MC9003985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8750" y="5409220"/>
              <a:ext cx="360922" cy="223218"/>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直線コネクタ 76"/>
            <p:cNvCxnSpPr>
              <a:endCxn id="70" idx="2"/>
            </p:cNvCxnSpPr>
            <p:nvPr/>
          </p:nvCxnSpPr>
          <p:spPr>
            <a:xfrm flipH="1">
              <a:off x="-108520" y="5625244"/>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719572" y="5625244"/>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H="1">
              <a:off x="503548" y="5481228"/>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1331640" y="5481228"/>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a:off x="827584" y="5632394"/>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691680" y="5632394"/>
              <a:ext cx="360040" cy="3528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8" name="グループ化 7"/>
          <p:cNvGrpSpPr/>
          <p:nvPr/>
        </p:nvGrpSpPr>
        <p:grpSpPr>
          <a:xfrm>
            <a:off x="611560" y="4509120"/>
            <a:ext cx="2838502" cy="813792"/>
            <a:chOff x="1547664" y="3681028"/>
            <a:chExt cx="2838502" cy="813792"/>
          </a:xfrm>
        </p:grpSpPr>
        <p:grpSp>
          <p:nvGrpSpPr>
            <p:cNvPr id="9" name="グループ化 8"/>
            <p:cNvGrpSpPr/>
            <p:nvPr/>
          </p:nvGrpSpPr>
          <p:grpSpPr>
            <a:xfrm>
              <a:off x="1547664" y="3789040"/>
              <a:ext cx="1182318" cy="525760"/>
              <a:chOff x="6300192" y="404664"/>
              <a:chExt cx="1182318" cy="525760"/>
            </a:xfrm>
          </p:grpSpPr>
          <p:sp>
            <p:nvSpPr>
              <p:cNvPr id="34" name="円/楕円 33"/>
              <p:cNvSpPr/>
              <p:nvPr/>
            </p:nvSpPr>
            <p:spPr>
              <a:xfrm rot="10800000" flipH="1" flipV="1">
                <a:off x="6300192" y="728700"/>
                <a:ext cx="1182318" cy="201724"/>
              </a:xfrm>
              <a:prstGeom prst="ellipse">
                <a:avLst/>
              </a:prstGeom>
              <a:solidFill>
                <a:srgbClr val="00FFFF">
                  <a:alpha val="50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rot="10800000">
                <a:off x="6732240" y="404664"/>
                <a:ext cx="360040" cy="72008"/>
              </a:xfrm>
              <a:prstGeom prst="triangle">
                <a:avLst/>
              </a:prstGeom>
              <a:solidFill>
                <a:schemeClr val="accent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p:cNvCxnSpPr/>
              <p:nvPr/>
            </p:nvCxnSpPr>
            <p:spPr>
              <a:xfrm>
                <a:off x="6912260" y="440668"/>
                <a:ext cx="0" cy="36004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2159732" y="3681028"/>
              <a:ext cx="1182318" cy="525760"/>
              <a:chOff x="6300192" y="404664"/>
              <a:chExt cx="1182318" cy="525760"/>
            </a:xfrm>
          </p:grpSpPr>
          <p:sp>
            <p:nvSpPr>
              <p:cNvPr id="31" name="円/楕円 30"/>
              <p:cNvSpPr/>
              <p:nvPr/>
            </p:nvSpPr>
            <p:spPr>
              <a:xfrm rot="10800000" flipH="1" flipV="1">
                <a:off x="6300192" y="728700"/>
                <a:ext cx="1182318" cy="201724"/>
              </a:xfrm>
              <a:prstGeom prst="ellipse">
                <a:avLst/>
              </a:prstGeom>
              <a:solidFill>
                <a:srgbClr val="00FFFF">
                  <a:alpha val="50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rot="10800000">
                <a:off x="6732240" y="404664"/>
                <a:ext cx="360040" cy="72008"/>
              </a:xfrm>
              <a:prstGeom prst="triangle">
                <a:avLst/>
              </a:prstGeom>
              <a:solidFill>
                <a:schemeClr val="accent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a:xfrm>
                <a:off x="6912260" y="440668"/>
                <a:ext cx="0" cy="36004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p:cNvGrpSpPr/>
            <p:nvPr/>
          </p:nvGrpSpPr>
          <p:grpSpPr>
            <a:xfrm>
              <a:off x="2303748" y="3825044"/>
              <a:ext cx="1182318" cy="525760"/>
              <a:chOff x="6300192" y="404664"/>
              <a:chExt cx="1182318" cy="525760"/>
            </a:xfrm>
          </p:grpSpPr>
          <p:sp>
            <p:nvSpPr>
              <p:cNvPr id="28" name="円/楕円 27"/>
              <p:cNvSpPr/>
              <p:nvPr/>
            </p:nvSpPr>
            <p:spPr>
              <a:xfrm rot="10800000" flipH="1" flipV="1">
                <a:off x="6300192" y="728700"/>
                <a:ext cx="1182318" cy="201724"/>
              </a:xfrm>
              <a:prstGeom prst="ellipse">
                <a:avLst/>
              </a:prstGeom>
              <a:solidFill>
                <a:srgbClr val="00FFFF">
                  <a:alpha val="50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rot="10800000">
                <a:off x="6732240" y="404664"/>
                <a:ext cx="360040" cy="72008"/>
              </a:xfrm>
              <a:prstGeom prst="triangle">
                <a:avLst/>
              </a:prstGeom>
              <a:solidFill>
                <a:schemeClr val="accent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p:cNvCxnSpPr/>
              <p:nvPr/>
            </p:nvCxnSpPr>
            <p:spPr>
              <a:xfrm>
                <a:off x="6912260" y="440668"/>
                <a:ext cx="0" cy="36004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グループ化 11"/>
            <p:cNvGrpSpPr/>
            <p:nvPr/>
          </p:nvGrpSpPr>
          <p:grpSpPr>
            <a:xfrm>
              <a:off x="2447764" y="3969060"/>
              <a:ext cx="1182318" cy="525760"/>
              <a:chOff x="6300192" y="404664"/>
              <a:chExt cx="1182318" cy="525760"/>
            </a:xfrm>
          </p:grpSpPr>
          <p:sp>
            <p:nvSpPr>
              <p:cNvPr id="25" name="円/楕円 24"/>
              <p:cNvSpPr/>
              <p:nvPr/>
            </p:nvSpPr>
            <p:spPr>
              <a:xfrm rot="10800000" flipH="1" flipV="1">
                <a:off x="6300192" y="728700"/>
                <a:ext cx="1182318" cy="201724"/>
              </a:xfrm>
              <a:prstGeom prst="ellipse">
                <a:avLst/>
              </a:prstGeom>
              <a:solidFill>
                <a:srgbClr val="00FFFF">
                  <a:alpha val="50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rot="10800000">
                <a:off x="6732240" y="404664"/>
                <a:ext cx="360040" cy="72008"/>
              </a:xfrm>
              <a:prstGeom prst="triangle">
                <a:avLst/>
              </a:prstGeom>
              <a:solidFill>
                <a:schemeClr val="accent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6912260" y="440668"/>
                <a:ext cx="0" cy="36004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12"/>
            <p:cNvGrpSpPr/>
            <p:nvPr/>
          </p:nvGrpSpPr>
          <p:grpSpPr>
            <a:xfrm>
              <a:off x="1655676" y="3933056"/>
              <a:ext cx="1182318" cy="525760"/>
              <a:chOff x="6300192" y="404664"/>
              <a:chExt cx="1182318" cy="525760"/>
            </a:xfrm>
          </p:grpSpPr>
          <p:sp>
            <p:nvSpPr>
              <p:cNvPr id="22" name="円/楕円 21"/>
              <p:cNvSpPr/>
              <p:nvPr/>
            </p:nvSpPr>
            <p:spPr>
              <a:xfrm rot="10800000" flipH="1" flipV="1">
                <a:off x="6300192" y="728700"/>
                <a:ext cx="1182318" cy="201724"/>
              </a:xfrm>
              <a:prstGeom prst="ellipse">
                <a:avLst/>
              </a:prstGeom>
              <a:solidFill>
                <a:srgbClr val="00FFFF">
                  <a:alpha val="50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10800000">
                <a:off x="6732240" y="404664"/>
                <a:ext cx="360040" cy="72008"/>
              </a:xfrm>
              <a:prstGeom prst="triangle">
                <a:avLst/>
              </a:prstGeom>
              <a:solidFill>
                <a:schemeClr val="accent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a:off x="6912260" y="440668"/>
                <a:ext cx="0" cy="36004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グループ化 13"/>
            <p:cNvGrpSpPr/>
            <p:nvPr/>
          </p:nvGrpSpPr>
          <p:grpSpPr>
            <a:xfrm>
              <a:off x="3203848" y="3861048"/>
              <a:ext cx="1182318" cy="525760"/>
              <a:chOff x="6300192" y="404664"/>
              <a:chExt cx="1182318" cy="525760"/>
            </a:xfrm>
          </p:grpSpPr>
          <p:sp>
            <p:nvSpPr>
              <p:cNvPr id="19" name="円/楕円 18"/>
              <p:cNvSpPr/>
              <p:nvPr/>
            </p:nvSpPr>
            <p:spPr>
              <a:xfrm rot="10800000" flipH="1" flipV="1">
                <a:off x="6300192" y="728700"/>
                <a:ext cx="1182318" cy="201724"/>
              </a:xfrm>
              <a:prstGeom prst="ellipse">
                <a:avLst/>
              </a:prstGeom>
              <a:solidFill>
                <a:srgbClr val="00FFFF">
                  <a:alpha val="50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10800000">
                <a:off x="6732240" y="404664"/>
                <a:ext cx="360040" cy="72008"/>
              </a:xfrm>
              <a:prstGeom prst="triangle">
                <a:avLst/>
              </a:prstGeom>
              <a:solidFill>
                <a:schemeClr val="accent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6912260" y="440668"/>
                <a:ext cx="0" cy="36004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p:cNvGrpSpPr/>
            <p:nvPr/>
          </p:nvGrpSpPr>
          <p:grpSpPr>
            <a:xfrm>
              <a:off x="3095836" y="3717032"/>
              <a:ext cx="1182318" cy="525760"/>
              <a:chOff x="6300192" y="404664"/>
              <a:chExt cx="1182318" cy="525760"/>
            </a:xfrm>
          </p:grpSpPr>
          <p:sp>
            <p:nvSpPr>
              <p:cNvPr id="16" name="円/楕円 15"/>
              <p:cNvSpPr/>
              <p:nvPr/>
            </p:nvSpPr>
            <p:spPr>
              <a:xfrm rot="10800000" flipH="1" flipV="1">
                <a:off x="6300192" y="728700"/>
                <a:ext cx="1182318" cy="201724"/>
              </a:xfrm>
              <a:prstGeom prst="ellipse">
                <a:avLst/>
              </a:prstGeom>
              <a:solidFill>
                <a:srgbClr val="00FFFF">
                  <a:alpha val="50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10800000">
                <a:off x="6732240" y="404664"/>
                <a:ext cx="360040" cy="72008"/>
              </a:xfrm>
              <a:prstGeom prst="triangle">
                <a:avLst/>
              </a:prstGeom>
              <a:solidFill>
                <a:schemeClr val="accent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6912260" y="440668"/>
                <a:ext cx="0" cy="36004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sp>
        <p:nvSpPr>
          <p:cNvPr id="170" name="テキスト ボックス 169"/>
          <p:cNvSpPr txBox="1"/>
          <p:nvPr/>
        </p:nvSpPr>
        <p:spPr>
          <a:xfrm>
            <a:off x="7838714" y="5425479"/>
            <a:ext cx="1125565" cy="307777"/>
          </a:xfrm>
          <a:prstGeom prst="rect">
            <a:avLst/>
          </a:prstGeom>
          <a:noFill/>
        </p:spPr>
        <p:txBody>
          <a:bodyPr wrap="none" rtlCol="0">
            <a:spAutoFit/>
          </a:bodyPr>
          <a:lstStyle/>
          <a:p>
            <a:pPr algn="ctr"/>
            <a:r>
              <a:rPr kumimoji="1" lang="en-US" altLang="ja-JP" sz="1400" b="1" dirty="0" smtClean="0">
                <a:latin typeface="+mj-lt"/>
                <a:ea typeface="HGP創英角ｺﾞｼｯｸUB" pitchFamily="50" charset="-128"/>
              </a:rPr>
              <a:t>WLAN area</a:t>
            </a:r>
            <a:endParaRPr kumimoji="1" lang="ja-JP" altLang="en-US" sz="1400" b="1" dirty="0">
              <a:latin typeface="+mj-lt"/>
              <a:ea typeface="HGP創英角ｺﾞｼｯｸUB" pitchFamily="50" charset="-128"/>
            </a:endParaRPr>
          </a:p>
        </p:txBody>
      </p:sp>
      <p:sp>
        <p:nvSpPr>
          <p:cNvPr id="92" name="円弧 91"/>
          <p:cNvSpPr/>
          <p:nvPr/>
        </p:nvSpPr>
        <p:spPr>
          <a:xfrm>
            <a:off x="3203848" y="4797152"/>
            <a:ext cx="3960440" cy="828092"/>
          </a:xfrm>
          <a:prstGeom prst="arc">
            <a:avLst>
              <a:gd name="adj1" fmla="val 21358604"/>
              <a:gd name="adj2" fmla="val 10800184"/>
            </a:avLst>
          </a:prstGeom>
          <a:ln w="57150">
            <a:solidFill>
              <a:srgbClr val="FF66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37" name="Picture 3" descr="C:\Users\inoue\AppData\Local\Microsoft\Windows\Temporary Internet Files\Content.IE5\GLP2R1UQ\MC9004413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5523112"/>
            <a:ext cx="354160" cy="354160"/>
          </a:xfrm>
          <a:prstGeom prst="rect">
            <a:avLst/>
          </a:prstGeom>
          <a:noFill/>
          <a:extLst>
            <a:ext uri="{909E8E84-426E-40DD-AFC4-6F175D3DCCD1}">
              <a14:hiddenFill xmlns:a14="http://schemas.microsoft.com/office/drawing/2010/main">
                <a:solidFill>
                  <a:srgbClr val="FFFFFF"/>
                </a:solidFill>
              </a14:hiddenFill>
            </a:ext>
          </a:extLst>
        </p:spPr>
      </p:pic>
      <p:sp>
        <p:nvSpPr>
          <p:cNvPr id="171" name="テキスト ボックス 170"/>
          <p:cNvSpPr txBox="1"/>
          <p:nvPr/>
        </p:nvSpPr>
        <p:spPr>
          <a:xfrm>
            <a:off x="5588191" y="4129335"/>
            <a:ext cx="1377172" cy="307777"/>
          </a:xfrm>
          <a:prstGeom prst="rect">
            <a:avLst/>
          </a:prstGeom>
          <a:noFill/>
        </p:spPr>
        <p:txBody>
          <a:bodyPr wrap="none" rtlCol="0">
            <a:spAutoFit/>
          </a:bodyPr>
          <a:lstStyle/>
          <a:p>
            <a:pPr algn="ctr"/>
            <a:r>
              <a:rPr kumimoji="1" lang="en-US" altLang="ja-JP" sz="1400" b="1" dirty="0" smtClean="0">
                <a:latin typeface="+mj-lt"/>
                <a:ea typeface="HGP創英角ｺﾞｼｯｸUB" pitchFamily="50" charset="-128"/>
              </a:rPr>
              <a:t>Macro cell area</a:t>
            </a:r>
            <a:endParaRPr kumimoji="1" lang="ja-JP" altLang="en-US" sz="1400" b="1" dirty="0">
              <a:latin typeface="+mj-lt"/>
              <a:ea typeface="HGP創英角ｺﾞｼｯｸUB" pitchFamily="50" charset="-128"/>
            </a:endParaRPr>
          </a:p>
        </p:txBody>
      </p:sp>
    </p:spTree>
    <p:extLst>
      <p:ext uri="{BB962C8B-B14F-4D97-AF65-F5344CB8AC3E}">
        <p14:creationId xmlns:p14="http://schemas.microsoft.com/office/powerpoint/2010/main" val="3508107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chor="ctr"/>
          <a:lstStyle/>
          <a:p>
            <a:r>
              <a:rPr kumimoji="1" lang="en-US" altLang="ja-JP" dirty="0" smtClean="0"/>
              <a:t>Usage models</a:t>
            </a:r>
            <a:endParaRPr kumimoji="1" lang="ja-JP" altLang="en-US" dirty="0"/>
          </a:p>
        </p:txBody>
      </p:sp>
      <p:sp>
        <p:nvSpPr>
          <p:cNvPr id="8" name="テキスト プレースホルダー 7"/>
          <p:cNvSpPr>
            <a:spLocks noGrp="1"/>
          </p:cNvSpPr>
          <p:nvPr>
            <p:ph type="body" idx="1"/>
          </p:nvPr>
        </p:nvSpPr>
        <p:spPr/>
        <p:txBody>
          <a:bodyPr/>
          <a:lstStyle/>
          <a:p>
            <a:r>
              <a:rPr kumimoji="1" lang="en-US" altLang="ja-JP" dirty="0" smtClean="0"/>
              <a:t>In addition to the Use Models presented in March 2013 session, we would like to propose some Usage Models for consideration.</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May 2013</a:t>
            </a:r>
            <a:endParaRPr lang="en-CA"/>
          </a:p>
        </p:txBody>
      </p:sp>
      <p:sp>
        <p:nvSpPr>
          <p:cNvPr id="5" name="フッター プレースホルダー 4"/>
          <p:cNvSpPr>
            <a:spLocks noGrp="1"/>
          </p:cNvSpPr>
          <p:nvPr>
            <p:ph type="ftr" sz="quarter" idx="11"/>
          </p:nvPr>
        </p:nvSpPr>
        <p:spPr/>
        <p:txBody>
          <a:bodyPr/>
          <a:lstStyle/>
          <a:p>
            <a:r>
              <a:rPr lang="en-CA" smtClean="0"/>
              <a:t>Yasuhiko Inoue (NTT)</a:t>
            </a:r>
            <a:endParaRPr lang="en-CA"/>
          </a:p>
        </p:txBody>
      </p:sp>
      <p:sp>
        <p:nvSpPr>
          <p:cNvPr id="6" name="スライド番号プレースホルダー 5"/>
          <p:cNvSpPr>
            <a:spLocks noGrp="1"/>
          </p:cNvSpPr>
          <p:nvPr>
            <p:ph type="sldNum" sz="quarter" idx="12"/>
          </p:nvPr>
        </p:nvSpPr>
        <p:spPr/>
        <p:txBody>
          <a:bodyPr/>
          <a:lstStyle/>
          <a:p>
            <a:r>
              <a:rPr lang="en-CA" smtClean="0"/>
              <a:t>Slide </a:t>
            </a:r>
            <a:fld id="{02FDE5AF-557C-4D9E-9BE3-8A50977121B0}" type="slidenum">
              <a:rPr lang="en-CA" smtClean="0"/>
              <a:pPr/>
              <a:t>5</a:t>
            </a:fld>
            <a:endParaRPr lang="en-CA"/>
          </a:p>
        </p:txBody>
      </p:sp>
    </p:spTree>
    <p:extLst>
      <p:ext uri="{BB962C8B-B14F-4D97-AF65-F5344CB8AC3E}">
        <p14:creationId xmlns:p14="http://schemas.microsoft.com/office/powerpoint/2010/main" val="410325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p:cNvGrpSpPr/>
          <p:nvPr/>
        </p:nvGrpSpPr>
        <p:grpSpPr>
          <a:xfrm>
            <a:off x="395536" y="2129855"/>
            <a:ext cx="3744416" cy="2307343"/>
            <a:chOff x="683568" y="3212976"/>
            <a:chExt cx="3744416" cy="1898485"/>
          </a:xfrm>
        </p:grpSpPr>
        <p:pic>
          <p:nvPicPr>
            <p:cNvPr id="31760" name="Picture 16" descr="http://jp.yamaha.com/products/network/downloads/tools/images/mansion02_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212976"/>
              <a:ext cx="3744416" cy="1898485"/>
            </a:xfrm>
            <a:prstGeom prst="rect">
              <a:avLst/>
            </a:prstGeom>
            <a:noFill/>
            <a:extLst>
              <a:ext uri="{909E8E84-426E-40DD-AFC4-6F175D3DCCD1}">
                <a14:hiddenFill xmlns:a14="http://schemas.microsoft.com/office/drawing/2010/main">
                  <a:solidFill>
                    <a:srgbClr val="FFFFFF"/>
                  </a:solidFill>
                </a14:hiddenFill>
              </a:ext>
            </a:extLst>
          </p:spPr>
        </p:pic>
        <p:sp>
          <p:nvSpPr>
            <p:cNvPr id="17" name="円/楕円 16"/>
            <p:cNvSpPr/>
            <p:nvPr/>
          </p:nvSpPr>
          <p:spPr bwMode="auto">
            <a:xfrm>
              <a:off x="1906873" y="3960375"/>
              <a:ext cx="676818" cy="389421"/>
            </a:xfrm>
            <a:prstGeom prst="ellipse">
              <a:avLst/>
            </a:prstGeom>
            <a:solidFill>
              <a:schemeClr val="accent1">
                <a:alpha val="25000"/>
              </a:schemeClr>
            </a:solid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1" name="円/楕円 40"/>
            <p:cNvSpPr/>
            <p:nvPr/>
          </p:nvSpPr>
          <p:spPr bwMode="auto">
            <a:xfrm>
              <a:off x="2298569" y="3861908"/>
              <a:ext cx="616415" cy="368225"/>
            </a:xfrm>
            <a:prstGeom prst="ellipse">
              <a:avLst/>
            </a:prstGeom>
            <a:solidFill>
              <a:schemeClr val="accent1">
                <a:alpha val="25000"/>
              </a:schemeClr>
            </a:solid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2" name="円/楕円 41"/>
            <p:cNvSpPr/>
            <p:nvPr/>
          </p:nvSpPr>
          <p:spPr bwMode="auto">
            <a:xfrm>
              <a:off x="1618841" y="3793993"/>
              <a:ext cx="679728" cy="410615"/>
            </a:xfrm>
            <a:prstGeom prst="ellipse">
              <a:avLst/>
            </a:prstGeom>
            <a:solidFill>
              <a:schemeClr val="accent1">
                <a:alpha val="22000"/>
              </a:schemeClr>
            </a:solid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3" name="円/楕円 42"/>
            <p:cNvSpPr/>
            <p:nvPr/>
          </p:nvSpPr>
          <p:spPr bwMode="auto">
            <a:xfrm>
              <a:off x="1618841" y="4172896"/>
              <a:ext cx="584448" cy="377042"/>
            </a:xfrm>
            <a:prstGeom prst="ellipse">
              <a:avLst/>
            </a:prstGeom>
            <a:solidFill>
              <a:schemeClr val="accent1">
                <a:alpha val="25000"/>
              </a:schemeClr>
            </a:solid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4" name="円/楕円 43"/>
            <p:cNvSpPr/>
            <p:nvPr/>
          </p:nvSpPr>
          <p:spPr bwMode="auto">
            <a:xfrm>
              <a:off x="2194905" y="4204609"/>
              <a:ext cx="616415" cy="345330"/>
            </a:xfrm>
            <a:prstGeom prst="ellipse">
              <a:avLst/>
            </a:prstGeom>
            <a:solidFill>
              <a:schemeClr val="accent1">
                <a:alpha val="25000"/>
              </a:schemeClr>
            </a:solid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5" name="円/楕円 44"/>
            <p:cNvSpPr/>
            <p:nvPr/>
          </p:nvSpPr>
          <p:spPr bwMode="auto">
            <a:xfrm>
              <a:off x="2512864" y="4051348"/>
              <a:ext cx="616415" cy="368225"/>
            </a:xfrm>
            <a:prstGeom prst="ellipse">
              <a:avLst/>
            </a:prstGeom>
            <a:solidFill>
              <a:schemeClr val="accent1">
                <a:alpha val="25000"/>
              </a:schemeClr>
            </a:solid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6" name="円/楕円 45"/>
            <p:cNvSpPr/>
            <p:nvPr/>
          </p:nvSpPr>
          <p:spPr bwMode="auto">
            <a:xfrm>
              <a:off x="1990361" y="4382533"/>
              <a:ext cx="616415" cy="368225"/>
            </a:xfrm>
            <a:prstGeom prst="ellipse">
              <a:avLst/>
            </a:prstGeom>
            <a:solidFill>
              <a:schemeClr val="accent1">
                <a:alpha val="25000"/>
              </a:schemeClr>
            </a:solid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7" name="円/楕円 46"/>
            <p:cNvSpPr/>
            <p:nvPr/>
          </p:nvSpPr>
          <p:spPr bwMode="auto">
            <a:xfrm>
              <a:off x="2450969" y="4256888"/>
              <a:ext cx="616415" cy="368225"/>
            </a:xfrm>
            <a:prstGeom prst="ellipse">
              <a:avLst/>
            </a:prstGeom>
            <a:solidFill>
              <a:schemeClr val="accent1">
                <a:alpha val="25000"/>
              </a:schemeClr>
            </a:solid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8" name="円/楕円 47"/>
            <p:cNvSpPr/>
            <p:nvPr/>
          </p:nvSpPr>
          <p:spPr bwMode="auto">
            <a:xfrm>
              <a:off x="1002426" y="3721092"/>
              <a:ext cx="616415" cy="368225"/>
            </a:xfrm>
            <a:prstGeom prst="ellipse">
              <a:avLst/>
            </a:prstGeom>
            <a:solidFill>
              <a:schemeClr val="accent1">
                <a:alpha val="25000"/>
              </a:schemeClr>
            </a:solid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9" name="円/楕円 48"/>
            <p:cNvSpPr/>
            <p:nvPr/>
          </p:nvSpPr>
          <p:spPr bwMode="auto">
            <a:xfrm>
              <a:off x="1002425" y="4149824"/>
              <a:ext cx="616415" cy="368225"/>
            </a:xfrm>
            <a:prstGeom prst="ellipse">
              <a:avLst/>
            </a:prstGeom>
            <a:solidFill>
              <a:schemeClr val="accent1">
                <a:alpha val="25000"/>
              </a:schemeClr>
            </a:solid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50" name="円/楕円 49"/>
            <p:cNvSpPr/>
            <p:nvPr/>
          </p:nvSpPr>
          <p:spPr bwMode="auto">
            <a:xfrm>
              <a:off x="3134891" y="3965711"/>
              <a:ext cx="616415" cy="368225"/>
            </a:xfrm>
            <a:prstGeom prst="ellipse">
              <a:avLst/>
            </a:prstGeom>
            <a:solidFill>
              <a:schemeClr val="accent1">
                <a:alpha val="25000"/>
              </a:schemeClr>
            </a:solid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51" name="円/楕円 50"/>
            <p:cNvSpPr/>
            <p:nvPr/>
          </p:nvSpPr>
          <p:spPr bwMode="auto">
            <a:xfrm>
              <a:off x="3134891" y="4365826"/>
              <a:ext cx="616415" cy="368225"/>
            </a:xfrm>
            <a:prstGeom prst="ellipse">
              <a:avLst/>
            </a:prstGeom>
            <a:solidFill>
              <a:schemeClr val="accent1">
                <a:alpha val="25000"/>
              </a:schemeClr>
            </a:solid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52" name="円/楕円 51"/>
            <p:cNvSpPr/>
            <p:nvPr/>
          </p:nvSpPr>
          <p:spPr bwMode="auto">
            <a:xfrm>
              <a:off x="2821071" y="4333936"/>
              <a:ext cx="616415" cy="368225"/>
            </a:xfrm>
            <a:prstGeom prst="ellipse">
              <a:avLst/>
            </a:prstGeom>
            <a:solidFill>
              <a:schemeClr val="accent1">
                <a:alpha val="25000"/>
              </a:schemeClr>
            </a:solid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53" name="円/楕円 52"/>
            <p:cNvSpPr/>
            <p:nvPr/>
          </p:nvSpPr>
          <p:spPr bwMode="auto">
            <a:xfrm>
              <a:off x="1310633" y="3922528"/>
              <a:ext cx="679728" cy="410615"/>
            </a:xfrm>
            <a:prstGeom prst="ellipse">
              <a:avLst/>
            </a:prstGeom>
            <a:solidFill>
              <a:schemeClr val="accent1">
                <a:alpha val="22000"/>
              </a:schemeClr>
            </a:solid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55" name="円/楕円 54"/>
            <p:cNvSpPr/>
            <p:nvPr/>
          </p:nvSpPr>
          <p:spPr bwMode="auto">
            <a:xfrm>
              <a:off x="2838499" y="3960375"/>
              <a:ext cx="616415" cy="368225"/>
            </a:xfrm>
            <a:prstGeom prst="ellipse">
              <a:avLst/>
            </a:prstGeom>
            <a:solidFill>
              <a:schemeClr val="accent1">
                <a:alpha val="25000"/>
              </a:schemeClr>
            </a:solid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grpSp>
      <p:sp>
        <p:nvSpPr>
          <p:cNvPr id="27" name="円形吹き出し 26"/>
          <p:cNvSpPr/>
          <p:nvPr/>
        </p:nvSpPr>
        <p:spPr bwMode="auto">
          <a:xfrm>
            <a:off x="4567174" y="2113028"/>
            <a:ext cx="4181290" cy="2242149"/>
          </a:xfrm>
          <a:prstGeom prst="wedgeEllipseCallout">
            <a:avLst>
              <a:gd name="adj1" fmla="val -78179"/>
              <a:gd name="adj2" fmla="val 23095"/>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 name="Date Placeholder 3"/>
          <p:cNvSpPr>
            <a:spLocks noGrp="1"/>
          </p:cNvSpPr>
          <p:nvPr>
            <p:ph type="dt" sz="half" idx="10"/>
          </p:nvPr>
        </p:nvSpPr>
        <p:spPr>
          <a:xfrm>
            <a:off x="696913" y="332601"/>
            <a:ext cx="1182055" cy="276999"/>
          </a:xfrm>
        </p:spPr>
        <p:txBody>
          <a:bodyPr/>
          <a:lstStyle/>
          <a:p>
            <a:r>
              <a:rPr lang="en-US" altLang="ja-JP" smtClean="0"/>
              <a:t>May 2013</a:t>
            </a:r>
            <a:endParaRPr lang="en-CA" dirty="0"/>
          </a:p>
        </p:txBody>
      </p:sp>
      <p:sp>
        <p:nvSpPr>
          <p:cNvPr id="5" name="Footer Placeholder 4"/>
          <p:cNvSpPr>
            <a:spLocks noGrp="1"/>
          </p:cNvSpPr>
          <p:nvPr>
            <p:ph type="ftr" sz="quarter" idx="11"/>
          </p:nvPr>
        </p:nvSpPr>
        <p:spPr/>
        <p:txBody>
          <a:bodyPr/>
          <a:lstStyle/>
          <a:p>
            <a:r>
              <a:rPr lang="en-CA" smtClean="0"/>
              <a:t>Yasuhiko Inoue (NTT)</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6</a:t>
            </a:fld>
            <a:endParaRPr lang="en-CA"/>
          </a:p>
        </p:txBody>
      </p:sp>
      <p:sp>
        <p:nvSpPr>
          <p:cNvPr id="5122" name="Rectangle 2"/>
          <p:cNvSpPr>
            <a:spLocks noGrp="1" noChangeArrowheads="1"/>
          </p:cNvSpPr>
          <p:nvPr>
            <p:ph type="title"/>
          </p:nvPr>
        </p:nvSpPr>
        <p:spPr>
          <a:xfrm>
            <a:off x="251520" y="757808"/>
            <a:ext cx="7772400" cy="582960"/>
          </a:xfrm>
          <a:noFill/>
          <a:ln/>
        </p:spPr>
        <p:txBody>
          <a:bodyPr/>
          <a:lstStyle/>
          <a:p>
            <a:pPr algn="l"/>
            <a:r>
              <a:rPr lang="en-US" altLang="zh-CN" dirty="0" smtClean="0"/>
              <a:t>Home Usage Case</a:t>
            </a:r>
            <a:endParaRPr lang="en-CA" dirty="0"/>
          </a:p>
        </p:txBody>
      </p:sp>
      <p:pic>
        <p:nvPicPr>
          <p:cNvPr id="31746" name="Picture 2" descr="Social network game / Icon / image / free /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2208" y="3118430"/>
            <a:ext cx="1173316" cy="821321"/>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Digital paint / pen / Icon / image / free /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5229" y="3148779"/>
            <a:ext cx="1184884" cy="829419"/>
          </a:xfrm>
          <a:prstGeom prst="rect">
            <a:avLst/>
          </a:prstGeom>
          <a:noFill/>
          <a:extLst>
            <a:ext uri="{909E8E84-426E-40DD-AFC4-6F175D3DCCD1}">
              <a14:hiddenFill xmlns:a14="http://schemas.microsoft.com/office/drawing/2010/main">
                <a:solidFill>
                  <a:srgbClr val="FFFFFF"/>
                </a:solidFill>
              </a14:hiddenFill>
            </a:ext>
          </a:extLst>
        </p:spPr>
      </p:pic>
      <p:pic>
        <p:nvPicPr>
          <p:cNvPr id="31769" name="Picture 25" descr="C:\Users\kuroda\AppData\Local\Microsoft\Windows\Temporary Internet Files\Content.IE5\ZQTPPJRB\MC90008956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1" y="1412776"/>
            <a:ext cx="1528965" cy="1295812"/>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6329637" y="1279793"/>
            <a:ext cx="2232248" cy="307777"/>
          </a:xfrm>
          <a:prstGeom prst="rect">
            <a:avLst/>
          </a:prstGeom>
          <a:noFill/>
        </p:spPr>
        <p:txBody>
          <a:bodyPr wrap="square" rtlCol="0">
            <a:spAutoFit/>
          </a:bodyPr>
          <a:lstStyle/>
          <a:p>
            <a:r>
              <a:rPr kumimoji="1" lang="en-US" altLang="ja-JP" sz="1400" b="1" dirty="0" smtClean="0"/>
              <a:t>4k or more …</a:t>
            </a:r>
            <a:endParaRPr kumimoji="1" lang="ja-JP" altLang="en-US" sz="1400" b="1" dirty="0"/>
          </a:p>
        </p:txBody>
      </p:sp>
      <p:grpSp>
        <p:nvGrpSpPr>
          <p:cNvPr id="19" name="グループ化 18"/>
          <p:cNvGrpSpPr/>
          <p:nvPr/>
        </p:nvGrpSpPr>
        <p:grpSpPr>
          <a:xfrm>
            <a:off x="3463274" y="1217046"/>
            <a:ext cx="2542704" cy="1056739"/>
            <a:chOff x="6259458" y="1989165"/>
            <a:chExt cx="2247900" cy="1143001"/>
          </a:xfrm>
        </p:grpSpPr>
        <p:pic>
          <p:nvPicPr>
            <p:cNvPr id="31767" name="Picture 23" descr="thumbnai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458" y="1989165"/>
              <a:ext cx="22479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31772" name="Picture 28" descr="C:\Users\kuroda\AppData\Local\Microsoft\Windows\Temporary Internet Files\Content.IE5\PX0MN9OA\MC900426058[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31431" y="2109611"/>
              <a:ext cx="725670" cy="668179"/>
            </a:xfrm>
            <a:prstGeom prst="rect">
              <a:avLst/>
            </a:prstGeom>
            <a:noFill/>
            <a:extLst>
              <a:ext uri="{909E8E84-426E-40DD-AFC4-6F175D3DCCD1}">
                <a14:hiddenFill xmlns:a14="http://schemas.microsoft.com/office/drawing/2010/main">
                  <a:solidFill>
                    <a:srgbClr val="FFFFFF"/>
                  </a:solidFill>
                </a14:hiddenFill>
              </a:ext>
            </a:extLst>
          </p:spPr>
        </p:pic>
        <p:pic>
          <p:nvPicPr>
            <p:cNvPr id="31773" name="Picture 29" descr="C:\Users\kuroda\AppData\Local\Microsoft\Windows\Temporary Internet Files\Content.IE5\06AJNCU3\MC900433854[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8740" y="2109611"/>
              <a:ext cx="507101" cy="507100"/>
            </a:xfrm>
            <a:prstGeom prst="rect">
              <a:avLst/>
            </a:prstGeom>
            <a:noFill/>
            <a:extLst>
              <a:ext uri="{909E8E84-426E-40DD-AFC4-6F175D3DCCD1}">
                <a14:hiddenFill xmlns:a14="http://schemas.microsoft.com/office/drawing/2010/main">
                  <a:solidFill>
                    <a:srgbClr val="FFFFFF"/>
                  </a:solidFill>
                </a14:hiddenFill>
              </a:ext>
            </a:extLst>
          </p:spPr>
        </p:pic>
      </p:grpSp>
      <p:pic>
        <p:nvPicPr>
          <p:cNvPr id="31774" name="Picture 30" descr="C:\Users\kuroda\AppData\Local\Microsoft\Windows\Temporary Internet Files\Content.IE5\ZQTPPJRB\MC900439805[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8585858">
            <a:off x="4993732" y="2174044"/>
            <a:ext cx="1069089" cy="1069089"/>
          </a:xfrm>
          <a:prstGeom prst="rect">
            <a:avLst/>
          </a:prstGeom>
          <a:noFill/>
          <a:extLst>
            <a:ext uri="{909E8E84-426E-40DD-AFC4-6F175D3DCCD1}">
              <a14:hiddenFill xmlns:a14="http://schemas.microsoft.com/office/drawing/2010/main">
                <a:solidFill>
                  <a:srgbClr val="FFFFFF"/>
                </a:solidFill>
              </a14:hiddenFill>
            </a:ext>
          </a:extLst>
        </p:spPr>
      </p:pic>
      <p:sp>
        <p:nvSpPr>
          <p:cNvPr id="59" name="テキスト ボックス 58"/>
          <p:cNvSpPr txBox="1"/>
          <p:nvPr/>
        </p:nvSpPr>
        <p:spPr>
          <a:xfrm>
            <a:off x="7653661" y="4149080"/>
            <a:ext cx="1310827" cy="523220"/>
          </a:xfrm>
          <a:prstGeom prst="rect">
            <a:avLst/>
          </a:prstGeom>
          <a:noFill/>
        </p:spPr>
        <p:txBody>
          <a:bodyPr wrap="square" rtlCol="0">
            <a:spAutoFit/>
          </a:bodyPr>
          <a:lstStyle/>
          <a:p>
            <a:r>
              <a:rPr kumimoji="1" lang="en-US" altLang="ja-JP" sz="1400" b="1" dirty="0" smtClean="0"/>
              <a:t>Portable / TV Game</a:t>
            </a:r>
            <a:endParaRPr kumimoji="1" lang="ja-JP" altLang="en-US" sz="1400" b="1" dirty="0"/>
          </a:p>
        </p:txBody>
      </p:sp>
      <p:pic>
        <p:nvPicPr>
          <p:cNvPr id="31748" name="Picture 4" descr="Latest model - smartphone / Icon / image / free / clip ar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71274" y="3861134"/>
            <a:ext cx="1044942" cy="731460"/>
          </a:xfrm>
          <a:prstGeom prst="rect">
            <a:avLst/>
          </a:prstGeom>
          <a:noFill/>
          <a:extLst>
            <a:ext uri="{909E8E84-426E-40DD-AFC4-6F175D3DCCD1}">
              <a14:hiddenFill xmlns:a14="http://schemas.microsoft.com/office/drawing/2010/main">
                <a:solidFill>
                  <a:srgbClr val="FFFFFF"/>
                </a:solidFill>
              </a14:hiddenFill>
            </a:ext>
          </a:extLst>
        </p:spPr>
      </p:pic>
      <p:sp>
        <p:nvSpPr>
          <p:cNvPr id="60" name="テキスト ボックス 59"/>
          <p:cNvSpPr txBox="1"/>
          <p:nvPr/>
        </p:nvSpPr>
        <p:spPr>
          <a:xfrm>
            <a:off x="4139952" y="4057908"/>
            <a:ext cx="1330034" cy="523220"/>
          </a:xfrm>
          <a:prstGeom prst="rect">
            <a:avLst/>
          </a:prstGeom>
          <a:noFill/>
        </p:spPr>
        <p:txBody>
          <a:bodyPr wrap="square" rtlCol="0">
            <a:spAutoFit/>
          </a:bodyPr>
          <a:lstStyle/>
          <a:p>
            <a:r>
              <a:rPr kumimoji="1" lang="en-US" altLang="ja-JP" sz="1400" b="1" dirty="0" smtClean="0"/>
              <a:t>Tablet, PC and </a:t>
            </a:r>
          </a:p>
          <a:p>
            <a:r>
              <a:rPr kumimoji="1" lang="en-US" altLang="ja-JP" sz="1400" b="1" dirty="0" smtClean="0"/>
              <a:t>Smartphone</a:t>
            </a:r>
            <a:endParaRPr kumimoji="1" lang="ja-JP" altLang="en-US" sz="1400" b="1" dirty="0"/>
          </a:p>
        </p:txBody>
      </p:sp>
      <p:sp>
        <p:nvSpPr>
          <p:cNvPr id="39" name="Rectangle 3"/>
          <p:cNvSpPr txBox="1">
            <a:spLocks noChangeArrowheads="1"/>
          </p:cNvSpPr>
          <p:nvPr/>
        </p:nvSpPr>
        <p:spPr bwMode="auto">
          <a:xfrm>
            <a:off x="179512" y="4725144"/>
            <a:ext cx="8784976" cy="174109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kern="0" dirty="0" smtClean="0"/>
              <a:t>High bandwidth applications stimulate growth in demand on Next Generation WLAN</a:t>
            </a:r>
          </a:p>
          <a:p>
            <a:pPr marL="177800" indent="-177800"/>
            <a:r>
              <a:rPr lang="en-US" sz="1600" i="1" kern="0" dirty="0" smtClean="0"/>
              <a:t>Higher adoption of real-time multimedia services and evolving higher definition video formats require bigger pipe/higher bandwidths, QoS, and the implementation of converged networks. </a:t>
            </a:r>
          </a:p>
          <a:p>
            <a:pPr marL="177800" indent="-177800"/>
            <a:r>
              <a:rPr lang="en-US" sz="1600" i="1" kern="0" dirty="0" smtClean="0"/>
              <a:t>At the same time, consideration for the OBSS will be required in some cases such as apartment house scenarios.</a:t>
            </a:r>
          </a:p>
          <a:p>
            <a:pPr marL="177800" indent="-177800"/>
            <a:r>
              <a:rPr lang="en-US" sz="1600" i="1" kern="0" dirty="0" smtClean="0"/>
              <a:t>Guest Access may be provided over the residential hotspot using multiple SSID</a:t>
            </a:r>
            <a:endParaRPr lang="en-US" i="1" kern="0" dirty="0"/>
          </a:p>
        </p:txBody>
      </p:sp>
      <p:pic>
        <p:nvPicPr>
          <p:cNvPr id="2" name="Picture 2" descr="C:\Users\kuroda\AppData\Local\Microsoft\Windows\Temporary Internet Files\Content.IE5\ZQTPPJRB\MC900252147[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61331" y="884267"/>
            <a:ext cx="773460" cy="520870"/>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5" descr="Notebook / Icon / image / free / clip art"/>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7327" t="4323" r="16125" b="5069"/>
          <a:stretch/>
        </p:blipFill>
        <p:spPr bwMode="auto">
          <a:xfrm>
            <a:off x="6156016" y="2925030"/>
            <a:ext cx="1008272" cy="83542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0" descr="C:\Users\kuroda\AppData\Local\Microsoft\Windows\Temporary Internet Files\Content.IE5\ZQTPPJRB\MC900439805[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7686191">
            <a:off x="5509947" y="2087507"/>
            <a:ext cx="1069089" cy="1069089"/>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p:cNvSpPr txBox="1"/>
          <p:nvPr/>
        </p:nvSpPr>
        <p:spPr>
          <a:xfrm>
            <a:off x="2267744" y="1567911"/>
            <a:ext cx="1265903" cy="307777"/>
          </a:xfrm>
          <a:prstGeom prst="rect">
            <a:avLst/>
          </a:prstGeom>
          <a:noFill/>
        </p:spPr>
        <p:txBody>
          <a:bodyPr wrap="square" rtlCol="0">
            <a:spAutoFit/>
          </a:bodyPr>
          <a:lstStyle/>
          <a:p>
            <a:r>
              <a:rPr kumimoji="1" lang="en-US" altLang="ja-JP" sz="1400" b="1" dirty="0" smtClean="0"/>
              <a:t>Cloud service</a:t>
            </a:r>
            <a:endParaRPr kumimoji="1" lang="ja-JP" altLang="en-US" sz="1400" b="1" dirty="0"/>
          </a:p>
        </p:txBody>
      </p:sp>
    </p:spTree>
    <p:extLst>
      <p:ext uri="{BB962C8B-B14F-4D97-AF65-F5344CB8AC3E}">
        <p14:creationId xmlns:p14="http://schemas.microsoft.com/office/powerpoint/2010/main" val="1900036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altLang="ja-JP" smtClean="0"/>
              <a:t>May 2013</a:t>
            </a:r>
            <a:endParaRPr lang="en-CA" dirty="0"/>
          </a:p>
        </p:txBody>
      </p:sp>
      <p:sp>
        <p:nvSpPr>
          <p:cNvPr id="5" name="Footer Placeholder 4"/>
          <p:cNvSpPr>
            <a:spLocks noGrp="1"/>
          </p:cNvSpPr>
          <p:nvPr>
            <p:ph type="ftr" sz="quarter" idx="11"/>
          </p:nvPr>
        </p:nvSpPr>
        <p:spPr/>
        <p:txBody>
          <a:bodyPr/>
          <a:lstStyle/>
          <a:p>
            <a:r>
              <a:rPr lang="en-CA" smtClean="0"/>
              <a:t>Yasuhiko Inoue (NTT)</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7</a:t>
            </a:fld>
            <a:endParaRPr lang="en-CA"/>
          </a:p>
        </p:txBody>
      </p:sp>
      <p:sp>
        <p:nvSpPr>
          <p:cNvPr id="5122" name="Rectangle 2"/>
          <p:cNvSpPr>
            <a:spLocks noGrp="1" noChangeArrowheads="1"/>
          </p:cNvSpPr>
          <p:nvPr>
            <p:ph type="title"/>
          </p:nvPr>
        </p:nvSpPr>
        <p:spPr>
          <a:xfrm>
            <a:off x="685800" y="685800"/>
            <a:ext cx="7772400" cy="726976"/>
          </a:xfrm>
          <a:noFill/>
          <a:ln/>
        </p:spPr>
        <p:txBody>
          <a:bodyPr/>
          <a:lstStyle/>
          <a:p>
            <a:pPr algn="l"/>
            <a:r>
              <a:rPr lang="en-US" altLang="zh-CN" dirty="0" smtClean="0"/>
              <a:t>Home</a:t>
            </a:r>
            <a:endParaRPr lang="en-CA" dirty="0"/>
          </a:p>
        </p:txBody>
      </p:sp>
      <p:sp>
        <p:nvSpPr>
          <p:cNvPr id="5123" name="Rectangle 3"/>
          <p:cNvSpPr>
            <a:spLocks noGrp="1" noChangeArrowheads="1"/>
          </p:cNvSpPr>
          <p:nvPr>
            <p:ph type="body" idx="1"/>
          </p:nvPr>
        </p:nvSpPr>
        <p:spPr>
          <a:xfrm>
            <a:off x="539552" y="1484784"/>
            <a:ext cx="4320480" cy="4392488"/>
          </a:xfrm>
          <a:noFill/>
          <a:ln/>
        </p:spPr>
        <p:txBody>
          <a:bodyPr/>
          <a:lstStyle/>
          <a:p>
            <a:pPr marL="0" indent="0">
              <a:buNone/>
            </a:pPr>
            <a:r>
              <a:rPr lang="en-US" sz="1600" u="sng" dirty="0"/>
              <a:t>Pre-Conditions</a:t>
            </a:r>
          </a:p>
          <a:p>
            <a:pPr marL="0" indent="0">
              <a:buNone/>
            </a:pPr>
            <a:r>
              <a:rPr lang="en-US" sz="1400" b="0" dirty="0" smtClean="0"/>
              <a:t>Many WLAN networks installed by the home users operate in high density environment (overlapping each other). Home users have a variety of terminals such as TV, PVR, PCs, tablets and game terminals and access the personal cloud services and/or SNS over the WLAN.</a:t>
            </a:r>
            <a:endParaRPr lang="en-US" sz="1400" b="0" dirty="0"/>
          </a:p>
          <a:p>
            <a:pPr marL="0" indent="0">
              <a:buNone/>
            </a:pPr>
            <a:r>
              <a:rPr lang="en-US" sz="1600" u="sng" dirty="0"/>
              <a:t>Environment </a:t>
            </a:r>
            <a:endParaRPr lang="en-US" sz="1600" u="sng" dirty="0" smtClean="0"/>
          </a:p>
          <a:p>
            <a:pPr marL="0" indent="0">
              <a:buNone/>
            </a:pPr>
            <a:r>
              <a:rPr lang="en-US" altLang="ja-JP" sz="1400" b="0" dirty="0" smtClean="0"/>
              <a:t>Most of the home users have one or more WLAN APs. Distance between two APs ranges from 5 to 20 m and the WLAN areas overlap each other.</a:t>
            </a:r>
            <a:endParaRPr lang="en-US" sz="1400" b="0" dirty="0"/>
          </a:p>
          <a:p>
            <a:pPr marL="0" indent="0">
              <a:buNone/>
            </a:pPr>
            <a:r>
              <a:rPr lang="en-US" sz="1600" u="sng" dirty="0" smtClean="0"/>
              <a:t>Applications</a:t>
            </a:r>
            <a:endParaRPr lang="en-US" sz="1600" u="sng" dirty="0"/>
          </a:p>
          <a:p>
            <a:pPr marL="0" indent="0">
              <a:buNone/>
            </a:pPr>
            <a:r>
              <a:rPr lang="en-US" sz="1400" b="0" dirty="0" smtClean="0"/>
              <a:t>Video Stream (from cloud or YouTube etc</a:t>
            </a:r>
            <a:r>
              <a:rPr lang="en-US" sz="1400" b="0" dirty="0"/>
              <a:t>.</a:t>
            </a:r>
            <a:r>
              <a:rPr lang="en-US" sz="1400" b="0" dirty="0" smtClean="0"/>
              <a:t>)</a:t>
            </a:r>
          </a:p>
          <a:p>
            <a:pPr marL="0" indent="0">
              <a:buNone/>
            </a:pPr>
            <a:r>
              <a:rPr lang="en-US" sz="1400" b="0" dirty="0" smtClean="0"/>
              <a:t>Video chat</a:t>
            </a:r>
            <a:r>
              <a:rPr lang="en-US" sz="1400" b="0" dirty="0"/>
              <a:t> </a:t>
            </a:r>
            <a:r>
              <a:rPr lang="en-US" sz="1400" b="0" dirty="0" smtClean="0"/>
              <a:t>or VoIP (smart phone) </a:t>
            </a:r>
          </a:p>
          <a:p>
            <a:pPr marL="0" indent="0">
              <a:buNone/>
            </a:pPr>
            <a:r>
              <a:rPr lang="en-US" sz="1400" b="0" dirty="0" smtClean="0"/>
              <a:t>Online game</a:t>
            </a:r>
          </a:p>
          <a:p>
            <a:pPr marL="0" indent="0">
              <a:buNone/>
            </a:pPr>
            <a:r>
              <a:rPr lang="en-US" sz="1400" b="0" dirty="0" smtClean="0"/>
              <a:t>Cloud-based application as big storage</a:t>
            </a:r>
          </a:p>
        </p:txBody>
      </p:sp>
      <p:sp>
        <p:nvSpPr>
          <p:cNvPr id="7" name="Rectangle 3"/>
          <p:cNvSpPr txBox="1">
            <a:spLocks noChangeArrowheads="1"/>
          </p:cNvSpPr>
          <p:nvPr/>
        </p:nvSpPr>
        <p:spPr bwMode="auto">
          <a:xfrm>
            <a:off x="4788024" y="1484784"/>
            <a:ext cx="4320480" cy="432048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r>
              <a:rPr lang="en-US" sz="1400" b="0" kern="0" dirty="0" smtClean="0"/>
              <a:t>.</a:t>
            </a:r>
            <a:r>
              <a:rPr lang="ja-JP" altLang="en-US" sz="1400" b="0" kern="0" dirty="0"/>
              <a:t> </a:t>
            </a:r>
            <a:r>
              <a:rPr lang="en-US" altLang="ja-JP" sz="1400" b="0" kern="0" dirty="0" smtClean="0"/>
              <a:t>Consideration for QoS for the streaming applications such as VoIP and high quality video will be needed.</a:t>
            </a:r>
            <a:endParaRPr lang="en-US" sz="1400" b="0" kern="0" dirty="0"/>
          </a:p>
          <a:p>
            <a:pPr marL="0" indent="0">
              <a:buFontTx/>
              <a:buNone/>
            </a:pPr>
            <a:r>
              <a:rPr lang="en-US" sz="1600" u="sng" kern="0" dirty="0"/>
              <a:t>Use Case</a:t>
            </a:r>
          </a:p>
          <a:p>
            <a:pPr marL="180975" indent="-180975"/>
            <a:r>
              <a:rPr lang="en-US" altLang="ja-JP" sz="1400" b="0" kern="0" dirty="0" smtClean="0"/>
              <a:t>Users watch the high quality video contents coming from the Internet or video contents stored in their PVR with VHD Display. There may be  another video streams to be recorded in the Blu-ray deck.</a:t>
            </a:r>
          </a:p>
          <a:p>
            <a:pPr marL="180975" indent="-180975"/>
            <a:r>
              <a:rPr lang="en-US" altLang="ja-JP" sz="1400" b="0" kern="0" dirty="0" smtClean="0"/>
              <a:t>People enjoy playing online games or local game machine with two or more people.</a:t>
            </a:r>
            <a:endParaRPr lang="en-US" altLang="ja-JP" sz="1400" b="0" kern="0" dirty="0"/>
          </a:p>
          <a:p>
            <a:pPr marL="180975" indent="-180975"/>
            <a:r>
              <a:rPr lang="en-US" altLang="ja-JP" sz="1400" b="0" kern="0" dirty="0" smtClean="0"/>
              <a:t>There may be other users just accessing the Internet for email access, web browsing, etc.</a:t>
            </a:r>
          </a:p>
          <a:p>
            <a:pPr marL="180975" indent="-180975"/>
            <a:r>
              <a:rPr lang="en-US" altLang="ja-JP" sz="1400" b="0" kern="0" dirty="0" smtClean="0"/>
              <a:t>Tele-work using VPN</a:t>
            </a:r>
          </a:p>
        </p:txBody>
      </p:sp>
    </p:spTree>
    <p:extLst>
      <p:ext uri="{BB962C8B-B14F-4D97-AF65-F5344CB8AC3E}">
        <p14:creationId xmlns:p14="http://schemas.microsoft.com/office/powerpoint/2010/main" val="725718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図 121" descr="1.jpg"/>
          <p:cNvPicPr>
            <a:picLocks noChangeAspect="1"/>
          </p:cNvPicPr>
          <p:nvPr/>
        </p:nvPicPr>
        <p:blipFill>
          <a:blip r:embed="rId3" cstate="print"/>
          <a:stretch>
            <a:fillRect/>
          </a:stretch>
        </p:blipFill>
        <p:spPr>
          <a:xfrm>
            <a:off x="107504" y="4024461"/>
            <a:ext cx="5876925" cy="2428875"/>
          </a:xfrm>
          <a:prstGeom prst="rect">
            <a:avLst/>
          </a:prstGeom>
        </p:spPr>
      </p:pic>
      <p:sp>
        <p:nvSpPr>
          <p:cNvPr id="2" name="タイトル 1"/>
          <p:cNvSpPr>
            <a:spLocks noGrp="1"/>
          </p:cNvSpPr>
          <p:nvPr>
            <p:ph type="title"/>
          </p:nvPr>
        </p:nvSpPr>
        <p:spPr>
          <a:xfrm>
            <a:off x="395536" y="613792"/>
            <a:ext cx="8062664" cy="1066800"/>
          </a:xfrm>
        </p:spPr>
        <p:txBody>
          <a:bodyPr/>
          <a:lstStyle/>
          <a:p>
            <a:r>
              <a:rPr lang="en-US" altLang="ja-JP" sz="2800" dirty="0" smtClean="0">
                <a:solidFill>
                  <a:schemeClr val="tx1"/>
                </a:solidFill>
                <a:latin typeface="Times New Roman" pitchFamily="18" charset="0"/>
                <a:ea typeface="ＭＳ Ｐゴシック" charset="-128"/>
              </a:rPr>
              <a:t>Statistical analysis for the number of OBSSs according to “Housing and Land Survey</a:t>
            </a:r>
            <a:r>
              <a:rPr lang="en-US" altLang="ja-JP" sz="2800" baseline="30000" dirty="0" smtClean="0">
                <a:solidFill>
                  <a:schemeClr val="tx1"/>
                </a:solidFill>
                <a:latin typeface="Times New Roman" pitchFamily="18" charset="0"/>
                <a:ea typeface="ＭＳ Ｐゴシック" charset="-128"/>
              </a:rPr>
              <a:t>*</a:t>
            </a:r>
            <a:r>
              <a:rPr lang="en-US" altLang="ja-JP" sz="2800" dirty="0" smtClean="0">
                <a:solidFill>
                  <a:schemeClr val="tx1"/>
                </a:solidFill>
                <a:latin typeface="Times New Roman" pitchFamily="18" charset="0"/>
                <a:ea typeface="ＭＳ Ｐゴシック" charset="-128"/>
              </a:rPr>
              <a:t>” in Japan</a:t>
            </a:r>
            <a:endParaRPr kumimoji="1" lang="ja-JP" altLang="en-US" sz="2800" dirty="0"/>
          </a:p>
        </p:txBody>
      </p:sp>
      <p:sp>
        <p:nvSpPr>
          <p:cNvPr id="3" name="コンテンツ プレースホルダ 2"/>
          <p:cNvSpPr>
            <a:spLocks noGrp="1"/>
          </p:cNvSpPr>
          <p:nvPr>
            <p:ph idx="1"/>
          </p:nvPr>
        </p:nvSpPr>
        <p:spPr>
          <a:xfrm>
            <a:off x="395536" y="1618456"/>
            <a:ext cx="8424936" cy="4114800"/>
          </a:xfrm>
        </p:spPr>
        <p:txBody>
          <a:bodyPr/>
          <a:lstStyle/>
          <a:p>
            <a:pPr lvl="0" defTabSz="914400" eaLnBrk="0" hangingPunct="0">
              <a:spcBef>
                <a:spcPct val="0"/>
              </a:spcBef>
              <a:buClrTx/>
              <a:buSzTx/>
              <a:buFontTx/>
              <a:buChar char="•"/>
            </a:pPr>
            <a:r>
              <a:rPr kumimoji="0" lang="en-US" altLang="ja-JP" sz="2000" dirty="0" smtClean="0">
                <a:latin typeface="Times New Roman" pitchFamily="18" charset="0"/>
                <a:ea typeface="ＭＳ Ｐゴシック" charset="-128"/>
              </a:rPr>
              <a:t>The Japanese governmental survey shows: </a:t>
            </a:r>
          </a:p>
          <a:p>
            <a:pPr lvl="1" defTabSz="914400" eaLnBrk="0" hangingPunct="0">
              <a:spcBef>
                <a:spcPct val="0"/>
              </a:spcBef>
              <a:buClrTx/>
              <a:buSzTx/>
              <a:buFontTx/>
              <a:buChar char="–"/>
            </a:pPr>
            <a:r>
              <a:rPr kumimoji="0" lang="en-US" altLang="ja-JP" sz="1600" dirty="0" smtClean="0">
                <a:latin typeface="Times New Roman" pitchFamily="18" charset="0"/>
                <a:ea typeface="ＭＳ Ｐゴシック" charset="-128"/>
              </a:rPr>
              <a:t>More than 40% houses are apartment houses (about 20 million in all of 49.6 million dwellings).</a:t>
            </a:r>
          </a:p>
          <a:p>
            <a:pPr lvl="1" defTabSz="914400" eaLnBrk="0" hangingPunct="0">
              <a:spcBef>
                <a:spcPct val="0"/>
              </a:spcBef>
              <a:buClrTx/>
              <a:buSzTx/>
              <a:buFontTx/>
              <a:buChar char="–"/>
            </a:pPr>
            <a:r>
              <a:rPr kumimoji="0" lang="en-US" altLang="ja-JP" sz="1600" dirty="0" smtClean="0">
                <a:latin typeface="Times New Roman" pitchFamily="18" charset="0"/>
                <a:ea typeface="ＭＳ Ｐゴシック" charset="-128"/>
              </a:rPr>
              <a:t>The average area</a:t>
            </a:r>
            <a:r>
              <a:rPr kumimoji="0" lang="ja-JP" altLang="en-US" sz="1600" dirty="0" smtClean="0">
                <a:latin typeface="Times New Roman" pitchFamily="18" charset="0"/>
                <a:ea typeface="ＭＳ Ｐゴシック" charset="-128"/>
              </a:rPr>
              <a:t> </a:t>
            </a:r>
            <a:r>
              <a:rPr kumimoji="0" lang="en-US" altLang="ja-JP" sz="1600" dirty="0" smtClean="0">
                <a:latin typeface="Times New Roman" pitchFamily="18" charset="0"/>
                <a:ea typeface="ＭＳ Ｐゴシック" charset="-128"/>
              </a:rPr>
              <a:t>of floor space per dwelling in apartment house is about 520 ft</a:t>
            </a:r>
            <a:r>
              <a:rPr kumimoji="0" lang="en-US" altLang="ja-JP" sz="1600" baseline="30000" dirty="0" smtClean="0">
                <a:latin typeface="Times New Roman" pitchFamily="18" charset="0"/>
                <a:ea typeface="ＭＳ Ｐゴシック" charset="-128"/>
              </a:rPr>
              <a:t>2</a:t>
            </a:r>
            <a:r>
              <a:rPr kumimoji="0" lang="en-US" altLang="ja-JP" sz="1600" dirty="0" smtClean="0">
                <a:latin typeface="Times New Roman" pitchFamily="18" charset="0"/>
                <a:ea typeface="ＭＳ Ｐゴシック" charset="-128"/>
              </a:rPr>
              <a:t> (= 48 m</a:t>
            </a:r>
            <a:r>
              <a:rPr kumimoji="0" lang="en-US" altLang="ja-JP" sz="1600" baseline="30000" dirty="0" smtClean="0">
                <a:latin typeface="Times New Roman" pitchFamily="18" charset="0"/>
                <a:ea typeface="ＭＳ Ｐゴシック" charset="-128"/>
              </a:rPr>
              <a:t>2</a:t>
            </a:r>
            <a:r>
              <a:rPr kumimoji="0" lang="en-US" altLang="ja-JP" sz="1600" dirty="0" smtClean="0">
                <a:latin typeface="Times New Roman" pitchFamily="18" charset="0"/>
                <a:ea typeface="ＭＳ Ｐゴシック" charset="-128"/>
              </a:rPr>
              <a:t>). </a:t>
            </a:r>
          </a:p>
          <a:p>
            <a:pPr lvl="1" defTabSz="914400" eaLnBrk="0" hangingPunct="0">
              <a:spcBef>
                <a:spcPct val="0"/>
              </a:spcBef>
              <a:buClrTx/>
              <a:buSzTx/>
              <a:buFontTx/>
              <a:buChar char="–"/>
            </a:pPr>
            <a:r>
              <a:rPr kumimoji="0" lang="en-US" altLang="ja-JP" sz="1600" dirty="0" smtClean="0">
                <a:latin typeface="Times New Roman" pitchFamily="18" charset="0"/>
                <a:ea typeface="ＭＳ Ｐゴシック" charset="-128"/>
              </a:rPr>
              <a:t>About 75% apartment houses are made of reinforced steel-framed concrete. </a:t>
            </a:r>
          </a:p>
          <a:p>
            <a:pPr lvl="0" defTabSz="914400" eaLnBrk="0" hangingPunct="0">
              <a:spcBef>
                <a:spcPct val="0"/>
              </a:spcBef>
              <a:buClrTx/>
              <a:buSzTx/>
              <a:buFontTx/>
              <a:buChar char="•"/>
            </a:pPr>
            <a:r>
              <a:rPr kumimoji="0" lang="en-US" altLang="ja-JP" sz="2000" dirty="0" smtClean="0">
                <a:latin typeface="Times New Roman" pitchFamily="18" charset="0"/>
                <a:ea typeface="ＭＳ Ｐゴシック" charset="-128"/>
              </a:rPr>
              <a:t>Operators’ perspective: </a:t>
            </a:r>
          </a:p>
          <a:p>
            <a:pPr lvl="1" defTabSz="914400" eaLnBrk="0" hangingPunct="0">
              <a:spcBef>
                <a:spcPct val="0"/>
              </a:spcBef>
              <a:buClrTx/>
              <a:buSzTx/>
              <a:buFontTx/>
              <a:buChar char="–"/>
            </a:pPr>
            <a:r>
              <a:rPr kumimoji="0" lang="en-US" altLang="ja-JP" sz="1600" dirty="0" smtClean="0">
                <a:latin typeface="Times New Roman" pitchFamily="18" charset="0"/>
                <a:ea typeface="ＭＳ Ｐゴシック" charset="-128"/>
              </a:rPr>
              <a:t>It is expected that 802.11ac standard will extend capacity of wireless home network which conveys network services  (ex. on-demand video streaming services) to subscribers not only detached house but also apartment house users. </a:t>
            </a:r>
          </a:p>
        </p:txBody>
      </p:sp>
      <p:sp>
        <p:nvSpPr>
          <p:cNvPr id="4" name="スライド番号プレースホルダ 3"/>
          <p:cNvSpPr>
            <a:spLocks noGrp="1"/>
          </p:cNvSpPr>
          <p:nvPr>
            <p:ph type="sldNum" idx="12"/>
          </p:nvPr>
        </p:nvSpPr>
        <p:spPr/>
        <p:txBody>
          <a:bodyPr/>
          <a:lstStyle/>
          <a:p>
            <a:r>
              <a:rPr lang="en-GB" dirty="0" smtClean="0"/>
              <a:t>Slide </a:t>
            </a:r>
            <a:fld id="{440F5867-744E-4AA6-B0ED-4C44D2DFBB7B}" type="slidenum">
              <a:rPr lang="en-GB" smtClean="0"/>
              <a:pPr/>
              <a:t>8</a:t>
            </a:fld>
            <a:endParaRPr lang="en-GB" dirty="0"/>
          </a:p>
        </p:txBody>
      </p:sp>
      <p:sp>
        <p:nvSpPr>
          <p:cNvPr id="355" name="テキスト ボックス 354"/>
          <p:cNvSpPr txBox="1"/>
          <p:nvPr/>
        </p:nvSpPr>
        <p:spPr>
          <a:xfrm>
            <a:off x="5867400" y="4293096"/>
            <a:ext cx="3048000" cy="830263"/>
          </a:xfrm>
          <a:prstGeom prst="rect">
            <a:avLst/>
          </a:prstGeom>
          <a:solidFill>
            <a:srgbClr val="FFCCFF"/>
          </a:solidFill>
          <a:ln>
            <a:solidFill>
              <a:srgbClr val="000000">
                <a:lumMod val="95000"/>
                <a:lumOff val="5000"/>
              </a:srgbClr>
            </a:solidFill>
          </a:ln>
          <a:effectLst>
            <a:outerShdw blurRad="50800" dist="38100" dir="2700000" algn="tl" rotWithShape="0">
              <a:prstClr val="black">
                <a:alpha val="40000"/>
              </a:prstClr>
            </a:outerShdw>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ysClr val="windowText" lastClr="000000"/>
                </a:solidFill>
                <a:effectLst/>
                <a:uLnTx/>
                <a:uFillTx/>
              </a:rPr>
              <a:t>It is important to examine the </a:t>
            </a:r>
            <a:r>
              <a:rPr kumimoji="0" lang="en-US" altLang="ja-JP" sz="1600" b="1" i="0" u="none" strike="noStrike" kern="0" cap="none" spc="0" normalizeH="0" baseline="0" noProof="0" dirty="0" smtClean="0">
                <a:ln>
                  <a:noFill/>
                </a:ln>
                <a:solidFill>
                  <a:sysClr val="windowText" lastClr="000000"/>
                </a:solidFill>
                <a:effectLst/>
                <a:uLnTx/>
                <a:uFillTx/>
              </a:rPr>
              <a:t>wireless </a:t>
            </a:r>
            <a:r>
              <a:rPr kumimoji="0" lang="en-US" altLang="ja-JP" sz="1600" b="1" i="0" u="none" strike="noStrike" kern="0" cap="none" spc="0" normalizeH="0" baseline="0" noProof="0" dirty="0">
                <a:ln>
                  <a:noFill/>
                </a:ln>
                <a:solidFill>
                  <a:sysClr val="windowText" lastClr="000000"/>
                </a:solidFill>
                <a:effectLst/>
                <a:uLnTx/>
                <a:uFillTx/>
              </a:rPr>
              <a:t>environment in apartment house users</a:t>
            </a:r>
            <a:endParaRPr kumimoji="0" lang="ja-JP" altLang="en-US" sz="1600" b="1" i="0" u="none" strike="noStrike" kern="0" cap="none" spc="0" normalizeH="0" baseline="0" noProof="0" dirty="0">
              <a:ln>
                <a:noFill/>
              </a:ln>
              <a:solidFill>
                <a:sysClr val="windowText" lastClr="000000"/>
              </a:solidFill>
              <a:effectLst/>
              <a:uLnTx/>
              <a:uFillTx/>
            </a:endParaRPr>
          </a:p>
        </p:txBody>
      </p:sp>
      <p:sp>
        <p:nvSpPr>
          <p:cNvPr id="239" name="テキスト ボックス 11"/>
          <p:cNvSpPr txBox="1">
            <a:spLocks noChangeArrowheads="1"/>
          </p:cNvSpPr>
          <p:nvPr/>
        </p:nvSpPr>
        <p:spPr bwMode="auto">
          <a:xfrm>
            <a:off x="5796136" y="5445224"/>
            <a:ext cx="3312368" cy="769441"/>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30000" noProof="0" dirty="0" smtClean="0">
                <a:ln>
                  <a:noFill/>
                </a:ln>
                <a:solidFill>
                  <a:sysClr val="windowText" lastClr="000000"/>
                </a:solidFill>
                <a:effectLst/>
                <a:uLnTx/>
                <a:uFillTx/>
              </a:rPr>
              <a:t>*</a:t>
            </a:r>
            <a:r>
              <a:rPr kumimoji="0" lang="en-US" altLang="ja-JP" sz="1100" b="0" i="0" u="none" strike="noStrike" kern="0" cap="none" spc="0" normalizeH="0" baseline="0" noProof="0" dirty="0" smtClean="0">
                <a:ln>
                  <a:noFill/>
                </a:ln>
                <a:solidFill>
                  <a:sysClr val="windowText" lastClr="000000"/>
                </a:solidFill>
                <a:effectLst/>
                <a:uLnTx/>
                <a:uFillTx/>
              </a:rPr>
              <a:t>“Housing and Land Survey in 2008” done by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ysClr val="windowText" lastClr="000000"/>
                </a:solidFill>
                <a:effectLst/>
                <a:uLnTx/>
                <a:uFillTx/>
              </a:rPr>
              <a:t>Statistics Bureau in Ministry of Internal Affairs and Communications, Japan.  </a:t>
            </a:r>
            <a:r>
              <a:rPr kumimoji="0" lang="en-US" altLang="ja-JP" sz="1100" b="0" i="0" u="sng" strike="noStrike" kern="0" cap="none" spc="0" normalizeH="0" baseline="0" noProof="0" dirty="0" smtClean="0">
                <a:ln>
                  <a:noFill/>
                </a:ln>
                <a:solidFill>
                  <a:schemeClr val="accent2">
                    <a:lumMod val="75000"/>
                  </a:schemeClr>
                </a:solidFill>
                <a:effectLst/>
                <a:uLnTx/>
                <a:uFillTx/>
              </a:rPr>
              <a:t>http://www.stat.go.jp/english/data/jyutaku/index.htm</a:t>
            </a:r>
            <a:endParaRPr lang="en-US" altLang="ja-JP" sz="1100" u="sng" kern="0" dirty="0" smtClean="0">
              <a:solidFill>
                <a:schemeClr val="accent2">
                  <a:lumMod val="75000"/>
                </a:schemeClr>
              </a:solidFill>
            </a:endParaRPr>
          </a:p>
        </p:txBody>
      </p:sp>
      <p:sp>
        <p:nvSpPr>
          <p:cNvPr id="5" name="日付プレースホルダー 4"/>
          <p:cNvSpPr>
            <a:spLocks noGrp="1"/>
          </p:cNvSpPr>
          <p:nvPr>
            <p:ph type="dt" sz="half" idx="10"/>
          </p:nvPr>
        </p:nvSpPr>
        <p:spPr/>
        <p:txBody>
          <a:bodyPr/>
          <a:lstStyle/>
          <a:p>
            <a:r>
              <a:rPr lang="en-US" altLang="ja-JP" smtClean="0"/>
              <a:t>May 2013</a:t>
            </a:r>
            <a:endParaRPr lang="en-CA"/>
          </a:p>
        </p:txBody>
      </p:sp>
      <p:sp>
        <p:nvSpPr>
          <p:cNvPr id="6" name="フッター プレースホルダー 5"/>
          <p:cNvSpPr>
            <a:spLocks noGrp="1"/>
          </p:cNvSpPr>
          <p:nvPr>
            <p:ph type="ftr" sz="quarter" idx="11"/>
          </p:nvPr>
        </p:nvSpPr>
        <p:spPr/>
        <p:txBody>
          <a:bodyPr/>
          <a:lstStyle/>
          <a:p>
            <a:r>
              <a:rPr lang="en-CA" smtClean="0"/>
              <a:t>Yasuhiko Inoue (NTT)</a:t>
            </a:r>
            <a:endParaRPr lang="en-CA"/>
          </a:p>
        </p:txBody>
      </p:sp>
    </p:spTree>
    <p:extLst>
      <p:ext uri="{BB962C8B-B14F-4D97-AF65-F5344CB8AC3E}">
        <p14:creationId xmlns:p14="http://schemas.microsoft.com/office/powerpoint/2010/main" val="3840719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62000"/>
            <a:ext cx="8280920" cy="1066800"/>
          </a:xfrm>
        </p:spPr>
        <p:txBody>
          <a:bodyPr/>
          <a:lstStyle/>
          <a:p>
            <a:r>
              <a:rPr lang="en-US" altLang="ja-JP" sz="2800" dirty="0" smtClean="0">
                <a:solidFill>
                  <a:schemeClr val="tx1"/>
                </a:solidFill>
                <a:latin typeface="Times New Roman" pitchFamily="18" charset="0"/>
                <a:ea typeface="ＭＳ Ｐゴシック" charset="-128"/>
              </a:rPr>
              <a:t>Statistical analysis for the number of OBSSs according to “Housing and Land Survey</a:t>
            </a:r>
            <a:r>
              <a:rPr lang="en-US" altLang="ja-JP" sz="2800" baseline="30000" dirty="0" smtClean="0">
                <a:solidFill>
                  <a:schemeClr val="tx1"/>
                </a:solidFill>
                <a:latin typeface="Times New Roman" pitchFamily="18" charset="0"/>
                <a:ea typeface="ＭＳ Ｐゴシック" charset="-128"/>
              </a:rPr>
              <a:t>*</a:t>
            </a:r>
            <a:r>
              <a:rPr lang="en-US" altLang="ja-JP" sz="2800" dirty="0" smtClean="0">
                <a:solidFill>
                  <a:schemeClr val="tx1"/>
                </a:solidFill>
                <a:latin typeface="Times New Roman" pitchFamily="18" charset="0"/>
                <a:ea typeface="ＭＳ Ｐゴシック" charset="-128"/>
              </a:rPr>
              <a:t>” in Japan</a:t>
            </a:r>
            <a:endParaRPr kumimoji="1" lang="ja-JP" altLang="en-US" sz="2800" dirty="0"/>
          </a:p>
        </p:txBody>
      </p:sp>
      <p:sp>
        <p:nvSpPr>
          <p:cNvPr id="3" name="コンテンツ プレースホルダ 2"/>
          <p:cNvSpPr>
            <a:spLocks noGrp="1"/>
          </p:cNvSpPr>
          <p:nvPr>
            <p:ph idx="1"/>
          </p:nvPr>
        </p:nvSpPr>
        <p:spPr>
          <a:xfrm>
            <a:off x="323528" y="1772816"/>
            <a:ext cx="8496944" cy="4680520"/>
          </a:xfrm>
        </p:spPr>
        <p:txBody>
          <a:bodyPr>
            <a:noAutofit/>
          </a:bodyPr>
          <a:lstStyle/>
          <a:p>
            <a:pPr lvl="0" defTabSz="914400" eaLnBrk="0" hangingPunct="0">
              <a:spcBef>
                <a:spcPct val="0"/>
              </a:spcBef>
              <a:buClrTx/>
              <a:buSzTx/>
              <a:buFontTx/>
              <a:buChar char="•"/>
            </a:pPr>
            <a:r>
              <a:rPr kumimoji="0" lang="en-US" altLang="ja-JP" sz="2000" dirty="0" smtClean="0">
                <a:latin typeface="Times New Roman" pitchFamily="18" charset="0"/>
                <a:ea typeface="ＭＳ Ｐゴシック" charset="-128"/>
              </a:rPr>
              <a:t>Evaluation conditions:</a:t>
            </a:r>
          </a:p>
          <a:p>
            <a:pPr lvl="1" defTabSz="914400" eaLnBrk="0" hangingPunct="0">
              <a:spcBef>
                <a:spcPct val="0"/>
              </a:spcBef>
              <a:buClrTx/>
              <a:buSzTx/>
              <a:buFontTx/>
              <a:buChar char="–"/>
            </a:pPr>
            <a:r>
              <a:rPr kumimoji="0" lang="en-US" altLang="ja-JP" sz="1600" dirty="0" smtClean="0">
                <a:latin typeface="Times New Roman" pitchFamily="18" charset="0"/>
                <a:ea typeface="ＭＳ Ｐゴシック" charset="-128"/>
              </a:rPr>
              <a:t>Ave. dimensions of each apartment</a:t>
            </a:r>
            <a:r>
              <a:rPr kumimoji="0" lang="en-US" altLang="ja-JP" sz="1600" baseline="30000" dirty="0" smtClean="0">
                <a:latin typeface="Times New Roman" pitchFamily="18" charset="0"/>
                <a:ea typeface="ＭＳ Ｐゴシック" charset="-128"/>
              </a:rPr>
              <a:t>*</a:t>
            </a:r>
            <a:r>
              <a:rPr kumimoji="0" lang="en-US" altLang="ja-JP" sz="1600" dirty="0" smtClean="0">
                <a:latin typeface="Times New Roman" pitchFamily="18" charset="0"/>
                <a:ea typeface="ＭＳ Ｐゴシック" charset="-128"/>
              </a:rPr>
              <a:t>: W / L / H = 16.5 / 33 / 10 [ft]</a:t>
            </a:r>
          </a:p>
          <a:p>
            <a:pPr lvl="1" defTabSz="914400" eaLnBrk="0" hangingPunct="0">
              <a:spcBef>
                <a:spcPct val="0"/>
              </a:spcBef>
              <a:buClrTx/>
              <a:buSzTx/>
              <a:buFontTx/>
              <a:buChar char="–"/>
            </a:pPr>
            <a:r>
              <a:rPr kumimoji="0" lang="en-US" altLang="ja-JP" sz="1600" dirty="0" smtClean="0">
                <a:latin typeface="Times New Roman" pitchFamily="18" charset="0"/>
                <a:ea typeface="ＭＳ Ｐゴシック" charset="-128"/>
              </a:rPr>
              <a:t>Tx power: 13 dBm@5GHz</a:t>
            </a:r>
          </a:p>
          <a:p>
            <a:pPr lvl="1" defTabSz="914400" eaLnBrk="0" hangingPunct="0">
              <a:spcBef>
                <a:spcPct val="0"/>
              </a:spcBef>
              <a:buClrTx/>
              <a:buSzTx/>
              <a:buFontTx/>
              <a:buChar char="–"/>
            </a:pPr>
            <a:r>
              <a:rPr kumimoji="0" lang="en-US" altLang="ja-JP" sz="1600" dirty="0" smtClean="0">
                <a:latin typeface="Times New Roman" pitchFamily="18" charset="0"/>
                <a:ea typeface="ＭＳ Ｐゴシック" charset="-128"/>
              </a:rPr>
              <a:t>Power loss of room wall and floor:  13 [dB]</a:t>
            </a:r>
          </a:p>
          <a:p>
            <a:pPr lvl="1" defTabSz="914400" eaLnBrk="0" hangingPunct="0">
              <a:spcBef>
                <a:spcPct val="0"/>
              </a:spcBef>
              <a:buClrTx/>
              <a:buSzTx/>
              <a:buFontTx/>
              <a:buChar char="–"/>
            </a:pPr>
            <a:r>
              <a:rPr kumimoji="0" lang="en-US" altLang="ja-JP" sz="1600" dirty="0" smtClean="0">
                <a:latin typeface="Times New Roman" pitchFamily="18" charset="0"/>
                <a:ea typeface="ＭＳ Ｐゴシック" charset="-128"/>
              </a:rPr>
              <a:t>APs location: Each AP is placed at the center of each apartment house</a:t>
            </a:r>
          </a:p>
          <a:p>
            <a:pPr lvl="1" defTabSz="914400" eaLnBrk="0" hangingPunct="0">
              <a:spcBef>
                <a:spcPct val="0"/>
              </a:spcBef>
              <a:buClrTx/>
              <a:buSzTx/>
              <a:buFontTx/>
              <a:buChar char="–"/>
            </a:pPr>
            <a:r>
              <a:rPr kumimoji="0" lang="en-US" altLang="ja-JP" sz="1600" dirty="0" smtClean="0">
                <a:latin typeface="Times New Roman" pitchFamily="18" charset="0"/>
                <a:ea typeface="ＭＳ Ｐゴシック" charset="-128"/>
              </a:rPr>
              <a:t>Carrier sense level (which is equal to interference threshold):</a:t>
            </a:r>
          </a:p>
          <a:p>
            <a:pPr lvl="1" defTabSz="914400" eaLnBrk="0" hangingPunct="0">
              <a:spcBef>
                <a:spcPct val="0"/>
              </a:spcBef>
              <a:buClrTx/>
              <a:buSzTx/>
            </a:pPr>
            <a:r>
              <a:rPr kumimoji="0" lang="en-US" altLang="ja-JP" sz="1600" dirty="0" smtClean="0">
                <a:latin typeface="Times New Roman" pitchFamily="18" charset="0"/>
                <a:ea typeface="ＭＳ Ｐゴシック" charset="-128"/>
              </a:rPr>
              <a:t>      -82dBm@20MHz / -79dBm@40MHz / -76dBm@80MHz / -73dBm@160MHz</a:t>
            </a:r>
          </a:p>
          <a:p>
            <a:pPr lvl="1" defTabSz="914400" eaLnBrk="0" hangingPunct="0">
              <a:spcBef>
                <a:spcPct val="0"/>
              </a:spcBef>
              <a:buClrTx/>
              <a:buSzTx/>
              <a:buFontTx/>
              <a:buChar char="–"/>
            </a:pPr>
            <a:endParaRPr kumimoji="0" lang="en-US" altLang="ja-JP" sz="1600" dirty="0" smtClean="0">
              <a:latin typeface="Times New Roman" pitchFamily="18" charset="0"/>
              <a:ea typeface="ＭＳ Ｐゴシック" charset="-128"/>
            </a:endParaRPr>
          </a:p>
          <a:p>
            <a:pPr lvl="1" defTabSz="914400" eaLnBrk="0" hangingPunct="0">
              <a:spcBef>
                <a:spcPct val="0"/>
              </a:spcBef>
              <a:buClrTx/>
              <a:buSzTx/>
              <a:buFontTx/>
              <a:buChar char="–"/>
            </a:pPr>
            <a:endParaRPr kumimoji="0" lang="en-US" altLang="ja-JP" sz="1600" dirty="0" smtClean="0">
              <a:latin typeface="Times New Roman" pitchFamily="18" charset="0"/>
              <a:ea typeface="ＭＳ Ｐゴシック" charset="-128"/>
            </a:endParaRPr>
          </a:p>
          <a:p>
            <a:pPr lvl="1" defTabSz="914400" eaLnBrk="0" hangingPunct="0">
              <a:spcBef>
                <a:spcPct val="0"/>
              </a:spcBef>
              <a:buClrTx/>
              <a:buSzTx/>
              <a:buFontTx/>
              <a:buChar char="–"/>
            </a:pPr>
            <a:endParaRPr kumimoji="0" lang="en-US" altLang="ja-JP" sz="1600" dirty="0" smtClean="0">
              <a:latin typeface="Times New Roman" pitchFamily="18" charset="0"/>
              <a:ea typeface="ＭＳ Ｐゴシック" charset="-128"/>
            </a:endParaRPr>
          </a:p>
          <a:p>
            <a:pPr lvl="1" defTabSz="914400" eaLnBrk="0" hangingPunct="0">
              <a:spcBef>
                <a:spcPct val="0"/>
              </a:spcBef>
              <a:buClrTx/>
              <a:buSzTx/>
              <a:buFontTx/>
              <a:buChar char="–"/>
            </a:pPr>
            <a:endParaRPr kumimoji="0" lang="en-US" altLang="ja-JP" sz="1600" dirty="0" smtClean="0">
              <a:latin typeface="Times New Roman" pitchFamily="18" charset="0"/>
              <a:ea typeface="ＭＳ Ｐゴシック" charset="-128"/>
            </a:endParaRPr>
          </a:p>
          <a:p>
            <a:pPr lvl="1" defTabSz="914400" eaLnBrk="0" hangingPunct="0">
              <a:spcBef>
                <a:spcPct val="0"/>
              </a:spcBef>
              <a:buClrTx/>
              <a:buSzTx/>
              <a:buFontTx/>
              <a:buChar char="–"/>
            </a:pPr>
            <a:endParaRPr kumimoji="0" lang="en-US" altLang="ja-JP" sz="1600" dirty="0" smtClean="0">
              <a:latin typeface="Times New Roman" pitchFamily="18" charset="0"/>
              <a:ea typeface="ＭＳ Ｐゴシック" charset="-128"/>
            </a:endParaRPr>
          </a:p>
          <a:p>
            <a:pPr lvl="1" defTabSz="914400" eaLnBrk="0" hangingPunct="0">
              <a:spcBef>
                <a:spcPct val="0"/>
              </a:spcBef>
              <a:buClrTx/>
              <a:buSzTx/>
              <a:buFontTx/>
              <a:buChar char="–"/>
            </a:pPr>
            <a:endParaRPr kumimoji="0" lang="en-US" altLang="ja-JP" sz="700" dirty="0" smtClean="0">
              <a:latin typeface="Times New Roman" pitchFamily="18" charset="0"/>
              <a:ea typeface="ＭＳ Ｐゴシック" charset="-128"/>
            </a:endParaRPr>
          </a:p>
          <a:p>
            <a:pPr lvl="1" defTabSz="914400" eaLnBrk="0" hangingPunct="0">
              <a:spcBef>
                <a:spcPct val="0"/>
              </a:spcBef>
              <a:buClrTx/>
              <a:buSzTx/>
              <a:buFontTx/>
              <a:buChar char="–"/>
            </a:pPr>
            <a:endParaRPr kumimoji="0" lang="en-US" altLang="ja-JP" sz="700" dirty="0" smtClean="0">
              <a:latin typeface="Times New Roman" pitchFamily="18" charset="0"/>
              <a:ea typeface="ＭＳ Ｐゴシック" charset="-128"/>
            </a:endParaRPr>
          </a:p>
          <a:p>
            <a:pPr lvl="1" defTabSz="914400" eaLnBrk="0" hangingPunct="0">
              <a:spcBef>
                <a:spcPct val="0"/>
              </a:spcBef>
              <a:buClrTx/>
              <a:buSzTx/>
              <a:buFontTx/>
              <a:buChar char="–"/>
            </a:pPr>
            <a:endParaRPr kumimoji="0" lang="en-US" altLang="ja-JP" sz="700" dirty="0" smtClean="0">
              <a:latin typeface="Times New Roman" pitchFamily="18" charset="0"/>
              <a:ea typeface="ＭＳ Ｐゴシック" charset="-128"/>
            </a:endParaRPr>
          </a:p>
          <a:p>
            <a:pPr lvl="1" defTabSz="914400" eaLnBrk="0" hangingPunct="0">
              <a:spcBef>
                <a:spcPct val="0"/>
              </a:spcBef>
              <a:buClrTx/>
              <a:buSzTx/>
              <a:buFontTx/>
              <a:buChar char="–"/>
            </a:pPr>
            <a:endParaRPr kumimoji="0" lang="en-US" altLang="ja-JP" sz="700" dirty="0" smtClean="0">
              <a:latin typeface="Times New Roman" pitchFamily="18" charset="0"/>
              <a:ea typeface="ＭＳ Ｐゴシック" charset="-128"/>
            </a:endParaRPr>
          </a:p>
          <a:p>
            <a:pPr lvl="0" defTabSz="914400" eaLnBrk="0" hangingPunct="0">
              <a:spcBef>
                <a:spcPct val="0"/>
              </a:spcBef>
              <a:buClrTx/>
              <a:buSzTx/>
              <a:buFontTx/>
              <a:buChar char="•"/>
            </a:pPr>
            <a:endParaRPr kumimoji="0" lang="en-US" altLang="ja-JP" sz="2000" b="0" dirty="0" smtClean="0">
              <a:latin typeface="Times New Roman" pitchFamily="18" charset="0"/>
              <a:ea typeface="ＭＳ Ｐゴシック" charset="-128"/>
            </a:endParaRPr>
          </a:p>
          <a:p>
            <a:pPr lvl="0" defTabSz="914400" eaLnBrk="0" hangingPunct="0">
              <a:spcBef>
                <a:spcPct val="0"/>
              </a:spcBef>
              <a:buClrTx/>
              <a:buSzTx/>
              <a:buFontTx/>
              <a:buChar char="•"/>
            </a:pPr>
            <a:r>
              <a:rPr kumimoji="0" lang="en-US" altLang="ja-JP" sz="2000" dirty="0" smtClean="0">
                <a:latin typeface="Times New Roman" pitchFamily="18" charset="0"/>
                <a:ea typeface="ＭＳ Ｐゴシック" charset="-128"/>
              </a:rPr>
              <a:t>Bandwidth expansion to more than 40MHz causes one or more OBSSs in above apartment environment.  </a:t>
            </a:r>
          </a:p>
          <a:p>
            <a:pPr lvl="1" defTabSz="914400" eaLnBrk="0" hangingPunct="0">
              <a:spcBef>
                <a:spcPct val="0"/>
              </a:spcBef>
              <a:buClrTx/>
              <a:buSzTx/>
              <a:buFontTx/>
              <a:buChar char="–"/>
            </a:pPr>
            <a:r>
              <a:rPr kumimoji="0" lang="en-US" altLang="ja-JP" sz="1600" dirty="0" smtClean="0">
                <a:latin typeface="Times New Roman" pitchFamily="18" charset="0"/>
                <a:ea typeface="ＭＳ Ｐゴシック" charset="-128"/>
              </a:rPr>
              <a:t>Some kinds of techniques to reduce the influence of OBSSs should be considered. </a:t>
            </a:r>
          </a:p>
        </p:txBody>
      </p:sp>
      <p:sp>
        <p:nvSpPr>
          <p:cNvPr id="4" name="スライド番号プレースホルダ 3"/>
          <p:cNvSpPr>
            <a:spLocks noGrp="1"/>
          </p:cNvSpPr>
          <p:nvPr>
            <p:ph type="sldNum" idx="12"/>
          </p:nvPr>
        </p:nvSpPr>
        <p:spPr/>
        <p:txBody>
          <a:bodyPr/>
          <a:lstStyle/>
          <a:p>
            <a:r>
              <a:rPr lang="en-GB" dirty="0" smtClean="0"/>
              <a:t>Slide </a:t>
            </a:r>
            <a:fld id="{440F5867-744E-4AA6-B0ED-4C44D2DFBB7B}" type="slidenum">
              <a:rPr lang="en-GB" smtClean="0"/>
              <a:pPr/>
              <a:t>9</a:t>
            </a:fld>
            <a:endParaRPr lang="en-GB" dirty="0"/>
          </a:p>
        </p:txBody>
      </p:sp>
      <p:graphicFrame>
        <p:nvGraphicFramePr>
          <p:cNvPr id="137" name="表 136"/>
          <p:cNvGraphicFramePr>
            <a:graphicFrameLocks noGrp="1"/>
          </p:cNvGraphicFramePr>
          <p:nvPr>
            <p:extLst>
              <p:ext uri="{D42A27DB-BD31-4B8C-83A1-F6EECF244321}">
                <p14:modId xmlns:p14="http://schemas.microsoft.com/office/powerpoint/2010/main" val="1245082092"/>
              </p:ext>
            </p:extLst>
          </p:nvPr>
        </p:nvGraphicFramePr>
        <p:xfrm>
          <a:off x="179512" y="3645024"/>
          <a:ext cx="6019800" cy="1815944"/>
        </p:xfrm>
        <a:graphic>
          <a:graphicData uri="http://schemas.openxmlformats.org/drawingml/2006/table">
            <a:tbl>
              <a:tblPr firstRow="1" bandRow="1">
                <a:effectLst>
                  <a:outerShdw blurRad="50800" dist="38100" dir="2700000" algn="tl" rotWithShape="0">
                    <a:prstClr val="black">
                      <a:alpha val="40000"/>
                    </a:prstClr>
                  </a:outerShdw>
                </a:effectLst>
                <a:tableStyleId>{1FECB4D8-DB02-4DC6-A0A2-4F2EBAE1DC90}</a:tableStyleId>
              </a:tblPr>
              <a:tblGrid>
                <a:gridCol w="1547949"/>
                <a:gridCol w="1447515"/>
                <a:gridCol w="1584176"/>
                <a:gridCol w="1440160"/>
              </a:tblGrid>
              <a:tr h="504056">
                <a:tc>
                  <a:txBody>
                    <a:bodyPr/>
                    <a:lstStyle>
                      <a:defPPr>
                        <a:defRPr lang="en-US"/>
                      </a:defPPr>
                      <a:lvl1pPr marL="0" algn="l" defTabSz="914400" rtl="0" eaLnBrk="1" latinLnBrk="0" hangingPunct="1">
                        <a:defRPr kumimoji="1" sz="1800" b="1" kern="1200">
                          <a:solidFill>
                            <a:schemeClr val="lt1"/>
                          </a:solidFill>
                        </a:defRPr>
                      </a:lvl1pPr>
                      <a:lvl2pPr marL="457200" algn="l" defTabSz="914400" rtl="0" eaLnBrk="1" latinLnBrk="0" hangingPunct="1">
                        <a:defRPr kumimoji="1" sz="1800" b="1" kern="1200">
                          <a:solidFill>
                            <a:schemeClr val="lt1"/>
                          </a:solidFill>
                        </a:defRPr>
                      </a:lvl2pPr>
                      <a:lvl3pPr marL="914400" algn="l" defTabSz="914400" rtl="0" eaLnBrk="1" latinLnBrk="0" hangingPunct="1">
                        <a:defRPr kumimoji="1" sz="1800" b="1" kern="1200">
                          <a:solidFill>
                            <a:schemeClr val="lt1"/>
                          </a:solidFill>
                        </a:defRPr>
                      </a:lvl3pPr>
                      <a:lvl4pPr marL="1371600" algn="l" defTabSz="914400" rtl="0" eaLnBrk="1" latinLnBrk="0" hangingPunct="1">
                        <a:defRPr kumimoji="1" sz="1800" b="1" kern="1200">
                          <a:solidFill>
                            <a:schemeClr val="lt1"/>
                          </a:solidFill>
                        </a:defRPr>
                      </a:lvl4pPr>
                      <a:lvl5pPr marL="1828800" algn="l" defTabSz="914400" rtl="0" eaLnBrk="1" latinLnBrk="0" hangingPunct="1">
                        <a:defRPr kumimoji="1" sz="1800" b="1" kern="1200">
                          <a:solidFill>
                            <a:schemeClr val="lt1"/>
                          </a:solidFill>
                        </a:defRPr>
                      </a:lvl5pPr>
                      <a:lvl6pPr marL="2286000" algn="l" defTabSz="914400" rtl="0" eaLnBrk="1" latinLnBrk="0" hangingPunct="1">
                        <a:defRPr kumimoji="1" sz="1800" b="1" kern="1200">
                          <a:solidFill>
                            <a:schemeClr val="lt1"/>
                          </a:solidFill>
                        </a:defRPr>
                      </a:lvl6pPr>
                      <a:lvl7pPr marL="2743200" algn="l" defTabSz="914400" rtl="0" eaLnBrk="1" latinLnBrk="0" hangingPunct="1">
                        <a:defRPr kumimoji="1" sz="1800" b="1" kern="1200">
                          <a:solidFill>
                            <a:schemeClr val="lt1"/>
                          </a:solidFill>
                        </a:defRPr>
                      </a:lvl7pPr>
                      <a:lvl8pPr marL="3200400" algn="l" defTabSz="914400" rtl="0" eaLnBrk="1" latinLnBrk="0" hangingPunct="1">
                        <a:defRPr kumimoji="1" sz="1800" b="1" kern="1200">
                          <a:solidFill>
                            <a:schemeClr val="lt1"/>
                          </a:solidFill>
                        </a:defRPr>
                      </a:lvl8pPr>
                      <a:lvl9pPr marL="3657600" algn="l" defTabSz="914400" rtl="0" eaLnBrk="1" latinLnBrk="0" hangingPunct="1">
                        <a:defRPr kumimoji="1" sz="1800" b="1" kern="1200">
                          <a:solidFill>
                            <a:schemeClr val="lt1"/>
                          </a:solidFill>
                        </a:defRPr>
                      </a:lvl9pPr>
                    </a:lstStyle>
                    <a:p>
                      <a:pPr algn="ctr"/>
                      <a:r>
                        <a:rPr kumimoji="1" lang="en-US" altLang="ja-JP" sz="1400" b="1" dirty="0" smtClean="0">
                          <a:solidFill>
                            <a:sysClr val="windowText" lastClr="000000"/>
                          </a:solidFill>
                        </a:rPr>
                        <a:t>Bandwidth per channel</a:t>
                      </a:r>
                      <a:endParaRPr kumimoji="1" lang="ja-JP" altLang="en-US" sz="1400" b="1"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defPPr>
                        <a:defRPr lang="en-US"/>
                      </a:defPPr>
                      <a:lvl1pPr marL="0" algn="l" defTabSz="914400" rtl="0" eaLnBrk="1" latinLnBrk="0" hangingPunct="1">
                        <a:defRPr kumimoji="1" sz="1800" b="1" kern="1200">
                          <a:solidFill>
                            <a:schemeClr val="lt1"/>
                          </a:solidFill>
                        </a:defRPr>
                      </a:lvl1pPr>
                      <a:lvl2pPr marL="457200" algn="l" defTabSz="914400" rtl="0" eaLnBrk="1" latinLnBrk="0" hangingPunct="1">
                        <a:defRPr kumimoji="1" sz="1800" b="1" kern="1200">
                          <a:solidFill>
                            <a:schemeClr val="lt1"/>
                          </a:solidFill>
                        </a:defRPr>
                      </a:lvl2pPr>
                      <a:lvl3pPr marL="914400" algn="l" defTabSz="914400" rtl="0" eaLnBrk="1" latinLnBrk="0" hangingPunct="1">
                        <a:defRPr kumimoji="1" sz="1800" b="1" kern="1200">
                          <a:solidFill>
                            <a:schemeClr val="lt1"/>
                          </a:solidFill>
                        </a:defRPr>
                      </a:lvl3pPr>
                      <a:lvl4pPr marL="1371600" algn="l" defTabSz="914400" rtl="0" eaLnBrk="1" latinLnBrk="0" hangingPunct="1">
                        <a:defRPr kumimoji="1" sz="1800" b="1" kern="1200">
                          <a:solidFill>
                            <a:schemeClr val="lt1"/>
                          </a:solidFill>
                        </a:defRPr>
                      </a:lvl4pPr>
                      <a:lvl5pPr marL="1828800" algn="l" defTabSz="914400" rtl="0" eaLnBrk="1" latinLnBrk="0" hangingPunct="1">
                        <a:defRPr kumimoji="1" sz="1800" b="1" kern="1200">
                          <a:solidFill>
                            <a:schemeClr val="lt1"/>
                          </a:solidFill>
                        </a:defRPr>
                      </a:lvl5pPr>
                      <a:lvl6pPr marL="2286000" algn="l" defTabSz="914400" rtl="0" eaLnBrk="1" latinLnBrk="0" hangingPunct="1">
                        <a:defRPr kumimoji="1" sz="1800" b="1" kern="1200">
                          <a:solidFill>
                            <a:schemeClr val="lt1"/>
                          </a:solidFill>
                        </a:defRPr>
                      </a:lvl6pPr>
                      <a:lvl7pPr marL="2743200" algn="l" defTabSz="914400" rtl="0" eaLnBrk="1" latinLnBrk="0" hangingPunct="1">
                        <a:defRPr kumimoji="1" sz="1800" b="1" kern="1200">
                          <a:solidFill>
                            <a:schemeClr val="lt1"/>
                          </a:solidFill>
                        </a:defRPr>
                      </a:lvl7pPr>
                      <a:lvl8pPr marL="3200400" algn="l" defTabSz="914400" rtl="0" eaLnBrk="1" latinLnBrk="0" hangingPunct="1">
                        <a:defRPr kumimoji="1" sz="1800" b="1" kern="1200">
                          <a:solidFill>
                            <a:schemeClr val="lt1"/>
                          </a:solidFill>
                        </a:defRPr>
                      </a:lvl8pPr>
                      <a:lvl9pPr marL="3657600" algn="l" defTabSz="914400" rtl="0" eaLnBrk="1" latinLnBrk="0" hangingPunct="1">
                        <a:defRPr kumimoji="1" sz="1800" b="1" kern="1200">
                          <a:solidFill>
                            <a:schemeClr val="lt1"/>
                          </a:solidFill>
                        </a:defRPr>
                      </a:lvl9pPr>
                    </a:lstStyle>
                    <a:p>
                      <a:pPr algn="ctr"/>
                      <a:r>
                        <a:rPr kumimoji="1" lang="en-US" altLang="ja-JP" sz="1400" b="1" dirty="0" smtClean="0">
                          <a:solidFill>
                            <a:sysClr val="windowText" lastClr="000000"/>
                          </a:solidFill>
                        </a:rPr>
                        <a:t>The # of interfering BSSs</a:t>
                      </a:r>
                      <a:endParaRPr kumimoji="1" lang="ja-JP" altLang="en-US" sz="1400" b="1"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defPPr>
                        <a:defRPr lang="en-US"/>
                      </a:defPPr>
                      <a:lvl1pPr marL="0" algn="l" defTabSz="914400" rtl="0" eaLnBrk="1" latinLnBrk="0" hangingPunct="1">
                        <a:defRPr kumimoji="1" sz="1800" b="1" kern="1200">
                          <a:solidFill>
                            <a:schemeClr val="lt1"/>
                          </a:solidFill>
                        </a:defRPr>
                      </a:lvl1pPr>
                      <a:lvl2pPr marL="457200" algn="l" defTabSz="914400" rtl="0" eaLnBrk="1" latinLnBrk="0" hangingPunct="1">
                        <a:defRPr kumimoji="1" sz="1800" b="1" kern="1200">
                          <a:solidFill>
                            <a:schemeClr val="lt1"/>
                          </a:solidFill>
                        </a:defRPr>
                      </a:lvl2pPr>
                      <a:lvl3pPr marL="914400" algn="l" defTabSz="914400" rtl="0" eaLnBrk="1" latinLnBrk="0" hangingPunct="1">
                        <a:defRPr kumimoji="1" sz="1800" b="1" kern="1200">
                          <a:solidFill>
                            <a:schemeClr val="lt1"/>
                          </a:solidFill>
                        </a:defRPr>
                      </a:lvl3pPr>
                      <a:lvl4pPr marL="1371600" algn="l" defTabSz="914400" rtl="0" eaLnBrk="1" latinLnBrk="0" hangingPunct="1">
                        <a:defRPr kumimoji="1" sz="1800" b="1" kern="1200">
                          <a:solidFill>
                            <a:schemeClr val="lt1"/>
                          </a:solidFill>
                        </a:defRPr>
                      </a:lvl4pPr>
                      <a:lvl5pPr marL="1828800" algn="l" defTabSz="914400" rtl="0" eaLnBrk="1" latinLnBrk="0" hangingPunct="1">
                        <a:defRPr kumimoji="1" sz="1800" b="1" kern="1200">
                          <a:solidFill>
                            <a:schemeClr val="lt1"/>
                          </a:solidFill>
                        </a:defRPr>
                      </a:lvl5pPr>
                      <a:lvl6pPr marL="2286000" algn="l" defTabSz="914400" rtl="0" eaLnBrk="1" latinLnBrk="0" hangingPunct="1">
                        <a:defRPr kumimoji="1" sz="1800" b="1" kern="1200">
                          <a:solidFill>
                            <a:schemeClr val="lt1"/>
                          </a:solidFill>
                        </a:defRPr>
                      </a:lvl6pPr>
                      <a:lvl7pPr marL="2743200" algn="l" defTabSz="914400" rtl="0" eaLnBrk="1" latinLnBrk="0" hangingPunct="1">
                        <a:defRPr kumimoji="1" sz="1800" b="1" kern="1200">
                          <a:solidFill>
                            <a:schemeClr val="lt1"/>
                          </a:solidFill>
                        </a:defRPr>
                      </a:lvl7pPr>
                      <a:lvl8pPr marL="3200400" algn="l" defTabSz="914400" rtl="0" eaLnBrk="1" latinLnBrk="0" hangingPunct="1">
                        <a:defRPr kumimoji="1" sz="1800" b="1" kern="1200">
                          <a:solidFill>
                            <a:schemeClr val="lt1"/>
                          </a:solidFill>
                        </a:defRPr>
                      </a:lvl8pPr>
                      <a:lvl9pPr marL="3657600" algn="l" defTabSz="914400" rtl="0" eaLnBrk="1" latinLnBrk="0" hangingPunct="1">
                        <a:defRPr kumimoji="1" sz="1800" b="1" kern="1200">
                          <a:solidFill>
                            <a:schemeClr val="lt1"/>
                          </a:solidFill>
                        </a:defRPr>
                      </a:lvl9pPr>
                    </a:lstStyle>
                    <a:p>
                      <a:pPr algn="ctr"/>
                      <a:r>
                        <a:rPr kumimoji="1" lang="en-US" altLang="ja-JP" sz="1400" b="1" dirty="0" smtClean="0">
                          <a:solidFill>
                            <a:sysClr val="windowText" lastClr="000000"/>
                          </a:solidFill>
                        </a:rPr>
                        <a:t>The # of available</a:t>
                      </a:r>
                      <a:r>
                        <a:rPr kumimoji="1" lang="en-US" altLang="ja-JP" sz="1400" b="1" baseline="0" dirty="0" smtClean="0">
                          <a:solidFill>
                            <a:sysClr val="windowText" lastClr="000000"/>
                          </a:solidFill>
                        </a:rPr>
                        <a:t> channels</a:t>
                      </a:r>
                      <a:endParaRPr kumimoji="1" lang="ja-JP" altLang="en-US" sz="1400" b="1"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defPPr>
                        <a:defRPr lang="en-US"/>
                      </a:defPPr>
                      <a:lvl1pPr marL="0" algn="l" defTabSz="914400" rtl="0" eaLnBrk="1" latinLnBrk="0" hangingPunct="1">
                        <a:defRPr kumimoji="1" sz="1800" b="1" kern="1200">
                          <a:solidFill>
                            <a:schemeClr val="lt1"/>
                          </a:solidFill>
                        </a:defRPr>
                      </a:lvl1pPr>
                      <a:lvl2pPr marL="457200" algn="l" defTabSz="914400" rtl="0" eaLnBrk="1" latinLnBrk="0" hangingPunct="1">
                        <a:defRPr kumimoji="1" sz="1800" b="1" kern="1200">
                          <a:solidFill>
                            <a:schemeClr val="lt1"/>
                          </a:solidFill>
                        </a:defRPr>
                      </a:lvl2pPr>
                      <a:lvl3pPr marL="914400" algn="l" defTabSz="914400" rtl="0" eaLnBrk="1" latinLnBrk="0" hangingPunct="1">
                        <a:defRPr kumimoji="1" sz="1800" b="1" kern="1200">
                          <a:solidFill>
                            <a:schemeClr val="lt1"/>
                          </a:solidFill>
                        </a:defRPr>
                      </a:lvl3pPr>
                      <a:lvl4pPr marL="1371600" algn="l" defTabSz="914400" rtl="0" eaLnBrk="1" latinLnBrk="0" hangingPunct="1">
                        <a:defRPr kumimoji="1" sz="1800" b="1" kern="1200">
                          <a:solidFill>
                            <a:schemeClr val="lt1"/>
                          </a:solidFill>
                        </a:defRPr>
                      </a:lvl4pPr>
                      <a:lvl5pPr marL="1828800" algn="l" defTabSz="914400" rtl="0" eaLnBrk="1" latinLnBrk="0" hangingPunct="1">
                        <a:defRPr kumimoji="1" sz="1800" b="1" kern="1200">
                          <a:solidFill>
                            <a:schemeClr val="lt1"/>
                          </a:solidFill>
                        </a:defRPr>
                      </a:lvl5pPr>
                      <a:lvl6pPr marL="2286000" algn="l" defTabSz="914400" rtl="0" eaLnBrk="1" latinLnBrk="0" hangingPunct="1">
                        <a:defRPr kumimoji="1" sz="1800" b="1" kern="1200">
                          <a:solidFill>
                            <a:schemeClr val="lt1"/>
                          </a:solidFill>
                        </a:defRPr>
                      </a:lvl6pPr>
                      <a:lvl7pPr marL="2743200" algn="l" defTabSz="914400" rtl="0" eaLnBrk="1" latinLnBrk="0" hangingPunct="1">
                        <a:defRPr kumimoji="1" sz="1800" b="1" kern="1200">
                          <a:solidFill>
                            <a:schemeClr val="lt1"/>
                          </a:solidFill>
                        </a:defRPr>
                      </a:lvl7pPr>
                      <a:lvl8pPr marL="3200400" algn="l" defTabSz="914400" rtl="0" eaLnBrk="1" latinLnBrk="0" hangingPunct="1">
                        <a:defRPr kumimoji="1" sz="1800" b="1" kern="1200">
                          <a:solidFill>
                            <a:schemeClr val="lt1"/>
                          </a:solidFill>
                        </a:defRPr>
                      </a:lvl8pPr>
                      <a:lvl9pPr marL="3657600" algn="l" defTabSz="914400" rtl="0" eaLnBrk="1" latinLnBrk="0" hangingPunct="1">
                        <a:defRPr kumimoji="1" sz="1800" b="1" kern="1200">
                          <a:solidFill>
                            <a:schemeClr val="lt1"/>
                          </a:solidFill>
                        </a:defRPr>
                      </a:lvl9pPr>
                    </a:lstStyle>
                    <a:p>
                      <a:pPr algn="ctr"/>
                      <a:r>
                        <a:rPr kumimoji="1" lang="en-US" altLang="ja-JP" sz="1400" b="1" dirty="0" smtClean="0">
                          <a:solidFill>
                            <a:sysClr val="windowText" lastClr="000000"/>
                          </a:solidFill>
                        </a:rPr>
                        <a:t>The # of OBSSs in expectation</a:t>
                      </a:r>
                      <a:endParaRPr kumimoji="1" lang="ja-JP" altLang="en-US" sz="1400" b="1"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324446">
                <a:tc>
                  <a:txBody>
                    <a:bodyPr/>
                    <a:lstStyle>
                      <a:defPPr>
                        <a:defRPr lang="en-US"/>
                      </a:defPPr>
                      <a:lvl1pPr marL="0" algn="l" defTabSz="914400" rtl="0" eaLnBrk="1" latinLnBrk="0" hangingPunct="1">
                        <a:defRPr kumimoji="1" sz="1800" kern="1200">
                          <a:solidFill>
                            <a:schemeClr val="dk1"/>
                          </a:solidFill>
                        </a:defRPr>
                      </a:lvl1pPr>
                      <a:lvl2pPr marL="457200" algn="l" defTabSz="914400" rtl="0" eaLnBrk="1" latinLnBrk="0" hangingPunct="1">
                        <a:defRPr kumimoji="1" sz="1800" kern="1200">
                          <a:solidFill>
                            <a:schemeClr val="dk1"/>
                          </a:solidFill>
                        </a:defRPr>
                      </a:lvl2pPr>
                      <a:lvl3pPr marL="914400" algn="l" defTabSz="914400" rtl="0" eaLnBrk="1" latinLnBrk="0" hangingPunct="1">
                        <a:defRPr kumimoji="1" sz="1800" kern="1200">
                          <a:solidFill>
                            <a:schemeClr val="dk1"/>
                          </a:solidFill>
                        </a:defRPr>
                      </a:lvl3pPr>
                      <a:lvl4pPr marL="1371600" algn="l" defTabSz="914400" rtl="0" eaLnBrk="1" latinLnBrk="0" hangingPunct="1">
                        <a:defRPr kumimoji="1" sz="1800" kern="1200">
                          <a:solidFill>
                            <a:schemeClr val="dk1"/>
                          </a:solidFill>
                        </a:defRPr>
                      </a:lvl4pPr>
                      <a:lvl5pPr marL="1828800" algn="l" defTabSz="914400" rtl="0" eaLnBrk="1" latinLnBrk="0" hangingPunct="1">
                        <a:defRPr kumimoji="1" sz="1800" kern="1200">
                          <a:solidFill>
                            <a:schemeClr val="dk1"/>
                          </a:solidFill>
                        </a:defRPr>
                      </a:lvl5pPr>
                      <a:lvl6pPr marL="2286000" algn="l" defTabSz="914400" rtl="0" eaLnBrk="1" latinLnBrk="0" hangingPunct="1">
                        <a:defRPr kumimoji="1" sz="1800" kern="1200">
                          <a:solidFill>
                            <a:schemeClr val="dk1"/>
                          </a:solidFill>
                        </a:defRPr>
                      </a:lvl6pPr>
                      <a:lvl7pPr marL="2743200" algn="l" defTabSz="914400" rtl="0" eaLnBrk="1" latinLnBrk="0" hangingPunct="1">
                        <a:defRPr kumimoji="1" sz="1800" kern="1200">
                          <a:solidFill>
                            <a:schemeClr val="dk1"/>
                          </a:solidFill>
                        </a:defRPr>
                      </a:lvl7pPr>
                      <a:lvl8pPr marL="3200400" algn="l" defTabSz="914400" rtl="0" eaLnBrk="1" latinLnBrk="0" hangingPunct="1">
                        <a:defRPr kumimoji="1" sz="1800" kern="1200">
                          <a:solidFill>
                            <a:schemeClr val="dk1"/>
                          </a:solidFill>
                        </a:defRPr>
                      </a:lvl8pPr>
                      <a:lvl9pPr marL="3657600" algn="l" defTabSz="914400" rtl="0" eaLnBrk="1" latinLnBrk="0" hangingPunct="1">
                        <a:defRPr kumimoji="1" sz="1800" kern="1200">
                          <a:solidFill>
                            <a:schemeClr val="dk1"/>
                          </a:solidFill>
                        </a:defRPr>
                      </a:lvl9pPr>
                    </a:lstStyle>
                    <a:p>
                      <a:pPr algn="ctr"/>
                      <a:r>
                        <a:rPr kumimoji="1" lang="en-US" altLang="ja-JP" sz="1400" b="0" dirty="0" smtClean="0">
                          <a:solidFill>
                            <a:sysClr val="windowText" lastClr="000000"/>
                          </a:solidFill>
                        </a:rPr>
                        <a:t>20MHz</a:t>
                      </a:r>
                      <a:endParaRPr kumimoji="1" lang="ja-JP" altLang="en-US" sz="1400"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kumimoji="1" sz="1800" kern="1200">
                          <a:solidFill>
                            <a:schemeClr val="dk1"/>
                          </a:solidFill>
                        </a:defRPr>
                      </a:lvl1pPr>
                      <a:lvl2pPr marL="457200" algn="l" defTabSz="914400" rtl="0" eaLnBrk="1" latinLnBrk="0" hangingPunct="1">
                        <a:defRPr kumimoji="1" sz="1800" kern="1200">
                          <a:solidFill>
                            <a:schemeClr val="dk1"/>
                          </a:solidFill>
                        </a:defRPr>
                      </a:lvl2pPr>
                      <a:lvl3pPr marL="914400" algn="l" defTabSz="914400" rtl="0" eaLnBrk="1" latinLnBrk="0" hangingPunct="1">
                        <a:defRPr kumimoji="1" sz="1800" kern="1200">
                          <a:solidFill>
                            <a:schemeClr val="dk1"/>
                          </a:solidFill>
                        </a:defRPr>
                      </a:lvl3pPr>
                      <a:lvl4pPr marL="1371600" algn="l" defTabSz="914400" rtl="0" eaLnBrk="1" latinLnBrk="0" hangingPunct="1">
                        <a:defRPr kumimoji="1" sz="1800" kern="1200">
                          <a:solidFill>
                            <a:schemeClr val="dk1"/>
                          </a:solidFill>
                        </a:defRPr>
                      </a:lvl4pPr>
                      <a:lvl5pPr marL="1828800" algn="l" defTabSz="914400" rtl="0" eaLnBrk="1" latinLnBrk="0" hangingPunct="1">
                        <a:defRPr kumimoji="1" sz="1800" kern="1200">
                          <a:solidFill>
                            <a:schemeClr val="dk1"/>
                          </a:solidFill>
                        </a:defRPr>
                      </a:lvl5pPr>
                      <a:lvl6pPr marL="2286000" algn="l" defTabSz="914400" rtl="0" eaLnBrk="1" latinLnBrk="0" hangingPunct="1">
                        <a:defRPr kumimoji="1" sz="1800" kern="1200">
                          <a:solidFill>
                            <a:schemeClr val="dk1"/>
                          </a:solidFill>
                        </a:defRPr>
                      </a:lvl6pPr>
                      <a:lvl7pPr marL="2743200" algn="l" defTabSz="914400" rtl="0" eaLnBrk="1" latinLnBrk="0" hangingPunct="1">
                        <a:defRPr kumimoji="1" sz="1800" kern="1200">
                          <a:solidFill>
                            <a:schemeClr val="dk1"/>
                          </a:solidFill>
                        </a:defRPr>
                      </a:lvl7pPr>
                      <a:lvl8pPr marL="3200400" algn="l" defTabSz="914400" rtl="0" eaLnBrk="1" latinLnBrk="0" hangingPunct="1">
                        <a:defRPr kumimoji="1" sz="1800" kern="1200">
                          <a:solidFill>
                            <a:schemeClr val="dk1"/>
                          </a:solidFill>
                        </a:defRPr>
                      </a:lvl8pPr>
                      <a:lvl9pPr marL="3657600" algn="l" defTabSz="914400" rtl="0" eaLnBrk="1" latinLnBrk="0" hangingPunct="1">
                        <a:defRPr kumimoji="1" sz="1800" kern="1200">
                          <a:solidFill>
                            <a:schemeClr val="dk1"/>
                          </a:solidFill>
                        </a:defRPr>
                      </a:lvl9pPr>
                    </a:lstStyle>
                    <a:p>
                      <a:pPr algn="ctr"/>
                      <a:r>
                        <a:rPr kumimoji="1" lang="en-US" altLang="ja-JP" sz="1400" b="0" dirty="0" smtClean="0">
                          <a:solidFill>
                            <a:sysClr val="windowText" lastClr="000000"/>
                          </a:solidFill>
                        </a:rPr>
                        <a:t>10</a:t>
                      </a:r>
                      <a:endParaRPr kumimoji="1" lang="en-US" altLang="ja-JP" sz="1400" b="0" dirty="0" smtClean="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kumimoji="1" sz="1800" kern="1200">
                          <a:solidFill>
                            <a:schemeClr val="dk1"/>
                          </a:solidFill>
                        </a:defRPr>
                      </a:lvl1pPr>
                      <a:lvl2pPr marL="457200" algn="l" defTabSz="914400" rtl="0" eaLnBrk="1" latinLnBrk="0" hangingPunct="1">
                        <a:defRPr kumimoji="1" sz="1800" kern="1200">
                          <a:solidFill>
                            <a:schemeClr val="dk1"/>
                          </a:solidFill>
                        </a:defRPr>
                      </a:lvl2pPr>
                      <a:lvl3pPr marL="914400" algn="l" defTabSz="914400" rtl="0" eaLnBrk="1" latinLnBrk="0" hangingPunct="1">
                        <a:defRPr kumimoji="1" sz="1800" kern="1200">
                          <a:solidFill>
                            <a:schemeClr val="dk1"/>
                          </a:solidFill>
                        </a:defRPr>
                      </a:lvl3pPr>
                      <a:lvl4pPr marL="1371600" algn="l" defTabSz="914400" rtl="0" eaLnBrk="1" latinLnBrk="0" hangingPunct="1">
                        <a:defRPr kumimoji="1" sz="1800" kern="1200">
                          <a:solidFill>
                            <a:schemeClr val="dk1"/>
                          </a:solidFill>
                        </a:defRPr>
                      </a:lvl4pPr>
                      <a:lvl5pPr marL="1828800" algn="l" defTabSz="914400" rtl="0" eaLnBrk="1" latinLnBrk="0" hangingPunct="1">
                        <a:defRPr kumimoji="1" sz="1800" kern="1200">
                          <a:solidFill>
                            <a:schemeClr val="dk1"/>
                          </a:solidFill>
                        </a:defRPr>
                      </a:lvl5pPr>
                      <a:lvl6pPr marL="2286000" algn="l" defTabSz="914400" rtl="0" eaLnBrk="1" latinLnBrk="0" hangingPunct="1">
                        <a:defRPr kumimoji="1" sz="1800" kern="1200">
                          <a:solidFill>
                            <a:schemeClr val="dk1"/>
                          </a:solidFill>
                        </a:defRPr>
                      </a:lvl6pPr>
                      <a:lvl7pPr marL="2743200" algn="l" defTabSz="914400" rtl="0" eaLnBrk="1" latinLnBrk="0" hangingPunct="1">
                        <a:defRPr kumimoji="1" sz="1800" kern="1200">
                          <a:solidFill>
                            <a:schemeClr val="dk1"/>
                          </a:solidFill>
                        </a:defRPr>
                      </a:lvl7pPr>
                      <a:lvl8pPr marL="3200400" algn="l" defTabSz="914400" rtl="0" eaLnBrk="1" latinLnBrk="0" hangingPunct="1">
                        <a:defRPr kumimoji="1" sz="1800" kern="1200">
                          <a:solidFill>
                            <a:schemeClr val="dk1"/>
                          </a:solidFill>
                        </a:defRPr>
                      </a:lvl8pPr>
                      <a:lvl9pPr marL="3657600" algn="l" defTabSz="914400" rtl="0" eaLnBrk="1" latinLnBrk="0" hangingPunct="1">
                        <a:defRPr kumimoji="1" sz="1800" kern="1200">
                          <a:solidFill>
                            <a:schemeClr val="dk1"/>
                          </a:solidFill>
                        </a:defRPr>
                      </a:lvl9pPr>
                    </a:lstStyle>
                    <a:p>
                      <a:pPr algn="ctr"/>
                      <a:r>
                        <a:rPr kumimoji="1" lang="en-US" altLang="ja-JP" sz="1400" b="0" dirty="0" smtClean="0">
                          <a:solidFill>
                            <a:sysClr val="windowText" lastClr="000000"/>
                          </a:solidFill>
                        </a:rPr>
                        <a:t>19</a:t>
                      </a:r>
                      <a:endParaRPr kumimoji="1" lang="ja-JP" altLang="en-US" sz="1400"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kumimoji="1" sz="1800" kern="1200">
                          <a:solidFill>
                            <a:schemeClr val="dk1"/>
                          </a:solidFill>
                        </a:defRPr>
                      </a:lvl1pPr>
                      <a:lvl2pPr marL="457200" algn="l" defTabSz="914400" rtl="0" eaLnBrk="1" latinLnBrk="0" hangingPunct="1">
                        <a:defRPr kumimoji="1" sz="1800" kern="1200">
                          <a:solidFill>
                            <a:schemeClr val="dk1"/>
                          </a:solidFill>
                        </a:defRPr>
                      </a:lvl2pPr>
                      <a:lvl3pPr marL="914400" algn="l" defTabSz="914400" rtl="0" eaLnBrk="1" latinLnBrk="0" hangingPunct="1">
                        <a:defRPr kumimoji="1" sz="1800" kern="1200">
                          <a:solidFill>
                            <a:schemeClr val="dk1"/>
                          </a:solidFill>
                        </a:defRPr>
                      </a:lvl3pPr>
                      <a:lvl4pPr marL="1371600" algn="l" defTabSz="914400" rtl="0" eaLnBrk="1" latinLnBrk="0" hangingPunct="1">
                        <a:defRPr kumimoji="1" sz="1800" kern="1200">
                          <a:solidFill>
                            <a:schemeClr val="dk1"/>
                          </a:solidFill>
                        </a:defRPr>
                      </a:lvl4pPr>
                      <a:lvl5pPr marL="1828800" algn="l" defTabSz="914400" rtl="0" eaLnBrk="1" latinLnBrk="0" hangingPunct="1">
                        <a:defRPr kumimoji="1" sz="1800" kern="1200">
                          <a:solidFill>
                            <a:schemeClr val="dk1"/>
                          </a:solidFill>
                        </a:defRPr>
                      </a:lvl5pPr>
                      <a:lvl6pPr marL="2286000" algn="l" defTabSz="914400" rtl="0" eaLnBrk="1" latinLnBrk="0" hangingPunct="1">
                        <a:defRPr kumimoji="1" sz="1800" kern="1200">
                          <a:solidFill>
                            <a:schemeClr val="dk1"/>
                          </a:solidFill>
                        </a:defRPr>
                      </a:lvl6pPr>
                      <a:lvl7pPr marL="2743200" algn="l" defTabSz="914400" rtl="0" eaLnBrk="1" latinLnBrk="0" hangingPunct="1">
                        <a:defRPr kumimoji="1" sz="1800" kern="1200">
                          <a:solidFill>
                            <a:schemeClr val="dk1"/>
                          </a:solidFill>
                        </a:defRPr>
                      </a:lvl7pPr>
                      <a:lvl8pPr marL="3200400" algn="l" defTabSz="914400" rtl="0" eaLnBrk="1" latinLnBrk="0" hangingPunct="1">
                        <a:defRPr kumimoji="1" sz="1800" kern="1200">
                          <a:solidFill>
                            <a:schemeClr val="dk1"/>
                          </a:solidFill>
                        </a:defRPr>
                      </a:lvl8pPr>
                      <a:lvl9pPr marL="3657600" algn="l" defTabSz="914400" rtl="0" eaLnBrk="1" latinLnBrk="0" hangingPunct="1">
                        <a:defRPr kumimoji="1" sz="1800" kern="1200">
                          <a:solidFill>
                            <a:schemeClr val="dk1"/>
                          </a:solidFill>
                        </a:defRPr>
                      </a:lvl9pPr>
                    </a:lstStyle>
                    <a:p>
                      <a:pPr algn="ctr"/>
                      <a:r>
                        <a:rPr kumimoji="1" lang="en-US" altLang="ja-JP" sz="1400" b="0" dirty="0" smtClean="0">
                          <a:solidFill>
                            <a:sysClr val="windowText" lastClr="000000"/>
                          </a:solidFill>
                        </a:rPr>
                        <a:t>0</a:t>
                      </a:r>
                      <a:endParaRPr kumimoji="1" lang="ja-JP" altLang="en-US" sz="1400"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446">
                <a:tc>
                  <a:txBody>
                    <a:bodyPr/>
                    <a:lstStyle>
                      <a:defPPr>
                        <a:defRPr lang="en-US"/>
                      </a:defPPr>
                      <a:lvl1pPr marL="0" algn="l" defTabSz="914400" rtl="0" eaLnBrk="1" latinLnBrk="0" hangingPunct="1">
                        <a:defRPr kumimoji="1" sz="1800" kern="1200">
                          <a:solidFill>
                            <a:schemeClr val="dk1"/>
                          </a:solidFill>
                        </a:defRPr>
                      </a:lvl1pPr>
                      <a:lvl2pPr marL="457200" algn="l" defTabSz="914400" rtl="0" eaLnBrk="1" latinLnBrk="0" hangingPunct="1">
                        <a:defRPr kumimoji="1" sz="1800" kern="1200">
                          <a:solidFill>
                            <a:schemeClr val="dk1"/>
                          </a:solidFill>
                        </a:defRPr>
                      </a:lvl2pPr>
                      <a:lvl3pPr marL="914400" algn="l" defTabSz="914400" rtl="0" eaLnBrk="1" latinLnBrk="0" hangingPunct="1">
                        <a:defRPr kumimoji="1" sz="1800" kern="1200">
                          <a:solidFill>
                            <a:schemeClr val="dk1"/>
                          </a:solidFill>
                        </a:defRPr>
                      </a:lvl3pPr>
                      <a:lvl4pPr marL="1371600" algn="l" defTabSz="914400" rtl="0" eaLnBrk="1" latinLnBrk="0" hangingPunct="1">
                        <a:defRPr kumimoji="1" sz="1800" kern="1200">
                          <a:solidFill>
                            <a:schemeClr val="dk1"/>
                          </a:solidFill>
                        </a:defRPr>
                      </a:lvl4pPr>
                      <a:lvl5pPr marL="1828800" algn="l" defTabSz="914400" rtl="0" eaLnBrk="1" latinLnBrk="0" hangingPunct="1">
                        <a:defRPr kumimoji="1" sz="1800" kern="1200">
                          <a:solidFill>
                            <a:schemeClr val="dk1"/>
                          </a:solidFill>
                        </a:defRPr>
                      </a:lvl5pPr>
                      <a:lvl6pPr marL="2286000" algn="l" defTabSz="914400" rtl="0" eaLnBrk="1" latinLnBrk="0" hangingPunct="1">
                        <a:defRPr kumimoji="1" sz="1800" kern="1200">
                          <a:solidFill>
                            <a:schemeClr val="dk1"/>
                          </a:solidFill>
                        </a:defRPr>
                      </a:lvl6pPr>
                      <a:lvl7pPr marL="2743200" algn="l" defTabSz="914400" rtl="0" eaLnBrk="1" latinLnBrk="0" hangingPunct="1">
                        <a:defRPr kumimoji="1" sz="1800" kern="1200">
                          <a:solidFill>
                            <a:schemeClr val="dk1"/>
                          </a:solidFill>
                        </a:defRPr>
                      </a:lvl7pPr>
                      <a:lvl8pPr marL="3200400" algn="l" defTabSz="914400" rtl="0" eaLnBrk="1" latinLnBrk="0" hangingPunct="1">
                        <a:defRPr kumimoji="1" sz="1800" kern="1200">
                          <a:solidFill>
                            <a:schemeClr val="dk1"/>
                          </a:solidFill>
                        </a:defRPr>
                      </a:lvl8pPr>
                      <a:lvl9pPr marL="3657600" algn="l" defTabSz="914400" rtl="0" eaLnBrk="1" latinLnBrk="0" hangingPunct="1">
                        <a:defRPr kumimoji="1" sz="1800" kern="1200">
                          <a:solidFill>
                            <a:schemeClr val="dk1"/>
                          </a:solidFill>
                        </a:defRPr>
                      </a:lvl9pPr>
                    </a:lstStyle>
                    <a:p>
                      <a:pPr algn="ctr"/>
                      <a:r>
                        <a:rPr kumimoji="1" lang="en-US" altLang="ja-JP" sz="1400" b="0" dirty="0" smtClean="0">
                          <a:solidFill>
                            <a:sysClr val="windowText" lastClr="000000"/>
                          </a:solidFill>
                        </a:rPr>
                        <a:t>40MHz</a:t>
                      </a:r>
                      <a:endParaRPr kumimoji="1" lang="ja-JP" altLang="en-US" sz="1400"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kumimoji="1" sz="1800" kern="1200">
                          <a:solidFill>
                            <a:schemeClr val="dk1"/>
                          </a:solidFill>
                        </a:defRPr>
                      </a:lvl1pPr>
                      <a:lvl2pPr marL="457200" algn="l" defTabSz="914400" rtl="0" eaLnBrk="1" latinLnBrk="0" hangingPunct="1">
                        <a:defRPr kumimoji="1" sz="1800" kern="1200">
                          <a:solidFill>
                            <a:schemeClr val="dk1"/>
                          </a:solidFill>
                        </a:defRPr>
                      </a:lvl2pPr>
                      <a:lvl3pPr marL="914400" algn="l" defTabSz="914400" rtl="0" eaLnBrk="1" latinLnBrk="0" hangingPunct="1">
                        <a:defRPr kumimoji="1" sz="1800" kern="1200">
                          <a:solidFill>
                            <a:schemeClr val="dk1"/>
                          </a:solidFill>
                        </a:defRPr>
                      </a:lvl3pPr>
                      <a:lvl4pPr marL="1371600" algn="l" defTabSz="914400" rtl="0" eaLnBrk="1" latinLnBrk="0" hangingPunct="1">
                        <a:defRPr kumimoji="1" sz="1800" kern="1200">
                          <a:solidFill>
                            <a:schemeClr val="dk1"/>
                          </a:solidFill>
                        </a:defRPr>
                      </a:lvl4pPr>
                      <a:lvl5pPr marL="1828800" algn="l" defTabSz="914400" rtl="0" eaLnBrk="1" latinLnBrk="0" hangingPunct="1">
                        <a:defRPr kumimoji="1" sz="1800" kern="1200">
                          <a:solidFill>
                            <a:schemeClr val="dk1"/>
                          </a:solidFill>
                        </a:defRPr>
                      </a:lvl5pPr>
                      <a:lvl6pPr marL="2286000" algn="l" defTabSz="914400" rtl="0" eaLnBrk="1" latinLnBrk="0" hangingPunct="1">
                        <a:defRPr kumimoji="1" sz="1800" kern="1200">
                          <a:solidFill>
                            <a:schemeClr val="dk1"/>
                          </a:solidFill>
                        </a:defRPr>
                      </a:lvl6pPr>
                      <a:lvl7pPr marL="2743200" algn="l" defTabSz="914400" rtl="0" eaLnBrk="1" latinLnBrk="0" hangingPunct="1">
                        <a:defRPr kumimoji="1" sz="1800" kern="1200">
                          <a:solidFill>
                            <a:schemeClr val="dk1"/>
                          </a:solidFill>
                        </a:defRPr>
                      </a:lvl7pPr>
                      <a:lvl8pPr marL="3200400" algn="l" defTabSz="914400" rtl="0" eaLnBrk="1" latinLnBrk="0" hangingPunct="1">
                        <a:defRPr kumimoji="1" sz="1800" kern="1200">
                          <a:solidFill>
                            <a:schemeClr val="dk1"/>
                          </a:solidFill>
                        </a:defRPr>
                      </a:lvl8pPr>
                      <a:lvl9pPr marL="3657600" algn="l" defTabSz="914400" rtl="0" eaLnBrk="1" latinLnBrk="0" hangingPunct="1">
                        <a:defRPr kumimoji="1" sz="1800" kern="1200">
                          <a:solidFill>
                            <a:schemeClr val="dk1"/>
                          </a:solidFill>
                        </a:defRPr>
                      </a:lvl9pPr>
                    </a:lstStyle>
                    <a:p>
                      <a:pPr algn="ctr"/>
                      <a:r>
                        <a:rPr kumimoji="1" lang="en-US" altLang="ja-JP" sz="1400" b="0" dirty="0" smtClean="0">
                          <a:solidFill>
                            <a:sysClr val="windowText" lastClr="000000"/>
                          </a:solidFill>
                        </a:rPr>
                        <a:t>10</a:t>
                      </a:r>
                      <a:endParaRPr kumimoji="1" lang="ja-JP" altLang="en-US" sz="1400"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kumimoji="1" sz="1800" kern="1200">
                          <a:solidFill>
                            <a:schemeClr val="dk1"/>
                          </a:solidFill>
                        </a:defRPr>
                      </a:lvl1pPr>
                      <a:lvl2pPr marL="457200" algn="l" defTabSz="914400" rtl="0" eaLnBrk="1" latinLnBrk="0" hangingPunct="1">
                        <a:defRPr kumimoji="1" sz="1800" kern="1200">
                          <a:solidFill>
                            <a:schemeClr val="dk1"/>
                          </a:solidFill>
                        </a:defRPr>
                      </a:lvl2pPr>
                      <a:lvl3pPr marL="914400" algn="l" defTabSz="914400" rtl="0" eaLnBrk="1" latinLnBrk="0" hangingPunct="1">
                        <a:defRPr kumimoji="1" sz="1800" kern="1200">
                          <a:solidFill>
                            <a:schemeClr val="dk1"/>
                          </a:solidFill>
                        </a:defRPr>
                      </a:lvl3pPr>
                      <a:lvl4pPr marL="1371600" algn="l" defTabSz="914400" rtl="0" eaLnBrk="1" latinLnBrk="0" hangingPunct="1">
                        <a:defRPr kumimoji="1" sz="1800" kern="1200">
                          <a:solidFill>
                            <a:schemeClr val="dk1"/>
                          </a:solidFill>
                        </a:defRPr>
                      </a:lvl4pPr>
                      <a:lvl5pPr marL="1828800" algn="l" defTabSz="914400" rtl="0" eaLnBrk="1" latinLnBrk="0" hangingPunct="1">
                        <a:defRPr kumimoji="1" sz="1800" kern="1200">
                          <a:solidFill>
                            <a:schemeClr val="dk1"/>
                          </a:solidFill>
                        </a:defRPr>
                      </a:lvl5pPr>
                      <a:lvl6pPr marL="2286000" algn="l" defTabSz="914400" rtl="0" eaLnBrk="1" latinLnBrk="0" hangingPunct="1">
                        <a:defRPr kumimoji="1" sz="1800" kern="1200">
                          <a:solidFill>
                            <a:schemeClr val="dk1"/>
                          </a:solidFill>
                        </a:defRPr>
                      </a:lvl6pPr>
                      <a:lvl7pPr marL="2743200" algn="l" defTabSz="914400" rtl="0" eaLnBrk="1" latinLnBrk="0" hangingPunct="1">
                        <a:defRPr kumimoji="1" sz="1800" kern="1200">
                          <a:solidFill>
                            <a:schemeClr val="dk1"/>
                          </a:solidFill>
                        </a:defRPr>
                      </a:lvl7pPr>
                      <a:lvl8pPr marL="3200400" algn="l" defTabSz="914400" rtl="0" eaLnBrk="1" latinLnBrk="0" hangingPunct="1">
                        <a:defRPr kumimoji="1" sz="1800" kern="1200">
                          <a:solidFill>
                            <a:schemeClr val="dk1"/>
                          </a:solidFill>
                        </a:defRPr>
                      </a:lvl8pPr>
                      <a:lvl9pPr marL="3657600" algn="l" defTabSz="914400" rtl="0" eaLnBrk="1" latinLnBrk="0" hangingPunct="1">
                        <a:defRPr kumimoji="1" sz="1800" kern="1200">
                          <a:solidFill>
                            <a:schemeClr val="dk1"/>
                          </a:solidFill>
                        </a:defRPr>
                      </a:lvl9pPr>
                    </a:lstStyle>
                    <a:p>
                      <a:pPr algn="ctr"/>
                      <a:r>
                        <a:rPr kumimoji="1" lang="en-US" altLang="ja-JP" sz="1400" b="0" dirty="0" smtClean="0">
                          <a:solidFill>
                            <a:sysClr val="windowText" lastClr="000000"/>
                          </a:solidFill>
                        </a:rPr>
                        <a:t>9</a:t>
                      </a:r>
                      <a:endParaRPr kumimoji="1" lang="ja-JP" altLang="en-US" sz="1400"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kumimoji="1" sz="1800" kern="1200">
                          <a:solidFill>
                            <a:schemeClr val="dk1"/>
                          </a:solidFill>
                        </a:defRPr>
                      </a:lvl1pPr>
                      <a:lvl2pPr marL="457200" algn="l" defTabSz="914400" rtl="0" eaLnBrk="1" latinLnBrk="0" hangingPunct="1">
                        <a:defRPr kumimoji="1" sz="1800" kern="1200">
                          <a:solidFill>
                            <a:schemeClr val="dk1"/>
                          </a:solidFill>
                        </a:defRPr>
                      </a:lvl2pPr>
                      <a:lvl3pPr marL="914400" algn="l" defTabSz="914400" rtl="0" eaLnBrk="1" latinLnBrk="0" hangingPunct="1">
                        <a:defRPr kumimoji="1" sz="1800" kern="1200">
                          <a:solidFill>
                            <a:schemeClr val="dk1"/>
                          </a:solidFill>
                        </a:defRPr>
                      </a:lvl3pPr>
                      <a:lvl4pPr marL="1371600" algn="l" defTabSz="914400" rtl="0" eaLnBrk="1" latinLnBrk="0" hangingPunct="1">
                        <a:defRPr kumimoji="1" sz="1800" kern="1200">
                          <a:solidFill>
                            <a:schemeClr val="dk1"/>
                          </a:solidFill>
                        </a:defRPr>
                      </a:lvl4pPr>
                      <a:lvl5pPr marL="1828800" algn="l" defTabSz="914400" rtl="0" eaLnBrk="1" latinLnBrk="0" hangingPunct="1">
                        <a:defRPr kumimoji="1" sz="1800" kern="1200">
                          <a:solidFill>
                            <a:schemeClr val="dk1"/>
                          </a:solidFill>
                        </a:defRPr>
                      </a:lvl5pPr>
                      <a:lvl6pPr marL="2286000" algn="l" defTabSz="914400" rtl="0" eaLnBrk="1" latinLnBrk="0" hangingPunct="1">
                        <a:defRPr kumimoji="1" sz="1800" kern="1200">
                          <a:solidFill>
                            <a:schemeClr val="dk1"/>
                          </a:solidFill>
                        </a:defRPr>
                      </a:lvl6pPr>
                      <a:lvl7pPr marL="2743200" algn="l" defTabSz="914400" rtl="0" eaLnBrk="1" latinLnBrk="0" hangingPunct="1">
                        <a:defRPr kumimoji="1" sz="1800" kern="1200">
                          <a:solidFill>
                            <a:schemeClr val="dk1"/>
                          </a:solidFill>
                        </a:defRPr>
                      </a:lvl7pPr>
                      <a:lvl8pPr marL="3200400" algn="l" defTabSz="914400" rtl="0" eaLnBrk="1" latinLnBrk="0" hangingPunct="1">
                        <a:defRPr kumimoji="1" sz="1800" kern="1200">
                          <a:solidFill>
                            <a:schemeClr val="dk1"/>
                          </a:solidFill>
                        </a:defRPr>
                      </a:lvl8pPr>
                      <a:lvl9pPr marL="3657600" algn="l" defTabSz="914400" rtl="0" eaLnBrk="1" latinLnBrk="0" hangingPunct="1">
                        <a:defRPr kumimoji="1" sz="1800" kern="1200">
                          <a:solidFill>
                            <a:schemeClr val="dk1"/>
                          </a:solidFill>
                        </a:defRPr>
                      </a:lvl9pPr>
                    </a:lstStyle>
                    <a:p>
                      <a:pPr algn="ctr"/>
                      <a:r>
                        <a:rPr kumimoji="1" lang="en-US" altLang="ja-JP" sz="1400" b="0" dirty="0" smtClean="0">
                          <a:solidFill>
                            <a:sysClr val="windowText" lastClr="000000"/>
                          </a:solidFill>
                        </a:rPr>
                        <a:t>0.22</a:t>
                      </a:r>
                      <a:endParaRPr kumimoji="1" lang="ja-JP" altLang="en-US" sz="1400"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446">
                <a:tc>
                  <a:txBody>
                    <a:bodyPr/>
                    <a:lstStyle>
                      <a:defPPr>
                        <a:defRPr lang="en-US"/>
                      </a:defPPr>
                      <a:lvl1pPr marL="0" algn="l" defTabSz="914400" rtl="0" eaLnBrk="1" latinLnBrk="0" hangingPunct="1">
                        <a:defRPr kumimoji="1" sz="1800" kern="1200">
                          <a:solidFill>
                            <a:schemeClr val="dk1"/>
                          </a:solidFill>
                        </a:defRPr>
                      </a:lvl1pPr>
                      <a:lvl2pPr marL="457200" algn="l" defTabSz="914400" rtl="0" eaLnBrk="1" latinLnBrk="0" hangingPunct="1">
                        <a:defRPr kumimoji="1" sz="1800" kern="1200">
                          <a:solidFill>
                            <a:schemeClr val="dk1"/>
                          </a:solidFill>
                        </a:defRPr>
                      </a:lvl2pPr>
                      <a:lvl3pPr marL="914400" algn="l" defTabSz="914400" rtl="0" eaLnBrk="1" latinLnBrk="0" hangingPunct="1">
                        <a:defRPr kumimoji="1" sz="1800" kern="1200">
                          <a:solidFill>
                            <a:schemeClr val="dk1"/>
                          </a:solidFill>
                        </a:defRPr>
                      </a:lvl3pPr>
                      <a:lvl4pPr marL="1371600" algn="l" defTabSz="914400" rtl="0" eaLnBrk="1" latinLnBrk="0" hangingPunct="1">
                        <a:defRPr kumimoji="1" sz="1800" kern="1200">
                          <a:solidFill>
                            <a:schemeClr val="dk1"/>
                          </a:solidFill>
                        </a:defRPr>
                      </a:lvl4pPr>
                      <a:lvl5pPr marL="1828800" algn="l" defTabSz="914400" rtl="0" eaLnBrk="1" latinLnBrk="0" hangingPunct="1">
                        <a:defRPr kumimoji="1" sz="1800" kern="1200">
                          <a:solidFill>
                            <a:schemeClr val="dk1"/>
                          </a:solidFill>
                        </a:defRPr>
                      </a:lvl5pPr>
                      <a:lvl6pPr marL="2286000" algn="l" defTabSz="914400" rtl="0" eaLnBrk="1" latinLnBrk="0" hangingPunct="1">
                        <a:defRPr kumimoji="1" sz="1800" kern="1200">
                          <a:solidFill>
                            <a:schemeClr val="dk1"/>
                          </a:solidFill>
                        </a:defRPr>
                      </a:lvl6pPr>
                      <a:lvl7pPr marL="2743200" algn="l" defTabSz="914400" rtl="0" eaLnBrk="1" latinLnBrk="0" hangingPunct="1">
                        <a:defRPr kumimoji="1" sz="1800" kern="1200">
                          <a:solidFill>
                            <a:schemeClr val="dk1"/>
                          </a:solidFill>
                        </a:defRPr>
                      </a:lvl7pPr>
                      <a:lvl8pPr marL="3200400" algn="l" defTabSz="914400" rtl="0" eaLnBrk="1" latinLnBrk="0" hangingPunct="1">
                        <a:defRPr kumimoji="1" sz="1800" kern="1200">
                          <a:solidFill>
                            <a:schemeClr val="dk1"/>
                          </a:solidFill>
                        </a:defRPr>
                      </a:lvl8pPr>
                      <a:lvl9pPr marL="3657600" algn="l" defTabSz="914400" rtl="0" eaLnBrk="1" latinLnBrk="0" hangingPunct="1">
                        <a:defRPr kumimoji="1" sz="1800" kern="1200">
                          <a:solidFill>
                            <a:schemeClr val="dk1"/>
                          </a:solidFill>
                        </a:defRPr>
                      </a:lvl9pPr>
                    </a:lstStyle>
                    <a:p>
                      <a:pPr algn="ctr"/>
                      <a:r>
                        <a:rPr kumimoji="1" lang="en-US" altLang="ja-JP" sz="1400" b="0" dirty="0" smtClean="0">
                          <a:solidFill>
                            <a:sysClr val="windowText" lastClr="000000"/>
                          </a:solidFill>
                        </a:rPr>
                        <a:t>80MHz</a:t>
                      </a:r>
                      <a:endParaRPr kumimoji="1" lang="ja-JP" altLang="en-US" sz="1400"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kumimoji="1" sz="1800" kern="1200">
                          <a:solidFill>
                            <a:schemeClr val="dk1"/>
                          </a:solidFill>
                        </a:defRPr>
                      </a:lvl1pPr>
                      <a:lvl2pPr marL="457200" algn="l" defTabSz="914400" rtl="0" eaLnBrk="1" latinLnBrk="0" hangingPunct="1">
                        <a:defRPr kumimoji="1" sz="1800" kern="1200">
                          <a:solidFill>
                            <a:schemeClr val="dk1"/>
                          </a:solidFill>
                        </a:defRPr>
                      </a:lvl2pPr>
                      <a:lvl3pPr marL="914400" algn="l" defTabSz="914400" rtl="0" eaLnBrk="1" latinLnBrk="0" hangingPunct="1">
                        <a:defRPr kumimoji="1" sz="1800" kern="1200">
                          <a:solidFill>
                            <a:schemeClr val="dk1"/>
                          </a:solidFill>
                        </a:defRPr>
                      </a:lvl3pPr>
                      <a:lvl4pPr marL="1371600" algn="l" defTabSz="914400" rtl="0" eaLnBrk="1" latinLnBrk="0" hangingPunct="1">
                        <a:defRPr kumimoji="1" sz="1800" kern="1200">
                          <a:solidFill>
                            <a:schemeClr val="dk1"/>
                          </a:solidFill>
                        </a:defRPr>
                      </a:lvl4pPr>
                      <a:lvl5pPr marL="1828800" algn="l" defTabSz="914400" rtl="0" eaLnBrk="1" latinLnBrk="0" hangingPunct="1">
                        <a:defRPr kumimoji="1" sz="1800" kern="1200">
                          <a:solidFill>
                            <a:schemeClr val="dk1"/>
                          </a:solidFill>
                        </a:defRPr>
                      </a:lvl5pPr>
                      <a:lvl6pPr marL="2286000" algn="l" defTabSz="914400" rtl="0" eaLnBrk="1" latinLnBrk="0" hangingPunct="1">
                        <a:defRPr kumimoji="1" sz="1800" kern="1200">
                          <a:solidFill>
                            <a:schemeClr val="dk1"/>
                          </a:solidFill>
                        </a:defRPr>
                      </a:lvl6pPr>
                      <a:lvl7pPr marL="2743200" algn="l" defTabSz="914400" rtl="0" eaLnBrk="1" latinLnBrk="0" hangingPunct="1">
                        <a:defRPr kumimoji="1" sz="1800" kern="1200">
                          <a:solidFill>
                            <a:schemeClr val="dk1"/>
                          </a:solidFill>
                        </a:defRPr>
                      </a:lvl7pPr>
                      <a:lvl8pPr marL="3200400" algn="l" defTabSz="914400" rtl="0" eaLnBrk="1" latinLnBrk="0" hangingPunct="1">
                        <a:defRPr kumimoji="1" sz="1800" kern="1200">
                          <a:solidFill>
                            <a:schemeClr val="dk1"/>
                          </a:solidFill>
                        </a:defRPr>
                      </a:lvl8pPr>
                      <a:lvl9pPr marL="3657600" algn="l" defTabSz="914400" rtl="0" eaLnBrk="1" latinLnBrk="0" hangingPunct="1">
                        <a:defRPr kumimoji="1" sz="1800" kern="1200">
                          <a:solidFill>
                            <a:schemeClr val="dk1"/>
                          </a:solidFill>
                        </a:defRPr>
                      </a:lvl9pPr>
                    </a:lstStyle>
                    <a:p>
                      <a:pPr algn="ctr"/>
                      <a:r>
                        <a:rPr kumimoji="1" lang="en-US" altLang="ja-JP" sz="1400" b="0" dirty="0" smtClean="0">
                          <a:solidFill>
                            <a:sysClr val="windowText" lastClr="000000"/>
                          </a:solidFill>
                        </a:rPr>
                        <a:t>8</a:t>
                      </a:r>
                      <a:endParaRPr kumimoji="1" lang="ja-JP" altLang="en-US" sz="1400"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kumimoji="1" sz="1800" kern="1200">
                          <a:solidFill>
                            <a:schemeClr val="dk1"/>
                          </a:solidFill>
                        </a:defRPr>
                      </a:lvl1pPr>
                      <a:lvl2pPr marL="457200" algn="l" defTabSz="914400" rtl="0" eaLnBrk="1" latinLnBrk="0" hangingPunct="1">
                        <a:defRPr kumimoji="1" sz="1800" kern="1200">
                          <a:solidFill>
                            <a:schemeClr val="dk1"/>
                          </a:solidFill>
                        </a:defRPr>
                      </a:lvl2pPr>
                      <a:lvl3pPr marL="914400" algn="l" defTabSz="914400" rtl="0" eaLnBrk="1" latinLnBrk="0" hangingPunct="1">
                        <a:defRPr kumimoji="1" sz="1800" kern="1200">
                          <a:solidFill>
                            <a:schemeClr val="dk1"/>
                          </a:solidFill>
                        </a:defRPr>
                      </a:lvl3pPr>
                      <a:lvl4pPr marL="1371600" algn="l" defTabSz="914400" rtl="0" eaLnBrk="1" latinLnBrk="0" hangingPunct="1">
                        <a:defRPr kumimoji="1" sz="1800" kern="1200">
                          <a:solidFill>
                            <a:schemeClr val="dk1"/>
                          </a:solidFill>
                        </a:defRPr>
                      </a:lvl4pPr>
                      <a:lvl5pPr marL="1828800" algn="l" defTabSz="914400" rtl="0" eaLnBrk="1" latinLnBrk="0" hangingPunct="1">
                        <a:defRPr kumimoji="1" sz="1800" kern="1200">
                          <a:solidFill>
                            <a:schemeClr val="dk1"/>
                          </a:solidFill>
                        </a:defRPr>
                      </a:lvl5pPr>
                      <a:lvl6pPr marL="2286000" algn="l" defTabSz="914400" rtl="0" eaLnBrk="1" latinLnBrk="0" hangingPunct="1">
                        <a:defRPr kumimoji="1" sz="1800" kern="1200">
                          <a:solidFill>
                            <a:schemeClr val="dk1"/>
                          </a:solidFill>
                        </a:defRPr>
                      </a:lvl6pPr>
                      <a:lvl7pPr marL="2743200" algn="l" defTabSz="914400" rtl="0" eaLnBrk="1" latinLnBrk="0" hangingPunct="1">
                        <a:defRPr kumimoji="1" sz="1800" kern="1200">
                          <a:solidFill>
                            <a:schemeClr val="dk1"/>
                          </a:solidFill>
                        </a:defRPr>
                      </a:lvl7pPr>
                      <a:lvl8pPr marL="3200400" algn="l" defTabSz="914400" rtl="0" eaLnBrk="1" latinLnBrk="0" hangingPunct="1">
                        <a:defRPr kumimoji="1" sz="1800" kern="1200">
                          <a:solidFill>
                            <a:schemeClr val="dk1"/>
                          </a:solidFill>
                        </a:defRPr>
                      </a:lvl8pPr>
                      <a:lvl9pPr marL="3657600" algn="l" defTabSz="914400" rtl="0" eaLnBrk="1" latinLnBrk="0" hangingPunct="1">
                        <a:defRPr kumimoji="1" sz="1800" kern="1200">
                          <a:solidFill>
                            <a:schemeClr val="dk1"/>
                          </a:solidFill>
                        </a:defRPr>
                      </a:lvl9pPr>
                    </a:lstStyle>
                    <a:p>
                      <a:pPr algn="ctr"/>
                      <a:r>
                        <a:rPr kumimoji="1" lang="en-US" altLang="ja-JP" sz="1400" b="0" dirty="0" smtClean="0">
                          <a:solidFill>
                            <a:sysClr val="windowText" lastClr="000000"/>
                          </a:solidFill>
                        </a:rPr>
                        <a:t>4</a:t>
                      </a:r>
                      <a:endParaRPr kumimoji="1" lang="ja-JP" altLang="en-US" sz="1400"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kumimoji="1" sz="1800" kern="1200">
                          <a:solidFill>
                            <a:schemeClr val="dk1"/>
                          </a:solidFill>
                        </a:defRPr>
                      </a:lvl1pPr>
                      <a:lvl2pPr marL="457200" algn="l" defTabSz="914400" rtl="0" eaLnBrk="1" latinLnBrk="0" hangingPunct="1">
                        <a:defRPr kumimoji="1" sz="1800" kern="1200">
                          <a:solidFill>
                            <a:schemeClr val="dk1"/>
                          </a:solidFill>
                        </a:defRPr>
                      </a:lvl2pPr>
                      <a:lvl3pPr marL="914400" algn="l" defTabSz="914400" rtl="0" eaLnBrk="1" latinLnBrk="0" hangingPunct="1">
                        <a:defRPr kumimoji="1" sz="1800" kern="1200">
                          <a:solidFill>
                            <a:schemeClr val="dk1"/>
                          </a:solidFill>
                        </a:defRPr>
                      </a:lvl3pPr>
                      <a:lvl4pPr marL="1371600" algn="l" defTabSz="914400" rtl="0" eaLnBrk="1" latinLnBrk="0" hangingPunct="1">
                        <a:defRPr kumimoji="1" sz="1800" kern="1200">
                          <a:solidFill>
                            <a:schemeClr val="dk1"/>
                          </a:solidFill>
                        </a:defRPr>
                      </a:lvl4pPr>
                      <a:lvl5pPr marL="1828800" algn="l" defTabSz="914400" rtl="0" eaLnBrk="1" latinLnBrk="0" hangingPunct="1">
                        <a:defRPr kumimoji="1" sz="1800" kern="1200">
                          <a:solidFill>
                            <a:schemeClr val="dk1"/>
                          </a:solidFill>
                        </a:defRPr>
                      </a:lvl5pPr>
                      <a:lvl6pPr marL="2286000" algn="l" defTabSz="914400" rtl="0" eaLnBrk="1" latinLnBrk="0" hangingPunct="1">
                        <a:defRPr kumimoji="1" sz="1800" kern="1200">
                          <a:solidFill>
                            <a:schemeClr val="dk1"/>
                          </a:solidFill>
                        </a:defRPr>
                      </a:lvl6pPr>
                      <a:lvl7pPr marL="2743200" algn="l" defTabSz="914400" rtl="0" eaLnBrk="1" latinLnBrk="0" hangingPunct="1">
                        <a:defRPr kumimoji="1" sz="1800" kern="1200">
                          <a:solidFill>
                            <a:schemeClr val="dk1"/>
                          </a:solidFill>
                        </a:defRPr>
                      </a:lvl7pPr>
                      <a:lvl8pPr marL="3200400" algn="l" defTabSz="914400" rtl="0" eaLnBrk="1" latinLnBrk="0" hangingPunct="1">
                        <a:defRPr kumimoji="1" sz="1800" kern="1200">
                          <a:solidFill>
                            <a:schemeClr val="dk1"/>
                          </a:solidFill>
                        </a:defRPr>
                      </a:lvl8pPr>
                      <a:lvl9pPr marL="3657600" algn="l" defTabSz="914400" rtl="0" eaLnBrk="1" latinLnBrk="0" hangingPunct="1">
                        <a:defRPr kumimoji="1" sz="1800" kern="1200">
                          <a:solidFill>
                            <a:schemeClr val="dk1"/>
                          </a:solidFill>
                        </a:defRPr>
                      </a:lvl9pPr>
                    </a:lstStyle>
                    <a:p>
                      <a:pPr algn="ctr"/>
                      <a:r>
                        <a:rPr kumimoji="1" lang="en-US" altLang="ja-JP" sz="1400" b="0" dirty="0" smtClean="0">
                          <a:solidFill>
                            <a:srgbClr val="FF0000"/>
                          </a:solidFill>
                        </a:rPr>
                        <a:t>1.25</a:t>
                      </a:r>
                      <a:endParaRPr kumimoji="1" lang="ja-JP" altLang="en-US" sz="1400" b="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446">
                <a:tc>
                  <a:txBody>
                    <a:bodyPr/>
                    <a:lstStyle>
                      <a:defPPr>
                        <a:defRPr lang="en-US"/>
                      </a:defPPr>
                      <a:lvl1pPr marL="0" algn="l" defTabSz="914400" rtl="0" eaLnBrk="1" latinLnBrk="0" hangingPunct="1">
                        <a:defRPr kumimoji="1" sz="1800" kern="1200">
                          <a:solidFill>
                            <a:schemeClr val="dk1"/>
                          </a:solidFill>
                        </a:defRPr>
                      </a:lvl1pPr>
                      <a:lvl2pPr marL="457200" algn="l" defTabSz="914400" rtl="0" eaLnBrk="1" latinLnBrk="0" hangingPunct="1">
                        <a:defRPr kumimoji="1" sz="1800" kern="1200">
                          <a:solidFill>
                            <a:schemeClr val="dk1"/>
                          </a:solidFill>
                        </a:defRPr>
                      </a:lvl2pPr>
                      <a:lvl3pPr marL="914400" algn="l" defTabSz="914400" rtl="0" eaLnBrk="1" latinLnBrk="0" hangingPunct="1">
                        <a:defRPr kumimoji="1" sz="1800" kern="1200">
                          <a:solidFill>
                            <a:schemeClr val="dk1"/>
                          </a:solidFill>
                        </a:defRPr>
                      </a:lvl3pPr>
                      <a:lvl4pPr marL="1371600" algn="l" defTabSz="914400" rtl="0" eaLnBrk="1" latinLnBrk="0" hangingPunct="1">
                        <a:defRPr kumimoji="1" sz="1800" kern="1200">
                          <a:solidFill>
                            <a:schemeClr val="dk1"/>
                          </a:solidFill>
                        </a:defRPr>
                      </a:lvl4pPr>
                      <a:lvl5pPr marL="1828800" algn="l" defTabSz="914400" rtl="0" eaLnBrk="1" latinLnBrk="0" hangingPunct="1">
                        <a:defRPr kumimoji="1" sz="1800" kern="1200">
                          <a:solidFill>
                            <a:schemeClr val="dk1"/>
                          </a:solidFill>
                        </a:defRPr>
                      </a:lvl5pPr>
                      <a:lvl6pPr marL="2286000" algn="l" defTabSz="914400" rtl="0" eaLnBrk="1" latinLnBrk="0" hangingPunct="1">
                        <a:defRPr kumimoji="1" sz="1800" kern="1200">
                          <a:solidFill>
                            <a:schemeClr val="dk1"/>
                          </a:solidFill>
                        </a:defRPr>
                      </a:lvl6pPr>
                      <a:lvl7pPr marL="2743200" algn="l" defTabSz="914400" rtl="0" eaLnBrk="1" latinLnBrk="0" hangingPunct="1">
                        <a:defRPr kumimoji="1" sz="1800" kern="1200">
                          <a:solidFill>
                            <a:schemeClr val="dk1"/>
                          </a:solidFill>
                        </a:defRPr>
                      </a:lvl7pPr>
                      <a:lvl8pPr marL="3200400" algn="l" defTabSz="914400" rtl="0" eaLnBrk="1" latinLnBrk="0" hangingPunct="1">
                        <a:defRPr kumimoji="1" sz="1800" kern="1200">
                          <a:solidFill>
                            <a:schemeClr val="dk1"/>
                          </a:solidFill>
                        </a:defRPr>
                      </a:lvl8pPr>
                      <a:lvl9pPr marL="3657600" algn="l" defTabSz="914400" rtl="0" eaLnBrk="1" latinLnBrk="0" hangingPunct="1">
                        <a:defRPr kumimoji="1" sz="1800" kern="1200">
                          <a:solidFill>
                            <a:schemeClr val="dk1"/>
                          </a:solidFill>
                        </a:defRPr>
                      </a:lvl9pPr>
                    </a:lstStyle>
                    <a:p>
                      <a:pPr algn="ctr"/>
                      <a:r>
                        <a:rPr kumimoji="1" lang="en-US" altLang="ja-JP" sz="1400" b="0" dirty="0" smtClean="0">
                          <a:solidFill>
                            <a:sysClr val="windowText" lastClr="000000"/>
                          </a:solidFill>
                        </a:rPr>
                        <a:t>160MHz</a:t>
                      </a:r>
                      <a:endParaRPr kumimoji="1" lang="ja-JP" altLang="en-US" sz="1400"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kumimoji="1" sz="1800" kern="1200">
                          <a:solidFill>
                            <a:schemeClr val="dk1"/>
                          </a:solidFill>
                        </a:defRPr>
                      </a:lvl1pPr>
                      <a:lvl2pPr marL="457200" algn="l" defTabSz="914400" rtl="0" eaLnBrk="1" latinLnBrk="0" hangingPunct="1">
                        <a:defRPr kumimoji="1" sz="1800" kern="1200">
                          <a:solidFill>
                            <a:schemeClr val="dk1"/>
                          </a:solidFill>
                        </a:defRPr>
                      </a:lvl2pPr>
                      <a:lvl3pPr marL="914400" algn="l" defTabSz="914400" rtl="0" eaLnBrk="1" latinLnBrk="0" hangingPunct="1">
                        <a:defRPr kumimoji="1" sz="1800" kern="1200">
                          <a:solidFill>
                            <a:schemeClr val="dk1"/>
                          </a:solidFill>
                        </a:defRPr>
                      </a:lvl3pPr>
                      <a:lvl4pPr marL="1371600" algn="l" defTabSz="914400" rtl="0" eaLnBrk="1" latinLnBrk="0" hangingPunct="1">
                        <a:defRPr kumimoji="1" sz="1800" kern="1200">
                          <a:solidFill>
                            <a:schemeClr val="dk1"/>
                          </a:solidFill>
                        </a:defRPr>
                      </a:lvl4pPr>
                      <a:lvl5pPr marL="1828800" algn="l" defTabSz="914400" rtl="0" eaLnBrk="1" latinLnBrk="0" hangingPunct="1">
                        <a:defRPr kumimoji="1" sz="1800" kern="1200">
                          <a:solidFill>
                            <a:schemeClr val="dk1"/>
                          </a:solidFill>
                        </a:defRPr>
                      </a:lvl5pPr>
                      <a:lvl6pPr marL="2286000" algn="l" defTabSz="914400" rtl="0" eaLnBrk="1" latinLnBrk="0" hangingPunct="1">
                        <a:defRPr kumimoji="1" sz="1800" kern="1200">
                          <a:solidFill>
                            <a:schemeClr val="dk1"/>
                          </a:solidFill>
                        </a:defRPr>
                      </a:lvl6pPr>
                      <a:lvl7pPr marL="2743200" algn="l" defTabSz="914400" rtl="0" eaLnBrk="1" latinLnBrk="0" hangingPunct="1">
                        <a:defRPr kumimoji="1" sz="1800" kern="1200">
                          <a:solidFill>
                            <a:schemeClr val="dk1"/>
                          </a:solidFill>
                        </a:defRPr>
                      </a:lvl7pPr>
                      <a:lvl8pPr marL="3200400" algn="l" defTabSz="914400" rtl="0" eaLnBrk="1" latinLnBrk="0" hangingPunct="1">
                        <a:defRPr kumimoji="1" sz="1800" kern="1200">
                          <a:solidFill>
                            <a:schemeClr val="dk1"/>
                          </a:solidFill>
                        </a:defRPr>
                      </a:lvl8pPr>
                      <a:lvl9pPr marL="3657600" algn="l" defTabSz="914400" rtl="0" eaLnBrk="1" latinLnBrk="0" hangingPunct="1">
                        <a:defRPr kumimoji="1" sz="1800" kern="1200">
                          <a:solidFill>
                            <a:schemeClr val="dk1"/>
                          </a:solidFill>
                        </a:defRPr>
                      </a:lvl9pPr>
                    </a:lstStyle>
                    <a:p>
                      <a:pPr algn="ctr"/>
                      <a:r>
                        <a:rPr kumimoji="1" lang="en-US" altLang="ja-JP" sz="1400" b="0" dirty="0" smtClean="0">
                          <a:solidFill>
                            <a:sysClr val="windowText" lastClr="000000"/>
                          </a:solidFill>
                        </a:rPr>
                        <a:t>4</a:t>
                      </a:r>
                      <a:endParaRPr kumimoji="1" lang="ja-JP" altLang="en-US" sz="1400"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kumimoji="1" sz="1800" kern="1200">
                          <a:solidFill>
                            <a:schemeClr val="dk1"/>
                          </a:solidFill>
                        </a:defRPr>
                      </a:lvl1pPr>
                      <a:lvl2pPr marL="457200" algn="l" defTabSz="914400" rtl="0" eaLnBrk="1" latinLnBrk="0" hangingPunct="1">
                        <a:defRPr kumimoji="1" sz="1800" kern="1200">
                          <a:solidFill>
                            <a:schemeClr val="dk1"/>
                          </a:solidFill>
                        </a:defRPr>
                      </a:lvl2pPr>
                      <a:lvl3pPr marL="914400" algn="l" defTabSz="914400" rtl="0" eaLnBrk="1" latinLnBrk="0" hangingPunct="1">
                        <a:defRPr kumimoji="1" sz="1800" kern="1200">
                          <a:solidFill>
                            <a:schemeClr val="dk1"/>
                          </a:solidFill>
                        </a:defRPr>
                      </a:lvl3pPr>
                      <a:lvl4pPr marL="1371600" algn="l" defTabSz="914400" rtl="0" eaLnBrk="1" latinLnBrk="0" hangingPunct="1">
                        <a:defRPr kumimoji="1" sz="1800" kern="1200">
                          <a:solidFill>
                            <a:schemeClr val="dk1"/>
                          </a:solidFill>
                        </a:defRPr>
                      </a:lvl4pPr>
                      <a:lvl5pPr marL="1828800" algn="l" defTabSz="914400" rtl="0" eaLnBrk="1" latinLnBrk="0" hangingPunct="1">
                        <a:defRPr kumimoji="1" sz="1800" kern="1200">
                          <a:solidFill>
                            <a:schemeClr val="dk1"/>
                          </a:solidFill>
                        </a:defRPr>
                      </a:lvl5pPr>
                      <a:lvl6pPr marL="2286000" algn="l" defTabSz="914400" rtl="0" eaLnBrk="1" latinLnBrk="0" hangingPunct="1">
                        <a:defRPr kumimoji="1" sz="1800" kern="1200">
                          <a:solidFill>
                            <a:schemeClr val="dk1"/>
                          </a:solidFill>
                        </a:defRPr>
                      </a:lvl6pPr>
                      <a:lvl7pPr marL="2743200" algn="l" defTabSz="914400" rtl="0" eaLnBrk="1" latinLnBrk="0" hangingPunct="1">
                        <a:defRPr kumimoji="1" sz="1800" kern="1200">
                          <a:solidFill>
                            <a:schemeClr val="dk1"/>
                          </a:solidFill>
                        </a:defRPr>
                      </a:lvl7pPr>
                      <a:lvl8pPr marL="3200400" algn="l" defTabSz="914400" rtl="0" eaLnBrk="1" latinLnBrk="0" hangingPunct="1">
                        <a:defRPr kumimoji="1" sz="1800" kern="1200">
                          <a:solidFill>
                            <a:schemeClr val="dk1"/>
                          </a:solidFill>
                        </a:defRPr>
                      </a:lvl8pPr>
                      <a:lvl9pPr marL="3657600" algn="l" defTabSz="914400" rtl="0" eaLnBrk="1" latinLnBrk="0" hangingPunct="1">
                        <a:defRPr kumimoji="1" sz="1800" kern="1200">
                          <a:solidFill>
                            <a:schemeClr val="dk1"/>
                          </a:solidFill>
                        </a:defRPr>
                      </a:lvl9pPr>
                    </a:lstStyle>
                    <a:p>
                      <a:pPr algn="ctr"/>
                      <a:r>
                        <a:rPr kumimoji="1" lang="en-US" altLang="ja-JP" sz="1400" b="0" dirty="0" smtClean="0">
                          <a:solidFill>
                            <a:sysClr val="windowText" lastClr="000000"/>
                          </a:solidFill>
                        </a:rPr>
                        <a:t>2</a:t>
                      </a:r>
                      <a:endParaRPr kumimoji="1" lang="ja-JP" altLang="en-US" sz="1400"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kumimoji="1" sz="1800" kern="1200">
                          <a:solidFill>
                            <a:schemeClr val="dk1"/>
                          </a:solidFill>
                        </a:defRPr>
                      </a:lvl1pPr>
                      <a:lvl2pPr marL="457200" algn="l" defTabSz="914400" rtl="0" eaLnBrk="1" latinLnBrk="0" hangingPunct="1">
                        <a:defRPr kumimoji="1" sz="1800" kern="1200">
                          <a:solidFill>
                            <a:schemeClr val="dk1"/>
                          </a:solidFill>
                        </a:defRPr>
                      </a:lvl2pPr>
                      <a:lvl3pPr marL="914400" algn="l" defTabSz="914400" rtl="0" eaLnBrk="1" latinLnBrk="0" hangingPunct="1">
                        <a:defRPr kumimoji="1" sz="1800" kern="1200">
                          <a:solidFill>
                            <a:schemeClr val="dk1"/>
                          </a:solidFill>
                        </a:defRPr>
                      </a:lvl3pPr>
                      <a:lvl4pPr marL="1371600" algn="l" defTabSz="914400" rtl="0" eaLnBrk="1" latinLnBrk="0" hangingPunct="1">
                        <a:defRPr kumimoji="1" sz="1800" kern="1200">
                          <a:solidFill>
                            <a:schemeClr val="dk1"/>
                          </a:solidFill>
                        </a:defRPr>
                      </a:lvl4pPr>
                      <a:lvl5pPr marL="1828800" algn="l" defTabSz="914400" rtl="0" eaLnBrk="1" latinLnBrk="0" hangingPunct="1">
                        <a:defRPr kumimoji="1" sz="1800" kern="1200">
                          <a:solidFill>
                            <a:schemeClr val="dk1"/>
                          </a:solidFill>
                        </a:defRPr>
                      </a:lvl5pPr>
                      <a:lvl6pPr marL="2286000" algn="l" defTabSz="914400" rtl="0" eaLnBrk="1" latinLnBrk="0" hangingPunct="1">
                        <a:defRPr kumimoji="1" sz="1800" kern="1200">
                          <a:solidFill>
                            <a:schemeClr val="dk1"/>
                          </a:solidFill>
                        </a:defRPr>
                      </a:lvl6pPr>
                      <a:lvl7pPr marL="2743200" algn="l" defTabSz="914400" rtl="0" eaLnBrk="1" latinLnBrk="0" hangingPunct="1">
                        <a:defRPr kumimoji="1" sz="1800" kern="1200">
                          <a:solidFill>
                            <a:schemeClr val="dk1"/>
                          </a:solidFill>
                        </a:defRPr>
                      </a:lvl7pPr>
                      <a:lvl8pPr marL="3200400" algn="l" defTabSz="914400" rtl="0" eaLnBrk="1" latinLnBrk="0" hangingPunct="1">
                        <a:defRPr kumimoji="1" sz="1800" kern="1200">
                          <a:solidFill>
                            <a:schemeClr val="dk1"/>
                          </a:solidFill>
                        </a:defRPr>
                      </a:lvl8pPr>
                      <a:lvl9pPr marL="3657600" algn="l" defTabSz="914400" rtl="0" eaLnBrk="1" latinLnBrk="0" hangingPunct="1">
                        <a:defRPr kumimoji="1" sz="1800" kern="1200">
                          <a:solidFill>
                            <a:schemeClr val="dk1"/>
                          </a:solidFill>
                        </a:defRPr>
                      </a:lvl9pPr>
                    </a:lstStyle>
                    <a:p>
                      <a:pPr algn="ctr"/>
                      <a:r>
                        <a:rPr kumimoji="1" lang="en-US" altLang="ja-JP" sz="1400" b="0" dirty="0" smtClean="0">
                          <a:solidFill>
                            <a:srgbClr val="FF0000"/>
                          </a:solidFill>
                        </a:rPr>
                        <a:t>1.50</a:t>
                      </a:r>
                      <a:endParaRPr kumimoji="1" lang="ja-JP" altLang="en-US" sz="1400" b="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38" name="グループ化 29"/>
          <p:cNvGrpSpPr>
            <a:grpSpLocks/>
          </p:cNvGrpSpPr>
          <p:nvPr/>
        </p:nvGrpSpPr>
        <p:grpSpPr bwMode="auto">
          <a:xfrm>
            <a:off x="6588224" y="4077072"/>
            <a:ext cx="2178968" cy="1440160"/>
            <a:chOff x="6553200" y="4114800"/>
            <a:chExt cx="1828800" cy="1219200"/>
          </a:xfrm>
          <a:effectLst>
            <a:outerShdw blurRad="50800" dist="38100" dir="2700000" algn="tl" rotWithShape="0">
              <a:prstClr val="black">
                <a:alpha val="40000"/>
              </a:prstClr>
            </a:outerShdw>
          </a:effectLst>
        </p:grpSpPr>
        <p:sp>
          <p:nvSpPr>
            <p:cNvPr id="139" name="正方形/長方形 14"/>
            <p:cNvSpPr>
              <a:spLocks noChangeArrowheads="1"/>
            </p:cNvSpPr>
            <p:nvPr/>
          </p:nvSpPr>
          <p:spPr bwMode="auto">
            <a:xfrm>
              <a:off x="6553200" y="4114800"/>
              <a:ext cx="609600" cy="304800"/>
            </a:xfrm>
            <a:prstGeom prst="rect">
              <a:avLst/>
            </a:prstGeom>
            <a:noFill/>
            <a:ln w="12700" algn="ctr">
              <a:solidFill>
                <a:srgbClr val="000000"/>
              </a:solidFill>
              <a:round/>
              <a:headEnd type="none" w="sm" len="sm"/>
              <a:tailEnd type="none" w="sm" len="sm"/>
            </a:ln>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ysClr val="windowText" lastClr="000000"/>
                  </a:solidFill>
                  <a:effectLst/>
                  <a:uLnTx/>
                  <a:uFillTx/>
                </a:rPr>
                <a:t>(AP)</a:t>
              </a:r>
              <a:endParaRPr kumimoji="0" lang="ja-JP" altLang="en-US" sz="1400" b="0" i="0" u="none" strike="noStrike" kern="0" cap="none" spc="0" normalizeH="0" baseline="0" noProof="0" dirty="0" smtClean="0">
                <a:ln>
                  <a:noFill/>
                </a:ln>
                <a:solidFill>
                  <a:sysClr val="windowText" lastClr="000000"/>
                </a:solidFill>
                <a:effectLst/>
                <a:uLnTx/>
                <a:uFillTx/>
              </a:endParaRPr>
            </a:p>
          </p:txBody>
        </p:sp>
        <p:sp>
          <p:nvSpPr>
            <p:cNvPr id="140" name="正方形/長方形 139"/>
            <p:cNvSpPr/>
            <p:nvPr/>
          </p:nvSpPr>
          <p:spPr bwMode="auto">
            <a:xfrm>
              <a:off x="7162800" y="4114800"/>
              <a:ext cx="609600" cy="304800"/>
            </a:xfrm>
            <a:prstGeom prst="rect">
              <a:avLst/>
            </a:prstGeom>
            <a:solidFill>
              <a:srgbClr val="FFFFFF">
                <a:lumMod val="85000"/>
              </a:srgbClr>
            </a:solidFill>
            <a:ln w="12700" cap="flat" cmpd="sng" algn="ctr">
              <a:solidFill>
                <a:srgbClr val="000000"/>
              </a:solidFill>
              <a:prstDash val="solid"/>
              <a:round/>
              <a:headEnd type="none" w="sm" len="sm"/>
              <a:tailEnd type="none" w="sm" len="sm"/>
            </a:ln>
            <a:effectLst/>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rPr>
                <a:t>-60.33</a:t>
              </a:r>
              <a:endParaRPr kumimoji="0" lang="ja-JP" altLang="en-US" sz="1400" b="0" i="0" u="none" strike="noStrike" kern="0" cap="none" spc="0" normalizeH="0" baseline="0" noProof="0" dirty="0">
                <a:ln>
                  <a:noFill/>
                </a:ln>
                <a:solidFill>
                  <a:sysClr val="windowText" lastClr="000000"/>
                </a:solidFill>
                <a:effectLst/>
                <a:uLnTx/>
                <a:uFillTx/>
              </a:endParaRPr>
            </a:p>
          </p:txBody>
        </p:sp>
        <p:sp>
          <p:nvSpPr>
            <p:cNvPr id="141" name="正方形/長方形 17"/>
            <p:cNvSpPr>
              <a:spLocks noChangeArrowheads="1"/>
            </p:cNvSpPr>
            <p:nvPr/>
          </p:nvSpPr>
          <p:spPr bwMode="auto">
            <a:xfrm>
              <a:off x="7772400" y="4114800"/>
              <a:ext cx="609600" cy="304800"/>
            </a:xfrm>
            <a:prstGeom prst="rect">
              <a:avLst/>
            </a:prstGeom>
            <a:noFill/>
            <a:ln w="12700" algn="ctr">
              <a:solidFill>
                <a:srgbClr val="000000"/>
              </a:solidFill>
              <a:round/>
              <a:headEnd type="none" w="sm" len="sm"/>
              <a:tailEnd type="none" w="sm" len="sm"/>
            </a:ln>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ysClr val="windowText" lastClr="000000"/>
                  </a:solidFill>
                  <a:effectLst/>
                  <a:uLnTx/>
                  <a:uFillTx/>
                </a:rPr>
                <a:t>-83.87</a:t>
              </a:r>
              <a:endParaRPr kumimoji="0" lang="ja-JP" altLang="en-US" sz="1400" b="0" i="0" u="none" strike="noStrike" kern="0" cap="none" spc="0" normalizeH="0" baseline="0" noProof="0" dirty="0" smtClean="0">
                <a:ln>
                  <a:noFill/>
                </a:ln>
                <a:solidFill>
                  <a:sysClr val="windowText" lastClr="000000"/>
                </a:solidFill>
                <a:effectLst/>
                <a:uLnTx/>
                <a:uFillTx/>
              </a:endParaRPr>
            </a:p>
          </p:txBody>
        </p:sp>
        <p:sp>
          <p:nvSpPr>
            <p:cNvPr id="142" name="正方形/長方形 141"/>
            <p:cNvSpPr/>
            <p:nvPr/>
          </p:nvSpPr>
          <p:spPr bwMode="auto">
            <a:xfrm>
              <a:off x="6553200" y="4419600"/>
              <a:ext cx="609600" cy="304800"/>
            </a:xfrm>
            <a:prstGeom prst="rect">
              <a:avLst/>
            </a:prstGeom>
            <a:solidFill>
              <a:srgbClr val="FFFFFF">
                <a:lumMod val="85000"/>
              </a:srgbClr>
            </a:solidFill>
            <a:ln w="12700" cap="flat" cmpd="sng" algn="ctr">
              <a:solidFill>
                <a:srgbClr val="000000"/>
              </a:solidFill>
              <a:prstDash val="solid"/>
              <a:round/>
              <a:headEnd type="none" w="sm" len="sm"/>
              <a:tailEnd type="none" w="sm" len="sm"/>
            </a:ln>
            <a:effectLst/>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rPr>
                <a:t>-52.72</a:t>
              </a:r>
              <a:endParaRPr kumimoji="0" lang="ja-JP" altLang="en-US" sz="1400" b="0" i="0" u="none" strike="noStrike" kern="0" cap="none" spc="0" normalizeH="0" baseline="0" noProof="0" dirty="0">
                <a:ln>
                  <a:noFill/>
                </a:ln>
                <a:solidFill>
                  <a:sysClr val="windowText" lastClr="000000"/>
                </a:solidFill>
                <a:effectLst/>
                <a:uLnTx/>
                <a:uFillTx/>
              </a:endParaRPr>
            </a:p>
          </p:txBody>
        </p:sp>
        <p:sp>
          <p:nvSpPr>
            <p:cNvPr id="143" name="正方形/長方形 142"/>
            <p:cNvSpPr/>
            <p:nvPr/>
          </p:nvSpPr>
          <p:spPr bwMode="auto">
            <a:xfrm>
              <a:off x="7162800" y="4419600"/>
              <a:ext cx="609600" cy="304800"/>
            </a:xfrm>
            <a:prstGeom prst="rect">
              <a:avLst/>
            </a:prstGeom>
            <a:solidFill>
              <a:srgbClr val="FFFFFF">
                <a:lumMod val="85000"/>
              </a:srgbClr>
            </a:solidFill>
            <a:ln w="12700" cap="flat" cmpd="sng" algn="ctr">
              <a:solidFill>
                <a:srgbClr val="000000"/>
              </a:solidFill>
              <a:prstDash val="solid"/>
              <a:round/>
              <a:headEnd type="none" w="sm" len="sm"/>
              <a:tailEnd type="none" w="sm" len="sm"/>
            </a:ln>
            <a:effectLst/>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rPr>
                <a:t>-75.71</a:t>
              </a:r>
              <a:endParaRPr kumimoji="0" lang="ja-JP" altLang="en-US" sz="1400" b="0" i="0" u="none" strike="noStrike" kern="0" cap="none" spc="0" normalizeH="0" baseline="0" noProof="0" dirty="0">
                <a:ln>
                  <a:noFill/>
                </a:ln>
                <a:solidFill>
                  <a:sysClr val="windowText" lastClr="000000"/>
                </a:solidFill>
                <a:effectLst/>
                <a:uLnTx/>
                <a:uFillTx/>
              </a:endParaRPr>
            </a:p>
          </p:txBody>
        </p:sp>
        <p:sp>
          <p:nvSpPr>
            <p:cNvPr id="144" name="正方形/長方形 20"/>
            <p:cNvSpPr>
              <a:spLocks noChangeArrowheads="1"/>
            </p:cNvSpPr>
            <p:nvPr/>
          </p:nvSpPr>
          <p:spPr bwMode="auto">
            <a:xfrm>
              <a:off x="7772400" y="4419600"/>
              <a:ext cx="609600" cy="304800"/>
            </a:xfrm>
            <a:prstGeom prst="rect">
              <a:avLst/>
            </a:prstGeom>
            <a:noFill/>
            <a:ln w="12700" algn="ctr">
              <a:solidFill>
                <a:srgbClr val="000000"/>
              </a:solidFill>
              <a:round/>
              <a:headEnd type="none" w="sm" len="sm"/>
              <a:tailEnd type="none" w="sm" len="sm"/>
            </a:ln>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ysClr val="windowText" lastClr="000000"/>
                  </a:solidFill>
                  <a:effectLst/>
                  <a:uLnTx/>
                  <a:uFillTx/>
                </a:rPr>
                <a:t>-97.53</a:t>
              </a:r>
              <a:endParaRPr kumimoji="0" lang="ja-JP" altLang="en-US" sz="1400" b="0" i="0" u="none" strike="noStrike" kern="0" cap="none" spc="0" normalizeH="0" baseline="0" noProof="0" dirty="0" smtClean="0">
                <a:ln>
                  <a:noFill/>
                </a:ln>
                <a:solidFill>
                  <a:sysClr val="windowText" lastClr="000000"/>
                </a:solidFill>
                <a:effectLst/>
                <a:uLnTx/>
                <a:uFillTx/>
              </a:endParaRPr>
            </a:p>
          </p:txBody>
        </p:sp>
        <p:sp>
          <p:nvSpPr>
            <p:cNvPr id="145" name="正方形/長方形 144"/>
            <p:cNvSpPr/>
            <p:nvPr/>
          </p:nvSpPr>
          <p:spPr bwMode="auto">
            <a:xfrm>
              <a:off x="6553200" y="4724400"/>
              <a:ext cx="609600" cy="304800"/>
            </a:xfrm>
            <a:prstGeom prst="rect">
              <a:avLst/>
            </a:prstGeom>
            <a:solidFill>
              <a:srgbClr val="FFFFFF">
                <a:lumMod val="85000"/>
              </a:srgbClr>
            </a:solidFill>
            <a:ln w="12700" cap="flat" cmpd="sng" algn="ctr">
              <a:solidFill>
                <a:srgbClr val="000000"/>
              </a:solidFill>
              <a:prstDash val="solid"/>
              <a:round/>
              <a:headEnd type="none" w="sm" len="sm"/>
              <a:tailEnd type="none" w="sm" len="sm"/>
            </a:ln>
            <a:effectLst/>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rPr>
                <a:t>-76.25</a:t>
              </a:r>
              <a:endParaRPr kumimoji="0" lang="ja-JP" altLang="en-US" sz="1400" b="0" i="0" u="none" strike="noStrike" kern="0" cap="none" spc="0" normalizeH="0" baseline="0" noProof="0" dirty="0">
                <a:ln>
                  <a:noFill/>
                </a:ln>
                <a:solidFill>
                  <a:sysClr val="windowText" lastClr="000000"/>
                </a:solidFill>
                <a:effectLst/>
                <a:uLnTx/>
                <a:uFillTx/>
              </a:endParaRPr>
            </a:p>
          </p:txBody>
        </p:sp>
        <p:sp>
          <p:nvSpPr>
            <p:cNvPr id="146" name="正方形/長方形 22"/>
            <p:cNvSpPr>
              <a:spLocks noChangeArrowheads="1"/>
            </p:cNvSpPr>
            <p:nvPr/>
          </p:nvSpPr>
          <p:spPr bwMode="auto">
            <a:xfrm>
              <a:off x="7162800" y="4724400"/>
              <a:ext cx="609600" cy="304800"/>
            </a:xfrm>
            <a:prstGeom prst="rect">
              <a:avLst/>
            </a:prstGeom>
            <a:noFill/>
            <a:ln w="12700" algn="ctr">
              <a:solidFill>
                <a:srgbClr val="000000"/>
              </a:solidFill>
              <a:round/>
              <a:headEnd type="none" w="sm" len="sm"/>
              <a:tailEnd type="none" w="sm" len="sm"/>
            </a:ln>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ysClr val="windowText" lastClr="000000"/>
                  </a:solidFill>
                  <a:effectLst/>
                  <a:uLnTx/>
                  <a:uFillTx/>
                </a:rPr>
                <a:t>-93.20</a:t>
              </a:r>
              <a:endParaRPr kumimoji="0" lang="ja-JP" altLang="en-US" sz="1400" b="0" i="0" u="none" strike="noStrike" kern="0" cap="none" spc="0" normalizeH="0" baseline="0" noProof="0" dirty="0" smtClean="0">
                <a:ln>
                  <a:noFill/>
                </a:ln>
                <a:solidFill>
                  <a:sysClr val="windowText" lastClr="000000"/>
                </a:solidFill>
                <a:effectLst/>
                <a:uLnTx/>
                <a:uFillTx/>
              </a:endParaRPr>
            </a:p>
          </p:txBody>
        </p:sp>
        <p:sp>
          <p:nvSpPr>
            <p:cNvPr id="147" name="正方形/長方形 23"/>
            <p:cNvSpPr>
              <a:spLocks noChangeArrowheads="1"/>
            </p:cNvSpPr>
            <p:nvPr/>
          </p:nvSpPr>
          <p:spPr bwMode="auto">
            <a:xfrm>
              <a:off x="7772400" y="4724400"/>
              <a:ext cx="609600" cy="304800"/>
            </a:xfrm>
            <a:prstGeom prst="rect">
              <a:avLst/>
            </a:prstGeom>
            <a:noFill/>
            <a:ln w="12700" algn="ctr">
              <a:solidFill>
                <a:srgbClr val="000000"/>
              </a:solidFill>
              <a:round/>
              <a:headEnd type="none" w="sm" len="sm"/>
              <a:tailEnd type="none" w="sm" len="sm"/>
            </a:ln>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ysClr val="windowText" lastClr="000000"/>
                  </a:solidFill>
                  <a:effectLst/>
                  <a:uLnTx/>
                  <a:uFillTx/>
                </a:rPr>
                <a:t>-112.2</a:t>
              </a:r>
              <a:endParaRPr kumimoji="0" lang="ja-JP" altLang="en-US" sz="1400" b="0" i="0" u="none" strike="noStrike" kern="0" cap="none" spc="0" normalizeH="0" baseline="0" noProof="0" dirty="0" smtClean="0">
                <a:ln>
                  <a:noFill/>
                </a:ln>
                <a:solidFill>
                  <a:sysClr val="windowText" lastClr="000000"/>
                </a:solidFill>
                <a:effectLst/>
                <a:uLnTx/>
                <a:uFillTx/>
              </a:endParaRPr>
            </a:p>
          </p:txBody>
        </p:sp>
        <p:sp>
          <p:nvSpPr>
            <p:cNvPr id="148" name="正方形/長方形 24"/>
            <p:cNvSpPr>
              <a:spLocks noChangeArrowheads="1"/>
            </p:cNvSpPr>
            <p:nvPr/>
          </p:nvSpPr>
          <p:spPr bwMode="auto">
            <a:xfrm>
              <a:off x="6553200" y="5029200"/>
              <a:ext cx="609600" cy="304800"/>
            </a:xfrm>
            <a:prstGeom prst="rect">
              <a:avLst/>
            </a:prstGeom>
            <a:noFill/>
            <a:ln w="12700" algn="ctr">
              <a:solidFill>
                <a:srgbClr val="000000"/>
              </a:solidFill>
              <a:round/>
              <a:headEnd type="none" w="sm" len="sm"/>
              <a:tailEnd type="none" w="sm" len="sm"/>
            </a:ln>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ysClr val="windowText" lastClr="000000"/>
                  </a:solidFill>
                  <a:effectLst/>
                  <a:uLnTx/>
                  <a:uFillTx/>
                </a:rPr>
                <a:t>-95.42</a:t>
              </a:r>
              <a:endParaRPr kumimoji="0" lang="ja-JP" altLang="en-US" sz="1400" b="0" i="0" u="none" strike="noStrike" kern="0" cap="none" spc="0" normalizeH="0" baseline="0" noProof="0" dirty="0" smtClean="0">
                <a:ln>
                  <a:noFill/>
                </a:ln>
                <a:solidFill>
                  <a:sysClr val="windowText" lastClr="000000"/>
                </a:solidFill>
                <a:effectLst/>
                <a:uLnTx/>
                <a:uFillTx/>
              </a:endParaRPr>
            </a:p>
          </p:txBody>
        </p:sp>
        <p:sp>
          <p:nvSpPr>
            <p:cNvPr id="149" name="正方形/長方形 25"/>
            <p:cNvSpPr>
              <a:spLocks noChangeArrowheads="1"/>
            </p:cNvSpPr>
            <p:nvPr/>
          </p:nvSpPr>
          <p:spPr bwMode="auto">
            <a:xfrm>
              <a:off x="7162800" y="5029200"/>
              <a:ext cx="609600" cy="304800"/>
            </a:xfrm>
            <a:prstGeom prst="rect">
              <a:avLst/>
            </a:prstGeom>
            <a:noFill/>
            <a:ln w="12700" algn="ctr">
              <a:solidFill>
                <a:srgbClr val="000000"/>
              </a:solidFill>
              <a:round/>
              <a:headEnd type="none" w="sm" len="sm"/>
              <a:tailEnd type="none" w="sm" len="sm"/>
            </a:ln>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ysClr val="windowText" lastClr="000000"/>
                  </a:solidFill>
                  <a:effectLst/>
                  <a:uLnTx/>
                  <a:uFillTx/>
                </a:rPr>
                <a:t>-110.4</a:t>
              </a:r>
              <a:endParaRPr kumimoji="0" lang="ja-JP" altLang="en-US" sz="1400" b="0" i="0" u="none" strike="noStrike" kern="0" cap="none" spc="0" normalizeH="0" baseline="0" noProof="0" dirty="0" smtClean="0">
                <a:ln>
                  <a:noFill/>
                </a:ln>
                <a:solidFill>
                  <a:sysClr val="windowText" lastClr="000000"/>
                </a:solidFill>
                <a:effectLst/>
                <a:uLnTx/>
                <a:uFillTx/>
              </a:endParaRPr>
            </a:p>
          </p:txBody>
        </p:sp>
        <p:sp>
          <p:nvSpPr>
            <p:cNvPr id="150" name="正方形/長方形 26"/>
            <p:cNvSpPr>
              <a:spLocks noChangeArrowheads="1"/>
            </p:cNvSpPr>
            <p:nvPr/>
          </p:nvSpPr>
          <p:spPr bwMode="auto">
            <a:xfrm>
              <a:off x="7772400" y="5029200"/>
              <a:ext cx="609600" cy="304800"/>
            </a:xfrm>
            <a:prstGeom prst="rect">
              <a:avLst/>
            </a:prstGeom>
            <a:noFill/>
            <a:ln w="12700" algn="ctr">
              <a:solidFill>
                <a:srgbClr val="000000"/>
              </a:solidFill>
              <a:round/>
              <a:headEnd type="none" w="sm" len="sm"/>
              <a:tailEnd type="none" w="sm" len="sm"/>
            </a:ln>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ysClr val="windowText" lastClr="000000"/>
                  </a:solidFill>
                  <a:effectLst/>
                  <a:uLnTx/>
                  <a:uFillTx/>
                </a:rPr>
                <a:t>-127.2</a:t>
              </a:r>
              <a:endParaRPr kumimoji="0" lang="ja-JP" altLang="en-US" sz="1400" b="0" i="0" u="none" strike="noStrike" kern="0" cap="none" spc="0" normalizeH="0" baseline="0" noProof="0" dirty="0" smtClean="0">
                <a:ln>
                  <a:noFill/>
                </a:ln>
                <a:solidFill>
                  <a:sysClr val="windowText" lastClr="000000"/>
                </a:solidFill>
                <a:effectLst/>
                <a:uLnTx/>
                <a:uFillTx/>
              </a:endParaRPr>
            </a:p>
          </p:txBody>
        </p:sp>
      </p:grpSp>
      <p:sp>
        <p:nvSpPr>
          <p:cNvPr id="151" name="テキスト ボックス 27"/>
          <p:cNvSpPr txBox="1">
            <a:spLocks noChangeArrowheads="1"/>
          </p:cNvSpPr>
          <p:nvPr/>
        </p:nvSpPr>
        <p:spPr bwMode="auto">
          <a:xfrm>
            <a:off x="6192688" y="3645024"/>
            <a:ext cx="2951312"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1200" kern="0" noProof="0" dirty="0" smtClean="0">
                <a:solidFill>
                  <a:sysClr val="windowText" lastClr="000000"/>
                </a:solidFill>
              </a:rPr>
              <a:t>Interference </a:t>
            </a:r>
            <a:r>
              <a:rPr kumimoji="0" lang="en-US" altLang="ja-JP" sz="1200" b="0" i="0" u="none" strike="noStrike" kern="0" cap="none" spc="0" normalizeH="0" noProof="0" dirty="0" smtClean="0">
                <a:ln>
                  <a:noFill/>
                </a:ln>
                <a:solidFill>
                  <a:sysClr val="windowText" lastClr="000000"/>
                </a:solidFill>
                <a:effectLst/>
                <a:uLnTx/>
                <a:uFillTx/>
              </a:rPr>
              <a:t>l</a:t>
            </a:r>
            <a:r>
              <a:rPr kumimoji="0" lang="en-US" altLang="ja-JP" sz="1200" b="0" i="0" u="none" strike="noStrike" kern="0" cap="none" spc="0" normalizeH="0" baseline="0" noProof="0" dirty="0" smtClean="0">
                <a:ln>
                  <a:noFill/>
                </a:ln>
                <a:solidFill>
                  <a:sysClr val="windowText" lastClr="000000"/>
                </a:solidFill>
                <a:effectLst/>
                <a:uLnTx/>
                <a:uFillTx/>
              </a:rPr>
              <a:t>evel [dBm] in each apartment</a:t>
            </a:r>
            <a:r>
              <a:rPr kumimoji="0" lang="en-US" altLang="ja-JP" sz="1200" b="0" i="0" u="none" strike="noStrike" kern="0" cap="none" spc="0" normalizeH="0" noProof="0" dirty="0" smtClean="0">
                <a:ln>
                  <a:noFill/>
                </a:ln>
                <a:solidFill>
                  <a:sysClr val="windowText" lastClr="000000"/>
                </a:solidFill>
                <a:effectLst/>
                <a:uLnTx/>
                <a:uFillTx/>
              </a:rPr>
              <a:t> because of the AP in the top left apartment.</a:t>
            </a:r>
            <a:endParaRPr kumimoji="0" lang="en-US" altLang="ja-JP" sz="1200" b="0" i="0" u="none" strike="noStrike" kern="0" cap="none" spc="0" normalizeH="0" baseline="0" noProof="0" dirty="0" smtClean="0">
              <a:ln>
                <a:noFill/>
              </a:ln>
              <a:solidFill>
                <a:sysClr val="windowText" lastClr="000000"/>
              </a:solidFill>
              <a:effectLst/>
              <a:uLnTx/>
              <a:uFillTx/>
            </a:endParaRPr>
          </a:p>
        </p:txBody>
      </p:sp>
      <p:sp>
        <p:nvSpPr>
          <p:cNvPr id="24" name="テキスト ボックス 11"/>
          <p:cNvSpPr txBox="1">
            <a:spLocks noChangeArrowheads="1"/>
          </p:cNvSpPr>
          <p:nvPr/>
        </p:nvSpPr>
        <p:spPr bwMode="auto">
          <a:xfrm>
            <a:off x="6156176" y="1814627"/>
            <a:ext cx="2915816" cy="25648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30000" noProof="0" dirty="0" smtClean="0">
                <a:ln>
                  <a:noFill/>
                </a:ln>
                <a:solidFill>
                  <a:sysClr val="windowText" lastClr="000000"/>
                </a:solidFill>
                <a:effectLst/>
                <a:uLnTx/>
                <a:uFillTx/>
              </a:rPr>
              <a:t>* </a:t>
            </a:r>
            <a:r>
              <a:rPr kumimoji="0" lang="en-US" altLang="ja-JP" sz="1050" b="0" i="0" u="none" strike="noStrike" kern="0" cap="none" spc="0" normalizeH="0" baseline="0" noProof="0" dirty="0" smtClean="0">
                <a:ln>
                  <a:noFill/>
                </a:ln>
                <a:solidFill>
                  <a:sysClr val="windowText" lastClr="000000"/>
                </a:solidFill>
                <a:effectLst/>
                <a:uLnTx/>
                <a:uFillTx/>
              </a:rPr>
              <a:t>Based on the “Housing and Land Survey,</a:t>
            </a:r>
            <a:r>
              <a:rPr kumimoji="0" lang="en-US" altLang="ja-JP" sz="1050" b="0" i="0" u="none" strike="noStrike" kern="0" cap="none" spc="0" normalizeH="0" noProof="0" dirty="0" smtClean="0">
                <a:ln>
                  <a:noFill/>
                </a:ln>
                <a:solidFill>
                  <a:sysClr val="windowText" lastClr="000000"/>
                </a:solidFill>
                <a:effectLst/>
                <a:uLnTx/>
                <a:uFillTx/>
              </a:rPr>
              <a:t> </a:t>
            </a:r>
            <a:r>
              <a:rPr kumimoji="0" lang="en-US" altLang="ja-JP" sz="1050" b="0" i="0" u="none" strike="noStrike" kern="0" cap="none" spc="0" normalizeH="0" baseline="0" noProof="0" dirty="0" smtClean="0">
                <a:ln>
                  <a:noFill/>
                </a:ln>
                <a:solidFill>
                  <a:sysClr val="windowText" lastClr="000000"/>
                </a:solidFill>
                <a:effectLst/>
                <a:uLnTx/>
                <a:uFillTx/>
              </a:rPr>
              <a:t>2008.”</a:t>
            </a:r>
            <a:endParaRPr lang="en-US" altLang="ja-JP" sz="1050" u="sng" kern="0" dirty="0" smtClean="0">
              <a:solidFill>
                <a:schemeClr val="accent2">
                  <a:lumMod val="75000"/>
                </a:schemeClr>
              </a:solidFill>
            </a:endParaRPr>
          </a:p>
        </p:txBody>
      </p:sp>
      <p:sp>
        <p:nvSpPr>
          <p:cNvPr id="5" name="日付プレースホルダー 4"/>
          <p:cNvSpPr>
            <a:spLocks noGrp="1"/>
          </p:cNvSpPr>
          <p:nvPr>
            <p:ph type="dt" sz="half" idx="10"/>
          </p:nvPr>
        </p:nvSpPr>
        <p:spPr/>
        <p:txBody>
          <a:bodyPr/>
          <a:lstStyle/>
          <a:p>
            <a:r>
              <a:rPr lang="en-US" altLang="ja-JP" smtClean="0"/>
              <a:t>May 2013</a:t>
            </a:r>
            <a:endParaRPr lang="en-CA"/>
          </a:p>
        </p:txBody>
      </p:sp>
      <p:sp>
        <p:nvSpPr>
          <p:cNvPr id="6" name="フッター プレースホルダー 5"/>
          <p:cNvSpPr>
            <a:spLocks noGrp="1"/>
          </p:cNvSpPr>
          <p:nvPr>
            <p:ph type="ftr" sz="quarter" idx="11"/>
          </p:nvPr>
        </p:nvSpPr>
        <p:spPr/>
        <p:txBody>
          <a:bodyPr/>
          <a:lstStyle/>
          <a:p>
            <a:r>
              <a:rPr lang="en-CA" smtClean="0"/>
              <a:t>Yasuhiko Inoue (NTT)</a:t>
            </a:r>
            <a:endParaRPr lang="en-CA"/>
          </a:p>
        </p:txBody>
      </p:sp>
    </p:spTree>
    <p:extLst>
      <p:ext uri="{BB962C8B-B14F-4D97-AF65-F5344CB8AC3E}">
        <p14:creationId xmlns:p14="http://schemas.microsoft.com/office/powerpoint/2010/main" val="2921256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1586</TotalTime>
  <Words>2079</Words>
  <Application>Microsoft Office PowerPoint</Application>
  <PresentationFormat>画面に合わせる (4:3)</PresentationFormat>
  <Paragraphs>287</Paragraphs>
  <Slides>17</Slides>
  <Notes>12</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19" baseType="lpstr">
      <vt:lpstr>802-11-Submission</vt:lpstr>
      <vt:lpstr>Document</vt:lpstr>
      <vt:lpstr>Proposed HEW Usage Models</vt:lpstr>
      <vt:lpstr>Abstract</vt:lpstr>
      <vt:lpstr>Future Wireless Home Network Scenario</vt:lpstr>
      <vt:lpstr>Future Public Access (Hotspot) Scenarios</vt:lpstr>
      <vt:lpstr>Usage models</vt:lpstr>
      <vt:lpstr>Home Usage Case</vt:lpstr>
      <vt:lpstr>Home</vt:lpstr>
      <vt:lpstr>Statistical analysis for the number of OBSSs according to “Housing and Land Survey*” in Japan</vt:lpstr>
      <vt:lpstr>Statistical analysis for the number of OBSSs according to “Housing and Land Survey*” in Japan</vt:lpstr>
      <vt:lpstr>Public Access – Airports and Train Stations</vt:lpstr>
      <vt:lpstr>Public Access in Airports and Train Stations</vt:lpstr>
      <vt:lpstr>Public Access – Exhibition Hall</vt:lpstr>
      <vt:lpstr>Public Access in an Exhibition Hall</vt:lpstr>
      <vt:lpstr>Public Access in a stadium</vt:lpstr>
      <vt:lpstr>Usage in Stadium - Public Access</vt:lpstr>
      <vt:lpstr>Summary</vt:lpstr>
      <vt:lpstr>References</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 What Comes Next?</dc:title>
  <dc:creator>Osama Aboul-Magd</dc:creator>
  <cp:lastModifiedBy>Yasuhiko Inoue</cp:lastModifiedBy>
  <cp:revision>56</cp:revision>
  <cp:lastPrinted>2013-05-09T02:14:17Z</cp:lastPrinted>
  <dcterms:created xsi:type="dcterms:W3CDTF">2013-01-06T12:40:29Z</dcterms:created>
  <dcterms:modified xsi:type="dcterms:W3CDTF">2013-05-14T18:15:19Z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(2)BSfH+S5WC3H1heJwMcWfGKJnX/NjH0AeZYwuDZi5K3haM3A0/0YlH9v5wdf9IOuqJDAlRV8L_x000d_
eYAIN2P7tgPs/XZRCpRPit7Z2UHGM2asABsMNoloVvEpIt7Ez0TVeG+YZ3gic7Mt6rE0jBpj_x000d_
bxftRYRqOMti1FDI/Wy3SB3GbqjETuS/Wkt/LEAi76Bs9v03Jl5PY2B9q+G6H1qtZID/XtGy_x000d_
Hu5UVOnRAaA+3LjbfA</vt:lpwstr>
  </property>
  <property fmtid="{D5CDD505-2E9C-101B-9397-08002B2CF9AE}" pid="3" name="_ms_pID_7253431">
    <vt:lpwstr>4SRBaKRc3srCDjd0BKYmpigSHEXmAOTFztjbchk3Br9H3Ah8ll+gqa_x000d_
iy+GdRhjURr3xxW5qIKnSLo8IMouZc3kueA3AaIX24oJq0XQwOq3B6Cqjm9asniNVLHLcU7S_x000d_
NO8=</vt:lpwstr>
  </property>
  <property fmtid="{D5CDD505-2E9C-101B-9397-08002B2CF9AE}" pid="4" name="sflag">
    <vt:lpwstr>1357914560</vt:lpwstr>
  </property>
</Properties>
</file>