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1403" r:id="rId2"/>
    <p:sldId id="2283" r:id="rId3"/>
    <p:sldId id="2291" r:id="rId4"/>
    <p:sldId id="2287" r:id="rId5"/>
    <p:sldId id="2288" r:id="rId6"/>
    <p:sldId id="2289" r:id="rId7"/>
    <p:sldId id="2290" r:id="rId8"/>
    <p:sldId id="2292" r:id="rId9"/>
    <p:sldId id="2293" r:id="rId10"/>
  </p:sldIdLst>
  <p:sldSz cx="9144000" cy="6858000" type="screen4x3"/>
  <p:notesSz cx="7077075" cy="9363075"/>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00"/>
    <a:srgbClr val="66FF33"/>
    <a:srgbClr val="FF9966"/>
    <a:srgbClr val="FF9900"/>
    <a:srgbClr val="0033CC"/>
    <a:srgbClr val="3366FF"/>
    <a:srgbClr val="FFFF99"/>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9531" autoAdjust="0"/>
    <p:restoredTop sz="86422" autoAdjust="0"/>
  </p:normalViewPr>
  <p:slideViewPr>
    <p:cSldViewPr>
      <p:cViewPr>
        <p:scale>
          <a:sx n="70" d="100"/>
          <a:sy n="70" d="100"/>
        </p:scale>
        <p:origin x="-1164" y="-318"/>
      </p:cViewPr>
      <p:guideLst>
        <p:guide orient="horz" pos="2160"/>
        <p:guide pos="2880"/>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380" y="84"/>
      </p:cViewPr>
      <p:guideLst>
        <p:guide orient="horz" pos="2179"/>
        <p:guide pos="29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3926" y="177696"/>
            <a:ext cx="2212734" cy="216693"/>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425" eaLnBrk="0" hangingPunct="0">
              <a:defRPr sz="1400" b="1" smtClean="0"/>
            </a:lvl1pPr>
          </a:lstStyle>
          <a:p>
            <a:pPr>
              <a:defRPr/>
            </a:pPr>
            <a:r>
              <a:rPr lang="en-US" smtClean="0"/>
              <a:t>doc.: IEEE 802.11-13/0551r0</a:t>
            </a:r>
            <a:endParaRPr lang="en-US"/>
          </a:p>
        </p:txBody>
      </p:sp>
      <p:sp>
        <p:nvSpPr>
          <p:cNvPr id="3075" name="Rectangle 3"/>
          <p:cNvSpPr>
            <a:spLocks noGrp="1" noChangeArrowheads="1"/>
          </p:cNvSpPr>
          <p:nvPr>
            <p:ph type="dt" sz="quarter" idx="1"/>
          </p:nvPr>
        </p:nvSpPr>
        <p:spPr bwMode="auto">
          <a:xfrm>
            <a:off x="710419" y="177694"/>
            <a:ext cx="759201" cy="216693"/>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425" eaLnBrk="0" hangingPunct="0">
              <a:defRPr sz="1400" b="1" smtClean="0"/>
            </a:lvl1pPr>
          </a:lstStyle>
          <a:p>
            <a:pPr>
              <a:defRPr/>
            </a:pPr>
            <a:r>
              <a:rPr lang="en-US" smtClean="0"/>
              <a:t>May 2013</a:t>
            </a:r>
            <a:endParaRPr lang="en-US"/>
          </a:p>
        </p:txBody>
      </p:sp>
      <p:sp>
        <p:nvSpPr>
          <p:cNvPr id="3076" name="Rectangle 4"/>
          <p:cNvSpPr>
            <a:spLocks noGrp="1" noChangeArrowheads="1"/>
          </p:cNvSpPr>
          <p:nvPr>
            <p:ph type="ftr" sz="quarter" idx="2"/>
          </p:nvPr>
        </p:nvSpPr>
        <p:spPr bwMode="auto">
          <a:xfrm>
            <a:off x="4858419" y="9064492"/>
            <a:ext cx="1589478" cy="185737"/>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425" eaLnBrk="0" hangingPunct="0">
              <a:defRPr sz="120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9613" y="9064492"/>
            <a:ext cx="521749" cy="185737"/>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425" eaLnBrk="0" hangingPunct="0">
              <a:defRPr sz="1200"/>
            </a:lvl1pPr>
          </a:lstStyle>
          <a:p>
            <a:pPr>
              <a:defRPr/>
            </a:pPr>
            <a:r>
              <a:rPr lang="en-US"/>
              <a:t>Page </a:t>
            </a:r>
            <a:fld id="{87BC7332-6786-47F2-956D-4C00DF15A6DD}" type="slidenum">
              <a:rPr lang="en-US"/>
              <a:pPr>
                <a:defRPr/>
              </a:pPr>
              <a:t>‹#›</a:t>
            </a:fld>
            <a:endParaRPr lang="en-US"/>
          </a:p>
        </p:txBody>
      </p:sp>
      <p:sp>
        <p:nvSpPr>
          <p:cNvPr id="55302" name="Line 6"/>
          <p:cNvSpPr>
            <a:spLocks noChangeShapeType="1"/>
          </p:cNvSpPr>
          <p:nvPr/>
        </p:nvSpPr>
        <p:spPr bwMode="auto">
          <a:xfrm>
            <a:off x="708825" y="389596"/>
            <a:ext cx="5659429" cy="0"/>
          </a:xfrm>
          <a:prstGeom prst="line">
            <a:avLst/>
          </a:prstGeom>
          <a:noFill/>
          <a:ln w="12700">
            <a:solidFill>
              <a:schemeClr val="tx1"/>
            </a:solidFill>
            <a:round/>
            <a:headEnd type="none" w="sm" len="sm"/>
            <a:tailEnd type="none" w="sm" len="sm"/>
          </a:ln>
          <a:effectLst/>
          <a:extLst/>
        </p:spPr>
        <p:txBody>
          <a:bodyPr wrap="none" lIns="91315" tIns="45656" rIns="91315" bIns="45656" anchor="ctr"/>
          <a:lstStyle/>
          <a:p>
            <a:pPr eaLnBrk="0" hangingPunct="0">
              <a:defRPr/>
            </a:pPr>
            <a:endParaRPr lang="en-US"/>
          </a:p>
        </p:txBody>
      </p:sp>
      <p:sp>
        <p:nvSpPr>
          <p:cNvPr id="55303" name="Rectangle 7"/>
          <p:cNvSpPr>
            <a:spLocks noChangeArrowheads="1"/>
          </p:cNvSpPr>
          <p:nvPr/>
        </p:nvSpPr>
        <p:spPr bwMode="auto">
          <a:xfrm>
            <a:off x="708825" y="9064492"/>
            <a:ext cx="723664" cy="185737"/>
          </a:xfrm>
          <a:prstGeom prst="rect">
            <a:avLst/>
          </a:prstGeom>
          <a:noFill/>
          <a:ln>
            <a:noFill/>
          </a:ln>
          <a:effectLst/>
          <a:extLst/>
        </p:spPr>
        <p:txBody>
          <a:bodyPr wrap="none" lIns="0" tIns="0" rIns="0" bIns="0">
            <a:spAutoFit/>
          </a:bodyPr>
          <a:lstStyle/>
          <a:p>
            <a:pPr defTabSz="945709" eaLnBrk="0" hangingPunct="0">
              <a:defRPr/>
            </a:pPr>
            <a:r>
              <a:rPr lang="en-US" sz="1200"/>
              <a:t>Submission</a:t>
            </a:r>
          </a:p>
        </p:txBody>
      </p:sp>
      <p:sp>
        <p:nvSpPr>
          <p:cNvPr id="55304" name="Line 8"/>
          <p:cNvSpPr>
            <a:spLocks noChangeShapeType="1"/>
          </p:cNvSpPr>
          <p:nvPr/>
        </p:nvSpPr>
        <p:spPr bwMode="auto">
          <a:xfrm>
            <a:off x="708826" y="9053314"/>
            <a:ext cx="5818715" cy="0"/>
          </a:xfrm>
          <a:prstGeom prst="line">
            <a:avLst/>
          </a:prstGeom>
          <a:noFill/>
          <a:ln w="12700">
            <a:solidFill>
              <a:schemeClr val="tx1"/>
            </a:solidFill>
            <a:round/>
            <a:headEnd type="none" w="sm" len="sm"/>
            <a:tailEnd type="none" w="sm" len="sm"/>
          </a:ln>
          <a:effectLst/>
          <a:extLst/>
        </p:spPr>
        <p:txBody>
          <a:bodyPr wrap="none" lIns="91315" tIns="45656" rIns="91315" bIns="45656" anchor="ctr"/>
          <a:lstStyle/>
          <a:p>
            <a:pPr eaLnBrk="0" hangingPunct="0">
              <a:defRPr/>
            </a:pPr>
            <a:endParaRPr lang="en-US"/>
          </a:p>
        </p:txBody>
      </p:sp>
    </p:spTree>
    <p:extLst>
      <p:ext uri="{BB962C8B-B14F-4D97-AF65-F5344CB8AC3E}">
        <p14:creationId xmlns:p14="http://schemas.microsoft.com/office/powerpoint/2010/main" val="10675568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8525" y="94665"/>
            <a:ext cx="2212734" cy="216693"/>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425" eaLnBrk="0" hangingPunct="0">
              <a:defRPr sz="1400" b="1" smtClean="0"/>
            </a:lvl1pPr>
          </a:lstStyle>
          <a:p>
            <a:pPr>
              <a:defRPr/>
            </a:pPr>
            <a:r>
              <a:rPr lang="en-US" smtClean="0"/>
              <a:t>doc.: IEEE 802.11-13/0551r0</a:t>
            </a:r>
            <a:endParaRPr lang="en-US"/>
          </a:p>
        </p:txBody>
      </p:sp>
      <p:sp>
        <p:nvSpPr>
          <p:cNvPr id="2051" name="Rectangle 3"/>
          <p:cNvSpPr>
            <a:spLocks noGrp="1" noChangeArrowheads="1"/>
          </p:cNvSpPr>
          <p:nvPr>
            <p:ph type="dt" idx="1"/>
          </p:nvPr>
        </p:nvSpPr>
        <p:spPr bwMode="auto">
          <a:xfrm>
            <a:off x="667412" y="94665"/>
            <a:ext cx="759201" cy="216693"/>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425" eaLnBrk="0" hangingPunct="0">
              <a:defRPr sz="1400" b="1" smtClean="0"/>
            </a:lvl1pPr>
          </a:lstStyle>
          <a:p>
            <a:pPr>
              <a:defRPr/>
            </a:pPr>
            <a:r>
              <a:rPr lang="en-US" smtClean="0"/>
              <a:t>May 2013</a:t>
            </a:r>
            <a:endParaRPr lang="en-US"/>
          </a:p>
        </p:txBody>
      </p:sp>
      <p:sp>
        <p:nvSpPr>
          <p:cNvPr id="15364" name="Rectangle 4"/>
          <p:cNvSpPr>
            <a:spLocks noGrp="1" noRot="1" noChangeAspect="1" noChangeArrowheads="1" noTextEdit="1"/>
          </p:cNvSpPr>
          <p:nvPr>
            <p:ph type="sldImg" idx="2"/>
          </p:nvPr>
        </p:nvSpPr>
        <p:spPr bwMode="auto">
          <a:xfrm>
            <a:off x="1204913" y="708025"/>
            <a:ext cx="4667250" cy="35004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567" y="4448422"/>
            <a:ext cx="5187943" cy="4213704"/>
          </a:xfrm>
          <a:prstGeom prst="rect">
            <a:avLst/>
          </a:prstGeom>
          <a:noFill/>
          <a:ln>
            <a:noFill/>
          </a:ln>
          <a:effectLst/>
          <a:extLst/>
        </p:spPr>
        <p:txBody>
          <a:bodyPr vert="horz" wrap="square" lIns="94846" tIns="46620" rIns="94846" bIns="466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55278" y="9069285"/>
            <a:ext cx="2055982" cy="185737"/>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323" lvl="4" algn="r" defTabSz="946425" eaLnBrk="0" hangingPunct="0">
              <a:defRPr sz="120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91558" y="9069285"/>
            <a:ext cx="521749" cy="185737"/>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425" eaLnBrk="0" hangingPunct="0">
              <a:defRPr sz="1200"/>
            </a:lvl1pPr>
          </a:lstStyle>
          <a:p>
            <a:pPr>
              <a:defRPr/>
            </a:pPr>
            <a:r>
              <a:rPr lang="en-US"/>
              <a:t>Page </a:t>
            </a:r>
            <a:fld id="{8138E68C-85D0-4620-96D9-D9A05C4F3F8F}" type="slidenum">
              <a:rPr lang="en-US"/>
              <a:pPr>
                <a:defRPr/>
              </a:pPr>
              <a:t>‹#›</a:t>
            </a:fld>
            <a:endParaRPr lang="en-US"/>
          </a:p>
        </p:txBody>
      </p:sp>
      <p:sp>
        <p:nvSpPr>
          <p:cNvPr id="34824" name="Rectangle 8"/>
          <p:cNvSpPr>
            <a:spLocks noChangeArrowheads="1"/>
          </p:cNvSpPr>
          <p:nvPr/>
        </p:nvSpPr>
        <p:spPr bwMode="auto">
          <a:xfrm>
            <a:off x="739088" y="9069285"/>
            <a:ext cx="723664" cy="185737"/>
          </a:xfrm>
          <a:prstGeom prst="rect">
            <a:avLst/>
          </a:prstGeom>
          <a:noFill/>
          <a:ln>
            <a:noFill/>
          </a:ln>
          <a:effectLst/>
          <a:extLst/>
        </p:spPr>
        <p:txBody>
          <a:bodyPr wrap="none" lIns="0" tIns="0" rIns="0" bIns="0">
            <a:spAutoFit/>
          </a:bodyPr>
          <a:lstStyle/>
          <a:p>
            <a:pPr defTabSz="926507" eaLnBrk="0" hangingPunct="0">
              <a:defRPr/>
            </a:pPr>
            <a:r>
              <a:rPr lang="en-US" sz="1200"/>
              <a:t>Submission</a:t>
            </a:r>
          </a:p>
        </p:txBody>
      </p:sp>
      <p:sp>
        <p:nvSpPr>
          <p:cNvPr id="34825" name="Line 9"/>
          <p:cNvSpPr>
            <a:spLocks noChangeShapeType="1"/>
          </p:cNvSpPr>
          <p:nvPr/>
        </p:nvSpPr>
        <p:spPr bwMode="auto">
          <a:xfrm>
            <a:off x="739089" y="9066089"/>
            <a:ext cx="5598901" cy="0"/>
          </a:xfrm>
          <a:prstGeom prst="line">
            <a:avLst/>
          </a:prstGeom>
          <a:noFill/>
          <a:ln w="12700">
            <a:solidFill>
              <a:schemeClr val="tx1"/>
            </a:solidFill>
            <a:round/>
            <a:headEnd type="none" w="sm" len="sm"/>
            <a:tailEnd type="none" w="sm" len="sm"/>
          </a:ln>
          <a:effectLst/>
          <a:extLst/>
        </p:spPr>
        <p:txBody>
          <a:bodyPr wrap="none" lIns="91315" tIns="45656" rIns="91315" bIns="45656" anchor="ctr"/>
          <a:lstStyle/>
          <a:p>
            <a:pPr eaLnBrk="0" hangingPunct="0">
              <a:defRPr/>
            </a:pPr>
            <a:endParaRPr lang="en-US"/>
          </a:p>
        </p:txBody>
      </p:sp>
      <p:sp>
        <p:nvSpPr>
          <p:cNvPr id="34826" name="Line 10"/>
          <p:cNvSpPr>
            <a:spLocks noChangeShapeType="1"/>
          </p:cNvSpPr>
          <p:nvPr/>
        </p:nvSpPr>
        <p:spPr bwMode="auto">
          <a:xfrm>
            <a:off x="662633" y="296986"/>
            <a:ext cx="5751817" cy="0"/>
          </a:xfrm>
          <a:prstGeom prst="line">
            <a:avLst/>
          </a:prstGeom>
          <a:noFill/>
          <a:ln w="12700">
            <a:solidFill>
              <a:schemeClr val="tx1"/>
            </a:solidFill>
            <a:round/>
            <a:headEnd type="none" w="sm" len="sm"/>
            <a:tailEnd type="none" w="sm" len="sm"/>
          </a:ln>
          <a:effectLst/>
          <a:extLst/>
        </p:spPr>
        <p:txBody>
          <a:bodyPr wrap="none" lIns="91315" tIns="45656" rIns="91315" bIns="45656" anchor="ctr"/>
          <a:lstStyle/>
          <a:p>
            <a:pPr eaLnBrk="0" hangingPunct="0">
              <a:defRPr/>
            </a:pPr>
            <a:endParaRPr lang="en-US"/>
          </a:p>
        </p:txBody>
      </p:sp>
    </p:spTree>
    <p:extLst>
      <p:ext uri="{BB962C8B-B14F-4D97-AF65-F5344CB8AC3E}">
        <p14:creationId xmlns:p14="http://schemas.microsoft.com/office/powerpoint/2010/main" val="2069936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201">
              <a:defRPr sz="2800">
                <a:solidFill>
                  <a:schemeClr val="tx1"/>
                </a:solidFill>
                <a:latin typeface="Times New Roman" pitchFamily="18" charset="0"/>
              </a:defRPr>
            </a:lvl1pPr>
            <a:lvl2pPr marL="746429" indent="-287087" defTabSz="944201">
              <a:defRPr sz="2800">
                <a:solidFill>
                  <a:schemeClr val="tx1"/>
                </a:solidFill>
                <a:latin typeface="Times New Roman" pitchFamily="18" charset="0"/>
              </a:defRPr>
            </a:lvl2pPr>
            <a:lvl3pPr marL="1148352" indent="-229671" defTabSz="944201">
              <a:defRPr sz="2800">
                <a:solidFill>
                  <a:schemeClr val="tx1"/>
                </a:solidFill>
                <a:latin typeface="Times New Roman" pitchFamily="18" charset="0"/>
              </a:defRPr>
            </a:lvl3pPr>
            <a:lvl4pPr marL="1607692" indent="-229671" defTabSz="944201">
              <a:defRPr sz="2800">
                <a:solidFill>
                  <a:schemeClr val="tx1"/>
                </a:solidFill>
                <a:latin typeface="Times New Roman" pitchFamily="18" charset="0"/>
              </a:defRPr>
            </a:lvl4pPr>
            <a:lvl5pPr marL="2067034" indent="-229671" defTabSz="944201">
              <a:defRPr sz="2800">
                <a:solidFill>
                  <a:schemeClr val="tx1"/>
                </a:solidFill>
                <a:latin typeface="Times New Roman" pitchFamily="18" charset="0"/>
              </a:defRPr>
            </a:lvl5pPr>
            <a:lvl6pPr marL="2526374" indent="-229671" defTabSz="944201" fontAlgn="base">
              <a:spcBef>
                <a:spcPct val="0"/>
              </a:spcBef>
              <a:spcAft>
                <a:spcPct val="0"/>
              </a:spcAft>
              <a:defRPr sz="2800">
                <a:solidFill>
                  <a:schemeClr val="tx1"/>
                </a:solidFill>
                <a:latin typeface="Times New Roman" pitchFamily="18" charset="0"/>
              </a:defRPr>
            </a:lvl6pPr>
            <a:lvl7pPr marL="2985716" indent="-229671" defTabSz="944201" fontAlgn="base">
              <a:spcBef>
                <a:spcPct val="0"/>
              </a:spcBef>
              <a:spcAft>
                <a:spcPct val="0"/>
              </a:spcAft>
              <a:defRPr sz="2800">
                <a:solidFill>
                  <a:schemeClr val="tx1"/>
                </a:solidFill>
                <a:latin typeface="Times New Roman" pitchFamily="18" charset="0"/>
              </a:defRPr>
            </a:lvl7pPr>
            <a:lvl8pPr marL="3445055" indent="-229671" defTabSz="944201" fontAlgn="base">
              <a:spcBef>
                <a:spcPct val="0"/>
              </a:spcBef>
              <a:spcAft>
                <a:spcPct val="0"/>
              </a:spcAft>
              <a:defRPr sz="2800">
                <a:solidFill>
                  <a:schemeClr val="tx1"/>
                </a:solidFill>
                <a:latin typeface="Times New Roman" pitchFamily="18" charset="0"/>
              </a:defRPr>
            </a:lvl8pPr>
            <a:lvl9pPr marL="3904396" indent="-229671" defTabSz="944201" fontAlgn="base">
              <a:spcBef>
                <a:spcPct val="0"/>
              </a:spcBef>
              <a:spcAft>
                <a:spcPct val="0"/>
              </a:spcAft>
              <a:defRPr sz="2800">
                <a:solidFill>
                  <a:schemeClr val="tx1"/>
                </a:solidFill>
                <a:latin typeface="Times New Roman" pitchFamily="18" charset="0"/>
              </a:defRPr>
            </a:lvl9pPr>
          </a:lstStyle>
          <a:p>
            <a:r>
              <a:rPr lang="en-US" sz="1400" smtClean="0"/>
              <a:t>doc.: IEEE 802.11-13/0551r0</a:t>
            </a:r>
            <a:endParaRPr lang="en-US" sz="1400"/>
          </a:p>
        </p:txBody>
      </p:sp>
      <p:sp>
        <p:nvSpPr>
          <p:cNvPr id="18434"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201">
              <a:defRPr sz="2800">
                <a:solidFill>
                  <a:schemeClr val="tx1"/>
                </a:solidFill>
                <a:latin typeface="Times New Roman" pitchFamily="18" charset="0"/>
              </a:defRPr>
            </a:lvl1pPr>
            <a:lvl2pPr marL="746429" indent="-287087" defTabSz="944201">
              <a:defRPr sz="2800">
                <a:solidFill>
                  <a:schemeClr val="tx1"/>
                </a:solidFill>
                <a:latin typeface="Times New Roman" pitchFamily="18" charset="0"/>
              </a:defRPr>
            </a:lvl2pPr>
            <a:lvl3pPr marL="1148352" indent="-229671" defTabSz="944201">
              <a:defRPr sz="2800">
                <a:solidFill>
                  <a:schemeClr val="tx1"/>
                </a:solidFill>
                <a:latin typeface="Times New Roman" pitchFamily="18" charset="0"/>
              </a:defRPr>
            </a:lvl3pPr>
            <a:lvl4pPr marL="1607692" indent="-229671" defTabSz="944201">
              <a:defRPr sz="2800">
                <a:solidFill>
                  <a:schemeClr val="tx1"/>
                </a:solidFill>
                <a:latin typeface="Times New Roman" pitchFamily="18" charset="0"/>
              </a:defRPr>
            </a:lvl4pPr>
            <a:lvl5pPr marL="2067034" indent="-229671" defTabSz="944201">
              <a:defRPr sz="2800">
                <a:solidFill>
                  <a:schemeClr val="tx1"/>
                </a:solidFill>
                <a:latin typeface="Times New Roman" pitchFamily="18" charset="0"/>
              </a:defRPr>
            </a:lvl5pPr>
            <a:lvl6pPr marL="2526374" indent="-229671" defTabSz="944201" fontAlgn="base">
              <a:spcBef>
                <a:spcPct val="0"/>
              </a:spcBef>
              <a:spcAft>
                <a:spcPct val="0"/>
              </a:spcAft>
              <a:defRPr sz="2800">
                <a:solidFill>
                  <a:schemeClr val="tx1"/>
                </a:solidFill>
                <a:latin typeface="Times New Roman" pitchFamily="18" charset="0"/>
              </a:defRPr>
            </a:lvl6pPr>
            <a:lvl7pPr marL="2985716" indent="-229671" defTabSz="944201" fontAlgn="base">
              <a:spcBef>
                <a:spcPct val="0"/>
              </a:spcBef>
              <a:spcAft>
                <a:spcPct val="0"/>
              </a:spcAft>
              <a:defRPr sz="2800">
                <a:solidFill>
                  <a:schemeClr val="tx1"/>
                </a:solidFill>
                <a:latin typeface="Times New Roman" pitchFamily="18" charset="0"/>
              </a:defRPr>
            </a:lvl7pPr>
            <a:lvl8pPr marL="3445055" indent="-229671" defTabSz="944201" fontAlgn="base">
              <a:spcBef>
                <a:spcPct val="0"/>
              </a:spcBef>
              <a:spcAft>
                <a:spcPct val="0"/>
              </a:spcAft>
              <a:defRPr sz="2800">
                <a:solidFill>
                  <a:schemeClr val="tx1"/>
                </a:solidFill>
                <a:latin typeface="Times New Roman" pitchFamily="18" charset="0"/>
              </a:defRPr>
            </a:lvl8pPr>
            <a:lvl9pPr marL="3904396" indent="-229671" defTabSz="944201" fontAlgn="base">
              <a:spcBef>
                <a:spcPct val="0"/>
              </a:spcBef>
              <a:spcAft>
                <a:spcPct val="0"/>
              </a:spcAft>
              <a:defRPr sz="2800">
                <a:solidFill>
                  <a:schemeClr val="tx1"/>
                </a:solidFill>
                <a:latin typeface="Times New Roman" pitchFamily="18" charset="0"/>
              </a:defRPr>
            </a:lvl9pPr>
          </a:lstStyle>
          <a:p>
            <a:r>
              <a:rPr lang="en-US" sz="1400"/>
              <a:t>May 2013</a:t>
            </a:r>
            <a:endParaRPr lang="en-US" sz="1400"/>
          </a:p>
        </p:txBody>
      </p:sp>
      <p:sp>
        <p:nvSpPr>
          <p:cNvPr id="18435"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506" indent="-344506" defTabSz="944201">
              <a:defRPr sz="2800">
                <a:solidFill>
                  <a:schemeClr val="tx1"/>
                </a:solidFill>
                <a:latin typeface="Times New Roman" pitchFamily="18" charset="0"/>
              </a:defRPr>
            </a:lvl1pPr>
            <a:lvl2pPr marL="746429" indent="-287087" defTabSz="944201">
              <a:defRPr sz="2800">
                <a:solidFill>
                  <a:schemeClr val="tx1"/>
                </a:solidFill>
                <a:latin typeface="Times New Roman" pitchFamily="18" charset="0"/>
              </a:defRPr>
            </a:lvl2pPr>
            <a:lvl3pPr marL="1148352" indent="-229671" defTabSz="944201">
              <a:defRPr sz="2800">
                <a:solidFill>
                  <a:schemeClr val="tx1"/>
                </a:solidFill>
                <a:latin typeface="Times New Roman" pitchFamily="18" charset="0"/>
              </a:defRPr>
            </a:lvl3pPr>
            <a:lvl4pPr marL="1607692" indent="-229671" defTabSz="944201">
              <a:defRPr sz="2800">
                <a:solidFill>
                  <a:schemeClr val="tx1"/>
                </a:solidFill>
                <a:latin typeface="Times New Roman" pitchFamily="18" charset="0"/>
              </a:defRPr>
            </a:lvl4pPr>
            <a:lvl5pPr marL="459341" defTabSz="944201">
              <a:defRPr sz="2800">
                <a:solidFill>
                  <a:schemeClr val="tx1"/>
                </a:solidFill>
                <a:latin typeface="Times New Roman" pitchFamily="18" charset="0"/>
              </a:defRPr>
            </a:lvl5pPr>
            <a:lvl6pPr marL="918682" defTabSz="944201" fontAlgn="base">
              <a:spcBef>
                <a:spcPct val="0"/>
              </a:spcBef>
              <a:spcAft>
                <a:spcPct val="0"/>
              </a:spcAft>
              <a:defRPr sz="2800">
                <a:solidFill>
                  <a:schemeClr val="tx1"/>
                </a:solidFill>
                <a:latin typeface="Times New Roman" pitchFamily="18" charset="0"/>
              </a:defRPr>
            </a:lvl6pPr>
            <a:lvl7pPr marL="1378022" defTabSz="944201" fontAlgn="base">
              <a:spcBef>
                <a:spcPct val="0"/>
              </a:spcBef>
              <a:spcAft>
                <a:spcPct val="0"/>
              </a:spcAft>
              <a:defRPr sz="2800">
                <a:solidFill>
                  <a:schemeClr val="tx1"/>
                </a:solidFill>
                <a:latin typeface="Times New Roman" pitchFamily="18" charset="0"/>
              </a:defRPr>
            </a:lvl7pPr>
            <a:lvl8pPr marL="1837363" defTabSz="944201" fontAlgn="base">
              <a:spcBef>
                <a:spcPct val="0"/>
              </a:spcBef>
              <a:spcAft>
                <a:spcPct val="0"/>
              </a:spcAft>
              <a:defRPr sz="2800">
                <a:solidFill>
                  <a:schemeClr val="tx1"/>
                </a:solidFill>
                <a:latin typeface="Times New Roman" pitchFamily="18" charset="0"/>
              </a:defRPr>
            </a:lvl8pPr>
            <a:lvl9pPr marL="2296704" defTabSz="944201"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18436" name="Rectangle 7"/>
          <p:cNvSpPr>
            <a:spLocks noGrp="1" noChangeArrowheads="1"/>
          </p:cNvSpPr>
          <p:nvPr>
            <p:ph type="sldNum" sz="quarter" idx="5"/>
          </p:nvPr>
        </p:nvSpPr>
        <p:spPr>
          <a:xfrm>
            <a:off x="3394938" y="9069285"/>
            <a:ext cx="418369" cy="185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201">
              <a:defRPr sz="2800">
                <a:solidFill>
                  <a:schemeClr val="tx1"/>
                </a:solidFill>
                <a:latin typeface="Times New Roman" pitchFamily="18" charset="0"/>
              </a:defRPr>
            </a:lvl1pPr>
            <a:lvl2pPr marL="746429" indent="-287087" defTabSz="944201">
              <a:defRPr sz="2800">
                <a:solidFill>
                  <a:schemeClr val="tx1"/>
                </a:solidFill>
                <a:latin typeface="Times New Roman" pitchFamily="18" charset="0"/>
              </a:defRPr>
            </a:lvl2pPr>
            <a:lvl3pPr marL="1148352" indent="-229671" defTabSz="944201">
              <a:defRPr sz="2800">
                <a:solidFill>
                  <a:schemeClr val="tx1"/>
                </a:solidFill>
                <a:latin typeface="Times New Roman" pitchFamily="18" charset="0"/>
              </a:defRPr>
            </a:lvl3pPr>
            <a:lvl4pPr marL="1607692" indent="-229671" defTabSz="944201">
              <a:defRPr sz="2800">
                <a:solidFill>
                  <a:schemeClr val="tx1"/>
                </a:solidFill>
                <a:latin typeface="Times New Roman" pitchFamily="18" charset="0"/>
              </a:defRPr>
            </a:lvl4pPr>
            <a:lvl5pPr marL="2067034" indent="-229671" defTabSz="944201">
              <a:defRPr sz="2800">
                <a:solidFill>
                  <a:schemeClr val="tx1"/>
                </a:solidFill>
                <a:latin typeface="Times New Roman" pitchFamily="18" charset="0"/>
              </a:defRPr>
            </a:lvl5pPr>
            <a:lvl6pPr marL="2526374" indent="-229671" defTabSz="944201" fontAlgn="base">
              <a:spcBef>
                <a:spcPct val="0"/>
              </a:spcBef>
              <a:spcAft>
                <a:spcPct val="0"/>
              </a:spcAft>
              <a:defRPr sz="2800">
                <a:solidFill>
                  <a:schemeClr val="tx1"/>
                </a:solidFill>
                <a:latin typeface="Times New Roman" pitchFamily="18" charset="0"/>
              </a:defRPr>
            </a:lvl6pPr>
            <a:lvl7pPr marL="2985716" indent="-229671" defTabSz="944201" fontAlgn="base">
              <a:spcBef>
                <a:spcPct val="0"/>
              </a:spcBef>
              <a:spcAft>
                <a:spcPct val="0"/>
              </a:spcAft>
              <a:defRPr sz="2800">
                <a:solidFill>
                  <a:schemeClr val="tx1"/>
                </a:solidFill>
                <a:latin typeface="Times New Roman" pitchFamily="18" charset="0"/>
              </a:defRPr>
            </a:lvl7pPr>
            <a:lvl8pPr marL="3445055" indent="-229671" defTabSz="944201" fontAlgn="base">
              <a:spcBef>
                <a:spcPct val="0"/>
              </a:spcBef>
              <a:spcAft>
                <a:spcPct val="0"/>
              </a:spcAft>
              <a:defRPr sz="2800">
                <a:solidFill>
                  <a:schemeClr val="tx1"/>
                </a:solidFill>
                <a:latin typeface="Times New Roman" pitchFamily="18" charset="0"/>
              </a:defRPr>
            </a:lvl8pPr>
            <a:lvl9pPr marL="3904396" indent="-229671" defTabSz="944201" fontAlgn="base">
              <a:spcBef>
                <a:spcPct val="0"/>
              </a:spcBef>
              <a:spcAft>
                <a:spcPct val="0"/>
              </a:spcAft>
              <a:defRPr sz="2800">
                <a:solidFill>
                  <a:schemeClr val="tx1"/>
                </a:solidFill>
                <a:latin typeface="Times New Roman" pitchFamily="18" charset="0"/>
              </a:defRPr>
            </a:lvl9pPr>
          </a:lstStyle>
          <a:p>
            <a:r>
              <a:rPr lang="en-US" sz="1200"/>
              <a:t>Page </a:t>
            </a:r>
            <a:fld id="{DD53ECFC-36A6-464C-B7A4-4428C327EC5E}" type="slidenum">
              <a:rPr lang="en-US" sz="1200"/>
              <a:pPr/>
              <a:t>1</a:t>
            </a:fld>
            <a:endParaRPr lang="en-US" sz="1200"/>
          </a:p>
        </p:txBody>
      </p:sp>
      <p:sp>
        <p:nvSpPr>
          <p:cNvPr id="18437" name="Rectangle 2"/>
          <p:cNvSpPr>
            <a:spLocks noGrp="1" noRot="1" noChangeAspect="1" noChangeArrowheads="1" noTextEdit="1"/>
          </p:cNvSpPr>
          <p:nvPr>
            <p:ph type="sldImg"/>
          </p:nvPr>
        </p:nvSpPr>
        <p:spPr>
          <a:xfrm>
            <a:off x="1204913" y="708025"/>
            <a:ext cx="4668837" cy="3500438"/>
          </a:xfrm>
          <a:ln/>
        </p:spPr>
      </p:sp>
      <p:sp>
        <p:nvSpPr>
          <p:cNvPr id="1843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A8C78F4-A33E-4703-9F96-418EBED38ABB}" type="slidenum">
              <a:rPr lang="en-US"/>
              <a:pPr>
                <a:defRPr/>
              </a:pPr>
              <a:t>‹#›</a:t>
            </a:fld>
            <a:endParaRPr lang="en-US"/>
          </a:p>
        </p:txBody>
      </p:sp>
    </p:spTree>
    <p:extLst>
      <p:ext uri="{BB962C8B-B14F-4D97-AF65-F5344CB8AC3E}">
        <p14:creationId xmlns:p14="http://schemas.microsoft.com/office/powerpoint/2010/main" val="2862365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DB5A574-7268-409A-B97E-7B2567475CDE}" type="slidenum">
              <a:rPr lang="en-US"/>
              <a:pPr>
                <a:defRPr/>
              </a:pPr>
              <a:t>‹#›</a:t>
            </a:fld>
            <a:endParaRPr lang="en-US"/>
          </a:p>
        </p:txBody>
      </p:sp>
    </p:spTree>
    <p:extLst>
      <p:ext uri="{BB962C8B-B14F-4D97-AF65-F5344CB8AC3E}">
        <p14:creationId xmlns:p14="http://schemas.microsoft.com/office/powerpoint/2010/main" val="3080666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400E29D-DAC5-4D6F-9340-DB2893F19017}" type="slidenum">
              <a:rPr lang="en-US"/>
              <a:pPr>
                <a:defRPr/>
              </a:pPr>
              <a:t>‹#›</a:t>
            </a:fld>
            <a:endParaRPr lang="en-US"/>
          </a:p>
        </p:txBody>
      </p:sp>
    </p:spTree>
    <p:extLst>
      <p:ext uri="{BB962C8B-B14F-4D97-AF65-F5344CB8AC3E}">
        <p14:creationId xmlns:p14="http://schemas.microsoft.com/office/powerpoint/2010/main" val="2143478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08CC35B-6E7A-4659-983B-103F2C194454}" type="slidenum">
              <a:rPr lang="en-US"/>
              <a:pPr>
                <a:defRPr/>
              </a:pPr>
              <a:t>‹#›</a:t>
            </a:fld>
            <a:endParaRPr lang="en-US"/>
          </a:p>
        </p:txBody>
      </p:sp>
    </p:spTree>
    <p:extLst>
      <p:ext uri="{BB962C8B-B14F-4D97-AF65-F5344CB8AC3E}">
        <p14:creationId xmlns:p14="http://schemas.microsoft.com/office/powerpoint/2010/main" val="1433198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85800"/>
            <a:ext cx="77724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605CD4F-C74B-4274-A532-2982B8BB8F66}" type="slidenum">
              <a:rPr lang="en-US"/>
              <a:pPr>
                <a:defRPr/>
              </a:pPr>
              <a:t>‹#›</a:t>
            </a:fld>
            <a:endParaRPr lang="en-US"/>
          </a:p>
        </p:txBody>
      </p:sp>
    </p:spTree>
    <p:extLst>
      <p:ext uri="{BB962C8B-B14F-4D97-AF65-F5344CB8AC3E}">
        <p14:creationId xmlns:p14="http://schemas.microsoft.com/office/powerpoint/2010/main" val="171801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D810085-7017-4368-A971-DE56F883B38A}" type="slidenum">
              <a:rPr lang="en-US"/>
              <a:pPr>
                <a:defRPr/>
              </a:pPr>
              <a:t>‹#›</a:t>
            </a:fld>
            <a:endParaRPr lang="en-US"/>
          </a:p>
        </p:txBody>
      </p:sp>
    </p:spTree>
    <p:extLst>
      <p:ext uri="{BB962C8B-B14F-4D97-AF65-F5344CB8AC3E}">
        <p14:creationId xmlns:p14="http://schemas.microsoft.com/office/powerpoint/2010/main" val="3342124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36B8E0D-AC94-4201-914D-BDE755355439}" type="slidenum">
              <a:rPr lang="en-US"/>
              <a:pPr>
                <a:defRPr/>
              </a:pPr>
              <a:t>‹#›</a:t>
            </a:fld>
            <a:endParaRPr lang="en-US"/>
          </a:p>
        </p:txBody>
      </p:sp>
    </p:spTree>
    <p:extLst>
      <p:ext uri="{BB962C8B-B14F-4D97-AF65-F5344CB8AC3E}">
        <p14:creationId xmlns:p14="http://schemas.microsoft.com/office/powerpoint/2010/main" val="1010625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081F4DF-F0D9-49CC-8B05-EE58B96245B1}" type="slidenum">
              <a:rPr lang="en-US"/>
              <a:pPr>
                <a:defRPr/>
              </a:pPr>
              <a:t>‹#›</a:t>
            </a:fld>
            <a:endParaRPr lang="en-US"/>
          </a:p>
        </p:txBody>
      </p:sp>
    </p:spTree>
    <p:extLst>
      <p:ext uri="{BB962C8B-B14F-4D97-AF65-F5344CB8AC3E}">
        <p14:creationId xmlns:p14="http://schemas.microsoft.com/office/powerpoint/2010/main" val="3199530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E2EA6D8-EB6C-4AD9-A47C-25C5BB4A1423}" type="slidenum">
              <a:rPr lang="en-US"/>
              <a:pPr>
                <a:defRPr/>
              </a:pPr>
              <a:t>‹#›</a:t>
            </a:fld>
            <a:endParaRPr lang="en-US"/>
          </a:p>
        </p:txBody>
      </p:sp>
    </p:spTree>
    <p:extLst>
      <p:ext uri="{BB962C8B-B14F-4D97-AF65-F5344CB8AC3E}">
        <p14:creationId xmlns:p14="http://schemas.microsoft.com/office/powerpoint/2010/main" val="1587856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0BF5E02-2830-4FB1-88C8-922771FC7113}" type="slidenum">
              <a:rPr lang="en-US"/>
              <a:pPr>
                <a:defRPr/>
              </a:pPr>
              <a:t>‹#›</a:t>
            </a:fld>
            <a:endParaRPr lang="en-US"/>
          </a:p>
        </p:txBody>
      </p:sp>
    </p:spTree>
    <p:extLst>
      <p:ext uri="{BB962C8B-B14F-4D97-AF65-F5344CB8AC3E}">
        <p14:creationId xmlns:p14="http://schemas.microsoft.com/office/powerpoint/2010/main" val="411402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FCC6E19-2015-45BF-A8A5-59D0D5FE5F06}" type="slidenum">
              <a:rPr lang="en-US"/>
              <a:pPr>
                <a:defRPr/>
              </a:pPr>
              <a:t>‹#›</a:t>
            </a:fld>
            <a:endParaRPr lang="en-US"/>
          </a:p>
        </p:txBody>
      </p:sp>
    </p:spTree>
    <p:extLst>
      <p:ext uri="{BB962C8B-B14F-4D97-AF65-F5344CB8AC3E}">
        <p14:creationId xmlns:p14="http://schemas.microsoft.com/office/powerpoint/2010/main" val="878607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08E31F0-28F3-4F99-B754-052117B798AC}" type="slidenum">
              <a:rPr lang="en-US"/>
              <a:pPr>
                <a:defRPr/>
              </a:pPr>
              <a:t>‹#›</a:t>
            </a:fld>
            <a:endParaRPr lang="en-US"/>
          </a:p>
        </p:txBody>
      </p:sp>
    </p:spTree>
    <p:extLst>
      <p:ext uri="{BB962C8B-B14F-4D97-AF65-F5344CB8AC3E}">
        <p14:creationId xmlns:p14="http://schemas.microsoft.com/office/powerpoint/2010/main" val="500045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5AF42C0-507F-4298-A5A1-6051D5C9F836}" type="slidenum">
              <a:rPr lang="en-US"/>
              <a:pPr>
                <a:defRPr/>
              </a:pPr>
              <a:t>‹#›</a:t>
            </a:fld>
            <a:endParaRPr lang="en-US"/>
          </a:p>
        </p:txBody>
      </p:sp>
    </p:spTree>
    <p:extLst>
      <p:ext uri="{BB962C8B-B14F-4D97-AF65-F5344CB8AC3E}">
        <p14:creationId xmlns:p14="http://schemas.microsoft.com/office/powerpoint/2010/main" val="2403099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b="1" smtClean="0"/>
            </a:lvl1pPr>
          </a:lstStyle>
          <a:p>
            <a:pPr>
              <a:defRPr/>
            </a:pPr>
            <a:r>
              <a:rPr lang="en-US" smtClean="0"/>
              <a:t>May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smtClean="0"/>
            </a:lvl1pPr>
          </a:lstStyle>
          <a:p>
            <a:pPr>
              <a:defRPr/>
            </a:pPr>
            <a:r>
              <a:rPr lang="en-US" smtClean="0"/>
              <a:t>Bruce Kraemer (Marvell)</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a:lvl1pPr>
          </a:lstStyle>
          <a:p>
            <a:pPr>
              <a:defRPr/>
            </a:pPr>
            <a:r>
              <a:rPr lang="en-US"/>
              <a:t>Slide </a:t>
            </a:r>
            <a:fld id="{63EFED77-5E93-4280-B603-53573A82C5A6}" type="slidenum">
              <a:rPr lang="en-US"/>
              <a:pPr>
                <a:defRPr/>
              </a:pPr>
              <a:t>‹#›</a:t>
            </a:fld>
            <a:endParaRPr lang="en-US"/>
          </a:p>
        </p:txBody>
      </p:sp>
      <p:sp>
        <p:nvSpPr>
          <p:cNvPr id="1031" name="Rectangle 7"/>
          <p:cNvSpPr>
            <a:spLocks noChangeArrowheads="1"/>
          </p:cNvSpPr>
          <p:nvPr/>
        </p:nvSpPr>
        <p:spPr bwMode="auto">
          <a:xfrm>
            <a:off x="5073585" y="302439"/>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b="1" dirty="0"/>
              <a:t>doc.: IEEE </a:t>
            </a:r>
            <a:r>
              <a:rPr lang="en-US" sz="1800" b="1" dirty="0" smtClean="0"/>
              <a:t>802.11-13/0551r0</a:t>
            </a:r>
            <a:endParaRPr lang="en-US" sz="1800" b="1" dirty="0"/>
          </a:p>
        </p:txBody>
      </p:sp>
      <p:sp>
        <p:nvSpPr>
          <p:cNvPr id="1032" name="Line 8"/>
          <p:cNvSpPr>
            <a:spLocks noChangeShapeType="1"/>
          </p:cNvSpPr>
          <p:nvPr/>
        </p:nvSpPr>
        <p:spPr bwMode="auto">
          <a:xfrm>
            <a:off x="685800" y="579438"/>
            <a:ext cx="77724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hf sldNum="0" hdr="0" ft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rules5"/><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cn/13/11-13-0001-01-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p:cNvSpPr>
            <a:spLocks noGrp="1"/>
          </p:cNvSpPr>
          <p:nvPr>
            <p:ph type="dt" sz="quarter" idx="10"/>
          </p:nvPr>
        </p:nvSpPr>
        <p:spPr>
          <a:xfrm>
            <a:off x="533400" y="304800"/>
            <a:ext cx="15668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May 2013</a:t>
            </a:r>
            <a:endParaRPr lang="en-US" sz="1800"/>
          </a:p>
        </p:txBody>
      </p:sp>
      <p:sp>
        <p:nvSpPr>
          <p:cNvPr id="17412" name="Rectangle 2"/>
          <p:cNvSpPr>
            <a:spLocks noGrp="1" noChangeArrowheads="1"/>
          </p:cNvSpPr>
          <p:nvPr>
            <p:ph type="title"/>
          </p:nvPr>
        </p:nvSpPr>
        <p:spPr>
          <a:xfrm>
            <a:off x="381000" y="685800"/>
            <a:ext cx="8382000" cy="914400"/>
          </a:xfrm>
        </p:spPr>
        <p:txBody>
          <a:bodyPr/>
          <a:lstStyle/>
          <a:p>
            <a:r>
              <a:rPr lang="en-US" dirty="0" smtClean="0"/>
              <a:t>WG11  </a:t>
            </a:r>
            <a:br>
              <a:rPr lang="en-US" dirty="0" smtClean="0"/>
            </a:br>
            <a:r>
              <a:rPr lang="en-US" dirty="0" smtClean="0"/>
              <a:t>Chair’s Comments on Study Groups</a:t>
            </a:r>
            <a:endParaRPr lang="en-US" dirty="0" smtClean="0"/>
          </a:p>
        </p:txBody>
      </p:sp>
      <p:sp>
        <p:nvSpPr>
          <p:cNvPr id="17413" name="Rectangle 4"/>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a:t>
            </a:r>
            <a:r>
              <a:rPr lang="en-US" sz="2000" b="0" dirty="0" smtClean="0"/>
              <a:t>13 </a:t>
            </a:r>
            <a:r>
              <a:rPr lang="en-US" sz="2000" b="0" dirty="0" smtClean="0"/>
              <a:t>– </a:t>
            </a:r>
            <a:r>
              <a:rPr lang="en-US" sz="2000" b="0" dirty="0" smtClean="0"/>
              <a:t>May </a:t>
            </a:r>
            <a:r>
              <a:rPr lang="en-US" sz="2000" b="0" dirty="0" smtClean="0"/>
              <a:t>-2013</a:t>
            </a:r>
          </a:p>
        </p:txBody>
      </p:sp>
      <p:sp>
        <p:nvSpPr>
          <p:cNvPr id="17414" name="Rectangle 6"/>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grpSp>
        <p:nvGrpSpPr>
          <p:cNvPr id="17415" name="Group 269"/>
          <p:cNvGrpSpPr>
            <a:grpSpLocks/>
          </p:cNvGrpSpPr>
          <p:nvPr/>
        </p:nvGrpSpPr>
        <p:grpSpPr bwMode="auto">
          <a:xfrm>
            <a:off x="533400" y="2514600"/>
            <a:ext cx="7802563" cy="2573338"/>
            <a:chOff x="337" y="1523"/>
            <a:chExt cx="4915" cy="1621"/>
          </a:xfrm>
        </p:grpSpPr>
        <p:sp>
          <p:nvSpPr>
            <p:cNvPr id="17416" name="AutoShape 7"/>
            <p:cNvSpPr>
              <a:spLocks noChangeAspect="1" noChangeArrowheads="1" noTextEdit="1"/>
            </p:cNvSpPr>
            <p:nvPr/>
          </p:nvSpPr>
          <p:spPr bwMode="auto">
            <a:xfrm>
              <a:off x="337" y="1523"/>
              <a:ext cx="4915" cy="1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417" name="Rectangle 9"/>
            <p:cNvSpPr>
              <a:spLocks noChangeArrowheads="1"/>
            </p:cNvSpPr>
            <p:nvPr/>
          </p:nvSpPr>
          <p:spPr bwMode="auto">
            <a:xfrm>
              <a:off x="433" y="1530"/>
              <a:ext cx="38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Name</a:t>
              </a:r>
              <a:endParaRPr lang="en-US" sz="2400"/>
            </a:p>
          </p:txBody>
        </p:sp>
        <p:sp>
          <p:nvSpPr>
            <p:cNvPr id="17418" name="Rectangle 10"/>
            <p:cNvSpPr>
              <a:spLocks noChangeArrowheads="1"/>
            </p:cNvSpPr>
            <p:nvPr/>
          </p:nvSpPr>
          <p:spPr bwMode="auto">
            <a:xfrm>
              <a:off x="805" y="1530"/>
              <a:ext cx="3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 </a:t>
              </a:r>
              <a:endParaRPr lang="en-US" sz="2400"/>
            </a:p>
          </p:txBody>
        </p:sp>
        <p:sp>
          <p:nvSpPr>
            <p:cNvPr id="17419" name="Rectangle 11"/>
            <p:cNvSpPr>
              <a:spLocks noChangeArrowheads="1"/>
            </p:cNvSpPr>
            <p:nvPr/>
          </p:nvSpPr>
          <p:spPr bwMode="auto">
            <a:xfrm>
              <a:off x="1360" y="1530"/>
              <a:ext cx="63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Company</a:t>
              </a:r>
              <a:endParaRPr lang="en-US" sz="2400"/>
            </a:p>
          </p:txBody>
        </p:sp>
        <p:sp>
          <p:nvSpPr>
            <p:cNvPr id="17420" name="Rectangle 12"/>
            <p:cNvSpPr>
              <a:spLocks noChangeArrowheads="1"/>
            </p:cNvSpPr>
            <p:nvPr/>
          </p:nvSpPr>
          <p:spPr bwMode="auto">
            <a:xfrm>
              <a:off x="1982" y="1530"/>
              <a:ext cx="3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 </a:t>
              </a:r>
              <a:endParaRPr lang="en-US" sz="2400"/>
            </a:p>
          </p:txBody>
        </p:sp>
        <p:sp>
          <p:nvSpPr>
            <p:cNvPr id="17421" name="Rectangle 13"/>
            <p:cNvSpPr>
              <a:spLocks noChangeArrowheads="1"/>
            </p:cNvSpPr>
            <p:nvPr/>
          </p:nvSpPr>
          <p:spPr bwMode="auto">
            <a:xfrm>
              <a:off x="2233" y="1530"/>
              <a:ext cx="532"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Address</a:t>
              </a:r>
              <a:endParaRPr lang="en-US" sz="2400"/>
            </a:p>
          </p:txBody>
        </p:sp>
        <p:sp>
          <p:nvSpPr>
            <p:cNvPr id="17422" name="Rectangle 14"/>
            <p:cNvSpPr>
              <a:spLocks noChangeArrowheads="1"/>
            </p:cNvSpPr>
            <p:nvPr/>
          </p:nvSpPr>
          <p:spPr bwMode="auto">
            <a:xfrm>
              <a:off x="2756" y="1530"/>
              <a:ext cx="3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 </a:t>
              </a:r>
              <a:endParaRPr lang="en-US" sz="2400"/>
            </a:p>
          </p:txBody>
        </p:sp>
        <p:sp>
          <p:nvSpPr>
            <p:cNvPr id="17423" name="Rectangle 15"/>
            <p:cNvSpPr>
              <a:spLocks noChangeArrowheads="1"/>
            </p:cNvSpPr>
            <p:nvPr/>
          </p:nvSpPr>
          <p:spPr bwMode="auto">
            <a:xfrm>
              <a:off x="3308" y="1530"/>
              <a:ext cx="406"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Phone</a:t>
              </a:r>
              <a:endParaRPr lang="en-US" sz="2400"/>
            </a:p>
          </p:txBody>
        </p:sp>
        <p:sp>
          <p:nvSpPr>
            <p:cNvPr id="17424" name="Rectangle 16"/>
            <p:cNvSpPr>
              <a:spLocks noChangeArrowheads="1"/>
            </p:cNvSpPr>
            <p:nvPr/>
          </p:nvSpPr>
          <p:spPr bwMode="auto">
            <a:xfrm>
              <a:off x="3706" y="1530"/>
              <a:ext cx="3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 </a:t>
              </a:r>
              <a:endParaRPr lang="en-US" sz="2400"/>
            </a:p>
          </p:txBody>
        </p:sp>
        <p:sp>
          <p:nvSpPr>
            <p:cNvPr id="17425" name="Rectangle 17"/>
            <p:cNvSpPr>
              <a:spLocks noChangeArrowheads="1"/>
            </p:cNvSpPr>
            <p:nvPr/>
          </p:nvSpPr>
          <p:spPr bwMode="auto">
            <a:xfrm>
              <a:off x="4081" y="1530"/>
              <a:ext cx="354"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email</a:t>
              </a:r>
              <a:endParaRPr lang="en-US" sz="2400"/>
            </a:p>
          </p:txBody>
        </p:sp>
        <p:sp>
          <p:nvSpPr>
            <p:cNvPr id="17426" name="Rectangle 18"/>
            <p:cNvSpPr>
              <a:spLocks noChangeArrowheads="1"/>
            </p:cNvSpPr>
            <p:nvPr/>
          </p:nvSpPr>
          <p:spPr bwMode="auto">
            <a:xfrm>
              <a:off x="4429" y="1530"/>
              <a:ext cx="3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b="1">
                  <a:solidFill>
                    <a:srgbClr val="000000"/>
                  </a:solidFill>
                </a:rPr>
                <a:t> </a:t>
              </a:r>
              <a:endParaRPr lang="en-US" sz="2400"/>
            </a:p>
          </p:txBody>
        </p:sp>
        <p:sp>
          <p:nvSpPr>
            <p:cNvPr id="17427" name="Rectangle 19"/>
            <p:cNvSpPr>
              <a:spLocks noChangeArrowheads="1"/>
            </p:cNvSpPr>
            <p:nvPr/>
          </p:nvSpPr>
          <p:spPr bwMode="auto">
            <a:xfrm>
              <a:off x="391" y="1523"/>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28" name="Line 20"/>
            <p:cNvSpPr>
              <a:spLocks noChangeShapeType="1"/>
            </p:cNvSpPr>
            <p:nvPr/>
          </p:nvSpPr>
          <p:spPr bwMode="auto">
            <a:xfrm>
              <a:off x="391" y="1523"/>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9" name="Line 21"/>
            <p:cNvSpPr>
              <a:spLocks noChangeShapeType="1"/>
            </p:cNvSpPr>
            <p:nvPr/>
          </p:nvSpPr>
          <p:spPr bwMode="auto">
            <a:xfrm>
              <a:off x="391"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0" name="Rectangle 22"/>
            <p:cNvSpPr>
              <a:spLocks noChangeArrowheads="1"/>
            </p:cNvSpPr>
            <p:nvPr/>
          </p:nvSpPr>
          <p:spPr bwMode="auto">
            <a:xfrm>
              <a:off x="391" y="1523"/>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31" name="Line 23"/>
            <p:cNvSpPr>
              <a:spLocks noChangeShapeType="1"/>
            </p:cNvSpPr>
            <p:nvPr/>
          </p:nvSpPr>
          <p:spPr bwMode="auto">
            <a:xfrm>
              <a:off x="391" y="1523"/>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2" name="Line 24"/>
            <p:cNvSpPr>
              <a:spLocks noChangeShapeType="1"/>
            </p:cNvSpPr>
            <p:nvPr/>
          </p:nvSpPr>
          <p:spPr bwMode="auto">
            <a:xfrm>
              <a:off x="391"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3" name="Rectangle 25"/>
            <p:cNvSpPr>
              <a:spLocks noChangeArrowheads="1"/>
            </p:cNvSpPr>
            <p:nvPr/>
          </p:nvSpPr>
          <p:spPr bwMode="auto">
            <a:xfrm>
              <a:off x="394" y="1523"/>
              <a:ext cx="92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34" name="Line 26"/>
            <p:cNvSpPr>
              <a:spLocks noChangeShapeType="1"/>
            </p:cNvSpPr>
            <p:nvPr/>
          </p:nvSpPr>
          <p:spPr bwMode="auto">
            <a:xfrm>
              <a:off x="394" y="1523"/>
              <a:ext cx="92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5" name="Rectangle 27"/>
            <p:cNvSpPr>
              <a:spLocks noChangeArrowheads="1"/>
            </p:cNvSpPr>
            <p:nvPr/>
          </p:nvSpPr>
          <p:spPr bwMode="auto">
            <a:xfrm>
              <a:off x="1318" y="1523"/>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36" name="Line 28"/>
            <p:cNvSpPr>
              <a:spLocks noChangeShapeType="1"/>
            </p:cNvSpPr>
            <p:nvPr/>
          </p:nvSpPr>
          <p:spPr bwMode="auto">
            <a:xfrm>
              <a:off x="1318" y="1523"/>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7" name="Line 29"/>
            <p:cNvSpPr>
              <a:spLocks noChangeShapeType="1"/>
            </p:cNvSpPr>
            <p:nvPr/>
          </p:nvSpPr>
          <p:spPr bwMode="auto">
            <a:xfrm>
              <a:off x="1318"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8" name="Rectangle 30"/>
            <p:cNvSpPr>
              <a:spLocks noChangeArrowheads="1"/>
            </p:cNvSpPr>
            <p:nvPr/>
          </p:nvSpPr>
          <p:spPr bwMode="auto">
            <a:xfrm>
              <a:off x="1321" y="1523"/>
              <a:ext cx="870"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39" name="Line 31"/>
            <p:cNvSpPr>
              <a:spLocks noChangeShapeType="1"/>
            </p:cNvSpPr>
            <p:nvPr/>
          </p:nvSpPr>
          <p:spPr bwMode="auto">
            <a:xfrm>
              <a:off x="1321" y="1523"/>
              <a:ext cx="87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0" name="Rectangle 32"/>
            <p:cNvSpPr>
              <a:spLocks noChangeArrowheads="1"/>
            </p:cNvSpPr>
            <p:nvPr/>
          </p:nvSpPr>
          <p:spPr bwMode="auto">
            <a:xfrm>
              <a:off x="2191" y="1523"/>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41" name="Line 33"/>
            <p:cNvSpPr>
              <a:spLocks noChangeShapeType="1"/>
            </p:cNvSpPr>
            <p:nvPr/>
          </p:nvSpPr>
          <p:spPr bwMode="auto">
            <a:xfrm>
              <a:off x="2191" y="1523"/>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2" name="Line 34"/>
            <p:cNvSpPr>
              <a:spLocks noChangeShapeType="1"/>
            </p:cNvSpPr>
            <p:nvPr/>
          </p:nvSpPr>
          <p:spPr bwMode="auto">
            <a:xfrm>
              <a:off x="2191"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3" name="Rectangle 35"/>
            <p:cNvSpPr>
              <a:spLocks noChangeArrowheads="1"/>
            </p:cNvSpPr>
            <p:nvPr/>
          </p:nvSpPr>
          <p:spPr bwMode="auto">
            <a:xfrm>
              <a:off x="2195" y="1523"/>
              <a:ext cx="1071"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44" name="Line 36"/>
            <p:cNvSpPr>
              <a:spLocks noChangeShapeType="1"/>
            </p:cNvSpPr>
            <p:nvPr/>
          </p:nvSpPr>
          <p:spPr bwMode="auto">
            <a:xfrm>
              <a:off x="2195" y="1523"/>
              <a:ext cx="1071"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5" name="Rectangle 37"/>
            <p:cNvSpPr>
              <a:spLocks noChangeArrowheads="1"/>
            </p:cNvSpPr>
            <p:nvPr/>
          </p:nvSpPr>
          <p:spPr bwMode="auto">
            <a:xfrm>
              <a:off x="3266" y="1523"/>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46" name="Line 38"/>
            <p:cNvSpPr>
              <a:spLocks noChangeShapeType="1"/>
            </p:cNvSpPr>
            <p:nvPr/>
          </p:nvSpPr>
          <p:spPr bwMode="auto">
            <a:xfrm>
              <a:off x="3266" y="1523"/>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7" name="Line 39"/>
            <p:cNvSpPr>
              <a:spLocks noChangeShapeType="1"/>
            </p:cNvSpPr>
            <p:nvPr/>
          </p:nvSpPr>
          <p:spPr bwMode="auto">
            <a:xfrm>
              <a:off x="3266"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8" name="Rectangle 40"/>
            <p:cNvSpPr>
              <a:spLocks noChangeArrowheads="1"/>
            </p:cNvSpPr>
            <p:nvPr/>
          </p:nvSpPr>
          <p:spPr bwMode="auto">
            <a:xfrm>
              <a:off x="3270" y="1523"/>
              <a:ext cx="76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49" name="Line 41"/>
            <p:cNvSpPr>
              <a:spLocks noChangeShapeType="1"/>
            </p:cNvSpPr>
            <p:nvPr/>
          </p:nvSpPr>
          <p:spPr bwMode="auto">
            <a:xfrm>
              <a:off x="3270" y="1523"/>
              <a:ext cx="769"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0" name="Rectangle 42"/>
            <p:cNvSpPr>
              <a:spLocks noChangeArrowheads="1"/>
            </p:cNvSpPr>
            <p:nvPr/>
          </p:nvSpPr>
          <p:spPr bwMode="auto">
            <a:xfrm>
              <a:off x="4039" y="1523"/>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51" name="Line 43"/>
            <p:cNvSpPr>
              <a:spLocks noChangeShapeType="1"/>
            </p:cNvSpPr>
            <p:nvPr/>
          </p:nvSpPr>
          <p:spPr bwMode="auto">
            <a:xfrm>
              <a:off x="4039" y="1523"/>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2" name="Line 44"/>
            <p:cNvSpPr>
              <a:spLocks noChangeShapeType="1"/>
            </p:cNvSpPr>
            <p:nvPr/>
          </p:nvSpPr>
          <p:spPr bwMode="auto">
            <a:xfrm>
              <a:off x="4039"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3" name="Rectangle 45"/>
            <p:cNvSpPr>
              <a:spLocks noChangeArrowheads="1"/>
            </p:cNvSpPr>
            <p:nvPr/>
          </p:nvSpPr>
          <p:spPr bwMode="auto">
            <a:xfrm>
              <a:off x="4042" y="1523"/>
              <a:ext cx="1038"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54" name="Line 46"/>
            <p:cNvSpPr>
              <a:spLocks noChangeShapeType="1"/>
            </p:cNvSpPr>
            <p:nvPr/>
          </p:nvSpPr>
          <p:spPr bwMode="auto">
            <a:xfrm>
              <a:off x="4042" y="1523"/>
              <a:ext cx="10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5" name="Rectangle 47"/>
            <p:cNvSpPr>
              <a:spLocks noChangeArrowheads="1"/>
            </p:cNvSpPr>
            <p:nvPr/>
          </p:nvSpPr>
          <p:spPr bwMode="auto">
            <a:xfrm>
              <a:off x="5080" y="1523"/>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56" name="Line 48"/>
            <p:cNvSpPr>
              <a:spLocks noChangeShapeType="1"/>
            </p:cNvSpPr>
            <p:nvPr/>
          </p:nvSpPr>
          <p:spPr bwMode="auto">
            <a:xfrm>
              <a:off x="5080" y="1523"/>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7" name="Line 49"/>
            <p:cNvSpPr>
              <a:spLocks noChangeShapeType="1"/>
            </p:cNvSpPr>
            <p:nvPr/>
          </p:nvSpPr>
          <p:spPr bwMode="auto">
            <a:xfrm>
              <a:off x="5080"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8" name="Rectangle 50"/>
            <p:cNvSpPr>
              <a:spLocks noChangeArrowheads="1"/>
            </p:cNvSpPr>
            <p:nvPr/>
          </p:nvSpPr>
          <p:spPr bwMode="auto">
            <a:xfrm>
              <a:off x="5080" y="1523"/>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59" name="Line 51"/>
            <p:cNvSpPr>
              <a:spLocks noChangeShapeType="1"/>
            </p:cNvSpPr>
            <p:nvPr/>
          </p:nvSpPr>
          <p:spPr bwMode="auto">
            <a:xfrm>
              <a:off x="5080" y="1523"/>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0" name="Line 52"/>
            <p:cNvSpPr>
              <a:spLocks noChangeShapeType="1"/>
            </p:cNvSpPr>
            <p:nvPr/>
          </p:nvSpPr>
          <p:spPr bwMode="auto">
            <a:xfrm>
              <a:off x="5080" y="1523"/>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1" name="Rectangle 53"/>
            <p:cNvSpPr>
              <a:spLocks noChangeArrowheads="1"/>
            </p:cNvSpPr>
            <p:nvPr/>
          </p:nvSpPr>
          <p:spPr bwMode="auto">
            <a:xfrm>
              <a:off x="391" y="1527"/>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62" name="Line 54"/>
            <p:cNvSpPr>
              <a:spLocks noChangeShapeType="1"/>
            </p:cNvSpPr>
            <p:nvPr/>
          </p:nvSpPr>
          <p:spPr bwMode="auto">
            <a:xfrm>
              <a:off x="391"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3" name="Rectangle 55"/>
            <p:cNvSpPr>
              <a:spLocks noChangeArrowheads="1"/>
            </p:cNvSpPr>
            <p:nvPr/>
          </p:nvSpPr>
          <p:spPr bwMode="auto">
            <a:xfrm>
              <a:off x="1318" y="1527"/>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64" name="Line 56"/>
            <p:cNvSpPr>
              <a:spLocks noChangeShapeType="1"/>
            </p:cNvSpPr>
            <p:nvPr/>
          </p:nvSpPr>
          <p:spPr bwMode="auto">
            <a:xfrm>
              <a:off x="1318"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5" name="Rectangle 57"/>
            <p:cNvSpPr>
              <a:spLocks noChangeArrowheads="1"/>
            </p:cNvSpPr>
            <p:nvPr/>
          </p:nvSpPr>
          <p:spPr bwMode="auto">
            <a:xfrm>
              <a:off x="2191" y="1527"/>
              <a:ext cx="4"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66" name="Line 58"/>
            <p:cNvSpPr>
              <a:spLocks noChangeShapeType="1"/>
            </p:cNvSpPr>
            <p:nvPr/>
          </p:nvSpPr>
          <p:spPr bwMode="auto">
            <a:xfrm>
              <a:off x="2191"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7" name="Rectangle 59"/>
            <p:cNvSpPr>
              <a:spLocks noChangeArrowheads="1"/>
            </p:cNvSpPr>
            <p:nvPr/>
          </p:nvSpPr>
          <p:spPr bwMode="auto">
            <a:xfrm>
              <a:off x="3266" y="1527"/>
              <a:ext cx="4"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68" name="Line 60"/>
            <p:cNvSpPr>
              <a:spLocks noChangeShapeType="1"/>
            </p:cNvSpPr>
            <p:nvPr/>
          </p:nvSpPr>
          <p:spPr bwMode="auto">
            <a:xfrm>
              <a:off x="3266"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9" name="Rectangle 61"/>
            <p:cNvSpPr>
              <a:spLocks noChangeArrowheads="1"/>
            </p:cNvSpPr>
            <p:nvPr/>
          </p:nvSpPr>
          <p:spPr bwMode="auto">
            <a:xfrm>
              <a:off x="4039" y="1527"/>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70" name="Line 62"/>
            <p:cNvSpPr>
              <a:spLocks noChangeShapeType="1"/>
            </p:cNvSpPr>
            <p:nvPr/>
          </p:nvSpPr>
          <p:spPr bwMode="auto">
            <a:xfrm>
              <a:off x="4039"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71" name="Rectangle 63"/>
            <p:cNvSpPr>
              <a:spLocks noChangeArrowheads="1"/>
            </p:cNvSpPr>
            <p:nvPr/>
          </p:nvSpPr>
          <p:spPr bwMode="auto">
            <a:xfrm>
              <a:off x="5080" y="1527"/>
              <a:ext cx="4"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72" name="Line 64"/>
            <p:cNvSpPr>
              <a:spLocks noChangeShapeType="1"/>
            </p:cNvSpPr>
            <p:nvPr/>
          </p:nvSpPr>
          <p:spPr bwMode="auto">
            <a:xfrm>
              <a:off x="5080" y="1527"/>
              <a:ext cx="0" cy="20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73" name="Rectangle 65"/>
            <p:cNvSpPr>
              <a:spLocks noChangeArrowheads="1"/>
            </p:cNvSpPr>
            <p:nvPr/>
          </p:nvSpPr>
          <p:spPr bwMode="auto">
            <a:xfrm>
              <a:off x="433" y="1736"/>
              <a:ext cx="73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Bruce Kraemer</a:t>
              </a:r>
              <a:endParaRPr lang="en-US" sz="2400"/>
            </a:p>
          </p:txBody>
        </p:sp>
        <p:sp>
          <p:nvSpPr>
            <p:cNvPr id="17474" name="Rectangle 66"/>
            <p:cNvSpPr>
              <a:spLocks noChangeArrowheads="1"/>
            </p:cNvSpPr>
            <p:nvPr/>
          </p:nvSpPr>
          <p:spPr bwMode="auto">
            <a:xfrm>
              <a:off x="1166" y="1736"/>
              <a:ext cx="3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 </a:t>
              </a:r>
              <a:endParaRPr lang="en-US" sz="2400"/>
            </a:p>
          </p:txBody>
        </p:sp>
        <p:sp>
          <p:nvSpPr>
            <p:cNvPr id="17475" name="Rectangle 67"/>
            <p:cNvSpPr>
              <a:spLocks noChangeArrowheads="1"/>
            </p:cNvSpPr>
            <p:nvPr/>
          </p:nvSpPr>
          <p:spPr bwMode="auto">
            <a:xfrm>
              <a:off x="1360" y="1736"/>
              <a:ext cx="37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Marvell</a:t>
              </a:r>
              <a:endParaRPr lang="en-US" sz="2400"/>
            </a:p>
          </p:txBody>
        </p:sp>
        <p:sp>
          <p:nvSpPr>
            <p:cNvPr id="17476" name="Rectangle 68"/>
            <p:cNvSpPr>
              <a:spLocks noChangeArrowheads="1"/>
            </p:cNvSpPr>
            <p:nvPr/>
          </p:nvSpPr>
          <p:spPr bwMode="auto">
            <a:xfrm>
              <a:off x="1738" y="1736"/>
              <a:ext cx="3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 </a:t>
              </a:r>
              <a:endParaRPr lang="en-US" sz="2400"/>
            </a:p>
          </p:txBody>
        </p:sp>
        <p:sp>
          <p:nvSpPr>
            <p:cNvPr id="17477" name="Rectangle 69"/>
            <p:cNvSpPr>
              <a:spLocks noChangeArrowheads="1"/>
            </p:cNvSpPr>
            <p:nvPr/>
          </p:nvSpPr>
          <p:spPr bwMode="auto">
            <a:xfrm>
              <a:off x="2233" y="1736"/>
              <a:ext cx="81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5488 Marvell Ln</a:t>
              </a:r>
              <a:endParaRPr lang="en-US" sz="2400"/>
            </a:p>
          </p:txBody>
        </p:sp>
        <p:sp>
          <p:nvSpPr>
            <p:cNvPr id="17478" name="Rectangle 70"/>
            <p:cNvSpPr>
              <a:spLocks noChangeArrowheads="1"/>
            </p:cNvSpPr>
            <p:nvPr/>
          </p:nvSpPr>
          <p:spPr bwMode="auto">
            <a:xfrm>
              <a:off x="3043" y="1736"/>
              <a:ext cx="3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 </a:t>
              </a:r>
              <a:endParaRPr lang="en-US" sz="2400"/>
            </a:p>
          </p:txBody>
        </p:sp>
        <p:sp>
          <p:nvSpPr>
            <p:cNvPr id="17479" name="Rectangle 71"/>
            <p:cNvSpPr>
              <a:spLocks noChangeArrowheads="1"/>
            </p:cNvSpPr>
            <p:nvPr/>
          </p:nvSpPr>
          <p:spPr bwMode="auto">
            <a:xfrm>
              <a:off x="2233" y="1874"/>
              <a:ext cx="81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Santa Clara, CA </a:t>
              </a:r>
              <a:endParaRPr lang="en-US" sz="2400"/>
            </a:p>
          </p:txBody>
        </p:sp>
        <p:sp>
          <p:nvSpPr>
            <p:cNvPr id="17480" name="Rectangle 72"/>
            <p:cNvSpPr>
              <a:spLocks noChangeArrowheads="1"/>
            </p:cNvSpPr>
            <p:nvPr/>
          </p:nvSpPr>
          <p:spPr bwMode="auto">
            <a:xfrm>
              <a:off x="2233" y="2011"/>
              <a:ext cx="30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95054</a:t>
              </a:r>
              <a:endParaRPr lang="en-US" sz="2400"/>
            </a:p>
          </p:txBody>
        </p:sp>
        <p:sp>
          <p:nvSpPr>
            <p:cNvPr id="17481" name="Rectangle 73"/>
            <p:cNvSpPr>
              <a:spLocks noChangeArrowheads="1"/>
            </p:cNvSpPr>
            <p:nvPr/>
          </p:nvSpPr>
          <p:spPr bwMode="auto">
            <a:xfrm>
              <a:off x="2532" y="2011"/>
              <a:ext cx="3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 </a:t>
              </a:r>
              <a:endParaRPr lang="en-US" sz="2400"/>
            </a:p>
          </p:txBody>
        </p:sp>
        <p:sp>
          <p:nvSpPr>
            <p:cNvPr id="17482" name="Rectangle 74"/>
            <p:cNvSpPr>
              <a:spLocks noChangeArrowheads="1"/>
            </p:cNvSpPr>
            <p:nvPr/>
          </p:nvSpPr>
          <p:spPr bwMode="auto">
            <a:xfrm>
              <a:off x="3308" y="1736"/>
              <a:ext cx="12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+1</a:t>
              </a:r>
              <a:endParaRPr lang="en-US" sz="2400"/>
            </a:p>
          </p:txBody>
        </p:sp>
        <p:sp>
          <p:nvSpPr>
            <p:cNvPr id="17483" name="Rectangle 75"/>
            <p:cNvSpPr>
              <a:spLocks noChangeArrowheads="1"/>
            </p:cNvSpPr>
            <p:nvPr/>
          </p:nvSpPr>
          <p:spPr bwMode="auto">
            <a:xfrm>
              <a:off x="3436" y="1736"/>
              <a:ext cx="4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a:t>
              </a:r>
              <a:endParaRPr lang="en-US" sz="2400"/>
            </a:p>
          </p:txBody>
        </p:sp>
        <p:sp>
          <p:nvSpPr>
            <p:cNvPr id="17484" name="Rectangle 76"/>
            <p:cNvSpPr>
              <a:spLocks noChangeArrowheads="1"/>
            </p:cNvSpPr>
            <p:nvPr/>
          </p:nvSpPr>
          <p:spPr bwMode="auto">
            <a:xfrm>
              <a:off x="3475" y="1736"/>
              <a:ext cx="18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321</a:t>
              </a:r>
              <a:endParaRPr lang="en-US" sz="2400"/>
            </a:p>
          </p:txBody>
        </p:sp>
        <p:sp>
          <p:nvSpPr>
            <p:cNvPr id="17485" name="Rectangle 77"/>
            <p:cNvSpPr>
              <a:spLocks noChangeArrowheads="1"/>
            </p:cNvSpPr>
            <p:nvPr/>
          </p:nvSpPr>
          <p:spPr bwMode="auto">
            <a:xfrm>
              <a:off x="3654" y="1736"/>
              <a:ext cx="4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a:t>
              </a:r>
              <a:endParaRPr lang="en-US" sz="2400"/>
            </a:p>
          </p:txBody>
        </p:sp>
        <p:sp>
          <p:nvSpPr>
            <p:cNvPr id="17486" name="Rectangle 78"/>
            <p:cNvSpPr>
              <a:spLocks noChangeArrowheads="1"/>
            </p:cNvSpPr>
            <p:nvPr/>
          </p:nvSpPr>
          <p:spPr bwMode="auto">
            <a:xfrm>
              <a:off x="3694" y="1736"/>
              <a:ext cx="6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4</a:t>
              </a:r>
              <a:endParaRPr lang="en-US" sz="2400"/>
            </a:p>
          </p:txBody>
        </p:sp>
        <p:sp>
          <p:nvSpPr>
            <p:cNvPr id="17487" name="Rectangle 79"/>
            <p:cNvSpPr>
              <a:spLocks noChangeArrowheads="1"/>
            </p:cNvSpPr>
            <p:nvPr/>
          </p:nvSpPr>
          <p:spPr bwMode="auto">
            <a:xfrm>
              <a:off x="3754" y="1736"/>
              <a:ext cx="12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27</a:t>
              </a:r>
              <a:endParaRPr lang="en-US" sz="2400"/>
            </a:p>
          </p:txBody>
        </p:sp>
        <p:sp>
          <p:nvSpPr>
            <p:cNvPr id="17488" name="Rectangle 80"/>
            <p:cNvSpPr>
              <a:spLocks noChangeArrowheads="1"/>
            </p:cNvSpPr>
            <p:nvPr/>
          </p:nvSpPr>
          <p:spPr bwMode="auto">
            <a:xfrm>
              <a:off x="3873" y="1736"/>
              <a:ext cx="4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a:t>
              </a:r>
              <a:endParaRPr lang="en-US" sz="2400"/>
            </a:p>
          </p:txBody>
        </p:sp>
        <p:sp>
          <p:nvSpPr>
            <p:cNvPr id="17489" name="Rectangle 81"/>
            <p:cNvSpPr>
              <a:spLocks noChangeArrowheads="1"/>
            </p:cNvSpPr>
            <p:nvPr/>
          </p:nvSpPr>
          <p:spPr bwMode="auto">
            <a:xfrm>
              <a:off x="3308" y="1874"/>
              <a:ext cx="24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4098</a:t>
              </a:r>
              <a:endParaRPr lang="en-US" sz="2400"/>
            </a:p>
          </p:txBody>
        </p:sp>
        <p:sp>
          <p:nvSpPr>
            <p:cNvPr id="17490" name="Rectangle 82"/>
            <p:cNvSpPr>
              <a:spLocks noChangeArrowheads="1"/>
            </p:cNvSpPr>
            <p:nvPr/>
          </p:nvSpPr>
          <p:spPr bwMode="auto">
            <a:xfrm>
              <a:off x="3547" y="1874"/>
              <a:ext cx="3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a:solidFill>
                    <a:srgbClr val="000000"/>
                  </a:solidFill>
                </a:rPr>
                <a:t> </a:t>
              </a:r>
              <a:endParaRPr lang="en-US" sz="2400"/>
            </a:p>
          </p:txBody>
        </p:sp>
        <p:sp>
          <p:nvSpPr>
            <p:cNvPr id="17491" name="Rectangle 83"/>
            <p:cNvSpPr>
              <a:spLocks noChangeArrowheads="1"/>
            </p:cNvSpPr>
            <p:nvPr/>
          </p:nvSpPr>
          <p:spPr bwMode="auto">
            <a:xfrm>
              <a:off x="4081" y="1733"/>
              <a:ext cx="41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100">
                  <a:solidFill>
                    <a:srgbClr val="000000"/>
                  </a:solidFill>
                </a:rPr>
                <a:t>bkraemer@</a:t>
              </a:r>
              <a:endParaRPr lang="en-US" sz="2400"/>
            </a:p>
          </p:txBody>
        </p:sp>
        <p:sp>
          <p:nvSpPr>
            <p:cNvPr id="17492" name="Rectangle 84"/>
            <p:cNvSpPr>
              <a:spLocks noChangeArrowheads="1"/>
            </p:cNvSpPr>
            <p:nvPr/>
          </p:nvSpPr>
          <p:spPr bwMode="auto">
            <a:xfrm>
              <a:off x="4501" y="1733"/>
              <a:ext cx="267"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100">
                  <a:solidFill>
                    <a:srgbClr val="000000"/>
                  </a:solidFill>
                </a:rPr>
                <a:t>marvell</a:t>
              </a:r>
              <a:endParaRPr lang="en-US" sz="2400"/>
            </a:p>
          </p:txBody>
        </p:sp>
        <p:sp>
          <p:nvSpPr>
            <p:cNvPr id="17493" name="Rectangle 85"/>
            <p:cNvSpPr>
              <a:spLocks noChangeArrowheads="1"/>
            </p:cNvSpPr>
            <p:nvPr/>
          </p:nvSpPr>
          <p:spPr bwMode="auto">
            <a:xfrm>
              <a:off x="4775" y="1733"/>
              <a:ext cx="17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100">
                  <a:solidFill>
                    <a:srgbClr val="000000"/>
                  </a:solidFill>
                </a:rPr>
                <a:t>.com</a:t>
              </a:r>
              <a:endParaRPr lang="en-US" sz="2400"/>
            </a:p>
          </p:txBody>
        </p:sp>
        <p:sp>
          <p:nvSpPr>
            <p:cNvPr id="17494" name="Rectangle 86"/>
            <p:cNvSpPr>
              <a:spLocks noChangeArrowheads="1"/>
            </p:cNvSpPr>
            <p:nvPr/>
          </p:nvSpPr>
          <p:spPr bwMode="auto">
            <a:xfrm>
              <a:off x="4951" y="1733"/>
              <a:ext cx="2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100">
                  <a:solidFill>
                    <a:srgbClr val="000000"/>
                  </a:solidFill>
                </a:rPr>
                <a:t> </a:t>
              </a:r>
              <a:endParaRPr lang="en-US" sz="2400"/>
            </a:p>
          </p:txBody>
        </p:sp>
        <p:sp>
          <p:nvSpPr>
            <p:cNvPr id="17495" name="Rectangle 87"/>
            <p:cNvSpPr>
              <a:spLocks noChangeArrowheads="1"/>
            </p:cNvSpPr>
            <p:nvPr/>
          </p:nvSpPr>
          <p:spPr bwMode="auto">
            <a:xfrm>
              <a:off x="391" y="1728"/>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96" name="Line 88"/>
            <p:cNvSpPr>
              <a:spLocks noChangeShapeType="1"/>
            </p:cNvSpPr>
            <p:nvPr/>
          </p:nvSpPr>
          <p:spPr bwMode="auto">
            <a:xfrm>
              <a:off x="391" y="1728"/>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97" name="Line 89"/>
            <p:cNvSpPr>
              <a:spLocks noChangeShapeType="1"/>
            </p:cNvSpPr>
            <p:nvPr/>
          </p:nvSpPr>
          <p:spPr bwMode="auto">
            <a:xfrm>
              <a:off x="391"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98" name="Rectangle 90"/>
            <p:cNvSpPr>
              <a:spLocks noChangeArrowheads="1"/>
            </p:cNvSpPr>
            <p:nvPr/>
          </p:nvSpPr>
          <p:spPr bwMode="auto">
            <a:xfrm>
              <a:off x="394" y="1728"/>
              <a:ext cx="92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499" name="Line 91"/>
            <p:cNvSpPr>
              <a:spLocks noChangeShapeType="1"/>
            </p:cNvSpPr>
            <p:nvPr/>
          </p:nvSpPr>
          <p:spPr bwMode="auto">
            <a:xfrm>
              <a:off x="394" y="1728"/>
              <a:ext cx="92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00" name="Rectangle 92"/>
            <p:cNvSpPr>
              <a:spLocks noChangeArrowheads="1"/>
            </p:cNvSpPr>
            <p:nvPr/>
          </p:nvSpPr>
          <p:spPr bwMode="auto">
            <a:xfrm>
              <a:off x="1318" y="1728"/>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01" name="Line 93"/>
            <p:cNvSpPr>
              <a:spLocks noChangeShapeType="1"/>
            </p:cNvSpPr>
            <p:nvPr/>
          </p:nvSpPr>
          <p:spPr bwMode="auto">
            <a:xfrm>
              <a:off x="1318" y="1728"/>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02" name="Line 94"/>
            <p:cNvSpPr>
              <a:spLocks noChangeShapeType="1"/>
            </p:cNvSpPr>
            <p:nvPr/>
          </p:nvSpPr>
          <p:spPr bwMode="auto">
            <a:xfrm>
              <a:off x="1318"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03" name="Rectangle 95"/>
            <p:cNvSpPr>
              <a:spLocks noChangeArrowheads="1"/>
            </p:cNvSpPr>
            <p:nvPr/>
          </p:nvSpPr>
          <p:spPr bwMode="auto">
            <a:xfrm>
              <a:off x="1321" y="1728"/>
              <a:ext cx="870"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04" name="Line 96"/>
            <p:cNvSpPr>
              <a:spLocks noChangeShapeType="1"/>
            </p:cNvSpPr>
            <p:nvPr/>
          </p:nvSpPr>
          <p:spPr bwMode="auto">
            <a:xfrm>
              <a:off x="1321" y="1728"/>
              <a:ext cx="87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05" name="Rectangle 97"/>
            <p:cNvSpPr>
              <a:spLocks noChangeArrowheads="1"/>
            </p:cNvSpPr>
            <p:nvPr/>
          </p:nvSpPr>
          <p:spPr bwMode="auto">
            <a:xfrm>
              <a:off x="2191" y="172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06" name="Line 98"/>
            <p:cNvSpPr>
              <a:spLocks noChangeShapeType="1"/>
            </p:cNvSpPr>
            <p:nvPr/>
          </p:nvSpPr>
          <p:spPr bwMode="auto">
            <a:xfrm>
              <a:off x="2191" y="1728"/>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07" name="Line 99"/>
            <p:cNvSpPr>
              <a:spLocks noChangeShapeType="1"/>
            </p:cNvSpPr>
            <p:nvPr/>
          </p:nvSpPr>
          <p:spPr bwMode="auto">
            <a:xfrm>
              <a:off x="2191"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08" name="Rectangle 100"/>
            <p:cNvSpPr>
              <a:spLocks noChangeArrowheads="1"/>
            </p:cNvSpPr>
            <p:nvPr/>
          </p:nvSpPr>
          <p:spPr bwMode="auto">
            <a:xfrm>
              <a:off x="2195" y="1728"/>
              <a:ext cx="1071"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09" name="Line 101"/>
            <p:cNvSpPr>
              <a:spLocks noChangeShapeType="1"/>
            </p:cNvSpPr>
            <p:nvPr/>
          </p:nvSpPr>
          <p:spPr bwMode="auto">
            <a:xfrm>
              <a:off x="2195" y="1728"/>
              <a:ext cx="1071"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10" name="Rectangle 102"/>
            <p:cNvSpPr>
              <a:spLocks noChangeArrowheads="1"/>
            </p:cNvSpPr>
            <p:nvPr/>
          </p:nvSpPr>
          <p:spPr bwMode="auto">
            <a:xfrm>
              <a:off x="3266" y="172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11" name="Line 103"/>
            <p:cNvSpPr>
              <a:spLocks noChangeShapeType="1"/>
            </p:cNvSpPr>
            <p:nvPr/>
          </p:nvSpPr>
          <p:spPr bwMode="auto">
            <a:xfrm>
              <a:off x="3266" y="1728"/>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12" name="Line 104"/>
            <p:cNvSpPr>
              <a:spLocks noChangeShapeType="1"/>
            </p:cNvSpPr>
            <p:nvPr/>
          </p:nvSpPr>
          <p:spPr bwMode="auto">
            <a:xfrm>
              <a:off x="3266"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13" name="Rectangle 105"/>
            <p:cNvSpPr>
              <a:spLocks noChangeArrowheads="1"/>
            </p:cNvSpPr>
            <p:nvPr/>
          </p:nvSpPr>
          <p:spPr bwMode="auto">
            <a:xfrm>
              <a:off x="3270" y="1728"/>
              <a:ext cx="76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14" name="Line 106"/>
            <p:cNvSpPr>
              <a:spLocks noChangeShapeType="1"/>
            </p:cNvSpPr>
            <p:nvPr/>
          </p:nvSpPr>
          <p:spPr bwMode="auto">
            <a:xfrm>
              <a:off x="3270" y="1728"/>
              <a:ext cx="769"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15" name="Rectangle 107"/>
            <p:cNvSpPr>
              <a:spLocks noChangeArrowheads="1"/>
            </p:cNvSpPr>
            <p:nvPr/>
          </p:nvSpPr>
          <p:spPr bwMode="auto">
            <a:xfrm>
              <a:off x="4039" y="1728"/>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16" name="Line 108"/>
            <p:cNvSpPr>
              <a:spLocks noChangeShapeType="1"/>
            </p:cNvSpPr>
            <p:nvPr/>
          </p:nvSpPr>
          <p:spPr bwMode="auto">
            <a:xfrm>
              <a:off x="4039" y="1728"/>
              <a:ext cx="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17" name="Line 109"/>
            <p:cNvSpPr>
              <a:spLocks noChangeShapeType="1"/>
            </p:cNvSpPr>
            <p:nvPr/>
          </p:nvSpPr>
          <p:spPr bwMode="auto">
            <a:xfrm>
              <a:off x="4039"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18" name="Rectangle 110"/>
            <p:cNvSpPr>
              <a:spLocks noChangeArrowheads="1"/>
            </p:cNvSpPr>
            <p:nvPr/>
          </p:nvSpPr>
          <p:spPr bwMode="auto">
            <a:xfrm>
              <a:off x="4042" y="1728"/>
              <a:ext cx="1038"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19" name="Line 111"/>
            <p:cNvSpPr>
              <a:spLocks noChangeShapeType="1"/>
            </p:cNvSpPr>
            <p:nvPr/>
          </p:nvSpPr>
          <p:spPr bwMode="auto">
            <a:xfrm>
              <a:off x="4042" y="1728"/>
              <a:ext cx="10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20" name="Rectangle 112"/>
            <p:cNvSpPr>
              <a:spLocks noChangeArrowheads="1"/>
            </p:cNvSpPr>
            <p:nvPr/>
          </p:nvSpPr>
          <p:spPr bwMode="auto">
            <a:xfrm>
              <a:off x="5080" y="172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21" name="Line 113"/>
            <p:cNvSpPr>
              <a:spLocks noChangeShapeType="1"/>
            </p:cNvSpPr>
            <p:nvPr/>
          </p:nvSpPr>
          <p:spPr bwMode="auto">
            <a:xfrm>
              <a:off x="5080" y="1728"/>
              <a:ext cx="4"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22" name="Line 114"/>
            <p:cNvSpPr>
              <a:spLocks noChangeShapeType="1"/>
            </p:cNvSpPr>
            <p:nvPr/>
          </p:nvSpPr>
          <p:spPr bwMode="auto">
            <a:xfrm>
              <a:off x="5080" y="1728"/>
              <a:ext cx="0" cy="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23" name="Rectangle 115"/>
            <p:cNvSpPr>
              <a:spLocks noChangeArrowheads="1"/>
            </p:cNvSpPr>
            <p:nvPr/>
          </p:nvSpPr>
          <p:spPr bwMode="auto">
            <a:xfrm>
              <a:off x="391" y="1732"/>
              <a:ext cx="3"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24" name="Line 116"/>
            <p:cNvSpPr>
              <a:spLocks noChangeShapeType="1"/>
            </p:cNvSpPr>
            <p:nvPr/>
          </p:nvSpPr>
          <p:spPr bwMode="auto">
            <a:xfrm>
              <a:off x="391"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25" name="Rectangle 117"/>
            <p:cNvSpPr>
              <a:spLocks noChangeArrowheads="1"/>
            </p:cNvSpPr>
            <p:nvPr/>
          </p:nvSpPr>
          <p:spPr bwMode="auto">
            <a:xfrm>
              <a:off x="1318" y="1732"/>
              <a:ext cx="3"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26" name="Line 118"/>
            <p:cNvSpPr>
              <a:spLocks noChangeShapeType="1"/>
            </p:cNvSpPr>
            <p:nvPr/>
          </p:nvSpPr>
          <p:spPr bwMode="auto">
            <a:xfrm>
              <a:off x="1318"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27" name="Rectangle 119"/>
            <p:cNvSpPr>
              <a:spLocks noChangeArrowheads="1"/>
            </p:cNvSpPr>
            <p:nvPr/>
          </p:nvSpPr>
          <p:spPr bwMode="auto">
            <a:xfrm>
              <a:off x="2191" y="1732"/>
              <a:ext cx="4"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28" name="Line 120"/>
            <p:cNvSpPr>
              <a:spLocks noChangeShapeType="1"/>
            </p:cNvSpPr>
            <p:nvPr/>
          </p:nvSpPr>
          <p:spPr bwMode="auto">
            <a:xfrm>
              <a:off x="2191"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29" name="Rectangle 121"/>
            <p:cNvSpPr>
              <a:spLocks noChangeArrowheads="1"/>
            </p:cNvSpPr>
            <p:nvPr/>
          </p:nvSpPr>
          <p:spPr bwMode="auto">
            <a:xfrm>
              <a:off x="3266" y="1732"/>
              <a:ext cx="4"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30" name="Line 122"/>
            <p:cNvSpPr>
              <a:spLocks noChangeShapeType="1"/>
            </p:cNvSpPr>
            <p:nvPr/>
          </p:nvSpPr>
          <p:spPr bwMode="auto">
            <a:xfrm>
              <a:off x="3266"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31" name="Rectangle 123"/>
            <p:cNvSpPr>
              <a:spLocks noChangeArrowheads="1"/>
            </p:cNvSpPr>
            <p:nvPr/>
          </p:nvSpPr>
          <p:spPr bwMode="auto">
            <a:xfrm>
              <a:off x="4039" y="1732"/>
              <a:ext cx="3"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32" name="Line 124"/>
            <p:cNvSpPr>
              <a:spLocks noChangeShapeType="1"/>
            </p:cNvSpPr>
            <p:nvPr/>
          </p:nvSpPr>
          <p:spPr bwMode="auto">
            <a:xfrm>
              <a:off x="4039"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33" name="Rectangle 125"/>
            <p:cNvSpPr>
              <a:spLocks noChangeArrowheads="1"/>
            </p:cNvSpPr>
            <p:nvPr/>
          </p:nvSpPr>
          <p:spPr bwMode="auto">
            <a:xfrm>
              <a:off x="5080" y="1732"/>
              <a:ext cx="4" cy="4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a:p>
          </p:txBody>
        </p:sp>
        <p:sp>
          <p:nvSpPr>
            <p:cNvPr id="17534" name="Line 126"/>
            <p:cNvSpPr>
              <a:spLocks noChangeShapeType="1"/>
            </p:cNvSpPr>
            <p:nvPr/>
          </p:nvSpPr>
          <p:spPr bwMode="auto">
            <a:xfrm>
              <a:off x="5080" y="1732"/>
              <a:ext cx="0" cy="4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35" name="Line 171"/>
            <p:cNvSpPr>
              <a:spLocks noChangeShapeType="1"/>
            </p:cNvSpPr>
            <p:nvPr/>
          </p:nvSpPr>
          <p:spPr bwMode="auto">
            <a:xfrm>
              <a:off x="4042" y="2145"/>
              <a:ext cx="10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536" name="Line 268"/>
            <p:cNvSpPr>
              <a:spLocks noChangeShapeType="1"/>
            </p:cNvSpPr>
            <p:nvPr/>
          </p:nvSpPr>
          <p:spPr bwMode="auto">
            <a:xfrm>
              <a:off x="384" y="2145"/>
              <a:ext cx="470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May 2013</a:t>
            </a:r>
            <a:endParaRPr lang="en-US" dirty="0"/>
          </a:p>
        </p:txBody>
      </p:sp>
      <p:sp>
        <p:nvSpPr>
          <p:cNvPr id="3" name="TextBox 2"/>
          <p:cNvSpPr txBox="1"/>
          <p:nvPr/>
        </p:nvSpPr>
        <p:spPr>
          <a:xfrm>
            <a:off x="93984" y="1467245"/>
            <a:ext cx="8897616" cy="2677656"/>
          </a:xfrm>
          <a:prstGeom prst="rect">
            <a:avLst/>
          </a:prstGeom>
          <a:noFill/>
        </p:spPr>
        <p:txBody>
          <a:bodyPr wrap="square" rtlCol="0">
            <a:spAutoFit/>
          </a:bodyPr>
          <a:lstStyle/>
          <a:p>
            <a:r>
              <a:rPr lang="en-US" dirty="0" smtClean="0"/>
              <a:t>Study Group assignment is defining PAR scope &amp; purpose and preparing 5 Criteria.</a:t>
            </a:r>
          </a:p>
          <a:p>
            <a:endParaRPr lang="en-US" dirty="0"/>
          </a:p>
          <a:p>
            <a:r>
              <a:rPr lang="en-US" dirty="0" smtClean="0"/>
              <a:t>Be aware that the projects with sweeping scope tend to take a long time to complete and potentially lose the interest or support of the stakeholders that initiated the project. </a:t>
            </a:r>
          </a:p>
        </p:txBody>
      </p:sp>
      <p:sp>
        <p:nvSpPr>
          <p:cNvPr id="4" name="Title 1"/>
          <p:cNvSpPr txBox="1">
            <a:spLocks/>
          </p:cNvSpPr>
          <p:nvPr/>
        </p:nvSpPr>
        <p:spPr>
          <a:xfrm>
            <a:off x="685800" y="5334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Study Group Scope</a:t>
            </a:r>
            <a:endParaRPr lang="en-US" kern="0" dirty="0" smtClean="0"/>
          </a:p>
        </p:txBody>
      </p:sp>
    </p:spTree>
    <p:extLst>
      <p:ext uri="{BB962C8B-B14F-4D97-AF65-F5344CB8AC3E}">
        <p14:creationId xmlns:p14="http://schemas.microsoft.com/office/powerpoint/2010/main" val="2077902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p:txBody>
          <a:bodyPr/>
          <a:lstStyle/>
          <a:p>
            <a:r>
              <a:rPr lang="fr-FR" smtClean="0"/>
              <a:t>Recall of SG rules</a:t>
            </a:r>
          </a:p>
        </p:txBody>
      </p:sp>
      <p:sp>
        <p:nvSpPr>
          <p:cNvPr id="18435" name="Espace réservé du contenu 2"/>
          <p:cNvSpPr>
            <a:spLocks noGrp="1"/>
          </p:cNvSpPr>
          <p:nvPr>
            <p:ph idx="1"/>
          </p:nvPr>
        </p:nvSpPr>
        <p:spPr>
          <a:xfrm>
            <a:off x="304800" y="1600200"/>
            <a:ext cx="8534400" cy="4495800"/>
          </a:xfrm>
        </p:spPr>
        <p:txBody>
          <a:bodyPr/>
          <a:lstStyle/>
          <a:p>
            <a:r>
              <a:rPr lang="en-US" sz="2800" dirty="0" smtClean="0"/>
              <a:t>HEW SG operate under the rules defined </a:t>
            </a:r>
            <a:r>
              <a:rPr lang="en-US" sz="2800" dirty="0" smtClean="0"/>
              <a:t>in: </a:t>
            </a:r>
          </a:p>
          <a:p>
            <a:r>
              <a:rPr lang="en-US" sz="2800" dirty="0" smtClean="0"/>
              <a:t>802 </a:t>
            </a:r>
            <a:r>
              <a:rPr lang="en-US" sz="2800" dirty="0" smtClean="0"/>
              <a:t>LMSC Policy &amp; Procedures </a:t>
            </a:r>
            <a:r>
              <a:rPr lang="en-US" sz="2800" dirty="0" err="1" smtClean="0"/>
              <a:t>subclause</a:t>
            </a:r>
            <a:r>
              <a:rPr lang="en-US" sz="2800" dirty="0" smtClean="0"/>
              <a:t> 5.3, </a:t>
            </a:r>
            <a:endParaRPr lang="en-US" sz="2800" dirty="0" smtClean="0"/>
          </a:p>
          <a:p>
            <a:r>
              <a:rPr lang="en-US" sz="2800" dirty="0" smtClean="0"/>
              <a:t>802 </a:t>
            </a:r>
            <a:r>
              <a:rPr lang="en-US" sz="2800" dirty="0" smtClean="0"/>
              <a:t>LMSC Operations Manual </a:t>
            </a:r>
            <a:r>
              <a:rPr lang="en-US" sz="2800" dirty="0" err="1" smtClean="0"/>
              <a:t>subclause</a:t>
            </a:r>
            <a:r>
              <a:rPr lang="en-US" sz="2800" dirty="0" smtClean="0"/>
              <a:t> 4.3, </a:t>
            </a:r>
            <a:endParaRPr lang="en-US" sz="2800" dirty="0" smtClean="0"/>
          </a:p>
          <a:p>
            <a:r>
              <a:rPr lang="en-US" sz="2800" dirty="0" smtClean="0"/>
              <a:t>802.11 </a:t>
            </a:r>
            <a:r>
              <a:rPr lang="en-US" sz="2800" dirty="0" smtClean="0"/>
              <a:t>Operations Manual clause 5</a:t>
            </a:r>
          </a:p>
          <a:p>
            <a:pPr lvl="1"/>
            <a:r>
              <a:rPr lang="en-US" sz="2400" dirty="0" smtClean="0"/>
              <a:t>HEW SG participation is open to all</a:t>
            </a:r>
          </a:p>
          <a:p>
            <a:pPr lvl="1"/>
            <a:r>
              <a:rPr lang="en-US" sz="2400" dirty="0" smtClean="0"/>
              <a:t>802.11 voting rights is NOT required to attend, participate, motion and vote on HEW SG matters.</a:t>
            </a:r>
          </a:p>
          <a:p>
            <a:pPr lvl="1"/>
            <a:r>
              <a:rPr lang="en-US" sz="2400" dirty="0" smtClean="0"/>
              <a:t>All votes on motions require 75% approval to pass</a:t>
            </a:r>
            <a:endParaRPr lang="fr-FR" sz="2400" dirty="0" smtClean="0"/>
          </a:p>
        </p:txBody>
      </p:sp>
      <p:sp>
        <p:nvSpPr>
          <p:cNvPr id="4" name="Espace réservé de la date 3"/>
          <p:cNvSpPr>
            <a:spLocks noGrp="1"/>
          </p:cNvSpPr>
          <p:nvPr>
            <p:ph type="dt" sz="quarter" idx="10"/>
          </p:nvPr>
        </p:nvSpPr>
        <p:spPr/>
        <p:txBody>
          <a:bodyPr/>
          <a:lstStyle/>
          <a:p>
            <a:pPr>
              <a:defRPr/>
            </a:pPr>
            <a:r>
              <a:rPr lang="en-US" smtClean="0"/>
              <a:t>May 2013</a:t>
            </a:r>
            <a:endParaRPr lang="en-US" dirty="0"/>
          </a:p>
        </p:txBody>
      </p:sp>
      <p:sp>
        <p:nvSpPr>
          <p:cNvPr id="5" name="Espace réservé du pied de page 4"/>
          <p:cNvSpPr>
            <a:spLocks noGrp="1"/>
          </p:cNvSpPr>
          <p:nvPr>
            <p:ph type="ftr" sz="quarter" idx="11"/>
          </p:nvPr>
        </p:nvSpPr>
        <p:spPr/>
        <p:txBody>
          <a:bodyPr/>
          <a:lstStyle/>
          <a:p>
            <a:pPr>
              <a:defRPr/>
            </a:pPr>
            <a:r>
              <a:rPr lang="en-US" smtClean="0"/>
              <a:t>Osama Aboul-Magd (Huawei Technologies)</a:t>
            </a:r>
            <a:endParaRPr lang="en-US"/>
          </a:p>
        </p:txBody>
      </p:sp>
      <p:sp>
        <p:nvSpPr>
          <p:cNvPr id="18438"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r>
              <a:rPr lang="en-US"/>
              <a:t>Slide </a:t>
            </a:r>
            <a:fld id="{617998D2-B5D0-4A65-982D-666A9DB4C238}" type="slidenum">
              <a:rPr lang="en-US"/>
              <a:pPr/>
              <a:t>3</a:t>
            </a:fld>
            <a:endParaRPr lang="en-US"/>
          </a:p>
        </p:txBody>
      </p:sp>
    </p:spTree>
    <p:extLst>
      <p:ext uri="{BB962C8B-B14F-4D97-AF65-F5344CB8AC3E}">
        <p14:creationId xmlns:p14="http://schemas.microsoft.com/office/powerpoint/2010/main" val="3291397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May 2013</a:t>
            </a:r>
            <a:endParaRPr lang="en-US" dirty="0"/>
          </a:p>
        </p:txBody>
      </p:sp>
      <p:sp>
        <p:nvSpPr>
          <p:cNvPr id="3" name="TextBox 2"/>
          <p:cNvSpPr txBox="1"/>
          <p:nvPr/>
        </p:nvSpPr>
        <p:spPr>
          <a:xfrm>
            <a:off x="304800" y="1066800"/>
            <a:ext cx="8610600" cy="5509200"/>
          </a:xfrm>
          <a:prstGeom prst="rect">
            <a:avLst/>
          </a:prstGeom>
          <a:noFill/>
        </p:spPr>
        <p:txBody>
          <a:bodyPr wrap="square" rtlCol="0">
            <a:spAutoFit/>
          </a:bodyPr>
          <a:lstStyle/>
          <a:p>
            <a:r>
              <a:rPr lang="en-US" sz="1600" b="1" i="1" dirty="0"/>
              <a:t>5.3 Study Groups</a:t>
            </a:r>
            <a:endParaRPr lang="en-US" sz="1600" dirty="0"/>
          </a:p>
          <a:p>
            <a:r>
              <a:rPr lang="en-US" sz="1600" dirty="0"/>
              <a:t>Study groups are formed when enough interest has been identified for a particular area of study, such as a new access method or modified use of an existing access method. Two types of Study Groups are specified:</a:t>
            </a:r>
          </a:p>
          <a:p>
            <a:endParaRPr lang="en-US" sz="1600" dirty="0"/>
          </a:p>
          <a:p>
            <a:r>
              <a:rPr lang="en-US" sz="1600" dirty="0"/>
              <a:t>a)An Executive Committee Study Group (ECSG) is initiated by vote of the Sponsor, and the ECSG Chair is appointed by the Sponsor Chair and is confirmed by the Sponsor. The ECSG Chair has the same responsibilities as a WG Chair but does not have Sponsor voting rights</a:t>
            </a:r>
            <a:r>
              <a:rPr lang="en-US" sz="1600" dirty="0" smtClean="0"/>
              <a:t>.</a:t>
            </a:r>
            <a:endParaRPr lang="en-US" sz="1600" dirty="0"/>
          </a:p>
          <a:p>
            <a:endParaRPr lang="en-US" sz="1600" dirty="0"/>
          </a:p>
          <a:p>
            <a:r>
              <a:rPr lang="en-US" sz="1600" dirty="0"/>
              <a:t>b)A Working Group Study Group (WGSG) is initiated by vote of the WG and approved by the EC. The WGSG Chair is appointed and approved by the WG. WGSGs may also be formed by TAGs.</a:t>
            </a:r>
          </a:p>
          <a:p>
            <a:endParaRPr lang="en-US" sz="1600" dirty="0"/>
          </a:p>
          <a:p>
            <a:r>
              <a:rPr lang="en-US" sz="1600" dirty="0"/>
              <a:t>The Study Group shall have a defined task with specific output and a specific time frame established within which it is allowed to study the subject. It is expected that the work effort to develop a PAR will originate in an ECSG or WGSG. A Study Group shall report its recommendations, shall have a limited lifetime, and is chartered plenary session-to-plenary session. A study group is expected to submit a PAR to the EC for consideration by the 2nd plenary session after its initiation. After the Study Group recommendations have been accepted by the parent body, the Study Group will be disbanded no later than the end of the next plenary session.</a:t>
            </a:r>
          </a:p>
          <a:p>
            <a:r>
              <a:rPr lang="en-US" sz="1600" dirty="0"/>
              <a:t>The decision of whether to utilize an existing WG, or to establish a new WG to carry out recommended work items shall be made by the EC with due consideration of advice from the Study Group.</a:t>
            </a:r>
            <a:endParaRPr lang="en-US" sz="1600" dirty="0"/>
          </a:p>
        </p:txBody>
      </p:sp>
      <p:sp>
        <p:nvSpPr>
          <p:cNvPr id="4" name="Title 1"/>
          <p:cNvSpPr txBox="1">
            <a:spLocks/>
          </p:cNvSpPr>
          <p:nvPr/>
        </p:nvSpPr>
        <p:spPr>
          <a:xfrm>
            <a:off x="685800" y="5334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802 Policies &amp; Procedures</a:t>
            </a:r>
            <a:endParaRPr lang="en-US" kern="0" dirty="0" smtClean="0"/>
          </a:p>
        </p:txBody>
      </p:sp>
    </p:spTree>
    <p:extLst>
      <p:ext uri="{BB962C8B-B14F-4D97-AF65-F5344CB8AC3E}">
        <p14:creationId xmlns:p14="http://schemas.microsoft.com/office/powerpoint/2010/main" val="1355406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1371600"/>
            <a:ext cx="8305800" cy="4093428"/>
          </a:xfrm>
          <a:prstGeom prst="rect">
            <a:avLst/>
          </a:prstGeom>
          <a:noFill/>
        </p:spPr>
        <p:txBody>
          <a:bodyPr wrap="square" rtlCol="0">
            <a:spAutoFit/>
          </a:bodyPr>
          <a:lstStyle/>
          <a:p>
            <a:r>
              <a:rPr lang="en-US" sz="2000" b="1" i="1" dirty="0"/>
              <a:t>4.3 Study Groups</a:t>
            </a:r>
            <a:endParaRPr lang="en-US" sz="2000" dirty="0"/>
          </a:p>
          <a:p>
            <a:r>
              <a:rPr lang="en-US" sz="2000" b="1" dirty="0"/>
              <a:t>4.3.1 Study Group Operation</a:t>
            </a:r>
            <a:endParaRPr lang="en-US" sz="2000" dirty="0"/>
          </a:p>
          <a:p>
            <a:r>
              <a:rPr lang="en-US" sz="2000" dirty="0"/>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 </a:t>
            </a:r>
          </a:p>
          <a:p>
            <a:r>
              <a:rPr lang="en-US" sz="2000" dirty="0" smtClean="0"/>
              <a:t> </a:t>
            </a:r>
            <a:endParaRPr lang="en-US" sz="2000" dirty="0"/>
          </a:p>
          <a:p>
            <a:r>
              <a:rPr lang="en-US" sz="2000" b="1" dirty="0"/>
              <a:t>4.3.2 Voting at Study Group Meetings</a:t>
            </a:r>
            <a:endParaRPr lang="en-US" sz="2000" dirty="0"/>
          </a:p>
          <a:p>
            <a:r>
              <a:rPr lang="en-US" sz="2000" dirty="0"/>
              <a:t>Any person attending a Study Group meeting may vote on all motions (including recommending approval of a PAR). A vote is carried by 75% of those present and voting “Approve” or “Disapprove.”</a:t>
            </a:r>
            <a:endParaRPr lang="en-US" sz="2000" dirty="0"/>
          </a:p>
        </p:txBody>
      </p:sp>
      <p:sp>
        <p:nvSpPr>
          <p:cNvPr id="4" name="Title 1"/>
          <p:cNvSpPr txBox="1">
            <a:spLocks/>
          </p:cNvSpPr>
          <p:nvPr/>
        </p:nvSpPr>
        <p:spPr>
          <a:xfrm>
            <a:off x="685800" y="5334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802  Operations Manual</a:t>
            </a:r>
            <a:endParaRPr lang="en-US" kern="0" dirty="0" smtClean="0"/>
          </a:p>
        </p:txBody>
      </p:sp>
    </p:spTree>
    <p:extLst>
      <p:ext uri="{BB962C8B-B14F-4D97-AF65-F5344CB8AC3E}">
        <p14:creationId xmlns:p14="http://schemas.microsoft.com/office/powerpoint/2010/main" val="541491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May 2013</a:t>
            </a:r>
            <a:endParaRPr lang="en-US" dirty="0"/>
          </a:p>
        </p:txBody>
      </p:sp>
      <p:sp>
        <p:nvSpPr>
          <p:cNvPr id="3" name="TextBox 2"/>
          <p:cNvSpPr txBox="1"/>
          <p:nvPr/>
        </p:nvSpPr>
        <p:spPr>
          <a:xfrm>
            <a:off x="419100" y="1219200"/>
            <a:ext cx="8305799" cy="5078313"/>
          </a:xfrm>
          <a:prstGeom prst="rect">
            <a:avLst/>
          </a:prstGeom>
          <a:noFill/>
        </p:spPr>
        <p:txBody>
          <a:bodyPr wrap="square" rtlCol="0">
            <a:spAutoFit/>
          </a:bodyPr>
          <a:lstStyle/>
          <a:p>
            <a:pPr lvl="0"/>
            <a:r>
              <a:rPr lang="en-US" sz="1800" b="1" u="sng" dirty="0" smtClean="0"/>
              <a:t>5 Study </a:t>
            </a:r>
            <a:r>
              <a:rPr lang="en-US" sz="1800" b="1" u="sng" dirty="0"/>
              <a:t>Groups</a:t>
            </a:r>
            <a:endParaRPr lang="en-US" sz="1800" b="1" dirty="0"/>
          </a:p>
          <a:p>
            <a:pPr lvl="1"/>
            <a:r>
              <a:rPr lang="en-US" sz="1800" b="1" i="1" u="sng" dirty="0" smtClean="0"/>
              <a:t>5.1 Function</a:t>
            </a:r>
            <a:endParaRPr lang="en-US" sz="1800" b="1" i="1" dirty="0"/>
          </a:p>
          <a:p>
            <a:r>
              <a:rPr lang="en-US" sz="1800" dirty="0"/>
              <a:t>The function of a Study Group (SG) is to complete a defined task with specific output and in a specific time frame. Once this task is complete, the function of the SG is complete and its charter expires.</a:t>
            </a:r>
          </a:p>
          <a:p>
            <a:r>
              <a:rPr lang="en-US" sz="1800" dirty="0"/>
              <a:t> </a:t>
            </a:r>
          </a:p>
          <a:p>
            <a:r>
              <a:rPr lang="en-US" sz="1800" dirty="0"/>
              <a:t>The normal function of a SG is to draft a complete PAR and five criteria (see </a:t>
            </a:r>
            <a:r>
              <a:rPr lang="en-US" sz="1800" u="sng" dirty="0">
                <a:hlinkClick r:id="rId2" action="ppaction://hlinkfile"/>
              </a:rPr>
              <a:t>rules5</a:t>
            </a:r>
            <a:r>
              <a:rPr lang="en-US" sz="1800" dirty="0"/>
              <a:t>) and to gain approval for them from the 802.11 WG,. The decision of whether to utilize the 802.11 WG or to establish a new WG, TG, or TAG to carry out work items recommended by a SG is made by the 802 EC with advice from the 802.11WG.</a:t>
            </a:r>
          </a:p>
          <a:p>
            <a:pPr lvl="1"/>
            <a:r>
              <a:rPr lang="en-US" sz="1800" b="1" i="1" u="sng" dirty="0" smtClean="0"/>
              <a:t>5.2 Formation</a:t>
            </a:r>
            <a:endParaRPr lang="en-US" sz="1800" b="1" i="1" dirty="0"/>
          </a:p>
          <a:p>
            <a:r>
              <a:rPr lang="en-US" sz="1800" dirty="0"/>
              <a:t>A SG is formed when sufficient interest has been identified for a particular area of study within the scope of 802.11WG. The first step in the process is a call for interest. Any WG member or observer can make this at the 802.11 WG opening plenary. An 802.11 SG can then be initiated by 50% approval of the 802.11 WG and is subject to approval by the 802 EC. During this approval process the 802 EC decides whether a SG is within the scope of 802.11 WG, should be moved to another WG or should be set up as a 802 Executive Committee Study Group</a:t>
            </a:r>
            <a:r>
              <a:rPr lang="en-US" sz="1800" dirty="0" smtClean="0"/>
              <a:t>.</a:t>
            </a:r>
            <a:endParaRPr lang="en-US" sz="1800" dirty="0"/>
          </a:p>
        </p:txBody>
      </p:sp>
      <p:sp>
        <p:nvSpPr>
          <p:cNvPr id="4" name="Title 1"/>
          <p:cNvSpPr txBox="1">
            <a:spLocks/>
          </p:cNvSpPr>
          <p:nvPr/>
        </p:nvSpPr>
        <p:spPr>
          <a:xfrm>
            <a:off x="685800" y="5334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802 Operations Manual (1)</a:t>
            </a:r>
            <a:endParaRPr lang="en-US" kern="0" dirty="0" smtClean="0"/>
          </a:p>
        </p:txBody>
      </p:sp>
    </p:spTree>
    <p:extLst>
      <p:ext uri="{BB962C8B-B14F-4D97-AF65-F5344CB8AC3E}">
        <p14:creationId xmlns:p14="http://schemas.microsoft.com/office/powerpoint/2010/main" val="442415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May 2013</a:t>
            </a:r>
            <a:endParaRPr lang="en-US" dirty="0"/>
          </a:p>
        </p:txBody>
      </p:sp>
      <p:sp>
        <p:nvSpPr>
          <p:cNvPr id="3" name="TextBox 2"/>
          <p:cNvSpPr txBox="1"/>
          <p:nvPr/>
        </p:nvSpPr>
        <p:spPr>
          <a:xfrm>
            <a:off x="304800" y="838200"/>
            <a:ext cx="8610600" cy="5509200"/>
          </a:xfrm>
          <a:prstGeom prst="rect">
            <a:avLst/>
          </a:prstGeom>
          <a:noFill/>
        </p:spPr>
        <p:txBody>
          <a:bodyPr wrap="square" rtlCol="0">
            <a:spAutoFit/>
          </a:bodyPr>
          <a:lstStyle/>
          <a:p>
            <a:pPr lvl="0"/>
            <a:r>
              <a:rPr lang="en-US" sz="1600" b="1" u="sng" dirty="0"/>
              <a:t>Study Groups</a:t>
            </a:r>
            <a:endParaRPr lang="en-US" sz="1600" b="1" dirty="0"/>
          </a:p>
          <a:p>
            <a:pPr lvl="1"/>
            <a:r>
              <a:rPr lang="en-US" sz="1600" b="1" i="1" u="sng" dirty="0" smtClean="0"/>
              <a:t>5.3 Continuation</a:t>
            </a:r>
            <a:endParaRPr lang="en-US" sz="1600" b="1" i="1" dirty="0"/>
          </a:p>
          <a:p>
            <a:r>
              <a:rPr lang="en-US" sz="1600" dirty="0"/>
              <a:t>A SG exists for up to 8 months. If it has not completed its work within that time, a request must be made to the WG for an extension for up to additional 6 months. Any request for SG extension is voted upon at a 802.11WG closing plenary.</a:t>
            </a:r>
          </a:p>
          <a:p>
            <a:pPr lvl="1"/>
            <a:r>
              <a:rPr lang="en-US" sz="1600" b="1" i="1" u="sng" dirty="0" smtClean="0"/>
              <a:t>5.4 Study </a:t>
            </a:r>
            <a:r>
              <a:rPr lang="en-US" sz="1600" b="1" i="1" u="sng" dirty="0"/>
              <a:t>Group Operation</a:t>
            </a:r>
            <a:endParaRPr lang="en-US" sz="1600" b="1" i="1" dirty="0"/>
          </a:p>
          <a:p>
            <a:r>
              <a:rPr lang="en-US" sz="1600" dirty="0"/>
              <a:t>SG follow the operating procedures for TG specified above with the following exceptions detailed below.</a:t>
            </a:r>
          </a:p>
          <a:p>
            <a:pPr lvl="2"/>
            <a:r>
              <a:rPr lang="en-US" sz="1600" b="1" u="sng" dirty="0" smtClean="0"/>
              <a:t>5.4.1 Study </a:t>
            </a:r>
            <a:r>
              <a:rPr lang="en-US" sz="1600" b="1" u="sng" dirty="0"/>
              <a:t>Group Meetings</a:t>
            </a:r>
            <a:endParaRPr lang="en-US" sz="1600" b="1" dirty="0"/>
          </a:p>
          <a:p>
            <a:r>
              <a:rPr lang="en-US" sz="1600" dirty="0"/>
              <a:t>SG meetings held as part of an 802.11 WG Plenary or Interim sessions count towards 802.11 WG voting rights.</a:t>
            </a:r>
          </a:p>
          <a:p>
            <a:pPr lvl="2"/>
            <a:r>
              <a:rPr lang="en-US" sz="1600" b="1" u="sng" dirty="0" smtClean="0"/>
              <a:t>5.4.2 Voting </a:t>
            </a:r>
            <a:r>
              <a:rPr lang="en-US" sz="1600" b="1" u="sng" dirty="0"/>
              <a:t>at Study Group Meetings</a:t>
            </a:r>
            <a:endParaRPr lang="en-US" sz="1600" b="1" dirty="0"/>
          </a:p>
          <a:p>
            <a:r>
              <a:rPr lang="en-US" sz="1600" dirty="0"/>
              <a:t>Any participant attending a SG meeting may participate in SG discussions, make motions and vote on all motions (including recommending approval of a PAR and five criteria). A vote is carried by 75% of those present voting “Approve” or “Disapprove.”</a:t>
            </a:r>
          </a:p>
          <a:p>
            <a:r>
              <a:rPr lang="en-US" sz="1600" dirty="0"/>
              <a:t> </a:t>
            </a:r>
          </a:p>
          <a:p>
            <a:r>
              <a:rPr lang="en-US" sz="1600" dirty="0"/>
              <a:t>Note that the LMSC WG P&amp;P sets a threshold of 75% for all votes in a study group, regardless of the type of that vote.  This takes precedence over the usual Robert’s Rules of Order thresholds for procedural votes. </a:t>
            </a:r>
          </a:p>
          <a:p>
            <a:pPr lvl="2"/>
            <a:r>
              <a:rPr lang="en-US" sz="1600" b="1" dirty="0" smtClean="0"/>
              <a:t>5.4.3  Reporting </a:t>
            </a:r>
            <a:r>
              <a:rPr lang="en-US" sz="1600" b="1" dirty="0"/>
              <a:t>Study Group Status</a:t>
            </a:r>
          </a:p>
          <a:p>
            <a:r>
              <a:rPr lang="en-US" sz="1600" dirty="0"/>
              <a:t>Progress of the SG is presented at the closing 802 EC meeting of each IEEE 802 plenary by the WG Chair.  </a:t>
            </a:r>
          </a:p>
        </p:txBody>
      </p:sp>
      <p:sp>
        <p:nvSpPr>
          <p:cNvPr id="4" name="Title 1"/>
          <p:cNvSpPr txBox="1">
            <a:spLocks/>
          </p:cNvSpPr>
          <p:nvPr/>
        </p:nvSpPr>
        <p:spPr>
          <a:xfrm>
            <a:off x="685800" y="5334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802 Operations Manual (2)</a:t>
            </a:r>
            <a:endParaRPr lang="en-US" kern="0" dirty="0" smtClean="0"/>
          </a:p>
        </p:txBody>
      </p:sp>
    </p:spTree>
    <p:extLst>
      <p:ext uri="{BB962C8B-B14F-4D97-AF65-F5344CB8AC3E}">
        <p14:creationId xmlns:p14="http://schemas.microsoft.com/office/powerpoint/2010/main" val="3969911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Current IEEE-SA Rules</a:t>
            </a:r>
          </a:p>
        </p:txBody>
      </p:sp>
      <p:sp>
        <p:nvSpPr>
          <p:cNvPr id="19459" name="Content Placeholder 2"/>
          <p:cNvSpPr>
            <a:spLocks noGrp="1"/>
          </p:cNvSpPr>
          <p:nvPr>
            <p:ph idx="1"/>
          </p:nvPr>
        </p:nvSpPr>
        <p:spPr>
          <a:xfrm>
            <a:off x="685800" y="1600200"/>
            <a:ext cx="7772400" cy="4800600"/>
          </a:xfrm>
        </p:spPr>
        <p:txBody>
          <a:bodyPr/>
          <a:lstStyle/>
          <a:p>
            <a:r>
              <a:rPr lang="en-US" sz="1800" smtClean="0"/>
              <a:t>The current version of the IEEE-SA Standards Board Bylaws is available at: </a:t>
            </a:r>
            <a:endParaRPr lang="en-GB" sz="1800" smtClean="0"/>
          </a:p>
          <a:p>
            <a:r>
              <a:rPr lang="en-US" sz="1600" smtClean="0">
                <a:hlinkClick r:id="rId2"/>
              </a:rPr>
              <a:t>http://standards.ieee.org/develop/policies/bylaws/index.html</a:t>
            </a:r>
            <a:r>
              <a:rPr lang="en-US" sz="1600" smtClean="0"/>
              <a:t> (HTML version) </a:t>
            </a:r>
            <a:endParaRPr lang="en-GB" sz="1600" smtClean="0"/>
          </a:p>
          <a:p>
            <a:r>
              <a:rPr lang="en-US" sz="1600" smtClean="0">
                <a:hlinkClick r:id="rId3"/>
              </a:rPr>
              <a:t>http://standards.ieee.org/develop/policies/bylaws/sb_bylaws.pdf</a:t>
            </a:r>
            <a:r>
              <a:rPr lang="en-US" sz="1600" smtClean="0"/>
              <a:t> (PDF version) </a:t>
            </a:r>
            <a:endParaRPr lang="en-GB" sz="1600" smtClean="0"/>
          </a:p>
          <a:p>
            <a:pPr>
              <a:buFontTx/>
              <a:buNone/>
            </a:pPr>
            <a:endParaRPr lang="en-GB" sz="1800" smtClean="0"/>
          </a:p>
          <a:p>
            <a:r>
              <a:rPr lang="en-US" sz="1800" smtClean="0"/>
              <a:t>The current version of the IEEE-SA Standards Board Operations Manual is available at: </a:t>
            </a:r>
            <a:endParaRPr lang="en-GB" sz="1800" smtClean="0"/>
          </a:p>
          <a:p>
            <a:r>
              <a:rPr lang="en-US" sz="1600" smtClean="0">
                <a:hlinkClick r:id="rId4"/>
              </a:rPr>
              <a:t>http://standards.ieee.org/develop/policies/opman/index.html</a:t>
            </a:r>
            <a:r>
              <a:rPr lang="en-US" sz="1600" smtClean="0"/>
              <a:t> (HTML version) </a:t>
            </a:r>
            <a:endParaRPr lang="en-GB" sz="1600" smtClean="0"/>
          </a:p>
          <a:p>
            <a:r>
              <a:rPr lang="en-US" sz="1600" smtClean="0">
                <a:hlinkClick r:id="rId5"/>
              </a:rPr>
              <a:t>http://standards.ieee.org/develop/policies/opman/sb_om.pdf</a:t>
            </a:r>
            <a:r>
              <a:rPr lang="en-US" sz="1600" smtClean="0"/>
              <a:t> (PDF version) </a:t>
            </a:r>
            <a:endParaRPr lang="en-GB" sz="1600" smtClean="0"/>
          </a:p>
          <a:p>
            <a:endParaRPr lang="en-GB" sz="1800" smtClean="0"/>
          </a:p>
          <a:p>
            <a:r>
              <a:rPr lang="en-US" sz="1800" smtClean="0"/>
              <a:t>The text of the changes made to these documents (approved by SASB/BOG in 2012) can be found at: </a:t>
            </a:r>
            <a:endParaRPr lang="en-GB" sz="1800" smtClean="0"/>
          </a:p>
          <a:p>
            <a:r>
              <a:rPr lang="en-US" sz="1600" smtClean="0">
                <a:hlinkClick r:id="rId6"/>
              </a:rPr>
              <a:t>http://standards.ieee.org/develop/policies/policy_rev.pdf</a:t>
            </a:r>
            <a:endParaRPr lang="en-GB" sz="1600" smtClean="0"/>
          </a:p>
          <a:p>
            <a:pPr>
              <a:buFontTx/>
              <a:buNone/>
            </a:pPr>
            <a:endParaRPr lang="en-GB" sz="1600" smtClean="0"/>
          </a:p>
          <a:p>
            <a:r>
              <a:rPr lang="en-US" sz="1800" smtClean="0"/>
              <a:t>Please read through these changes so that you are familiar with the current P&amp;P.</a:t>
            </a:r>
            <a:endParaRPr lang="en-GB" sz="1800" smtClean="0"/>
          </a:p>
          <a:p>
            <a:endParaRPr lang="en-US" sz="1800" smtClean="0"/>
          </a:p>
        </p:txBody>
      </p:sp>
      <p:sp>
        <p:nvSpPr>
          <p:cNvPr id="4" name="Date Placeholder 3"/>
          <p:cNvSpPr>
            <a:spLocks noGrp="1"/>
          </p:cNvSpPr>
          <p:nvPr>
            <p:ph type="dt" sz="quarter"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194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r>
              <a:rPr lang="en-US"/>
              <a:t>Slide </a:t>
            </a:r>
            <a:fld id="{D7EEBAA6-1983-49B1-B727-8CEF8E98A1AD}" type="slidenum">
              <a:rPr lang="en-US"/>
              <a:pPr/>
              <a:t>8</a:t>
            </a:fld>
            <a:endParaRPr lang="en-US"/>
          </a:p>
        </p:txBody>
      </p:sp>
    </p:spTree>
    <p:extLst>
      <p:ext uri="{BB962C8B-B14F-4D97-AF65-F5344CB8AC3E}">
        <p14:creationId xmlns:p14="http://schemas.microsoft.com/office/powerpoint/2010/main" val="11309231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p:txBody>
          <a:bodyPr/>
          <a:lstStyle/>
          <a:p>
            <a:pPr>
              <a:defRPr/>
            </a:pPr>
            <a:r>
              <a:rPr lang="en-US" smtClean="0"/>
              <a:t>March 2013</a:t>
            </a:r>
            <a:endParaRPr lang="en-US"/>
          </a:p>
        </p:txBody>
      </p:sp>
      <p:sp>
        <p:nvSpPr>
          <p:cNvPr id="8195" name="Footer Placeholder 4"/>
          <p:cNvSpPr>
            <a:spLocks noGrp="1"/>
          </p:cNvSpPr>
          <p:nvPr>
            <p:ph type="ftr" sz="quarter" idx="11"/>
          </p:nvPr>
        </p:nvSpPr>
        <p:spPr/>
        <p:txBody>
          <a:bodyPr/>
          <a:lstStyle/>
          <a:p>
            <a:pPr>
              <a:defRPr/>
            </a:pPr>
            <a:r>
              <a:rPr lang="en-US"/>
              <a:t>Jon Rosdahl (CSR)</a:t>
            </a: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ＭＳ Ｐゴシック" pitchFamily="34" charset="-128"/>
              </a:defRPr>
            </a:lvl1pPr>
            <a:lvl2pPr marL="742950" indent="-285750">
              <a:defRPr sz="1200">
                <a:solidFill>
                  <a:schemeClr val="tx1"/>
                </a:solidFill>
                <a:latin typeface="Times New Roman" pitchFamily="18" charset="0"/>
                <a:ea typeface="ＭＳ Ｐゴシック" pitchFamily="34" charset="-128"/>
              </a:defRPr>
            </a:lvl2pPr>
            <a:lvl3pPr marL="1143000" indent="-228600">
              <a:defRPr sz="1200">
                <a:solidFill>
                  <a:schemeClr val="tx1"/>
                </a:solidFill>
                <a:latin typeface="Times New Roman" pitchFamily="18" charset="0"/>
                <a:ea typeface="ＭＳ Ｐゴシック" pitchFamily="34" charset="-128"/>
              </a:defRPr>
            </a:lvl3pPr>
            <a:lvl4pPr marL="1600200" indent="-228600">
              <a:defRPr sz="1200">
                <a:solidFill>
                  <a:schemeClr val="tx1"/>
                </a:solidFill>
                <a:latin typeface="Times New Roman" pitchFamily="18" charset="0"/>
                <a:ea typeface="ＭＳ Ｐゴシック" pitchFamily="34" charset="-128"/>
              </a:defRPr>
            </a:lvl4pPr>
            <a:lvl5pPr marL="2057400" indent="-22860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r>
              <a:rPr lang="en-US"/>
              <a:t>Slide </a:t>
            </a:r>
            <a:fld id="{1CD4BCB4-679D-4F23-A04C-1C0FC7A98C44}" type="slidenum">
              <a:rPr lang="en-US"/>
              <a:pPr/>
              <a:t>9</a:t>
            </a:fld>
            <a:endParaRPr lang="en-US"/>
          </a:p>
        </p:txBody>
      </p:sp>
      <p:sp>
        <p:nvSpPr>
          <p:cNvPr id="20485" name="Rectangle 2"/>
          <p:cNvSpPr>
            <a:spLocks noGrp="1" noChangeArrowheads="1"/>
          </p:cNvSpPr>
          <p:nvPr>
            <p:ph type="title"/>
          </p:nvPr>
        </p:nvSpPr>
        <p:spPr>
          <a:xfrm>
            <a:off x="685800" y="685800"/>
            <a:ext cx="7772400" cy="609600"/>
          </a:xfrm>
        </p:spPr>
        <p:txBody>
          <a:bodyPr/>
          <a:lstStyle/>
          <a:p>
            <a:r>
              <a:rPr lang="en-US" smtClean="0"/>
              <a:t>Current IEEE 802 Procedures </a:t>
            </a:r>
          </a:p>
        </p:txBody>
      </p:sp>
      <p:sp>
        <p:nvSpPr>
          <p:cNvPr id="20486" name="Rectangle 3"/>
          <p:cNvSpPr>
            <a:spLocks noGrp="1" noChangeArrowheads="1"/>
          </p:cNvSpPr>
          <p:nvPr>
            <p:ph type="body" idx="1"/>
          </p:nvPr>
        </p:nvSpPr>
        <p:spPr>
          <a:xfrm>
            <a:off x="685800" y="1219200"/>
            <a:ext cx="7772400" cy="5181600"/>
          </a:xfrm>
        </p:spPr>
        <p:txBody>
          <a:bodyPr/>
          <a:lstStyle/>
          <a:p>
            <a:r>
              <a:rPr lang="en-US" sz="2000" smtClean="0">
                <a:hlinkClick r:id="rId2"/>
              </a:rPr>
              <a:t>IEEE 802 Policies &amp; Procedures</a:t>
            </a:r>
            <a:r>
              <a:rPr lang="en-US" sz="2000" smtClean="0"/>
              <a:t> </a:t>
            </a:r>
          </a:p>
          <a:p>
            <a:pPr lvl="1"/>
            <a:r>
              <a:rPr lang="en-US" sz="1600" smtClean="0"/>
              <a:t>(link to AudCom, approved by IEEE-SA Standards Board Dec 2012)</a:t>
            </a:r>
            <a:r>
              <a:rPr lang="en-US" sz="1800" smtClean="0"/>
              <a:t> </a:t>
            </a:r>
          </a:p>
          <a:p>
            <a:pPr lvl="1"/>
            <a:r>
              <a:rPr lang="en-US" sz="1400" smtClean="0">
                <a:hlinkClick r:id="rId2"/>
              </a:rPr>
              <a:t>http://standards.ieee.org/board/aud/LMSC.pdf</a:t>
            </a:r>
            <a:endParaRPr lang="en-US" sz="1400" smtClean="0"/>
          </a:p>
          <a:p>
            <a:pPr lvl="1"/>
            <a:endParaRPr lang="en-US" sz="1400" smtClean="0"/>
          </a:p>
          <a:p>
            <a:r>
              <a:rPr lang="en-US" sz="2000" smtClean="0">
                <a:hlinkClick r:id="rId3"/>
              </a:rPr>
              <a:t>IEEE 802 Operations Manual </a:t>
            </a:r>
            <a:r>
              <a:rPr lang="en-US" sz="1600" smtClean="0"/>
              <a:t>(effective 16 Nov 2012), </a:t>
            </a:r>
            <a:endParaRPr lang="en-US" sz="2000" smtClean="0"/>
          </a:p>
          <a:p>
            <a:pPr lvl="1"/>
            <a:r>
              <a:rPr lang="en-US" sz="1200" smtClean="0">
                <a:hlinkClick r:id="rId4"/>
              </a:rPr>
              <a:t>http://grouper.ieee.org/groups/802/PNP/approved/IEEE_802_OM_v11.pdf</a:t>
            </a:r>
            <a:endParaRPr lang="en-US" sz="1200" smtClean="0"/>
          </a:p>
          <a:p>
            <a:pPr lvl="1">
              <a:buFontTx/>
              <a:buNone/>
            </a:pPr>
            <a:endParaRPr lang="en-US" sz="1200" smtClean="0"/>
          </a:p>
          <a:p>
            <a:r>
              <a:rPr lang="en-US" sz="2000" smtClean="0">
                <a:hlinkClick r:id="rId5" action="ppaction://hlinkfile"/>
              </a:rPr>
              <a:t>IEEE 802 Working Group Policies and Procedures</a:t>
            </a:r>
            <a:r>
              <a:rPr lang="en-US" sz="2000" smtClean="0"/>
              <a:t> </a:t>
            </a:r>
            <a:r>
              <a:rPr lang="en-US" sz="1600" smtClean="0"/>
              <a:t>(effective 16 Nov 2012) </a:t>
            </a:r>
            <a:endParaRPr lang="en-US" sz="2000" smtClean="0"/>
          </a:p>
          <a:p>
            <a:pPr lvl="1"/>
            <a:r>
              <a:rPr lang="en-US" sz="1400" smtClean="0">
                <a:hlinkClick r:id="rId6"/>
              </a:rPr>
              <a:t>http://grouper.ieee.org/groups/802/PNP/approved/IEEE_802_WG_PandP_v12.pdf</a:t>
            </a:r>
            <a:endParaRPr lang="en-US" sz="1400" smtClean="0"/>
          </a:p>
          <a:p>
            <a:pPr lvl="1"/>
            <a:endParaRPr lang="en-US" sz="1400" smtClean="0"/>
          </a:p>
          <a:p>
            <a:r>
              <a:rPr lang="en-US" sz="2000" smtClean="0">
                <a:hlinkClick r:id="rId7" tooltip="802.11 WG Operation Manual"/>
              </a:rPr>
              <a:t>IEEE 802.11 WG OM</a:t>
            </a:r>
            <a:r>
              <a:rPr lang="en-US" sz="1800" smtClean="0"/>
              <a:t>: (Approved January 2013)</a:t>
            </a:r>
          </a:p>
          <a:p>
            <a:pPr lvl="1"/>
            <a:r>
              <a:rPr lang="en-US" sz="1200" smtClean="0">
                <a:hlinkClick r:id="rId7"/>
              </a:rPr>
              <a:t>https://mentor.ieee.org/802.11/dcn/13/11-13-0001-01-0000-802-11-operations-manual.docx</a:t>
            </a:r>
            <a:endParaRPr lang="en-US" sz="1200" smtClean="0"/>
          </a:p>
          <a:p>
            <a:endParaRPr lang="en-US" sz="1800" smtClean="0"/>
          </a:p>
          <a:p>
            <a:pPr>
              <a:buFontTx/>
              <a:buNone/>
            </a:pPr>
            <a:r>
              <a:rPr lang="en-US" sz="2000" smtClean="0"/>
              <a:t>Policies and Procedures hierarchy</a:t>
            </a:r>
          </a:p>
          <a:p>
            <a:pPr lvl="1"/>
            <a:r>
              <a:rPr lang="en-US" sz="1800" smtClean="0">
                <a:hlinkClick r:id="rId8"/>
              </a:rPr>
              <a:t>http://www.ieee802.org/11/Rules/rules.shtml</a:t>
            </a:r>
            <a:endParaRPr lang="en-US" sz="1800" smtClean="0"/>
          </a:p>
          <a:p>
            <a:pPr lvl="1"/>
            <a:endParaRPr lang="en-US" sz="1800" smtClean="0"/>
          </a:p>
        </p:txBody>
      </p:sp>
    </p:spTree>
    <p:extLst>
      <p:ext uri="{BB962C8B-B14F-4D97-AF65-F5344CB8AC3E}">
        <p14:creationId xmlns:p14="http://schemas.microsoft.com/office/powerpoint/2010/main" val="4291733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276080</TotalTime>
  <Words>955</Words>
  <Application>Microsoft Office PowerPoint</Application>
  <PresentationFormat>On-screen Show (4:3)</PresentationFormat>
  <Paragraphs>133</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WG11   Chair’s Comments on Study Groups</vt:lpstr>
      <vt:lpstr>PowerPoint Presentation</vt:lpstr>
      <vt:lpstr>Recall of SG rules</vt:lpstr>
      <vt:lpstr>PowerPoint Presentation</vt:lpstr>
      <vt:lpstr>PowerPoint Presentation</vt:lpstr>
      <vt:lpstr>PowerPoint Presentation</vt:lpstr>
      <vt:lpstr>PowerPoint Presentation</vt:lpstr>
      <vt:lpstr>Current IEEE-SA Rules</vt:lpstr>
      <vt:lpstr>Current IEEE 802 Procedures </vt:lpstr>
    </vt:vector>
  </TitlesOfParts>
  <Company>Marvell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Comments on Study Groups</dc:title>
  <dc:creator>Bruce Kraemer</dc:creator>
  <cp:lastModifiedBy>Marvell</cp:lastModifiedBy>
  <cp:revision>2789</cp:revision>
  <cp:lastPrinted>2013-05-13T21:24:14Z</cp:lastPrinted>
  <dcterms:created xsi:type="dcterms:W3CDTF">1998-02-10T13:07:52Z</dcterms:created>
  <dcterms:modified xsi:type="dcterms:W3CDTF">2013-05-14T00:05:58Z</dcterms:modified>
</cp:coreProperties>
</file>