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8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4660" autoAdjust="0"/>
  </p:normalViewPr>
  <p:slideViewPr>
    <p:cSldViewPr>
      <p:cViewPr>
        <p:scale>
          <a:sx n="70" d="100"/>
          <a:sy n="70" d="100"/>
        </p:scale>
        <p:origin x="-444" y="-1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AU"/>
              <a:t>Wi-Fi chipsets sold per annum (millions)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4581610565611573E-2"/>
          <c:y val="0.12120325624047122"/>
          <c:w val="0.91541838943438847"/>
          <c:h val="0.772093827882824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Chips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Sheet1!$B$2:$N$2</c:f>
              <c:numCache>
                <c:formatCode>??0.0</c:formatCode>
                <c:ptCount val="13"/>
                <c:pt idx="0">
                  <c:v>5.3864159999999996</c:v>
                </c:pt>
                <c:pt idx="1">
                  <c:v>7.4811446999999998</c:v>
                </c:pt>
                <c:pt idx="2">
                  <c:v>23.063993670295496</c:v>
                </c:pt>
                <c:pt idx="3">
                  <c:v>43.187578414591329</c:v>
                </c:pt>
                <c:pt idx="4">
                  <c:v>81.523284303860834</c:v>
                </c:pt>
                <c:pt idx="5" formatCode="?,??0.0">
                  <c:v>158.76331859166399</c:v>
                </c:pt>
                <c:pt idx="6" formatCode="?,??0.0">
                  <c:v>203.57834759224957</c:v>
                </c:pt>
                <c:pt idx="7" formatCode="?,??0.0">
                  <c:v>307.20641727015703</c:v>
                </c:pt>
                <c:pt idx="8" formatCode="?,??0.0">
                  <c:v>459.60313655279998</c:v>
                </c:pt>
                <c:pt idx="9" formatCode="?,??0.0">
                  <c:v>591.29498842435498</c:v>
                </c:pt>
                <c:pt idx="10" formatCode="0.0">
                  <c:v>906.22087862758133</c:v>
                </c:pt>
                <c:pt idx="11" formatCode="0.0">
                  <c:v>1138.278647887664</c:v>
                </c:pt>
                <c:pt idx="12" formatCode="?,??0.0">
                  <c:v>1500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02912"/>
        <c:axId val="6904448"/>
      </c:barChart>
      <c:catAx>
        <c:axId val="690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04448"/>
        <c:crosses val="autoZero"/>
        <c:auto val="1"/>
        <c:lblAlgn val="ctr"/>
        <c:lblOffset val="100"/>
        <c:noMultiLvlLbl val="0"/>
      </c:catAx>
      <c:valAx>
        <c:axId val="690444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690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dirty="0"/>
              <a:t>Wi-Fi Alliance product certifications per </a:t>
            </a:r>
            <a:r>
              <a:rPr lang="en-AU" dirty="0" smtClean="0"/>
              <a:t>annum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/>
              <a:t>by category)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4581589119541875E-2"/>
          <c:y val="0.18133878002091844"/>
          <c:w val="0.91541838943438847"/>
          <c:h val="0.708486176070096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PCs &amp;  Computing 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0">
                  <c:v>37</c:v>
                </c:pt>
                <c:pt idx="1">
                  <c:v>89</c:v>
                </c:pt>
                <c:pt idx="2">
                  <c:v>237</c:v>
                </c:pt>
                <c:pt idx="3">
                  <c:v>298</c:v>
                </c:pt>
                <c:pt idx="4">
                  <c:v>482</c:v>
                </c:pt>
                <c:pt idx="5">
                  <c:v>398</c:v>
                </c:pt>
                <c:pt idx="6">
                  <c:v>272</c:v>
                </c:pt>
                <c:pt idx="7">
                  <c:v>318</c:v>
                </c:pt>
                <c:pt idx="8">
                  <c:v>320</c:v>
                </c:pt>
                <c:pt idx="9">
                  <c:v>330</c:v>
                </c:pt>
                <c:pt idx="10">
                  <c:v>441</c:v>
                </c:pt>
                <c:pt idx="11">
                  <c:v>610</c:v>
                </c:pt>
                <c:pt idx="12">
                  <c:v>450</c:v>
                </c:pt>
              </c:numCache>
            </c:numRef>
          </c:val>
        </c:ser>
        <c:ser>
          <c:idx val="4"/>
          <c:order val="1"/>
          <c:tx>
            <c:strRef>
              <c:f>Sheet1!$A$4</c:f>
              <c:strCache>
                <c:ptCount val="1"/>
                <c:pt idx="0">
                  <c:v>Networking Equipment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Sheet1!$B$4:$N$4</c:f>
              <c:numCache>
                <c:formatCode>General</c:formatCode>
                <c:ptCount val="13"/>
                <c:pt idx="0">
                  <c:v>30</c:v>
                </c:pt>
                <c:pt idx="1">
                  <c:v>55</c:v>
                </c:pt>
                <c:pt idx="2">
                  <c:v>137</c:v>
                </c:pt>
                <c:pt idx="3">
                  <c:v>145</c:v>
                </c:pt>
                <c:pt idx="4">
                  <c:v>256</c:v>
                </c:pt>
                <c:pt idx="5">
                  <c:v>245</c:v>
                </c:pt>
                <c:pt idx="6">
                  <c:v>256</c:v>
                </c:pt>
                <c:pt idx="7">
                  <c:v>354</c:v>
                </c:pt>
                <c:pt idx="8">
                  <c:v>358</c:v>
                </c:pt>
                <c:pt idx="9">
                  <c:v>446</c:v>
                </c:pt>
                <c:pt idx="10">
                  <c:v>538</c:v>
                </c:pt>
                <c:pt idx="11">
                  <c:v>741</c:v>
                </c:pt>
                <c:pt idx="12">
                  <c:v>943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Consumer Electronics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Sheet1!$B$5:$N$5</c:f>
              <c:numCache>
                <c:formatCode>General</c:formatCode>
                <c:ptCount val="13"/>
                <c:pt idx="4">
                  <c:v>6</c:v>
                </c:pt>
                <c:pt idx="5">
                  <c:v>9</c:v>
                </c:pt>
                <c:pt idx="6">
                  <c:v>10</c:v>
                </c:pt>
                <c:pt idx="7">
                  <c:v>35</c:v>
                </c:pt>
                <c:pt idx="8">
                  <c:v>60</c:v>
                </c:pt>
                <c:pt idx="9">
                  <c:v>158</c:v>
                </c:pt>
                <c:pt idx="10">
                  <c:v>485</c:v>
                </c:pt>
                <c:pt idx="11">
                  <c:v>680</c:v>
                </c:pt>
                <c:pt idx="12">
                  <c:v>1007</c:v>
                </c:pt>
              </c:numCache>
            </c:numRef>
          </c:val>
        </c:ser>
        <c:ser>
          <c:idx val="5"/>
          <c:order val="3"/>
          <c:tx>
            <c:strRef>
              <c:f>Sheet1!$A$6</c:f>
              <c:strCache>
                <c:ptCount val="1"/>
                <c:pt idx="0">
                  <c:v>Mobile Handsets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Sheet1!$B$6:$N$6</c:f>
              <c:numCache>
                <c:formatCode>General</c:formatCode>
                <c:ptCount val="13"/>
                <c:pt idx="3">
                  <c:v>1</c:v>
                </c:pt>
                <c:pt idx="4">
                  <c:v>7</c:v>
                </c:pt>
                <c:pt idx="5">
                  <c:v>18</c:v>
                </c:pt>
                <c:pt idx="6">
                  <c:v>59</c:v>
                </c:pt>
                <c:pt idx="7">
                  <c:v>58</c:v>
                </c:pt>
                <c:pt idx="8">
                  <c:v>106</c:v>
                </c:pt>
                <c:pt idx="9">
                  <c:v>226</c:v>
                </c:pt>
                <c:pt idx="10">
                  <c:v>477</c:v>
                </c:pt>
                <c:pt idx="11">
                  <c:v>724</c:v>
                </c:pt>
                <c:pt idx="12">
                  <c:v>946</c:v>
                </c:pt>
              </c:numCache>
            </c:numRef>
          </c:val>
        </c:ser>
        <c:ser>
          <c:idx val="0"/>
          <c:order val="4"/>
          <c:tx>
            <c:strRef>
              <c:f>Sheet1!$A$2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2</c:v>
                </c:pt>
                <c:pt idx="7">
                  <c:v>20</c:v>
                </c:pt>
                <c:pt idx="8">
                  <c:v>20</c:v>
                </c:pt>
                <c:pt idx="9">
                  <c:v>48</c:v>
                </c:pt>
                <c:pt idx="10">
                  <c:v>49</c:v>
                </c:pt>
                <c:pt idx="11">
                  <c:v>135</c:v>
                </c:pt>
                <c:pt idx="12">
                  <c:v>162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760192"/>
        <c:axId val="88277760"/>
      </c:barChart>
      <c:catAx>
        <c:axId val="1007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277760"/>
        <c:crosses val="autoZero"/>
        <c:auto val="1"/>
        <c:lblAlgn val="ctr"/>
        <c:lblOffset val="100"/>
        <c:noMultiLvlLbl val="0"/>
      </c:catAx>
      <c:valAx>
        <c:axId val="8827776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00760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827442880322563"/>
          <c:y val="0.21816435736230647"/>
          <c:w val="0.32344291606926517"/>
          <c:h val="0.48199210563795802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0.93416</cdr:x>
      <cdr:y>0.23256</cdr:y>
    </cdr:from>
    <cdr:to>
      <cdr:x>0.99527</cdr:x>
      <cdr:y>0.65391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8153400" y="1143000"/>
          <a:ext cx="533400" cy="2070893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0.57621</cdr:x>
      <cdr:y>0.27907</cdr:y>
    </cdr:from>
    <cdr:to>
      <cdr:x>0.81185</cdr:x>
      <cdr:y>0.44262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029200" y="1371600"/>
          <a:ext cx="2056684" cy="8038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r"/>
          <a:r>
            <a:rPr lang="en-AU" sz="1800" b="1" dirty="0" smtClean="0">
              <a:solidFill>
                <a:srgbClr val="FF0000"/>
              </a:solidFill>
            </a:rPr>
            <a:t>Growth areas</a:t>
          </a:r>
          <a:endParaRPr lang="en-US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0.81193</cdr:x>
      <cdr:y>0.29457</cdr:y>
    </cdr:from>
    <cdr:to>
      <cdr:x>0.93416</cdr:x>
      <cdr:y>0.31008</cdr:y>
    </cdr:to>
    <cdr:sp macro="" textlink="">
      <cdr:nvSpPr>
        <cdr:cNvPr id="7" name="Straight Arrow Connector 6"/>
        <cdr:cNvSpPr/>
      </cdr:nvSpPr>
      <cdr:spPr>
        <a:xfrm xmlns:a="http://schemas.openxmlformats.org/drawingml/2006/main" flipV="1">
          <a:off x="7086601" y="1447799"/>
          <a:ext cx="1066800" cy="76199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03093" y="6628955"/>
            <a:ext cx="241355" cy="181271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F5CCB13-0A32-4557-88E9-079F0C3306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Myles, Hart, Hedayat (Cisco)</a:t>
            </a:r>
            <a:endParaRPr lang="en-AU" dirty="0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27A80772-3626-4457-B273-75FCAA2B6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01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Myles, Hart, Hedayat (Cisco)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0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802.11-13/0549r0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2013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A </a:t>
            </a:r>
            <a:r>
              <a:rPr lang="en-AU" dirty="0"/>
              <a:t>p</a:t>
            </a:r>
            <a:r>
              <a:rPr lang="en-AU" dirty="0" smtClean="0"/>
              <a:t>erspective on what any</a:t>
            </a:r>
            <a:br>
              <a:rPr lang="en-AU" dirty="0" smtClean="0"/>
            </a:br>
            <a:r>
              <a:rPr lang="en-AU" dirty="0" smtClean="0"/>
              <a:t>High </a:t>
            </a:r>
            <a:r>
              <a:rPr lang="en-AU" dirty="0"/>
              <a:t>Efficiency </a:t>
            </a:r>
            <a:r>
              <a:rPr lang="en-AU" dirty="0" smtClean="0"/>
              <a:t>Wireless</a:t>
            </a:r>
            <a:r>
              <a:rPr lang="en-US" dirty="0"/>
              <a:t> </a:t>
            </a:r>
            <a:r>
              <a:rPr lang="en-US" dirty="0" smtClean="0"/>
              <a:t>TG</a:t>
            </a:r>
            <a:br>
              <a:rPr lang="en-US" dirty="0" smtClean="0"/>
            </a:br>
            <a:r>
              <a:rPr lang="en-US" dirty="0" smtClean="0"/>
              <a:t>should and should not do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1 May 2013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04093"/>
              </p:ext>
            </p:extLst>
          </p:nvPr>
        </p:nvGraphicFramePr>
        <p:xfrm>
          <a:off x="685800" y="3429000"/>
          <a:ext cx="7696200" cy="1833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+61 418 656587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Reza Hedayat</a:t>
                      </a:r>
                      <a:endParaRPr lang="en-AU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Cisco</a:t>
                      </a:r>
                      <a:endParaRPr lang="en-AU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+1 469 2552656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rehedaya@cisco.com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en-AU" dirty="0" smtClean="0"/>
              <a:t>Myles, Hart, Hedayat (Cisco)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many examples of Wi-Fi issues that could appropriately be dealt with by WFA &amp; vendors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664779"/>
              </p:ext>
            </p:extLst>
          </p:nvPr>
        </p:nvGraphicFramePr>
        <p:xfrm>
          <a:off x="304800" y="1752600"/>
          <a:ext cx="8458200" cy="445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/>
                <a:gridCol w="31242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Identified</a:t>
                      </a:r>
                      <a:r>
                        <a:rPr lang="en-AU" sz="1600" baseline="0" dirty="0" smtClean="0"/>
                        <a:t> i</a:t>
                      </a:r>
                      <a:r>
                        <a:rPr lang="en-AU" sz="1600" dirty="0" smtClean="0"/>
                        <a:t>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Possible</a:t>
                      </a:r>
                      <a:r>
                        <a:rPr lang="en-AU" sz="1600" baseline="0" dirty="0" smtClean="0"/>
                        <a:t> f</a:t>
                      </a:r>
                      <a:r>
                        <a:rPr lang="en-AU" sz="1600" dirty="0" smtClean="0"/>
                        <a:t>ix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Responsibility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aseline="0" dirty="0" smtClean="0"/>
                        <a:t>Use of 1 &amp; 2Mb/s wastes substantial airtime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Discourage use of 802.11b </a:t>
                      </a:r>
                      <a:r>
                        <a:rPr lang="en-AU" sz="1600" dirty="0" smtClean="0"/>
                        <a:t>rates out of the box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802.11b-only devices</a:t>
                      </a:r>
                      <a:r>
                        <a:rPr lang="en-AU" sz="1600" baseline="0" dirty="0" smtClean="0"/>
                        <a:t> waste airtime because they need protection mechanisms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Discourage certification</a:t>
                      </a:r>
                      <a:r>
                        <a:rPr lang="en-AU" sz="1600" baseline="0" dirty="0" smtClean="0"/>
                        <a:t> of 802.11b-only devices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 marL="90000" marR="90000" marT="90000" marB="90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Soft APs (and Wi-Fi Direct</a:t>
                      </a:r>
                      <a:r>
                        <a:rPr lang="en-AU" sz="1600" baseline="0" dirty="0" smtClean="0"/>
                        <a:t> devices</a:t>
                      </a:r>
                      <a:r>
                        <a:rPr lang="en-AU" sz="1600" dirty="0" smtClean="0"/>
                        <a:t>) are</a:t>
                      </a:r>
                      <a:r>
                        <a:rPr lang="en-AU" sz="1600" baseline="0" dirty="0" smtClean="0"/>
                        <a:t> often </a:t>
                      </a:r>
                      <a:r>
                        <a:rPr lang="en-AU" sz="1600" baseline="0" dirty="0" smtClean="0"/>
                        <a:t>unmanaged, congregate in crowds, yet aren’t designed for high density, causing </a:t>
                      </a:r>
                      <a:r>
                        <a:rPr lang="en-AU" sz="1600" baseline="0" dirty="0" smtClean="0"/>
                        <a:t>interference to managed infrastructure </a:t>
                      </a:r>
                      <a:r>
                        <a:rPr lang="en-AU" sz="1600" baseline="0" dirty="0" smtClean="0"/>
                        <a:t>APs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</a:pPr>
                      <a:r>
                        <a:rPr lang="en-AU" sz="1600" baseline="0" dirty="0" smtClean="0"/>
                        <a:t>Discourage regulators from loosening DFS rules to allow 5GHz operation for soft APs without radar detection</a:t>
                      </a:r>
                    </a:p>
                    <a:p>
                      <a:pPr>
                        <a:spcBef>
                          <a:spcPts val="400"/>
                        </a:spcBef>
                      </a:pPr>
                      <a:r>
                        <a:rPr lang="en-AU" sz="1600" baseline="0" dirty="0" smtClean="0"/>
                        <a:t>Best practice document for soft APs (limit power; delete low MCSs 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from operational set, </a:t>
                      </a: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 how often management frames are sent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Spectrum TG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802.18 WG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802.11 Regulatory SC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</a:txBody>
                  <a:tcPr marL="90000" marR="90000" marT="90000" marB="90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76559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many examples of Wi-Fi issues that could appropriately be dealt with by WFA &amp; vendors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695798"/>
              </p:ext>
            </p:extLst>
          </p:nvPr>
        </p:nvGraphicFramePr>
        <p:xfrm>
          <a:off x="304800" y="1676400"/>
          <a:ext cx="8458200" cy="478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/>
                <a:gridCol w="31242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Identified</a:t>
                      </a:r>
                      <a:r>
                        <a:rPr lang="en-AU" sz="1600" baseline="0" dirty="0" smtClean="0"/>
                        <a:t> i</a:t>
                      </a:r>
                      <a:r>
                        <a:rPr lang="en-AU" sz="1600" dirty="0" smtClean="0"/>
                        <a:t>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Possible</a:t>
                      </a:r>
                      <a:r>
                        <a:rPr lang="en-AU" sz="1600" baseline="0" dirty="0" smtClean="0"/>
                        <a:t> f</a:t>
                      </a:r>
                      <a:r>
                        <a:rPr lang="en-AU" sz="1600" dirty="0" smtClean="0"/>
                        <a:t>ix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Responsibility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Poor</a:t>
                      </a:r>
                      <a:r>
                        <a:rPr lang="en-AU" sz="1600" baseline="0" dirty="0" smtClean="0"/>
                        <a:t> roaming algorithms resulting in “sticky AP” problem or flapping AP problem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Best</a:t>
                      </a:r>
                      <a:r>
                        <a:rPr lang="en-AU" sz="1600" baseline="0" dirty="0" smtClean="0"/>
                        <a:t> practice document for roaming behaviour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Certification and deployment of 11v BSS Transition mechanism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/>
                    </a:p>
                  </a:txBody>
                  <a:tcPr marL="90000" marR="90000" marT="90000" marB="90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Suboptimal rate adaptation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Consider certification</a:t>
                      </a:r>
                      <a:r>
                        <a:rPr lang="en-AU" sz="1600" baseline="0" dirty="0" smtClean="0"/>
                        <a:t> &amp; deployment of MCS Feedback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Disable </a:t>
                      </a:r>
                      <a:r>
                        <a:rPr lang="en-US" sz="1600" dirty="0" smtClean="0"/>
                        <a:t>11b rates &amp; 6-12 Mbps as operational/supported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Inefficiency caused by insufficient</a:t>
                      </a:r>
                      <a:r>
                        <a:rPr lang="en-AU" sz="1600" baseline="0" dirty="0" smtClean="0"/>
                        <a:t> use of aggregation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Encourage more</a:t>
                      </a:r>
                      <a:r>
                        <a:rPr lang="en-AU" sz="1600" baseline="0" dirty="0" smtClean="0"/>
                        <a:t> use of A-MPDU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Encourage use of A-MPDU of A-MSDU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Inefficiency caused</a:t>
                      </a:r>
                      <a:r>
                        <a:rPr lang="en-AU" sz="1600" baseline="0" dirty="0" smtClean="0"/>
                        <a:t> by insufficient use of “spatial aggregation”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Encourage use</a:t>
                      </a:r>
                      <a:r>
                        <a:rPr lang="en-AU" sz="1600" baseline="0" dirty="0" smtClean="0"/>
                        <a:t> of DL-MU-MIMO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Note: likely to be part of second WFA certification of “ac” 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76138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many examples of Wi-Fi issues that could appropriately be dealt with by WFA &amp; vendors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165258"/>
              </p:ext>
            </p:extLst>
          </p:nvPr>
        </p:nvGraphicFramePr>
        <p:xfrm>
          <a:off x="304800" y="1752600"/>
          <a:ext cx="8458200" cy="437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/>
                <a:gridCol w="31242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Identified</a:t>
                      </a:r>
                      <a:r>
                        <a:rPr lang="en-AU" sz="1600" baseline="0" dirty="0" smtClean="0"/>
                        <a:t> i</a:t>
                      </a:r>
                      <a:r>
                        <a:rPr lang="en-AU" sz="1600" dirty="0" smtClean="0"/>
                        <a:t>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Possible</a:t>
                      </a:r>
                      <a:r>
                        <a:rPr lang="en-AU" sz="1600" baseline="0" dirty="0" smtClean="0"/>
                        <a:t> f</a:t>
                      </a:r>
                      <a:r>
                        <a:rPr lang="en-AU" sz="1600" dirty="0" smtClean="0"/>
                        <a:t>ix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Responsibility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Airtime filled with too many Beacons, Probe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baseline="0" dirty="0" err="1" smtClean="0"/>
                        <a:t>Req</a:t>
                      </a:r>
                      <a:r>
                        <a:rPr lang="en-AU" sz="1600" baseline="0" dirty="0" smtClean="0"/>
                        <a:t>/</a:t>
                      </a:r>
                      <a:r>
                        <a:rPr lang="en-AU" sz="1600" baseline="0" dirty="0" err="1" smtClean="0"/>
                        <a:t>Resp</a:t>
                      </a:r>
                      <a:r>
                        <a:rPr lang="en-AU" sz="1600" baseline="0" dirty="0" smtClean="0"/>
                        <a:t>, </a:t>
                      </a:r>
                      <a:r>
                        <a:rPr lang="en-AU" sz="1600" baseline="0" dirty="0" smtClean="0"/>
                        <a:t>particularly at low data rates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Note: 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soft APs are worst </a:t>
                      </a:r>
                      <a:r>
                        <a:rPr lang="en-AU" sz="1600" baseline="0" dirty="0" smtClean="0"/>
                        <a:t>offenders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Best</a:t>
                      </a:r>
                      <a:r>
                        <a:rPr lang="en-AU" sz="1600" baseline="0" dirty="0" smtClean="0"/>
                        <a:t> practices for management frame use &amp; rate policies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aseline="0" dirty="0" smtClean="0"/>
                        <a:t>Limit Primary to </a:t>
                      </a:r>
                      <a:r>
                        <a:rPr lang="en-AU" sz="1600" baseline="0" smtClean="0"/>
                        <a:t>Ch</a:t>
                      </a:r>
                      <a:r>
                        <a:rPr lang="en-AU" sz="1600" baseline="0" dirty="0" smtClean="0"/>
                        <a:t> 1, 6, 11</a:t>
                      </a:r>
                      <a:endParaRPr lang="en-A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aseline="0" dirty="0" smtClean="0"/>
                        <a:t>Note: possible overlap with 11ai</a:t>
                      </a:r>
                      <a:r>
                        <a:rPr lang="en-AU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IEEE?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Poor</a:t>
                      </a:r>
                      <a:r>
                        <a:rPr lang="en-AU" sz="1600" baseline="0" dirty="0" smtClean="0"/>
                        <a:t> quality implementations (e.g. client going to PS mode &amp; and doze state without confirmation from AP =&gt; excess retries; </a:t>
                      </a:r>
                      <a:r>
                        <a:rPr lang="en-AU" sz="1600" baseline="0" dirty="0" err="1" smtClean="0"/>
                        <a:t>overlength</a:t>
                      </a:r>
                      <a:r>
                        <a:rPr lang="en-AU" sz="1600" baseline="0" dirty="0" smtClean="0"/>
                        <a:t> TXOPs)</a:t>
                      </a:r>
                      <a:endParaRPr lang="en-AU" sz="16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Define best practice for protocol conformance / issues list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Consider certifying</a:t>
                      </a:r>
                      <a:r>
                        <a:rPr lang="en-AU" sz="1600" baseline="0" dirty="0" smtClean="0"/>
                        <a:t> protocol conformance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WFA</a:t>
                      </a:r>
                      <a:r>
                        <a:rPr lang="en-AU" sz="1600" baseline="0" dirty="0" smtClean="0"/>
                        <a:t> best practice / issues list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Excess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collisions caused by a lack of spectrum/power management, wasting airtime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Consider certification</a:t>
                      </a:r>
                      <a:r>
                        <a:rPr lang="en-AU" sz="1600" baseline="0" dirty="0" smtClean="0"/>
                        <a:t> of appropriate “hooks” in </a:t>
                      </a:r>
                      <a:r>
                        <a:rPr lang="en-AU" sz="1600" baseline="0" dirty="0" smtClean="0"/>
                        <a:t>11v </a:t>
                      </a:r>
                      <a:r>
                        <a:rPr lang="en-AU" sz="1600" baseline="0" dirty="0" smtClean="0"/>
                        <a:t>(</a:t>
                      </a:r>
                      <a:r>
                        <a:rPr lang="en-AU" sz="1600" baseline="0" dirty="0" err="1" smtClean="0"/>
                        <a:t>eg</a:t>
                      </a:r>
                      <a:r>
                        <a:rPr lang="en-AU" sz="1600" baseline="0" dirty="0" smtClean="0"/>
                        <a:t> Channel Usage) &amp; 11k/ac (Power Constraint, VHT Transmit Power Envelope)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baseline="0" dirty="0" smtClean="0"/>
                        <a:t>Vendors</a:t>
                      </a: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48528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many examples of Wi-Fi issues that could appropriately be dealt with by WFA &amp; vendors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803695"/>
              </p:ext>
            </p:extLst>
          </p:nvPr>
        </p:nvGraphicFramePr>
        <p:xfrm>
          <a:off x="304800" y="1752600"/>
          <a:ext cx="8458200" cy="2504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/>
                <a:gridCol w="31242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Identified</a:t>
                      </a:r>
                      <a:r>
                        <a:rPr lang="en-AU" sz="1600" baseline="0" dirty="0" smtClean="0"/>
                        <a:t> i</a:t>
                      </a:r>
                      <a:r>
                        <a:rPr lang="en-AU" sz="1600" dirty="0" smtClean="0"/>
                        <a:t>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Possible</a:t>
                      </a:r>
                      <a:r>
                        <a:rPr lang="en-AU" sz="1600" baseline="0" dirty="0" smtClean="0"/>
                        <a:t> f</a:t>
                      </a:r>
                      <a:r>
                        <a:rPr lang="en-AU" sz="1600" dirty="0" smtClean="0"/>
                        <a:t>ix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Responsibility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Vendors</a:t>
                      </a:r>
                      <a:r>
                        <a:rPr lang="en-AU" sz="1600" baseline="0" dirty="0" smtClean="0"/>
                        <a:t> have not deployed useful features from 11e, 11k, 11v and 11r in WMM-AC, Voice-Enterprise certifications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Encourage all vendors</a:t>
                      </a:r>
                      <a:r>
                        <a:rPr lang="en-AU" sz="1600" baseline="0" dirty="0" smtClean="0"/>
                        <a:t> to “do the right thing” by the industry and their customers! </a:t>
                      </a:r>
                      <a:r>
                        <a:rPr lang="en-AU" sz="1600" baseline="0" dirty="0" smtClean="0">
                          <a:sym typeface="Wingdings" pitchFamily="2" charset="2"/>
                        </a:rPr>
                        <a:t>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WFA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Vendors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Many vendors</a:t>
                      </a:r>
                      <a:r>
                        <a:rPr lang="en-AU" sz="1600" baseline="0" dirty="0" smtClean="0"/>
                        <a:t> have not supported certification of useful features from 11k, 11v, 11ae in NPS, WNM, </a:t>
                      </a:r>
                      <a:r>
                        <a:rPr lang="en-AU" sz="1600" baseline="0" dirty="0" err="1" smtClean="0"/>
                        <a:t>etc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Encourage all vendors</a:t>
                      </a:r>
                      <a:r>
                        <a:rPr lang="en-AU" sz="1600" baseline="0" dirty="0" smtClean="0"/>
                        <a:t> to “do the right thing” by the industry and their customers! </a:t>
                      </a:r>
                      <a:r>
                        <a:rPr lang="en-AU" sz="1600" baseline="0" dirty="0" smtClean="0">
                          <a:sym typeface="Wingdings" pitchFamily="2" charset="2"/>
                        </a:rPr>
                        <a:t>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WFA certification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AU" sz="1600" dirty="0" smtClean="0"/>
                        <a:t>Vendors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4327525" y="6475413"/>
            <a:ext cx="5651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endParaRPr lang="en-US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073965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HEW should not attempt to provide </a:t>
            </a:r>
            <a:r>
              <a:rPr lang="en-US" dirty="0"/>
              <a:t>“guaranteed, deterministic” access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/>
              <a:t>There are some who want Wi-Fi to provide “guaranteed and deterministic” access</a:t>
            </a:r>
          </a:p>
          <a:p>
            <a:pPr lvl="1"/>
            <a:r>
              <a:rPr lang="en-US" dirty="0"/>
              <a:t>Unfortunately, this requires secure and trusted access across time, space, frequency and administrative domain for both new and legacy devices</a:t>
            </a:r>
          </a:p>
          <a:p>
            <a:pPr lvl="1"/>
            <a:r>
              <a:rPr lang="en-US" dirty="0"/>
              <a:t>This is hard enough, but it also requires knowledge of and control over interferers in unlicensed spectrum, which is </a:t>
            </a:r>
            <a:r>
              <a:rPr lang="en-US" dirty="0" smtClean="0"/>
              <a:t>almost impossible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Academia and the “standards world” have been studying and attempting to solve this problem for decades … and failing!</a:t>
            </a:r>
          </a:p>
          <a:p>
            <a:pPr lvl="1"/>
            <a:r>
              <a:rPr lang="en-US" dirty="0"/>
              <a:t>It is time to recognize that Wi-Fi does not need and is not likely to ever achieve “guaranteed and deterministic” access</a:t>
            </a:r>
          </a:p>
          <a:p>
            <a:pPr lvl="1"/>
            <a:r>
              <a:rPr lang="en-US" dirty="0"/>
              <a:t>Rather, Wi-Fi just needs to continue doing what it has always done – provide “good enough” in a nasty, uncontrolled, unlicensed </a:t>
            </a:r>
            <a:r>
              <a:rPr lang="en-US" dirty="0" smtClean="0"/>
              <a:t>environment; </a:t>
            </a:r>
          </a:p>
          <a:p>
            <a:pPr lvl="1"/>
            <a:r>
              <a:rPr lang="en-US" dirty="0" smtClean="0"/>
              <a:t>“Good </a:t>
            </a:r>
            <a:r>
              <a:rPr lang="en-US" dirty="0"/>
              <a:t>enough</a:t>
            </a:r>
            <a:r>
              <a:rPr lang="en-US" dirty="0" smtClean="0"/>
              <a:t>” may even be “mostly predictable” in some environments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57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HEW should not invent new protocols without understanding why old protocols failed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 smtClean="0"/>
              <a:t>There are many examples where:</a:t>
            </a:r>
          </a:p>
          <a:p>
            <a:pPr lvl="2">
              <a:defRPr/>
            </a:pPr>
            <a:r>
              <a:rPr lang="en-US" dirty="0"/>
              <a:t>A</a:t>
            </a:r>
            <a:r>
              <a:rPr lang="en-US" dirty="0" smtClean="0"/>
              <a:t> feature has been standardized in 802.11</a:t>
            </a:r>
          </a:p>
          <a:p>
            <a:pPr lvl="2">
              <a:defRPr/>
            </a:pPr>
            <a:r>
              <a:rPr lang="en-US" dirty="0" smtClean="0"/>
              <a:t>The feature has not </a:t>
            </a:r>
            <a:r>
              <a:rPr lang="en-US" dirty="0" smtClean="0"/>
              <a:t>been </a:t>
            </a:r>
            <a:r>
              <a:rPr lang="en-US" dirty="0" smtClean="0"/>
              <a:t>certified and/or adopted</a:t>
            </a:r>
          </a:p>
          <a:p>
            <a:pPr lvl="2">
              <a:defRPr/>
            </a:pPr>
            <a:r>
              <a:rPr lang="en-US" dirty="0" smtClean="0"/>
              <a:t>The features have been subsequently </a:t>
            </a:r>
            <a:r>
              <a:rPr lang="en-US" dirty="0" smtClean="0"/>
              <a:t>extended</a:t>
            </a:r>
            <a:endParaRPr lang="en-US" dirty="0" smtClean="0"/>
          </a:p>
          <a:p>
            <a:pPr lvl="2">
              <a:defRPr/>
            </a:pPr>
            <a:r>
              <a:rPr lang="en-US" dirty="0"/>
              <a:t>The feature has not ben certified and/or </a:t>
            </a:r>
            <a:r>
              <a:rPr lang="en-US" dirty="0" smtClean="0"/>
              <a:t>adopted … and REPEAT</a:t>
            </a:r>
          </a:p>
          <a:p>
            <a:pPr lvl="1">
              <a:defRPr/>
            </a:pPr>
            <a:r>
              <a:rPr lang="en-US" dirty="0" smtClean="0"/>
              <a:t>The classic example is polled access</a:t>
            </a:r>
          </a:p>
          <a:p>
            <a:pPr lvl="2">
              <a:defRPr/>
            </a:pPr>
            <a:r>
              <a:rPr lang="en-US" dirty="0" smtClean="0"/>
              <a:t>First PCF …</a:t>
            </a:r>
          </a:p>
          <a:p>
            <a:pPr lvl="2">
              <a:defRPr/>
            </a:pPr>
            <a:r>
              <a:rPr lang="en-US" dirty="0"/>
              <a:t>T</a:t>
            </a:r>
            <a:r>
              <a:rPr lang="en-US" dirty="0" smtClean="0"/>
              <a:t>hen HCCA in 802.11e</a:t>
            </a:r>
          </a:p>
          <a:p>
            <a:pPr lvl="2">
              <a:defRPr/>
            </a:pPr>
            <a:r>
              <a:rPr lang="en-US" dirty="0" smtClean="0"/>
              <a:t>Then managed OBSS </a:t>
            </a:r>
            <a:r>
              <a:rPr lang="en-US" dirty="0"/>
              <a:t>o</a:t>
            </a:r>
            <a:r>
              <a:rPr lang="en-US" dirty="0" smtClean="0"/>
              <a:t>verlap in 802.11aa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/>
              <a:t>answer to a mal-adopted protocol is NOT to invent a new protocol. </a:t>
            </a:r>
          </a:p>
          <a:p>
            <a:pPr lvl="1">
              <a:defRPr/>
            </a:pPr>
            <a:r>
              <a:rPr lang="en-US" dirty="0" smtClean="0"/>
              <a:t>Rather </a:t>
            </a:r>
            <a:r>
              <a:rPr lang="en-US" dirty="0" smtClean="0"/>
              <a:t>first one </a:t>
            </a:r>
            <a:r>
              <a:rPr lang="en-US" dirty="0" smtClean="0"/>
              <a:t>needs to understand </a:t>
            </a:r>
            <a:r>
              <a:rPr lang="en-US" dirty="0"/>
              <a:t>the </a:t>
            </a:r>
            <a:r>
              <a:rPr lang="en-US" dirty="0" smtClean="0"/>
              <a:t>business/HW/SW/wireless </a:t>
            </a:r>
            <a:r>
              <a:rPr lang="en-US" dirty="0"/>
              <a:t>constraints that prevented </a:t>
            </a:r>
            <a:r>
              <a:rPr lang="en-US" dirty="0" smtClean="0"/>
              <a:t>adoption/certifications … and then </a:t>
            </a:r>
            <a:r>
              <a:rPr lang="en-US" dirty="0"/>
              <a:t>understand </a:t>
            </a:r>
            <a:r>
              <a:rPr lang="en-US" dirty="0" smtClean="0"/>
              <a:t>what, </a:t>
            </a:r>
            <a:r>
              <a:rPr lang="en-US" dirty="0"/>
              <a:t>if </a:t>
            </a:r>
            <a:r>
              <a:rPr lang="en-US" dirty="0" smtClean="0"/>
              <a:t>anything, </a:t>
            </a:r>
            <a:r>
              <a:rPr lang="en-US" dirty="0"/>
              <a:t>has </a:t>
            </a:r>
            <a:r>
              <a:rPr lang="en-US" dirty="0" smtClean="0"/>
              <a:t>changed</a:t>
            </a:r>
            <a:endParaRPr lang="en-US" dirty="0"/>
          </a:p>
          <a:p>
            <a:pPr lvl="1"/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787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“Speed” is probably needed as focus to help make HEW a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Success for new </a:t>
            </a:r>
            <a:r>
              <a:rPr lang="en-AU" dirty="0" smtClean="0"/>
              <a:t>802.11 amendments </a:t>
            </a:r>
            <a:r>
              <a:rPr lang="en-AU" dirty="0"/>
              <a:t>in the past has always required users to be excited …so that semi-conductor vendors can justify developing a new generation of chips</a:t>
            </a:r>
          </a:p>
          <a:p>
            <a:pPr lvl="1"/>
            <a:r>
              <a:rPr lang="en-AU" dirty="0"/>
              <a:t>Unfortunately the primary feature that appears to excite users is “speed” … the biggest possible “number on the box”</a:t>
            </a:r>
          </a:p>
          <a:p>
            <a:pPr lvl="2"/>
            <a:r>
              <a:rPr lang="en-AU" dirty="0"/>
              <a:t>11g/n were successes, with 11ac/ad waiting to be successes</a:t>
            </a:r>
          </a:p>
          <a:p>
            <a:pPr lvl="2"/>
            <a:r>
              <a:rPr lang="en-AU" dirty="0"/>
              <a:t>11e/h/j/k/r/s/v/w/z/</a:t>
            </a:r>
            <a:r>
              <a:rPr lang="en-AU" dirty="0" err="1"/>
              <a:t>aa</a:t>
            </a:r>
            <a:r>
              <a:rPr lang="en-AU" dirty="0"/>
              <a:t>/(</a:t>
            </a:r>
            <a:r>
              <a:rPr lang="en-AU" dirty="0" err="1"/>
              <a:t>ae</a:t>
            </a:r>
            <a:r>
              <a:rPr lang="en-AU" dirty="0"/>
              <a:t>) are </a:t>
            </a:r>
            <a:r>
              <a:rPr lang="en-AU" dirty="0" smtClean="0"/>
              <a:t>yet to achieve strong success in </a:t>
            </a:r>
            <a:r>
              <a:rPr lang="en-AU" dirty="0"/>
              <a:t>the </a:t>
            </a:r>
            <a:r>
              <a:rPr lang="en-AU" dirty="0" smtClean="0"/>
              <a:t>market</a:t>
            </a:r>
            <a:endParaRPr lang="en-AU" dirty="0"/>
          </a:p>
          <a:p>
            <a:pPr lvl="2"/>
            <a:r>
              <a:rPr lang="en-AU" dirty="0"/>
              <a:t>11i was a different – security is a threshold requirement</a:t>
            </a:r>
          </a:p>
          <a:p>
            <a:pPr lvl="2"/>
            <a:r>
              <a:rPr lang="en-AU" dirty="0"/>
              <a:t>11u is different too – and not yet a success!</a:t>
            </a:r>
          </a:p>
          <a:p>
            <a:pPr lvl="1"/>
            <a:r>
              <a:rPr lang="en-AU" dirty="0"/>
              <a:t>This suggests that HEW probably needs an element of speed in its feature set to help drive success</a:t>
            </a:r>
          </a:p>
          <a:p>
            <a:pPr lvl="1"/>
            <a:r>
              <a:rPr lang="en-AU" dirty="0"/>
              <a:t>Maybe efficiency focused features can be “sold” as speed, or maybe we can attach them to the speed features by making them non negotiable? </a:t>
            </a:r>
            <a:r>
              <a:rPr lang="en-AU" dirty="0" err="1"/>
              <a:t>ie</a:t>
            </a:r>
            <a:r>
              <a:rPr lang="en-AU" dirty="0"/>
              <a:t> </a:t>
            </a:r>
            <a:r>
              <a:rPr lang="en-AU" dirty="0" smtClean="0"/>
              <a:t>un-signalled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02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HEW should consider efficiency features attached to features focused on speed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0" y="1981200"/>
            <a:ext cx="3810000" cy="4114800"/>
          </a:xfrm>
        </p:spPr>
        <p:txBody>
          <a:bodyPr/>
          <a:lstStyle/>
          <a:p>
            <a:r>
              <a:rPr lang="en-AU" dirty="0" smtClean="0"/>
              <a:t>Speed features</a:t>
            </a:r>
            <a:endParaRPr lang="en-AU" dirty="0"/>
          </a:p>
          <a:p>
            <a:pPr lvl="1"/>
            <a:r>
              <a:rPr lang="en-AU" dirty="0"/>
              <a:t>Port 11ac features like 8SS, 256 QAM and DL-MU-MIMO to 2.4GHz</a:t>
            </a:r>
            <a:endParaRPr lang="en-US" dirty="0"/>
          </a:p>
          <a:p>
            <a:pPr lvl="1"/>
            <a:r>
              <a:rPr lang="en-US" dirty="0" smtClean="0"/>
              <a:t>Full </a:t>
            </a:r>
            <a:r>
              <a:rPr lang="en-US" dirty="0"/>
              <a:t>duplex Wi-Fi between peers </a:t>
            </a:r>
          </a:p>
          <a:p>
            <a:pPr lvl="2"/>
            <a:r>
              <a:rPr lang="en-US" dirty="0"/>
              <a:t>Needs vetting by semi-vendors – is this ready for prime-time?</a:t>
            </a:r>
            <a:endParaRPr lang="en-AU" dirty="0"/>
          </a:p>
          <a:p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r>
              <a:rPr lang="en-AU" dirty="0"/>
              <a:t>Efficiency features</a:t>
            </a:r>
          </a:p>
          <a:p>
            <a:pPr lvl="1"/>
            <a:r>
              <a:rPr lang="en-AU" dirty="0" smtClean="0"/>
              <a:t>Support </a:t>
            </a:r>
            <a:r>
              <a:rPr lang="en-AU" dirty="0"/>
              <a:t>for elements of </a:t>
            </a:r>
            <a:r>
              <a:rPr lang="en-AU" dirty="0" smtClean="0"/>
              <a:t>11k/v/</a:t>
            </a:r>
            <a:r>
              <a:rPr lang="en-AU" dirty="0" err="1" smtClean="0"/>
              <a:t>ae</a:t>
            </a:r>
            <a:r>
              <a:rPr lang="en-AU" dirty="0" smtClean="0"/>
              <a:t>; &amp; other efficiency extensions</a:t>
            </a:r>
            <a:endParaRPr lang="en-AU" dirty="0"/>
          </a:p>
          <a:p>
            <a:pPr lvl="1"/>
            <a:r>
              <a:rPr lang="en-AU" dirty="0" smtClean="0"/>
              <a:t>Interference </a:t>
            </a:r>
            <a:r>
              <a:rPr lang="en-AU" dirty="0"/>
              <a:t>nulling (better reuse between overlapping BSSs) </a:t>
            </a:r>
          </a:p>
          <a:p>
            <a:pPr lvl="2"/>
            <a:r>
              <a:rPr lang="en-AU" dirty="0"/>
              <a:t>Need for an amendment is less clear; most schemes need antennas </a:t>
            </a:r>
            <a:r>
              <a:rPr lang="en-AU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∝</a:t>
            </a:r>
            <a:r>
              <a:rPr lang="en-AU" dirty="0"/>
              <a:t> number of clients to null, so helps in some cases but not others</a:t>
            </a:r>
            <a:endParaRPr lang="en-US" dirty="0"/>
          </a:p>
          <a:p>
            <a:pPr lvl="1"/>
            <a:r>
              <a:rPr lang="en-US" dirty="0"/>
              <a:t>OFDMA </a:t>
            </a:r>
          </a:p>
          <a:p>
            <a:pPr lvl="2"/>
            <a:r>
              <a:rPr lang="en-US" dirty="0"/>
              <a:t>But, most valuable in transition with mixed BW capabilities</a:t>
            </a:r>
            <a:endParaRPr lang="en-AU" dirty="0"/>
          </a:p>
          <a:p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3505200" y="2895600"/>
            <a:ext cx="246000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kern="0" dirty="0" smtClean="0"/>
              <a:t>UL-MU-MIMO</a:t>
            </a:r>
            <a:endParaRPr lang="en-US" kern="0" dirty="0" smtClean="0"/>
          </a:p>
          <a:p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64971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HEW should focus on speed &amp; </a:t>
            </a:r>
            <a:r>
              <a:rPr lang="en-AU" dirty="0" smtClean="0"/>
              <a:t>efficiency; with WFA </a:t>
            </a:r>
            <a:r>
              <a:rPr lang="en-AU" dirty="0" smtClean="0"/>
              <a:t>&amp; vendors </a:t>
            </a:r>
            <a:r>
              <a:rPr lang="en-AU" dirty="0" smtClean="0"/>
              <a:t>focusing </a:t>
            </a:r>
            <a:r>
              <a:rPr lang="en-AU" dirty="0" smtClean="0"/>
              <a:t>on issues not needing new standards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67400" y="6477000"/>
            <a:ext cx="2759015" cy="180975"/>
          </a:xfrm>
        </p:spPr>
        <p:txBody>
          <a:bodyPr/>
          <a:lstStyle/>
          <a:p>
            <a:r>
              <a:rPr lang="en-AU" dirty="0" smtClean="0"/>
              <a:t>Myles, Hart, Hedayat (Cisco)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 bwMode="auto">
          <a:xfrm rot="16200000">
            <a:off x="190502" y="1866899"/>
            <a:ext cx="1066800" cy="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6" name="Rectangle 5"/>
          <p:cNvSpPr/>
          <p:nvPr/>
        </p:nvSpPr>
        <p:spPr bwMode="auto">
          <a:xfrm rot="16200000">
            <a:off x="228602" y="2971799"/>
            <a:ext cx="990600" cy="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Bad news</a:t>
            </a:r>
          </a:p>
        </p:txBody>
      </p:sp>
      <p:sp>
        <p:nvSpPr>
          <p:cNvPr id="7" name="Rectangle 6"/>
          <p:cNvSpPr/>
          <p:nvPr/>
        </p:nvSpPr>
        <p:spPr bwMode="auto">
          <a:xfrm rot="16200000">
            <a:off x="304802" y="3962399"/>
            <a:ext cx="838200" cy="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Good news</a:t>
            </a:r>
          </a:p>
        </p:txBody>
      </p:sp>
      <p:sp>
        <p:nvSpPr>
          <p:cNvPr id="8" name="Rectangle 7"/>
          <p:cNvSpPr/>
          <p:nvPr/>
        </p:nvSpPr>
        <p:spPr bwMode="auto">
          <a:xfrm rot="16200000">
            <a:off x="-76198" y="5257799"/>
            <a:ext cx="1600200" cy="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</a:t>
            </a:r>
            <a:endParaRPr lang="en-AU" sz="1600" b="1" dirty="0"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steps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1676400"/>
            <a:ext cx="7696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Wi-Fi has grown from almost nothing in 2000 to over 1.5 billion devices per annum in </a:t>
            </a:r>
            <a:r>
              <a:rPr lang="en-AU" sz="1600" dirty="0" smtClean="0">
                <a:latin typeface="+mj-lt"/>
              </a:rPr>
              <a:t>2012</a:t>
            </a:r>
          </a:p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… </a:t>
            </a:r>
            <a:r>
              <a:rPr lang="en-AU" sz="1600" dirty="0">
                <a:latin typeface="+mj-lt"/>
              </a:rPr>
              <a:t>with Wi-Fi used in an increasingly diverse range of </a:t>
            </a:r>
            <a:r>
              <a:rPr lang="en-AU" sz="1600" dirty="0" smtClean="0">
                <a:latin typeface="+mj-lt"/>
              </a:rPr>
              <a:t>product categories</a:t>
            </a: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66800" y="2819400"/>
            <a:ext cx="7696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Wi-Fi is a victim of its own success, with poor performance in some environments </a:t>
            </a:r>
            <a:endParaRPr lang="en-AU" sz="1600" dirty="0" smtClean="0">
              <a:latin typeface="+mj-lt"/>
            </a:endParaRPr>
          </a:p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…</a:t>
            </a:r>
            <a:r>
              <a:rPr lang="en-AU" sz="1600" dirty="0">
                <a:latin typeface="+mj-lt"/>
              </a:rPr>
              <a:t>with performance not helped by Wi-Fi sometimes operating in a very harsh radio environment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066800" y="3886200"/>
            <a:ext cx="7696200" cy="838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I</a:t>
            </a:r>
            <a:r>
              <a:rPr lang="en-AU" sz="1600" dirty="0" smtClean="0">
                <a:latin typeface="+mj-lt"/>
              </a:rPr>
              <a:t>t </a:t>
            </a:r>
            <a:r>
              <a:rPr lang="en-AU" sz="1600" dirty="0">
                <a:latin typeface="+mj-lt"/>
              </a:rPr>
              <a:t>has been demonstrated Wi-Fi can operate in </a:t>
            </a:r>
            <a:r>
              <a:rPr lang="en-US" sz="1600" dirty="0">
                <a:latin typeface="+mj-lt"/>
              </a:rPr>
              <a:t>dense, </a:t>
            </a:r>
            <a:r>
              <a:rPr lang="en-US" sz="1600" dirty="0" smtClean="0">
                <a:latin typeface="+mj-lt"/>
              </a:rPr>
              <a:t>BYO Client, </a:t>
            </a:r>
            <a:r>
              <a:rPr lang="en-US" sz="1600" dirty="0">
                <a:latin typeface="+mj-lt"/>
              </a:rPr>
              <a:t>multi-vendor environments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066800" y="4800600"/>
            <a:ext cx="7696200" cy="16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Improve </a:t>
            </a:r>
            <a:r>
              <a:rPr lang="en-AU" sz="1600" dirty="0">
                <a:latin typeface="+mj-lt"/>
              </a:rPr>
              <a:t>Wi-Fi in </a:t>
            </a:r>
            <a:r>
              <a:rPr lang="en-US" sz="1600" dirty="0">
                <a:latin typeface="+mj-lt"/>
              </a:rPr>
              <a:t>dense, BYOD, multi-vendor environments </a:t>
            </a:r>
            <a:endParaRPr lang="en-US" sz="1600" dirty="0" smtClean="0">
              <a:latin typeface="+mj-lt"/>
            </a:endParaRPr>
          </a:p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… with Wi-Fi </a:t>
            </a:r>
            <a:r>
              <a:rPr lang="en-AU" sz="1600" dirty="0">
                <a:latin typeface="+mj-lt"/>
              </a:rPr>
              <a:t>Alliance &amp; vendors </a:t>
            </a:r>
            <a:r>
              <a:rPr lang="en-AU" sz="1600" dirty="0" smtClean="0">
                <a:latin typeface="+mj-lt"/>
              </a:rPr>
              <a:t>taking </a:t>
            </a:r>
            <a:r>
              <a:rPr lang="en-AU" sz="1600" dirty="0">
                <a:latin typeface="+mj-lt"/>
              </a:rPr>
              <a:t>responsibility for Wi-Fi where </a:t>
            </a:r>
            <a:r>
              <a:rPr lang="en-AU" sz="1600" dirty="0" smtClean="0">
                <a:latin typeface="+mj-lt"/>
              </a:rPr>
              <a:t>new </a:t>
            </a:r>
            <a:r>
              <a:rPr lang="en-AU" sz="1600" dirty="0">
                <a:latin typeface="+mj-lt"/>
              </a:rPr>
              <a:t>standards are not needed</a:t>
            </a:r>
          </a:p>
          <a:p>
            <a:pPr marL="174625" indent="-174625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…and HEW focused </a:t>
            </a:r>
            <a:r>
              <a:rPr lang="en-AU" sz="1600" dirty="0">
                <a:latin typeface="+mj-lt"/>
              </a:rPr>
              <a:t>on speed features, attaching efficiency </a:t>
            </a:r>
            <a:r>
              <a:rPr lang="en-AU" sz="1600" dirty="0" smtClean="0">
                <a:latin typeface="+mj-lt"/>
              </a:rPr>
              <a:t>features as mandatory add-ons</a:t>
            </a:r>
            <a:endParaRPr lang="en-A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8513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grown from almost nothing in 2000 to over 1.5 billion devices per annum in 2012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5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755209"/>
              </p:ext>
            </p:extLst>
          </p:nvPr>
        </p:nvGraphicFramePr>
        <p:xfrm>
          <a:off x="152400" y="1752600"/>
          <a:ext cx="8839200" cy="4772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3321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... with Wi-Fi used in an increasingly diverse range of categories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graphicFrame>
        <p:nvGraphicFramePr>
          <p:cNvPr id="5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050680"/>
              </p:ext>
            </p:extLst>
          </p:nvPr>
        </p:nvGraphicFramePr>
        <p:xfrm>
          <a:off x="152400" y="1600200"/>
          <a:ext cx="8728078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5004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bad news: Wi-Fi is a victim of its own success, with poor performance in some environments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90601" y="1905000"/>
            <a:ext cx="2819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CSMA/CA style protocols in high density environments can “waste” lots of airtime resolving contention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1" y="3429000"/>
            <a:ext cx="2819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BYOD means a diversity of devices must be managed, often based on capabilities of least capable devices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90601" y="4953000"/>
            <a:ext cx="2819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Legacy devices waste airtime because of protection mechanisms; low legacy rates just waste airtime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14799" y="4953000"/>
            <a:ext cx="2819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High density environments often have networks under multiple administrations making management hard (especially soft APs/WFD)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114799" y="1905000"/>
            <a:ext cx="28194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Many devices contain poorly implemented </a:t>
            </a:r>
            <a:r>
              <a:rPr lang="en-AU" sz="1600" dirty="0" smtClean="0">
                <a:latin typeface="+mj-lt"/>
              </a:rPr>
              <a:t>mechanisms for high density:</a:t>
            </a:r>
            <a:endParaRPr lang="en-AU" sz="1600" dirty="0">
              <a:latin typeface="+mj-lt"/>
            </a:endParaRP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Sticky roaming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Inefficient rate shifting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Too much use of low rates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Poor use of RTS/CTS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Inappropriate </a:t>
            </a:r>
            <a:r>
              <a:rPr lang="en-AU" sz="1600" dirty="0" smtClean="0">
                <a:latin typeface="+mj-lt"/>
              </a:rPr>
              <a:t>TX </a:t>
            </a:r>
            <a:r>
              <a:rPr lang="en-AU" sz="1600" dirty="0" smtClean="0">
                <a:latin typeface="+mj-lt"/>
              </a:rPr>
              <a:t>powers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Too many Probe </a:t>
            </a:r>
            <a:r>
              <a:rPr lang="en-AU" sz="1600" dirty="0" err="1" smtClean="0">
                <a:latin typeface="+mj-lt"/>
              </a:rPr>
              <a:t>Req</a:t>
            </a:r>
            <a:r>
              <a:rPr lang="en-AU" sz="1600" dirty="0" smtClean="0">
                <a:latin typeface="+mj-lt"/>
              </a:rPr>
              <a:t>/</a:t>
            </a:r>
            <a:r>
              <a:rPr lang="en-AU" sz="1600" dirty="0" err="1" smtClean="0">
                <a:latin typeface="+mj-lt"/>
              </a:rPr>
              <a:t>Resp</a:t>
            </a:r>
            <a:endParaRPr lang="en-AU" sz="1600" dirty="0" smtClean="0">
              <a:latin typeface="+mj-lt"/>
            </a:endParaRP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…</a:t>
            </a:r>
            <a:endParaRPr lang="en-AU" sz="1600" dirty="0" smtClean="0"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 rot="16200000">
            <a:off x="76200" y="2285999"/>
            <a:ext cx="1295400" cy="533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Contention</a:t>
            </a:r>
          </a:p>
        </p:txBody>
      </p:sp>
      <p:sp>
        <p:nvSpPr>
          <p:cNvPr id="11" name="Rectangle 10"/>
          <p:cNvSpPr/>
          <p:nvPr/>
        </p:nvSpPr>
        <p:spPr bwMode="auto">
          <a:xfrm rot="16200000">
            <a:off x="76200" y="3809999"/>
            <a:ext cx="1295400" cy="533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BYOD</a:t>
            </a:r>
          </a:p>
        </p:txBody>
      </p:sp>
      <p:sp>
        <p:nvSpPr>
          <p:cNvPr id="12" name="Rectangle 11"/>
          <p:cNvSpPr/>
          <p:nvPr/>
        </p:nvSpPr>
        <p:spPr bwMode="auto">
          <a:xfrm rot="16200000">
            <a:off x="76200" y="5333999"/>
            <a:ext cx="1295400" cy="533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Legacy</a:t>
            </a:r>
          </a:p>
        </p:txBody>
      </p:sp>
      <p:sp>
        <p:nvSpPr>
          <p:cNvPr id="13" name="Rectangle 12"/>
          <p:cNvSpPr/>
          <p:nvPr/>
        </p:nvSpPr>
        <p:spPr bwMode="auto">
          <a:xfrm rot="5400000">
            <a:off x="6553199" y="5334000"/>
            <a:ext cx="1295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Authority</a:t>
            </a:r>
          </a:p>
        </p:txBody>
      </p:sp>
      <p:sp>
        <p:nvSpPr>
          <p:cNvPr id="14" name="Rectangle 13"/>
          <p:cNvSpPr/>
          <p:nvPr/>
        </p:nvSpPr>
        <p:spPr bwMode="auto">
          <a:xfrm rot="5400000">
            <a:off x="5791001" y="3048198"/>
            <a:ext cx="2819796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Implementations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772400" y="1447800"/>
            <a:ext cx="762000" cy="4800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wordArt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Poor Network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000" b="1" dirty="0">
                <a:solidFill>
                  <a:srgbClr val="FF0000"/>
                </a:solidFill>
                <a:latin typeface="+mj-lt"/>
              </a:rPr>
              <a:t>P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erformance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16" name="Straight Arrow Connector 15"/>
          <p:cNvCxnSpPr>
            <a:stCxn id="11" idx="3"/>
            <a:endCxn id="10" idx="1"/>
          </p:cNvCxnSpPr>
          <p:nvPr/>
        </p:nvCxnSpPr>
        <p:spPr bwMode="auto">
          <a:xfrm flipV="1">
            <a:off x="723900" y="3200400"/>
            <a:ext cx="1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3"/>
            <a:endCxn id="11" idx="1"/>
          </p:cNvCxnSpPr>
          <p:nvPr/>
        </p:nvCxnSpPr>
        <p:spPr bwMode="auto">
          <a:xfrm flipV="1">
            <a:off x="723900" y="4724400"/>
            <a:ext cx="1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>
            <a:stCxn id="13" idx="1"/>
            <a:endCxn id="14" idx="3"/>
          </p:cNvCxnSpPr>
          <p:nvPr/>
        </p:nvCxnSpPr>
        <p:spPr bwMode="auto">
          <a:xfrm flipV="1">
            <a:off x="7200899" y="4724796"/>
            <a:ext cx="0" cy="2282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Elbow Connector 18"/>
          <p:cNvCxnSpPr>
            <a:stCxn id="10" idx="3"/>
          </p:cNvCxnSpPr>
          <p:nvPr/>
        </p:nvCxnSpPr>
        <p:spPr bwMode="auto">
          <a:xfrm rot="5400000" flipH="1" flipV="1">
            <a:off x="4133850" y="-1733550"/>
            <a:ext cx="228600" cy="704850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Elbow Connector 19"/>
          <p:cNvCxnSpPr>
            <a:stCxn id="14" idx="1"/>
          </p:cNvCxnSpPr>
          <p:nvPr/>
        </p:nvCxnSpPr>
        <p:spPr bwMode="auto">
          <a:xfrm rot="5400000" flipH="1" flipV="1">
            <a:off x="7372349" y="1504950"/>
            <a:ext cx="228600" cy="571501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29523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with performance not helped by Wi-Fi sometimes operating in a very harsh radio environment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operated in what is commonly known as unlicensed spectrum, which generally means Wi-Fi systems must:</a:t>
            </a:r>
          </a:p>
          <a:p>
            <a:pPr lvl="2"/>
            <a:r>
              <a:rPr lang="en-AU" dirty="0"/>
              <a:t>Avoid interfering with others</a:t>
            </a:r>
          </a:p>
          <a:p>
            <a:pPr lvl="2"/>
            <a:r>
              <a:rPr lang="en-AU" dirty="0"/>
              <a:t>Accept interference from others</a:t>
            </a:r>
          </a:p>
          <a:p>
            <a:pPr lvl="1"/>
            <a:r>
              <a:rPr lang="en-AU" dirty="0"/>
              <a:t>Wi-Fi systems must particularly avoid interfering with </a:t>
            </a:r>
          </a:p>
          <a:p>
            <a:pPr lvl="2"/>
            <a:r>
              <a:rPr lang="en-AU" dirty="0"/>
              <a:t>Satellites in some of 5GHz bands</a:t>
            </a:r>
          </a:p>
          <a:p>
            <a:pPr lvl="2"/>
            <a:r>
              <a:rPr lang="en-AU" dirty="0"/>
              <a:t>Radar in most of the 5GHz bands</a:t>
            </a:r>
          </a:p>
          <a:p>
            <a:pPr lvl="1"/>
            <a:r>
              <a:rPr lang="en-AU" dirty="0"/>
              <a:t>Wi-Fi systems must particularly deal with interference from</a:t>
            </a:r>
          </a:p>
          <a:p>
            <a:pPr lvl="2"/>
            <a:r>
              <a:rPr lang="en-AU" dirty="0"/>
              <a:t>Microwave ovens in 2.4GHz</a:t>
            </a:r>
          </a:p>
          <a:p>
            <a:pPr lvl="2"/>
            <a:r>
              <a:rPr lang="en-AU" dirty="0"/>
              <a:t>Other systems, </a:t>
            </a:r>
            <a:r>
              <a:rPr lang="en-AU" dirty="0" err="1"/>
              <a:t>eg</a:t>
            </a:r>
            <a:r>
              <a:rPr lang="en-AU" dirty="0"/>
              <a:t> Bluetooth, </a:t>
            </a:r>
            <a:r>
              <a:rPr lang="en-AU" dirty="0" err="1"/>
              <a:t>Zigbee</a:t>
            </a:r>
            <a:r>
              <a:rPr lang="en-AU" dirty="0"/>
              <a:t>, Wi-Fi and others</a:t>
            </a:r>
          </a:p>
          <a:p>
            <a:pPr lvl="1"/>
            <a:r>
              <a:rPr lang="en-AU" dirty="0"/>
              <a:t>It is never possible to “guarantee” anything in this harsh radio environment, despite desires by many for a “guarantee”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111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good </a:t>
            </a:r>
            <a:r>
              <a:rPr lang="en-AU" dirty="0" smtClean="0"/>
              <a:t>news </a:t>
            </a:r>
            <a:r>
              <a:rPr lang="en-AU" dirty="0"/>
              <a:t>it has been demonstrated Wi-Fi can operate in </a:t>
            </a:r>
            <a:r>
              <a:rPr lang="en-US" dirty="0"/>
              <a:t>dense, </a:t>
            </a:r>
            <a:r>
              <a:rPr lang="en-US" dirty="0" smtClean="0"/>
              <a:t>BYO Client, </a:t>
            </a:r>
            <a:r>
              <a:rPr lang="en-US" dirty="0"/>
              <a:t>multi-vendor environments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lvl="1"/>
            <a:r>
              <a:rPr lang="en-US" dirty="0"/>
              <a:t>Cisco has a dedicated BU that focuses on the use of Wi-Fi in stadiums, mainly for streaming multiple camera angles &amp; general browsing</a:t>
            </a:r>
          </a:p>
          <a:p>
            <a:pPr lvl="1"/>
            <a:r>
              <a:rPr lang="en-US" dirty="0"/>
              <a:t>Another BU focuses on the needs of Service Providers</a:t>
            </a:r>
          </a:p>
          <a:p>
            <a:pPr lvl="1"/>
            <a:r>
              <a:rPr lang="en-US" dirty="0"/>
              <a:t>Collectively Cisco has successfully serviced the needs of many high profile sports events and industry conferences</a:t>
            </a:r>
          </a:p>
          <a:p>
            <a:pPr lvl="2"/>
            <a:r>
              <a:rPr lang="en-US" dirty="0" smtClean="0"/>
              <a:t>E.g., </a:t>
            </a:r>
            <a:r>
              <a:rPr lang="en-US" dirty="0"/>
              <a:t>London Olympics, multiple Super Bowls, large vendor events (Cisco Live!, </a:t>
            </a:r>
            <a:r>
              <a:rPr lang="en-US" dirty="0" smtClean="0"/>
              <a:t>others), </a:t>
            </a:r>
            <a:r>
              <a:rPr lang="en-US" dirty="0"/>
              <a:t>large industry events (Mobile World Congress),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The analysis of TBs of data related to the high density events had resulted in just a few key lessons:</a:t>
            </a:r>
          </a:p>
          <a:p>
            <a:pPr lvl="2"/>
            <a:r>
              <a:rPr lang="en-US" b="1" dirty="0"/>
              <a:t>Successful Wi-Fi operation is possible </a:t>
            </a:r>
            <a:r>
              <a:rPr lang="en-US" dirty="0"/>
              <a:t>in dense, </a:t>
            </a:r>
            <a:r>
              <a:rPr lang="en-US" dirty="0" smtClean="0"/>
              <a:t>BYO Clients, </a:t>
            </a:r>
            <a:r>
              <a:rPr lang="en-US" dirty="0"/>
              <a:t>multi-vendor environments</a:t>
            </a:r>
          </a:p>
          <a:p>
            <a:pPr lvl="2"/>
            <a:r>
              <a:rPr lang="en-US" b="1" dirty="0"/>
              <a:t>Measurement &amp; management is vital</a:t>
            </a:r>
            <a:r>
              <a:rPr lang="en-US" dirty="0"/>
              <a:t>, including features like those standardized by 802.11k/v</a:t>
            </a:r>
          </a:p>
          <a:p>
            <a:pPr lvl="2"/>
            <a:r>
              <a:rPr lang="en-US" b="1" dirty="0"/>
              <a:t>Many problems relate to poor implementations</a:t>
            </a:r>
            <a:r>
              <a:rPr lang="en-US" dirty="0"/>
              <a:t>, not inadequate standards; the fixes to these problems are often dependent on business constraints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206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</a:t>
            </a:r>
            <a:r>
              <a:rPr lang="en-AU" dirty="0" smtClean="0"/>
              <a:t>steps: </a:t>
            </a:r>
            <a:r>
              <a:rPr lang="en-AU" dirty="0"/>
              <a:t>improve Wi-Fi in </a:t>
            </a:r>
            <a:r>
              <a:rPr lang="en-US" dirty="0"/>
              <a:t>dense, BYOD, multi-vendor environments both within &amp; outside HEW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81000" y="1752600"/>
            <a:ext cx="2667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HEW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should …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1752600"/>
            <a:ext cx="2667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HEW shoul</a:t>
            </a:r>
            <a:r>
              <a:rPr lang="en-AU" sz="1600" b="1" dirty="0" smtClean="0">
                <a:latin typeface="+mj-lt"/>
              </a:rPr>
              <a:t>d NOT…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2200" y="1752600"/>
            <a:ext cx="2667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HEW should …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" y="2362200"/>
            <a:ext cx="2667000" cy="3962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8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Encourage WFA &amp; Wi-Fi vendors to be responsible for aspects of Wi-Fi where no new standards are needed</a:t>
            </a:r>
          </a:p>
          <a:p>
            <a:pPr marL="174625" marR="0" indent="-174625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Let WFA &amp; vendors 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focus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on th</a:t>
            </a:r>
            <a:r>
              <a:rPr lang="en-AU" sz="1600" dirty="0" smtClean="0">
                <a:latin typeface="+mj-lt"/>
              </a:rPr>
              <a:t>e many opportunities to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63538" lvl="1" indent="-188913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Leverage </a:t>
            </a:r>
            <a:r>
              <a:rPr lang="en-US" sz="1600" dirty="0">
                <a:latin typeface="+mj-lt"/>
              </a:rPr>
              <a:t>existing standards</a:t>
            </a:r>
          </a:p>
          <a:p>
            <a:pPr marL="363538" lvl="1" indent="-188913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Fix </a:t>
            </a:r>
            <a:r>
              <a:rPr lang="en-US" sz="1600" dirty="0">
                <a:latin typeface="+mj-lt"/>
              </a:rPr>
              <a:t>poor </a:t>
            </a:r>
            <a:r>
              <a:rPr lang="en-US" sz="1600" dirty="0">
                <a:latin typeface="+mj-lt"/>
              </a:rPr>
              <a:t>implementations not designed with high density in mind </a:t>
            </a:r>
            <a:endParaRPr lang="en-US" sz="1600" dirty="0" smtClean="0">
              <a:latin typeface="+mj-lt"/>
            </a:endParaRPr>
          </a:p>
          <a:p>
            <a:pPr marL="174625" indent="-174625">
              <a:spcBef>
                <a:spcPts val="400"/>
              </a:spcBef>
              <a:buFont typeface="Arial" pitchFamily="34" charset="0"/>
              <a:buChar char="•"/>
            </a:pPr>
            <a:endParaRPr lang="en-US" sz="1600" dirty="0"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76600" y="2362200"/>
            <a:ext cx="2667000" cy="3962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8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Attempt </a:t>
            </a:r>
            <a:r>
              <a:rPr lang="en-AU" sz="1600" dirty="0">
                <a:latin typeface="+mj-lt"/>
              </a:rPr>
              <a:t>to provide </a:t>
            </a:r>
            <a:r>
              <a:rPr lang="en-US" sz="1600" dirty="0">
                <a:latin typeface="+mj-lt"/>
              </a:rPr>
              <a:t>“guaranteed, deterministic” </a:t>
            </a:r>
            <a:r>
              <a:rPr lang="en-US" sz="1600" dirty="0" smtClean="0">
                <a:latin typeface="+mj-lt"/>
              </a:rPr>
              <a:t>access</a:t>
            </a:r>
          </a:p>
          <a:p>
            <a:pPr marL="174625" indent="-174625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Invent </a:t>
            </a:r>
            <a:r>
              <a:rPr lang="en-AU" sz="1600" dirty="0">
                <a:latin typeface="+mj-lt"/>
              </a:rPr>
              <a:t>new protocols without understanding why old protocols </a:t>
            </a:r>
            <a:r>
              <a:rPr lang="en-AU" sz="1600" dirty="0" smtClean="0">
                <a:latin typeface="+mj-lt"/>
              </a:rPr>
              <a:t>have yet to succeed</a:t>
            </a:r>
            <a:endParaRPr lang="en-US" sz="1600" dirty="0" smtClean="0">
              <a:latin typeface="+mj-lt"/>
            </a:endParaRPr>
          </a:p>
          <a:p>
            <a:pPr eaLnBrk="0" hangingPunct="0"/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172200" y="2362200"/>
            <a:ext cx="2667000" cy="3962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8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Recognise “speed</a:t>
            </a:r>
            <a:r>
              <a:rPr lang="en-AU" sz="1600" dirty="0">
                <a:latin typeface="+mj-lt"/>
              </a:rPr>
              <a:t>” is probably needed </a:t>
            </a:r>
            <a:r>
              <a:rPr lang="en-AU" sz="1600" dirty="0" smtClean="0">
                <a:latin typeface="+mj-lt"/>
              </a:rPr>
              <a:t>as focus </a:t>
            </a:r>
            <a:r>
              <a:rPr lang="en-AU" sz="1600" dirty="0">
                <a:latin typeface="+mj-lt"/>
              </a:rPr>
              <a:t>to help make HEW a </a:t>
            </a:r>
            <a:r>
              <a:rPr lang="en-AU" sz="1600" dirty="0" smtClean="0">
                <a:latin typeface="+mj-lt"/>
              </a:rPr>
              <a:t>success</a:t>
            </a:r>
          </a:p>
          <a:p>
            <a:pPr marL="363538" lvl="1" indent="-188913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>
                <a:latin typeface="+mj-lt"/>
              </a:rPr>
              <a:t>Port </a:t>
            </a:r>
            <a:r>
              <a:rPr lang="en-AU" sz="1600" dirty="0" smtClean="0">
                <a:latin typeface="+mj-lt"/>
              </a:rPr>
              <a:t>8SS</a:t>
            </a:r>
            <a:r>
              <a:rPr lang="en-AU" sz="1600" dirty="0">
                <a:latin typeface="+mj-lt"/>
              </a:rPr>
              <a:t>, </a:t>
            </a:r>
            <a:r>
              <a:rPr lang="en-AU" sz="1600" dirty="0" smtClean="0">
                <a:latin typeface="+mj-lt"/>
              </a:rPr>
              <a:t>DL-MU-MIMO &amp; 256QAM </a:t>
            </a:r>
            <a:r>
              <a:rPr lang="en-AU" sz="1600" dirty="0">
                <a:latin typeface="+mj-lt"/>
              </a:rPr>
              <a:t>to </a:t>
            </a:r>
            <a:r>
              <a:rPr lang="en-AU" sz="1600" dirty="0" smtClean="0">
                <a:latin typeface="+mj-lt"/>
              </a:rPr>
              <a:t>2.4GHz</a:t>
            </a:r>
          </a:p>
          <a:p>
            <a:pPr marL="363538" lvl="1" indent="-188913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>
                <a:latin typeface="+mj-lt"/>
              </a:rPr>
              <a:t>Full </a:t>
            </a:r>
            <a:r>
              <a:rPr lang="en-AU" sz="1600" dirty="0" smtClean="0">
                <a:latin typeface="+mj-lt"/>
              </a:rPr>
              <a:t>duplex (A </a:t>
            </a:r>
            <a:r>
              <a:rPr lang="en-AU" sz="1600" dirty="0" smtClean="0">
                <a:latin typeface="Arial Unicode MS"/>
                <a:ea typeface="Arial Unicode MS"/>
                <a:cs typeface="Arial Unicode MS"/>
              </a:rPr>
              <a:t>⇆ </a:t>
            </a:r>
            <a:r>
              <a:rPr lang="en-AU" sz="1600" dirty="0" smtClean="0">
                <a:latin typeface="+mj-lt"/>
              </a:rPr>
              <a:t>B simultaneously)</a:t>
            </a:r>
          </a:p>
          <a:p>
            <a:pPr marL="174625" indent="-174625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Consider attaching “efficiency” features as un-signalled features (hence mandatory)</a:t>
            </a:r>
          </a:p>
          <a:p>
            <a:pPr eaLnBrk="0" hangingPunct="0"/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863629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Wi-Fi Alliance &amp; vendors can take responsibility for Wi-Fi where need new standards are not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lessons from existing Cisco experiences deploying Wi-Fi in dense, </a:t>
            </a:r>
            <a:r>
              <a:rPr lang="en-US" dirty="0" smtClean="0"/>
              <a:t>BYO Clients, </a:t>
            </a:r>
            <a:r>
              <a:rPr lang="en-US" dirty="0"/>
              <a:t>multi-vendor environments suggest some obvious activities</a:t>
            </a:r>
          </a:p>
          <a:p>
            <a:pPr lvl="2"/>
            <a:r>
              <a:rPr lang="en-US" dirty="0"/>
              <a:t>Leverage existing standards</a:t>
            </a:r>
          </a:p>
          <a:p>
            <a:pPr lvl="2"/>
            <a:r>
              <a:rPr lang="en-US" dirty="0"/>
              <a:t>Fix poor </a:t>
            </a:r>
            <a:r>
              <a:rPr lang="en-US" dirty="0"/>
              <a:t>implementations not designed with high density in mind </a:t>
            </a:r>
            <a:endParaRPr lang="en-US" dirty="0"/>
          </a:p>
          <a:p>
            <a:pPr lvl="1"/>
            <a:r>
              <a:rPr lang="en-US" dirty="0"/>
              <a:t>Neither activity has much to do with potential standardization work in IEEE 802.11 HEW SG</a:t>
            </a:r>
          </a:p>
          <a:p>
            <a:pPr lvl="1"/>
            <a:r>
              <a:rPr lang="en-US" dirty="0"/>
              <a:t>These activities are better dealt with by:</a:t>
            </a:r>
          </a:p>
          <a:p>
            <a:pPr lvl="2"/>
            <a:r>
              <a:rPr lang="en-US" dirty="0"/>
              <a:t>Equipment vendors:</a:t>
            </a:r>
          </a:p>
          <a:p>
            <a:pPr lvl="3"/>
            <a:r>
              <a:rPr lang="en-US" dirty="0"/>
              <a:t>Certifying existing standards through the Wi-Fi Alliance</a:t>
            </a:r>
          </a:p>
          <a:p>
            <a:pPr lvl="3"/>
            <a:r>
              <a:rPr lang="en-US" dirty="0"/>
              <a:t>Actively attempting to refine poor </a:t>
            </a:r>
            <a:r>
              <a:rPr lang="en-US" dirty="0" smtClean="0"/>
              <a:t>implementations (particularly </a:t>
            </a:r>
            <a:r>
              <a:rPr lang="en-US" dirty="0"/>
              <a:t>relevant to reference design vendors)</a:t>
            </a:r>
          </a:p>
          <a:p>
            <a:pPr lvl="2"/>
            <a:r>
              <a:rPr lang="en-US" dirty="0"/>
              <a:t>Wi-Fi Alliance</a:t>
            </a:r>
          </a:p>
          <a:p>
            <a:pPr lvl="3"/>
            <a:r>
              <a:rPr lang="en-US" dirty="0"/>
              <a:t>Providing a forum to identify implementation &amp; deployment issues</a:t>
            </a:r>
          </a:p>
          <a:p>
            <a:pPr lvl="3"/>
            <a:r>
              <a:rPr lang="en-US" dirty="0"/>
              <a:t>Developing “best practices” guidelines for implementation and deployments </a:t>
            </a:r>
          </a:p>
          <a:p>
            <a:pPr lvl="3"/>
            <a:r>
              <a:rPr lang="en-US" dirty="0"/>
              <a:t>Defining improved certification testing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smtClean="0"/>
              <a:t>Myles, Hart, Hedayat (Cisco)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0911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2114</Words>
  <Application>Microsoft Office PowerPoint</Application>
  <PresentationFormat>On-screen Show (4:3)</PresentationFormat>
  <Paragraphs>265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A perspective on what any High Efficiency Wireless TG should and should not do</vt:lpstr>
      <vt:lpstr>HEW should focus on speed &amp; efficiency; with WFA &amp; vendors focusing on issues not needing new standards</vt:lpstr>
      <vt:lpstr>Wi-Fi has grown from almost nothing in 2000 to over 1.5 billion devices per annum in 2012 …</vt:lpstr>
      <vt:lpstr>... with Wi-Fi used in an increasingly diverse range of categories</vt:lpstr>
      <vt:lpstr>The bad news: Wi-Fi is a victim of its own success, with poor performance in some environments …</vt:lpstr>
      <vt:lpstr>… with performance not helped by Wi-Fi sometimes operating in a very harsh radio environment </vt:lpstr>
      <vt:lpstr>The good news it has been demonstrated Wi-Fi can operate in dense, BYO Client, multi-vendor environments</vt:lpstr>
      <vt:lpstr>Next steps: improve Wi-Fi in dense, BYOD, multi-vendor environments both within &amp; outside HEW</vt:lpstr>
      <vt:lpstr>The Wi-Fi Alliance &amp; vendors can take responsibility for Wi-Fi where need new standards are not needed</vt:lpstr>
      <vt:lpstr>There are many examples of Wi-Fi issues that could appropriately be dealt with by WFA &amp; vendors</vt:lpstr>
      <vt:lpstr>There are many examples of Wi-Fi issues that could appropriately be dealt with by WFA &amp; vendors</vt:lpstr>
      <vt:lpstr>There are many examples of Wi-Fi issues that could appropriately be dealt with by WFA &amp; vendors</vt:lpstr>
      <vt:lpstr>There are many examples of Wi-Fi issues that could appropriately be dealt with by WFA &amp; vendors</vt:lpstr>
      <vt:lpstr>HEW should not attempt to provide “guaranteed, deterministic” access</vt:lpstr>
      <vt:lpstr>HEW should not invent new protocols without understanding why old protocols failed</vt:lpstr>
      <vt:lpstr>“Speed” is probably needed as focus to help make HEW a success</vt:lpstr>
      <vt:lpstr>HEW should consider efficiency features attached to features focused on speed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2013-05-15T17:55:58Z</dcterms:modified>
</cp:coreProperties>
</file>