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365" r:id="rId3"/>
    <p:sldId id="366" r:id="rId4"/>
    <p:sldId id="367" r:id="rId5"/>
    <p:sldId id="368" r:id="rId6"/>
  </p:sldIdLst>
  <p:sldSz cx="9144000" cy="6858000" type="screen4x3"/>
  <p:notesSz cx="7077075" cy="89550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97" autoAdjust="0"/>
    <p:restoredTop sz="94660"/>
  </p:normalViewPr>
  <p:slideViewPr>
    <p:cSldViewPr>
      <p:cViewPr>
        <p:scale>
          <a:sx n="80" d="100"/>
          <a:sy n="80" d="100"/>
        </p:scale>
        <p:origin x="-1200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2682" y="-96"/>
      </p:cViewPr>
      <p:guideLst>
        <p:guide orient="horz" pos="2820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565" y="16138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52" y="16138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1073" y="8667104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8033" y="373767"/>
            <a:ext cx="5661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8032" y="8667104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8032" y="8656381"/>
            <a:ext cx="581817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312" y="8479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7526" y="847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62" y="4253897"/>
            <a:ext cx="5191151" cy="4030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932799" y="8670168"/>
            <a:ext cx="247837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4585" y="8670168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8815" y="8670168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8816" y="8668636"/>
            <a:ext cx="559944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1046" y="286453"/>
            <a:ext cx="575498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04016" y="6475413"/>
            <a:ext cx="153990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Rolf de Vegt, 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65544" y="6475413"/>
            <a:ext cx="157838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Rolf  de Vegt, 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04016" y="6475413"/>
            <a:ext cx="153990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Rolf de Vegt, 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04016" y="6475413"/>
            <a:ext cx="153990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Rolf de Vegt, Qualcomm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04016" y="6475413"/>
            <a:ext cx="153990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Rolf de Vegt, Qualcomm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04016" y="6475413"/>
            <a:ext cx="153990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Rolf de Vegt, 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65544" y="6475413"/>
            <a:ext cx="157838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Rolf de Vegt , Qualcomm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04016" y="6475413"/>
            <a:ext cx="153990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Rolf de Vegt, Qualcomm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04016" y="6475413"/>
            <a:ext cx="153990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Rolf de Vegt, Qualcomm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65544" y="6475413"/>
            <a:ext cx="1578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Rolf de Vegt , Qualcomm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802.11-13/0548r2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dirty="0" smtClean="0"/>
              <a:t>May 2013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65544" y="6475413"/>
            <a:ext cx="1578381" cy="184666"/>
          </a:xfrm>
          <a:noFill/>
        </p:spPr>
        <p:txBody>
          <a:bodyPr/>
          <a:lstStyle/>
          <a:p>
            <a:r>
              <a:rPr lang="en-US" dirty="0" smtClean="0"/>
              <a:t>Rolf de Vegt, Qualcomm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pPr eaLnBrk="1" hangingPunct="1"/>
            <a:r>
              <a:rPr lang="en-US" dirty="0" err="1" smtClean="0"/>
              <a:t>Strawpolls</a:t>
            </a:r>
            <a:r>
              <a:rPr lang="en-US" dirty="0" smtClean="0"/>
              <a:t> Regarding HEW Study Group</a:t>
            </a:r>
            <a:br>
              <a:rPr lang="en-US" dirty="0" smtClean="0"/>
            </a:br>
            <a:r>
              <a:rPr lang="en-US" dirty="0" smtClean="0"/>
              <a:t>Leadership Structure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11622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2013-05-14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4121902"/>
              </p:ext>
            </p:extLst>
          </p:nvPr>
        </p:nvGraphicFramePr>
        <p:xfrm>
          <a:off x="546100" y="2647950"/>
          <a:ext cx="7683500" cy="329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4" name="Document" r:id="rId4" imgW="8696800" imgH="4124181" progId="Word.Document.8">
                  <p:embed/>
                </p:oleObj>
              </mc:Choice>
              <mc:Fallback>
                <p:oleObj name="Document" r:id="rId4" imgW="8696800" imgH="4124181" progId="Word.Document.8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647950"/>
                        <a:ext cx="7683500" cy="3295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and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2000" dirty="0" smtClean="0"/>
              <a:t>HEW Study Group Needs to adopt a leadership structure</a:t>
            </a:r>
          </a:p>
          <a:p>
            <a:r>
              <a:rPr lang="en-US" sz="2000" dirty="0" smtClean="0"/>
              <a:t>Group needs a Chair as a Minimum</a:t>
            </a:r>
          </a:p>
          <a:p>
            <a:r>
              <a:rPr lang="en-US" sz="2000" dirty="0" smtClean="0"/>
              <a:t>Potential Additional roles:</a:t>
            </a:r>
            <a:endParaRPr lang="en-US" sz="2000" dirty="0"/>
          </a:p>
          <a:p>
            <a:pPr lvl="1"/>
            <a:r>
              <a:rPr lang="en-US" sz="1800" dirty="0" smtClean="0"/>
              <a:t>Vice Chair</a:t>
            </a:r>
          </a:p>
          <a:p>
            <a:pPr lvl="1"/>
            <a:r>
              <a:rPr lang="en-US" sz="1800" dirty="0" smtClean="0"/>
              <a:t>Secretary</a:t>
            </a:r>
          </a:p>
          <a:p>
            <a:pPr lvl="1"/>
            <a:r>
              <a:rPr lang="en-US" sz="1800" dirty="0" smtClean="0"/>
              <a:t>Other?</a:t>
            </a:r>
          </a:p>
          <a:p>
            <a:r>
              <a:rPr lang="en-US" sz="2000" dirty="0" smtClean="0"/>
              <a:t>Proposal for Chair + 3 Vice Chairs + Secretary was shared with the group after the March meeting</a:t>
            </a:r>
          </a:p>
          <a:p>
            <a:r>
              <a:rPr lang="en-US" sz="2000" dirty="0" smtClean="0"/>
              <a:t>Purpose of this document is to obtain a better understanding of the preferences of the group regarding leadership structure </a:t>
            </a:r>
          </a:p>
          <a:p>
            <a:r>
              <a:rPr lang="en-US" sz="2000" dirty="0" smtClean="0"/>
              <a:t>Proposal is to continue leadership structure discussion in a subsequent HEW session</a:t>
            </a:r>
          </a:p>
          <a:p>
            <a:r>
              <a:rPr lang="en-US" sz="2000" i="1" dirty="0" smtClean="0"/>
              <a:t>This version includes the results from the </a:t>
            </a:r>
            <a:r>
              <a:rPr lang="en-US" sz="2000" i="1" dirty="0" err="1" smtClean="0"/>
              <a:t>Strawpolls</a:t>
            </a:r>
            <a:r>
              <a:rPr lang="en-US" sz="2000" i="1" dirty="0"/>
              <a:t> </a:t>
            </a:r>
            <a:r>
              <a:rPr lang="en-US" sz="2000" i="1" dirty="0" smtClean="0"/>
              <a:t>conducted on 5/13/2013 and a Tentative Conclusions Slide</a:t>
            </a:r>
          </a:p>
          <a:p>
            <a:pPr lvl="2"/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Rolf  de Vegt, 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40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SP1: Leadership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your preferred SG leadership structure?</a:t>
            </a:r>
          </a:p>
          <a:p>
            <a:pPr lvl="1"/>
            <a:r>
              <a:rPr lang="en-US" dirty="0"/>
              <a:t>1 Chair, No Vice </a:t>
            </a:r>
            <a:r>
              <a:rPr lang="en-US" dirty="0" smtClean="0"/>
              <a:t>Chair: 91 	(54%)*</a:t>
            </a:r>
            <a:endParaRPr lang="en-US" dirty="0"/>
          </a:p>
          <a:p>
            <a:pPr lvl="1"/>
            <a:r>
              <a:rPr lang="en-US" dirty="0"/>
              <a:t>1 Chair, 1 Vice </a:t>
            </a:r>
            <a:r>
              <a:rPr lang="en-US" dirty="0" smtClean="0"/>
              <a:t>Chair: 12 	(7%)</a:t>
            </a:r>
            <a:endParaRPr lang="en-US" dirty="0"/>
          </a:p>
          <a:p>
            <a:pPr lvl="1"/>
            <a:r>
              <a:rPr lang="en-US" dirty="0"/>
              <a:t>1 Chair, 2 Vice </a:t>
            </a:r>
            <a:r>
              <a:rPr lang="en-US" dirty="0" smtClean="0"/>
              <a:t>Chairs: 0	-</a:t>
            </a:r>
            <a:endParaRPr lang="en-US" dirty="0"/>
          </a:p>
          <a:p>
            <a:pPr lvl="1"/>
            <a:r>
              <a:rPr lang="en-US" dirty="0"/>
              <a:t>1 Chair, 3 Vice </a:t>
            </a:r>
            <a:r>
              <a:rPr lang="en-US" dirty="0" smtClean="0"/>
              <a:t>Chairs: 54	(32%)</a:t>
            </a:r>
            <a:endParaRPr lang="en-US" dirty="0"/>
          </a:p>
          <a:p>
            <a:pPr lvl="1"/>
            <a:r>
              <a:rPr lang="en-US" dirty="0" smtClean="0"/>
              <a:t>Abstain: 13		(8%)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People can vote for multiple options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Rolf  de Vegt, 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14400" y="6172200"/>
            <a:ext cx="12378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% of votes cast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01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SP2: Secretary Role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should the study group appoint a named secretary?</a:t>
            </a:r>
          </a:p>
          <a:p>
            <a:pPr lvl="1"/>
            <a:r>
              <a:rPr lang="en-US" dirty="0" smtClean="0"/>
              <a:t>Now: 120				(90%)*</a:t>
            </a:r>
          </a:p>
          <a:p>
            <a:pPr lvl="1"/>
            <a:r>
              <a:rPr lang="en-US" dirty="0" smtClean="0"/>
              <a:t>Later in the Study Group efforts: 6</a:t>
            </a:r>
          </a:p>
          <a:p>
            <a:pPr lvl="1"/>
            <a:r>
              <a:rPr lang="en-US" dirty="0" smtClean="0"/>
              <a:t>Never: 4</a:t>
            </a:r>
          </a:p>
          <a:p>
            <a:pPr lvl="1"/>
            <a:r>
              <a:rPr lang="en-US" dirty="0" smtClean="0"/>
              <a:t>Abstain: 4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Rolf  de Vegt, 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14400" y="6172200"/>
            <a:ext cx="12378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% of votes cast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60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Tentative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Regarding Chair position:</a:t>
            </a:r>
          </a:p>
          <a:p>
            <a:r>
              <a:rPr lang="en-US" b="0" dirty="0" smtClean="0"/>
              <a:t>Simple Majority of the group in favor of:</a:t>
            </a:r>
          </a:p>
          <a:p>
            <a:pPr lvl="1"/>
            <a:r>
              <a:rPr lang="en-US" b="0" dirty="0" smtClean="0"/>
              <a:t>One Chair, No Vice Chairs</a:t>
            </a:r>
          </a:p>
          <a:p>
            <a:r>
              <a:rPr lang="en-US" b="0" dirty="0" smtClean="0"/>
              <a:t>No clear alternative at this point that would get the group closer to the 75% SG threshold</a:t>
            </a:r>
          </a:p>
          <a:p>
            <a:r>
              <a:rPr lang="en-US" b="0" dirty="0" smtClean="0"/>
              <a:t>Propose to Proceed with the One Chair, No Vice Chair Option</a:t>
            </a:r>
            <a:br>
              <a:rPr lang="en-US" b="0" dirty="0" smtClean="0"/>
            </a:br>
            <a:endParaRPr lang="en-US" b="0" dirty="0"/>
          </a:p>
          <a:p>
            <a:pPr marL="0" indent="0">
              <a:buNone/>
            </a:pPr>
            <a:r>
              <a:rPr lang="en-US" dirty="0" smtClean="0"/>
              <a:t>Regarding Secretary:</a:t>
            </a:r>
          </a:p>
          <a:p>
            <a:r>
              <a:rPr lang="en-US" b="0" dirty="0" smtClean="0"/>
              <a:t>Strong Preference in favor of appointing a Named Secretary now</a:t>
            </a:r>
          </a:p>
          <a:p>
            <a:pPr marL="0" indent="0">
              <a:buNone/>
            </a:pPr>
            <a:endParaRPr lang="en-US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Rolf  de Vegt, 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14400" y="6172200"/>
            <a:ext cx="12378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% of votes cast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17506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4831</TotalTime>
  <Words>259</Words>
  <Application>Microsoft Office PowerPoint</Application>
  <PresentationFormat>On-screen Show (4:3)</PresentationFormat>
  <Paragraphs>58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802-11-PathProtection</vt:lpstr>
      <vt:lpstr>Microsoft Word 97 - 2003 Document</vt:lpstr>
      <vt:lpstr>Strawpolls Regarding HEW Study Group Leadership Structure</vt:lpstr>
      <vt:lpstr>Context and Introduction</vt:lpstr>
      <vt:lpstr>SP1: Leadership Structure</vt:lpstr>
      <vt:lpstr>SP2: Secretary Role</vt:lpstr>
      <vt:lpstr>Tentative Conclusions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802.11ah November Agenda</dc:title>
  <dc:creator>David Halasz</dc:creator>
  <cp:lastModifiedBy>Qualcomm User</cp:lastModifiedBy>
  <cp:revision>217</cp:revision>
  <cp:lastPrinted>2011-03-08T18:35:23Z</cp:lastPrinted>
  <dcterms:created xsi:type="dcterms:W3CDTF">2009-11-09T00:32:22Z</dcterms:created>
  <dcterms:modified xsi:type="dcterms:W3CDTF">2013-05-14T19:21:26Z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-1768853640</vt:i4>
  </property>
  <property fmtid="{D5CDD505-2E9C-101B-9397-08002B2CF9AE}" pid="3" name="_NewReviewCycle">
    <vt:lpwstr/>
  </property>
  <property fmtid="{D5CDD505-2E9C-101B-9397-08002B2CF9AE}" pid="4" name="_EmailSubject">
    <vt:lpwstr>RESEND potential compromise presentation</vt:lpwstr>
  </property>
  <property fmtid="{D5CDD505-2E9C-101B-9397-08002B2CF9AE}" pid="5" name="_AuthorEmail">
    <vt:lpwstr>rolfv@qualcomm.com</vt:lpwstr>
  </property>
  <property fmtid="{D5CDD505-2E9C-101B-9397-08002B2CF9AE}" pid="6" name="_AuthorEmailDisplayName">
    <vt:lpwstr>De Vegt, Rolf</vt:lpwstr>
  </property>
  <property fmtid="{D5CDD505-2E9C-101B-9397-08002B2CF9AE}" pid="7" name="_PreviousAdHocReviewCycleID">
    <vt:i4>-1499315352</vt:i4>
  </property>
</Properties>
</file>