
<file path=[Content_Types].xml><?xml version="1.0" encoding="utf-8"?>
<Types xmlns="http://schemas.openxmlformats.org/package/2006/content-types">
  <Default Extension="xml" ContentType="application/xml"/>
  <Default Extension="doc" ContentType="application/msword"/>
  <Default Extension="wmf" ContentType="image/x-wmf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9" r:id="rId2"/>
    <p:sldId id="278" r:id="rId3"/>
    <p:sldId id="326" r:id="rId4"/>
    <p:sldId id="328" r:id="rId5"/>
    <p:sldId id="329" r:id="rId6"/>
    <p:sldId id="330" r:id="rId7"/>
    <p:sldId id="327" r:id="rId8"/>
    <p:sldId id="280" r:id="rId9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>
        <p:scale>
          <a:sx n="150" d="100"/>
          <a:sy n="150" d="100"/>
        </p:scale>
        <p:origin x="-608" y="-7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840" y="2400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handoutMaster" Target="handoutMasters/handoutMaster1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January 2005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Dorothy Stanley, Agere Systems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8C5458F-715B-412B-99EF-2A948E5672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403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3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4404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1146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January 2005</a:t>
            </a:r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Dorothy Stanley, Agere Systems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10D7EFBA-D1C0-45C5-A488-61E1EC8B79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253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253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3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10969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802.11-yy/xxxxr0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2005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Agere Systems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59DFE69E-7B67-423D-89E4-C946A1808069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35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355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802.11-yy/xxxxr0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2005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Agere Systems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C2B2D208-67FA-4E74-9755-1AF3509BEB51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245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noFill/>
          <a:ln cap="flat"/>
        </p:spPr>
      </p:sp>
      <p:sp>
        <p:nvSpPr>
          <p:cNvPr id="2458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250" rIns="95250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802.11-yy/xxxxr0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2005</a:t>
            </a:r>
          </a:p>
        </p:txBody>
      </p:sp>
      <p:sp>
        <p:nvSpPr>
          <p:cNvPr id="419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Agere Systems</a:t>
            </a:r>
          </a:p>
        </p:txBody>
      </p:sp>
      <p:sp>
        <p:nvSpPr>
          <p:cNvPr id="419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B0A0A058-61AE-463F-87ED-EACDF2E98EFB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419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19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802.11-yy/xxxxr0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2005</a:t>
            </a:r>
          </a:p>
        </p:txBody>
      </p:sp>
      <p:sp>
        <p:nvSpPr>
          <p:cNvPr id="419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Agere Systems</a:t>
            </a:r>
          </a:p>
        </p:txBody>
      </p:sp>
      <p:sp>
        <p:nvSpPr>
          <p:cNvPr id="419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B0A0A058-61AE-463F-87ED-EACDF2E98EFB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419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19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802.11-yy/xxxxr0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2005</a:t>
            </a:r>
          </a:p>
        </p:txBody>
      </p:sp>
      <p:sp>
        <p:nvSpPr>
          <p:cNvPr id="4301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Agere Systems</a:t>
            </a:r>
          </a:p>
        </p:txBody>
      </p:sp>
      <p:sp>
        <p:nvSpPr>
          <p:cNvPr id="430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928398B4-DAE8-4FA7-83C8-26E5BDC6591B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430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301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Michael Montemurro, Research in Motion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DEE9521-47D1-454E-8BA4-89FDDFA79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8409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Michael Montemurro, Research in Motion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20159AB-3BE0-4586-A049-B80CCE0BB1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4761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Michael Montemurro, Research in Motion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09C4077-EF78-4E3C-BA1E-EB8784ACBE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003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Michael Montemurro, Research in Motion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E20CCF4-4BCF-4FB2-8854-64DB88A745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8691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Michael Montemurro, Research in Motion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333F410-FD8C-40CB-A6BC-9D7ACDFE05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53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Michael Montemurro, Research in Motion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009D491-37C1-41C9-9BC5-BEEB6A785C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79969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Michael Montemurro, Research in Motion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9CE4BA-6FA7-4472-A236-E19EA82038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6769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Michael Montemurro, Research in Motion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059BC40-5C5D-4AF6-AF11-60A655F0D7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461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Michael Montemurro, Research in Motion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9D5D3EF-133A-440C-AD8A-403995447B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72443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Michael Montemurro, Research in Motion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6A829AC-C60F-4DDD-8324-BFA69BB064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3873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Michael Montemurro, Research in Motion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4C37F47-E0B4-4697-8CBF-C809BC431F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629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8938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smtClean="0"/>
              <a:t>Michael Montemurro, Research in Motion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4E8C55-C5D5-4626-BDCD-24081FE01D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624115" y="332601"/>
            <a:ext cx="282138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algn="r"/>
            <a:r>
              <a:rPr lang="en-US" sz="1800" b="1" dirty="0"/>
              <a:t>doc.: IEEE </a:t>
            </a:r>
            <a:r>
              <a:rPr lang="en-US" sz="1800" b="1" dirty="0" smtClean="0"/>
              <a:t>802.11-13/0546r0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Microsoft_Word_97_-_2004_Document1.doc"/><Relationship Id="rId5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4" Type="http://schemas.openxmlformats.org/officeDocument/2006/relationships/image" Target="../media/image4.em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OmniRANsg/" TargetMode="External"/><Relationship Id="rId4" Type="http://schemas.openxmlformats.org/officeDocument/2006/relationships/hyperlink" Target="https://mentor.ieee.org/omniran/documents" TargetMode="External"/><Relationship Id="rId5" Type="http://schemas.openxmlformats.org/officeDocument/2006/relationships/hyperlink" Target="https://mentor.ieee.org/omniran/dcn/13/omniran-13-0030-03-ecsg-may-2013-waikoloa-agenda.pptx" TargetMode="External"/><Relationship Id="rId6" Type="http://schemas.openxmlformats.org/officeDocument/2006/relationships/hyperlink" Target="https://mentor.ieee.org/omniran/dcn/13/omniran-13-0032-05-0000-ieee-802-scope-of-omniran.pptx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May 2013</a:t>
            </a:r>
            <a:endParaRPr lang="en-US" sz="1800" dirty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Michael Montemurro, Research in Motion</a:t>
            </a:r>
            <a:endParaRPr lang="en-US" dirty="0" smtClean="0"/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26125894-C81E-43C9-9E54-526134551D80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0"/>
            <a:ext cx="7772400" cy="1066800"/>
          </a:xfrm>
          <a:noFill/>
        </p:spPr>
        <p:txBody>
          <a:bodyPr/>
          <a:lstStyle/>
          <a:p>
            <a:r>
              <a:rPr lang="en-US" dirty="0" smtClean="0"/>
              <a:t>Liaison Report for </a:t>
            </a:r>
            <a:r>
              <a:rPr lang="en-US" dirty="0" err="1" smtClean="0"/>
              <a:t>OmniRAN</a:t>
            </a:r>
            <a:r>
              <a:rPr lang="en-US" dirty="0" smtClean="0"/>
              <a:t> EC SG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2013-05-16</a:t>
            </a:r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37296300"/>
              </p:ext>
            </p:extLst>
          </p:nvPr>
        </p:nvGraphicFramePr>
        <p:xfrm>
          <a:off x="533400" y="2565400"/>
          <a:ext cx="8231188" cy="1960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6" name="Document" r:id="rId4" imgW="8255000" imgH="1968500" progId="Word.Document.8">
                  <p:embed/>
                </p:oleObj>
              </mc:Choice>
              <mc:Fallback>
                <p:oleObj name="Document" r:id="rId4" imgW="8255000" imgH="1968500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2565400"/>
                        <a:ext cx="8231188" cy="1960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May 2013</a:t>
            </a:r>
            <a:endParaRPr lang="en-US" sz="180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Michael Montemurro, Research in Motion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81F113F3-1D5D-4BCE-8B40-EA9857490F2F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buFontTx/>
              <a:buNone/>
            </a:pPr>
            <a:r>
              <a:rPr lang="en-US" dirty="0" smtClean="0"/>
              <a:t>	This presentation contains the May 2013 IEEE 802.11 liaison report for </a:t>
            </a:r>
            <a:r>
              <a:rPr lang="en-US" dirty="0" err="1" smtClean="0"/>
              <a:t>OmniRAN</a:t>
            </a:r>
            <a:r>
              <a:rPr lang="en-US" dirty="0" smtClean="0"/>
              <a:t> EC SG.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May 2013</a:t>
            </a:r>
            <a:endParaRPr lang="en-US" sz="1800"/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Michael Montemurro, Research in Motion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E66F8ADD-C4EE-4089-AC69-0373AC6D7C56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Key Activities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114800"/>
          </a:xfrm>
          <a:noFill/>
        </p:spPr>
        <p:txBody>
          <a:bodyPr/>
          <a:lstStyle/>
          <a:p>
            <a:r>
              <a:rPr lang="en-US" dirty="0" smtClean="0"/>
              <a:t>Currently focused on responding to EC request for:</a:t>
            </a:r>
          </a:p>
          <a:p>
            <a:pPr lvl="1"/>
            <a:r>
              <a:rPr lang="en-US" dirty="0" smtClean="0"/>
              <a:t>Gap analysis of use cases point out relevant areas to be covered by IEEE 802 that are not covered by other SDO’s.</a:t>
            </a:r>
          </a:p>
          <a:p>
            <a:pPr lvl="1"/>
            <a:r>
              <a:rPr lang="en-US" dirty="0" smtClean="0"/>
              <a:t>Articulate scope of </a:t>
            </a:r>
            <a:r>
              <a:rPr lang="en-US" dirty="0" err="1" smtClean="0"/>
              <a:t>OmniRAN</a:t>
            </a:r>
            <a:r>
              <a:rPr lang="en-US" dirty="0" smtClean="0"/>
              <a:t> based on gap analysis.</a:t>
            </a:r>
          </a:p>
          <a:p>
            <a:pPr lvl="1"/>
            <a:r>
              <a:rPr lang="en-US" dirty="0" smtClean="0"/>
              <a:t>Identify relevant IEEE 802 work items </a:t>
            </a:r>
          </a:p>
          <a:p>
            <a:r>
              <a:rPr lang="en-US" dirty="0" smtClean="0"/>
              <a:t>Approve scope document for </a:t>
            </a:r>
            <a:r>
              <a:rPr lang="en-US" dirty="0" err="1" smtClean="0"/>
              <a:t>OmniRAN</a:t>
            </a:r>
            <a:endParaRPr lang="en-US" dirty="0" smtClean="0"/>
          </a:p>
          <a:p>
            <a:r>
              <a:rPr lang="en-US" dirty="0" smtClean="0"/>
              <a:t>Dropped the WLAN Hotspot roaming use case for gap analysis</a:t>
            </a:r>
            <a:endParaRPr lang="en-US" dirty="0" smtClean="0"/>
          </a:p>
          <a:p>
            <a:r>
              <a:rPr lang="en-US" dirty="0"/>
              <a:t>R</a:t>
            </a:r>
            <a:r>
              <a:rPr lang="en-US" dirty="0" smtClean="0"/>
              <a:t>epresentative use cases for gap analysis include:</a:t>
            </a:r>
          </a:p>
          <a:p>
            <a:pPr lvl="1"/>
            <a:r>
              <a:rPr lang="en-US" dirty="0" smtClean="0"/>
              <a:t>SDN use case</a:t>
            </a:r>
          </a:p>
          <a:p>
            <a:pPr lvl="1"/>
            <a:r>
              <a:rPr lang="en-US" dirty="0" smtClean="0"/>
              <a:t>3GPP trusted WLAN use case</a:t>
            </a:r>
          </a:p>
          <a:p>
            <a:pPr lvl="1"/>
            <a:r>
              <a:rPr lang="en-US" dirty="0" smtClean="0"/>
              <a:t>Smart Grid use case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Rectangle 313"/>
          <p:cNvSpPr/>
          <p:nvPr/>
        </p:nvSpPr>
        <p:spPr bwMode="auto">
          <a:xfrm>
            <a:off x="251520" y="2770059"/>
            <a:ext cx="8640960" cy="101975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Access Network Abstraction by OmniRAN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>
          <a:xfrm>
            <a:off x="252000" y="3879000"/>
            <a:ext cx="8640000" cy="7200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/>
              <a:t>OmniRAN provides a generic model of an access network based on IEEE 802 technologies</a:t>
            </a:r>
          </a:p>
        </p:txBody>
      </p:sp>
      <p:sp>
        <p:nvSpPr>
          <p:cNvPr id="91" name="Rounded Rectangle 90"/>
          <p:cNvSpPr/>
          <p:nvPr/>
        </p:nvSpPr>
        <p:spPr bwMode="auto">
          <a:xfrm>
            <a:off x="7569069" y="1585005"/>
            <a:ext cx="827582" cy="785730"/>
          </a:xfrm>
          <a:prstGeom prst="roundRect">
            <a:avLst>
              <a:gd name="adj" fmla="val 12403"/>
            </a:avLst>
          </a:prstGeom>
          <a:solidFill>
            <a:schemeClr val="accent4">
              <a:lumMod val="40000"/>
              <a:lumOff val="6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92" name="Rounded Rectangle 91"/>
          <p:cNvSpPr/>
          <p:nvPr/>
        </p:nvSpPr>
        <p:spPr bwMode="auto">
          <a:xfrm>
            <a:off x="2249411" y="1585005"/>
            <a:ext cx="2895653" cy="788515"/>
          </a:xfrm>
          <a:prstGeom prst="roundRect">
            <a:avLst>
              <a:gd name="adj" fmla="val 12403"/>
            </a:avLst>
          </a:prstGeom>
          <a:solidFill>
            <a:srgbClr val="A7E8FF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93" name="AutoShape 11"/>
          <p:cNvSpPr>
            <a:spLocks noChangeArrowheads="1"/>
          </p:cNvSpPr>
          <p:nvPr/>
        </p:nvSpPr>
        <p:spPr bwMode="auto">
          <a:xfrm>
            <a:off x="746575" y="1585006"/>
            <a:ext cx="881834" cy="785730"/>
          </a:xfrm>
          <a:prstGeom prst="flowChartAlternateProcess">
            <a:avLst/>
          </a:prstGeom>
          <a:solidFill>
            <a:srgbClr val="6DC0FF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0" tIns="0" anchor="ctr"/>
          <a:lstStyle/>
          <a:p>
            <a:endParaRPr lang="en-US" dirty="0"/>
          </a:p>
        </p:txBody>
      </p:sp>
      <p:sp>
        <p:nvSpPr>
          <p:cNvPr id="94" name="AutoShape 13"/>
          <p:cNvSpPr>
            <a:spLocks noChangeArrowheads="1"/>
          </p:cNvSpPr>
          <p:nvPr/>
        </p:nvSpPr>
        <p:spPr bwMode="auto">
          <a:xfrm>
            <a:off x="5858879" y="1585005"/>
            <a:ext cx="1055687" cy="785730"/>
          </a:xfrm>
          <a:prstGeom prst="flowChartAlternateProcess">
            <a:avLst/>
          </a:prstGeom>
          <a:solidFill>
            <a:srgbClr val="8BB2FF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0" tIns="0" anchor="ctr"/>
          <a:lstStyle/>
          <a:p>
            <a:endParaRPr lang="en-US" dirty="0"/>
          </a:p>
        </p:txBody>
      </p:sp>
      <p:sp>
        <p:nvSpPr>
          <p:cNvPr id="95" name="Freeform 14"/>
          <p:cNvSpPr>
            <a:spLocks/>
          </p:cNvSpPr>
          <p:nvPr/>
        </p:nvSpPr>
        <p:spPr bwMode="auto">
          <a:xfrm>
            <a:off x="6120727" y="1988865"/>
            <a:ext cx="560632" cy="147961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90"/>
              </a:cxn>
              <a:cxn ang="0">
                <a:pos x="499" y="90"/>
              </a:cxn>
              <a:cxn ang="0">
                <a:pos x="499" y="0"/>
              </a:cxn>
            </a:cxnLst>
            <a:rect l="0" t="0" r="r" b="b"/>
            <a:pathLst>
              <a:path w="499" h="90">
                <a:moveTo>
                  <a:pt x="0" y="0"/>
                </a:moveTo>
                <a:lnTo>
                  <a:pt x="0" y="90"/>
                </a:lnTo>
                <a:lnTo>
                  <a:pt x="499" y="90"/>
                </a:lnTo>
                <a:lnTo>
                  <a:pt x="499" y="0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</p:spPr>
        <p:txBody>
          <a:bodyPr lIns="0" tIns="0"/>
          <a:lstStyle/>
          <a:p>
            <a:endParaRPr lang="en-US" dirty="0"/>
          </a:p>
        </p:txBody>
      </p:sp>
      <p:sp>
        <p:nvSpPr>
          <p:cNvPr id="99" name="Line 18"/>
          <p:cNvSpPr>
            <a:spLocks noChangeShapeType="1"/>
          </p:cNvSpPr>
          <p:nvPr/>
        </p:nvSpPr>
        <p:spPr bwMode="auto">
          <a:xfrm>
            <a:off x="2590550" y="1846864"/>
            <a:ext cx="1751469" cy="29507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/>
          <a:lstStyle/>
          <a:p>
            <a:endParaRPr lang="en-US" dirty="0"/>
          </a:p>
        </p:txBody>
      </p:sp>
      <p:sp>
        <p:nvSpPr>
          <p:cNvPr id="101" name="Line 19"/>
          <p:cNvSpPr>
            <a:spLocks noChangeShapeType="1"/>
          </p:cNvSpPr>
          <p:nvPr/>
        </p:nvSpPr>
        <p:spPr bwMode="auto">
          <a:xfrm flipH="1">
            <a:off x="2995701" y="2259517"/>
            <a:ext cx="1345648" cy="7809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/>
          <a:lstStyle/>
          <a:p>
            <a:endParaRPr lang="en-US" dirty="0"/>
          </a:p>
        </p:txBody>
      </p:sp>
      <p:sp>
        <p:nvSpPr>
          <p:cNvPr id="102" name="Line 20"/>
          <p:cNvSpPr>
            <a:spLocks noChangeShapeType="1"/>
          </p:cNvSpPr>
          <p:nvPr/>
        </p:nvSpPr>
        <p:spPr bwMode="auto">
          <a:xfrm flipV="1">
            <a:off x="4778759" y="2194889"/>
            <a:ext cx="3009419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3" name="AutoShape 22"/>
          <p:cNvSpPr>
            <a:spLocks noChangeArrowheads="1"/>
          </p:cNvSpPr>
          <p:nvPr/>
        </p:nvSpPr>
        <p:spPr bwMode="auto">
          <a:xfrm>
            <a:off x="5927250" y="1776848"/>
            <a:ext cx="360362" cy="260331"/>
          </a:xfrm>
          <a:prstGeom prst="can">
            <a:avLst>
              <a:gd name="adj" fmla="val 25000"/>
            </a:avLst>
          </a:prstGeom>
          <a:solidFill>
            <a:srgbClr val="6699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sz="1600" dirty="0">
              <a:ea typeface="ＭＳ Ｐゴシック" pitchFamily="34" charset="-128"/>
            </a:endParaRPr>
          </a:p>
        </p:txBody>
      </p:sp>
      <p:pic>
        <p:nvPicPr>
          <p:cNvPr id="104" name="Picture 23" descr="x_big_image2"/>
          <p:cNvPicPr>
            <a:picLocks noChangeAspect="1" noChangeArrowheads="1"/>
          </p:cNvPicPr>
          <p:nvPr/>
        </p:nvPicPr>
        <p:blipFill>
          <a:blip r:embed="rId2">
            <a:lum bright="10000" contrast="40000"/>
          </a:blip>
          <a:srcRect/>
          <a:stretch>
            <a:fillRect/>
          </a:stretch>
        </p:blipFill>
        <p:spPr bwMode="auto">
          <a:xfrm>
            <a:off x="849023" y="1806295"/>
            <a:ext cx="548641" cy="5843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05" name="Group 25"/>
          <p:cNvGrpSpPr>
            <a:grpSpLocks noChangeAspect="1"/>
          </p:cNvGrpSpPr>
          <p:nvPr/>
        </p:nvGrpSpPr>
        <p:grpSpPr bwMode="auto">
          <a:xfrm flipH="1">
            <a:off x="2486366" y="1741145"/>
            <a:ext cx="498811" cy="600487"/>
            <a:chOff x="5" y="2480"/>
            <a:chExt cx="237" cy="430"/>
          </a:xfrm>
        </p:grpSpPr>
        <p:grpSp>
          <p:nvGrpSpPr>
            <p:cNvPr id="106" name="Group 26"/>
            <p:cNvGrpSpPr>
              <a:grpSpLocks noChangeAspect="1"/>
            </p:cNvGrpSpPr>
            <p:nvPr/>
          </p:nvGrpSpPr>
          <p:grpSpPr bwMode="auto">
            <a:xfrm>
              <a:off x="5" y="2521"/>
              <a:ext cx="145" cy="389"/>
              <a:chOff x="5" y="2521"/>
              <a:chExt cx="145" cy="389"/>
            </a:xfrm>
          </p:grpSpPr>
          <p:grpSp>
            <p:nvGrpSpPr>
              <p:cNvPr id="110" name="Group 27"/>
              <p:cNvGrpSpPr>
                <a:grpSpLocks noChangeAspect="1"/>
              </p:cNvGrpSpPr>
              <p:nvPr/>
            </p:nvGrpSpPr>
            <p:grpSpPr bwMode="auto">
              <a:xfrm>
                <a:off x="7" y="2654"/>
                <a:ext cx="143" cy="256"/>
                <a:chOff x="7" y="2654"/>
                <a:chExt cx="143" cy="256"/>
              </a:xfrm>
            </p:grpSpPr>
            <p:grpSp>
              <p:nvGrpSpPr>
                <p:cNvPr id="118" name="Group 28"/>
                <p:cNvGrpSpPr>
                  <a:grpSpLocks noChangeAspect="1"/>
                </p:cNvGrpSpPr>
                <p:nvPr/>
              </p:nvGrpSpPr>
              <p:grpSpPr bwMode="auto">
                <a:xfrm>
                  <a:off x="7" y="2661"/>
                  <a:ext cx="93" cy="247"/>
                  <a:chOff x="7" y="2661"/>
                  <a:chExt cx="93" cy="247"/>
                </a:xfrm>
              </p:grpSpPr>
              <p:sp>
                <p:nvSpPr>
                  <p:cNvPr id="126" name="Line 29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44" y="2661"/>
                    <a:ext cx="33" cy="1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127" name="Line 30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34" y="2664"/>
                    <a:ext cx="42" cy="51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128" name="Line 31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33" y="2716"/>
                    <a:ext cx="57" cy="110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129" name="Line 32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7" y="2824"/>
                    <a:ext cx="83" cy="84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130" name="Line 33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19" y="2824"/>
                    <a:ext cx="81" cy="84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131" name="Line 34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17" y="2716"/>
                    <a:ext cx="64" cy="108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132" name="Line 35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44" y="2661"/>
                    <a:ext cx="39" cy="58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</p:grpSp>
            <p:sp>
              <p:nvSpPr>
                <p:cNvPr id="119" name="Line 36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97" y="2808"/>
                  <a:ext cx="34" cy="102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20" name="Line 37"/>
                <p:cNvSpPr>
                  <a:spLocks noChangeAspect="1" noChangeShapeType="1"/>
                </p:cNvSpPr>
                <p:nvPr/>
              </p:nvSpPr>
              <p:spPr bwMode="auto">
                <a:xfrm>
                  <a:off x="84" y="2718"/>
                  <a:ext cx="48" cy="91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21" name="Line 38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84" y="2655"/>
                  <a:ext cx="12" cy="63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22" name="Line 39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78" y="2654"/>
                  <a:ext cx="20" cy="9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23" name="Line 40"/>
                <p:cNvSpPr>
                  <a:spLocks noChangeAspect="1" noChangeShapeType="1"/>
                </p:cNvSpPr>
                <p:nvPr/>
              </p:nvSpPr>
              <p:spPr bwMode="auto">
                <a:xfrm>
                  <a:off x="79" y="2663"/>
                  <a:ext cx="30" cy="45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24" name="Line 41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93" y="2708"/>
                  <a:ext cx="13" cy="117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25" name="Line 42"/>
                <p:cNvSpPr>
                  <a:spLocks noChangeAspect="1" noChangeShapeType="1"/>
                </p:cNvSpPr>
                <p:nvPr/>
              </p:nvSpPr>
              <p:spPr bwMode="auto">
                <a:xfrm>
                  <a:off x="93" y="2824"/>
                  <a:ext cx="57" cy="54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</p:grpSp>
          <p:grpSp>
            <p:nvGrpSpPr>
              <p:cNvPr id="111" name="Group 43"/>
              <p:cNvGrpSpPr>
                <a:grpSpLocks noChangeAspect="1"/>
              </p:cNvGrpSpPr>
              <p:nvPr/>
            </p:nvGrpSpPr>
            <p:grpSpPr bwMode="auto">
              <a:xfrm>
                <a:off x="5" y="2533"/>
                <a:ext cx="141" cy="374"/>
                <a:chOff x="5" y="2533"/>
                <a:chExt cx="141" cy="374"/>
              </a:xfrm>
            </p:grpSpPr>
            <p:sp>
              <p:nvSpPr>
                <p:cNvPr id="113" name="Line 44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5" y="2533"/>
                  <a:ext cx="55" cy="371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14" name="Line 45"/>
                <p:cNvSpPr>
                  <a:spLocks noChangeAspect="1" noChangeShapeType="1"/>
                </p:cNvSpPr>
                <p:nvPr/>
              </p:nvSpPr>
              <p:spPr bwMode="auto">
                <a:xfrm>
                  <a:off x="62" y="2544"/>
                  <a:ext cx="35" cy="363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15" name="Line 46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98" y="2876"/>
                  <a:ext cx="48" cy="3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16" name="Line 47"/>
                <p:cNvSpPr>
                  <a:spLocks noChangeAspect="1" noChangeShapeType="1"/>
                </p:cNvSpPr>
                <p:nvPr/>
              </p:nvSpPr>
              <p:spPr bwMode="auto">
                <a:xfrm>
                  <a:off x="69" y="2541"/>
                  <a:ext cx="77" cy="337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17" name="Line 48"/>
                <p:cNvSpPr>
                  <a:spLocks noChangeAspect="1" noChangeShapeType="1"/>
                </p:cNvSpPr>
                <p:nvPr/>
              </p:nvSpPr>
              <p:spPr bwMode="auto">
                <a:xfrm>
                  <a:off x="7" y="2904"/>
                  <a:ext cx="93" cy="1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</p:grpSp>
          <p:sp>
            <p:nvSpPr>
              <p:cNvPr id="112" name="Oval 49"/>
              <p:cNvSpPr>
                <a:spLocks noChangeAspect="1" noChangeArrowheads="1"/>
              </p:cNvSpPr>
              <p:nvPr/>
            </p:nvSpPr>
            <p:spPr bwMode="auto">
              <a:xfrm>
                <a:off x="48" y="2521"/>
                <a:ext cx="39" cy="45"/>
              </a:xfrm>
              <a:prstGeom prst="ellipse">
                <a:avLst/>
              </a:prstGeom>
              <a:solidFill>
                <a:srgbClr val="FFFF00">
                  <a:alpha val="50000"/>
                </a:srgbClr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</p:grpSp>
        <p:sp>
          <p:nvSpPr>
            <p:cNvPr id="107" name="Arc 50"/>
            <p:cNvSpPr>
              <a:spLocks noChangeAspect="1"/>
            </p:cNvSpPr>
            <p:nvPr/>
          </p:nvSpPr>
          <p:spPr bwMode="auto">
            <a:xfrm>
              <a:off x="152" y="2480"/>
              <a:ext cx="90" cy="198"/>
            </a:xfrm>
            <a:custGeom>
              <a:avLst/>
              <a:gdLst>
                <a:gd name="G0" fmla="+- 0 0 0"/>
                <a:gd name="G1" fmla="+- 21172 0 0"/>
                <a:gd name="G2" fmla="+- 21600 0 0"/>
                <a:gd name="T0" fmla="*/ 4276 w 21600"/>
                <a:gd name="T1" fmla="*/ 0 h 42015"/>
                <a:gd name="T2" fmla="*/ 5669 w 21600"/>
                <a:gd name="T3" fmla="*/ 42015 h 42015"/>
                <a:gd name="T4" fmla="*/ 0 w 21600"/>
                <a:gd name="T5" fmla="*/ 21172 h 420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2015" fill="none" extrusionOk="0">
                  <a:moveTo>
                    <a:pt x="4276" y="-1"/>
                  </a:moveTo>
                  <a:cubicBezTo>
                    <a:pt x="14353" y="2034"/>
                    <a:pt x="21600" y="10891"/>
                    <a:pt x="21600" y="21172"/>
                  </a:cubicBezTo>
                  <a:cubicBezTo>
                    <a:pt x="21600" y="30918"/>
                    <a:pt x="15073" y="39456"/>
                    <a:pt x="5668" y="42014"/>
                  </a:cubicBezTo>
                </a:path>
                <a:path w="21600" h="42015" stroke="0" extrusionOk="0">
                  <a:moveTo>
                    <a:pt x="4276" y="-1"/>
                  </a:moveTo>
                  <a:cubicBezTo>
                    <a:pt x="14353" y="2034"/>
                    <a:pt x="21600" y="10891"/>
                    <a:pt x="21600" y="21172"/>
                  </a:cubicBezTo>
                  <a:cubicBezTo>
                    <a:pt x="21600" y="30918"/>
                    <a:pt x="15073" y="39456"/>
                    <a:pt x="5668" y="42014"/>
                  </a:cubicBezTo>
                  <a:lnTo>
                    <a:pt x="0" y="21172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08" name="Arc 51"/>
            <p:cNvSpPr>
              <a:spLocks noChangeAspect="1"/>
            </p:cNvSpPr>
            <p:nvPr/>
          </p:nvSpPr>
          <p:spPr bwMode="auto">
            <a:xfrm>
              <a:off x="116" y="2508"/>
              <a:ext cx="78" cy="154"/>
            </a:xfrm>
            <a:custGeom>
              <a:avLst/>
              <a:gdLst>
                <a:gd name="G0" fmla="+- 0 0 0"/>
                <a:gd name="G1" fmla="+- 21159 0 0"/>
                <a:gd name="G2" fmla="+- 21600 0 0"/>
                <a:gd name="T0" fmla="*/ 4340 w 21600"/>
                <a:gd name="T1" fmla="*/ 0 h 41998"/>
                <a:gd name="T2" fmla="*/ 5682 w 21600"/>
                <a:gd name="T3" fmla="*/ 41998 h 41998"/>
                <a:gd name="T4" fmla="*/ 0 w 21600"/>
                <a:gd name="T5" fmla="*/ 21159 h 419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1998" fill="none" extrusionOk="0">
                  <a:moveTo>
                    <a:pt x="4340" y="-1"/>
                  </a:moveTo>
                  <a:cubicBezTo>
                    <a:pt x="14387" y="2060"/>
                    <a:pt x="21600" y="10902"/>
                    <a:pt x="21600" y="21159"/>
                  </a:cubicBezTo>
                  <a:cubicBezTo>
                    <a:pt x="21600" y="30900"/>
                    <a:pt x="15080" y="39435"/>
                    <a:pt x="5682" y="41998"/>
                  </a:cubicBezTo>
                </a:path>
                <a:path w="21600" h="41998" stroke="0" extrusionOk="0">
                  <a:moveTo>
                    <a:pt x="4340" y="-1"/>
                  </a:moveTo>
                  <a:cubicBezTo>
                    <a:pt x="14387" y="2060"/>
                    <a:pt x="21600" y="10902"/>
                    <a:pt x="21600" y="21159"/>
                  </a:cubicBezTo>
                  <a:cubicBezTo>
                    <a:pt x="21600" y="30900"/>
                    <a:pt x="15080" y="39435"/>
                    <a:pt x="5682" y="41998"/>
                  </a:cubicBezTo>
                  <a:lnTo>
                    <a:pt x="0" y="21159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09" name="Arc 52"/>
            <p:cNvSpPr>
              <a:spLocks noChangeAspect="1"/>
            </p:cNvSpPr>
            <p:nvPr/>
          </p:nvSpPr>
          <p:spPr bwMode="auto">
            <a:xfrm>
              <a:off x="102" y="2530"/>
              <a:ext cx="47" cy="117"/>
            </a:xfrm>
            <a:custGeom>
              <a:avLst/>
              <a:gdLst>
                <a:gd name="G0" fmla="+- 0 0 0"/>
                <a:gd name="G1" fmla="+- 21206 0 0"/>
                <a:gd name="G2" fmla="+- 21600 0 0"/>
                <a:gd name="T0" fmla="*/ 4104 w 21600"/>
                <a:gd name="T1" fmla="*/ 0 h 42099"/>
                <a:gd name="T2" fmla="*/ 5483 w 21600"/>
                <a:gd name="T3" fmla="*/ 42099 h 42099"/>
                <a:gd name="T4" fmla="*/ 0 w 21600"/>
                <a:gd name="T5" fmla="*/ 21206 h 420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2099" fill="none" extrusionOk="0">
                  <a:moveTo>
                    <a:pt x="4104" y="-1"/>
                  </a:moveTo>
                  <a:cubicBezTo>
                    <a:pt x="14262" y="1965"/>
                    <a:pt x="21600" y="10859"/>
                    <a:pt x="21600" y="21206"/>
                  </a:cubicBezTo>
                  <a:cubicBezTo>
                    <a:pt x="21600" y="31023"/>
                    <a:pt x="14979" y="39606"/>
                    <a:pt x="5482" y="42098"/>
                  </a:cubicBezTo>
                </a:path>
                <a:path w="21600" h="42099" stroke="0" extrusionOk="0">
                  <a:moveTo>
                    <a:pt x="4104" y="-1"/>
                  </a:moveTo>
                  <a:cubicBezTo>
                    <a:pt x="14262" y="1965"/>
                    <a:pt x="21600" y="10859"/>
                    <a:pt x="21600" y="21206"/>
                  </a:cubicBezTo>
                  <a:cubicBezTo>
                    <a:pt x="21600" y="31023"/>
                    <a:pt x="14979" y="39606"/>
                    <a:pt x="5482" y="42098"/>
                  </a:cubicBezTo>
                  <a:lnTo>
                    <a:pt x="0" y="21206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</p:grpSp>
      <p:grpSp>
        <p:nvGrpSpPr>
          <p:cNvPr id="133" name="Group 53"/>
          <p:cNvGrpSpPr>
            <a:grpSpLocks noChangeAspect="1"/>
          </p:cNvGrpSpPr>
          <p:nvPr/>
        </p:nvGrpSpPr>
        <p:grpSpPr bwMode="auto">
          <a:xfrm flipH="1">
            <a:off x="2390724" y="1617452"/>
            <a:ext cx="206807" cy="249108"/>
            <a:chOff x="5" y="2480"/>
            <a:chExt cx="237" cy="430"/>
          </a:xfrm>
        </p:grpSpPr>
        <p:grpSp>
          <p:nvGrpSpPr>
            <p:cNvPr id="134" name="Group 54"/>
            <p:cNvGrpSpPr>
              <a:grpSpLocks noChangeAspect="1"/>
            </p:cNvGrpSpPr>
            <p:nvPr/>
          </p:nvGrpSpPr>
          <p:grpSpPr bwMode="auto">
            <a:xfrm>
              <a:off x="5" y="2521"/>
              <a:ext cx="145" cy="389"/>
              <a:chOff x="5" y="2521"/>
              <a:chExt cx="145" cy="389"/>
            </a:xfrm>
          </p:grpSpPr>
          <p:grpSp>
            <p:nvGrpSpPr>
              <p:cNvPr id="138" name="Group 55"/>
              <p:cNvGrpSpPr>
                <a:grpSpLocks noChangeAspect="1"/>
              </p:cNvGrpSpPr>
              <p:nvPr/>
            </p:nvGrpSpPr>
            <p:grpSpPr bwMode="auto">
              <a:xfrm>
                <a:off x="7" y="2654"/>
                <a:ext cx="143" cy="256"/>
                <a:chOff x="7" y="2654"/>
                <a:chExt cx="143" cy="256"/>
              </a:xfrm>
            </p:grpSpPr>
            <p:grpSp>
              <p:nvGrpSpPr>
                <p:cNvPr id="146" name="Group 56"/>
                <p:cNvGrpSpPr>
                  <a:grpSpLocks noChangeAspect="1"/>
                </p:cNvGrpSpPr>
                <p:nvPr/>
              </p:nvGrpSpPr>
              <p:grpSpPr bwMode="auto">
                <a:xfrm>
                  <a:off x="7" y="2661"/>
                  <a:ext cx="93" cy="247"/>
                  <a:chOff x="7" y="2661"/>
                  <a:chExt cx="93" cy="247"/>
                </a:xfrm>
              </p:grpSpPr>
              <p:sp>
                <p:nvSpPr>
                  <p:cNvPr id="154" name="Line 57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44" y="2661"/>
                    <a:ext cx="33" cy="1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155" name="Line 58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34" y="2664"/>
                    <a:ext cx="42" cy="51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156" name="Line 59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33" y="2716"/>
                    <a:ext cx="57" cy="110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157" name="Line 60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7" y="2824"/>
                    <a:ext cx="83" cy="84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158" name="Line 61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19" y="2824"/>
                    <a:ext cx="81" cy="84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159" name="Line 62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17" y="2716"/>
                    <a:ext cx="64" cy="108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160" name="Line 63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44" y="2661"/>
                    <a:ext cx="39" cy="58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</p:grpSp>
            <p:sp>
              <p:nvSpPr>
                <p:cNvPr id="147" name="Line 64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97" y="2808"/>
                  <a:ext cx="34" cy="102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48" name="Line 65"/>
                <p:cNvSpPr>
                  <a:spLocks noChangeAspect="1" noChangeShapeType="1"/>
                </p:cNvSpPr>
                <p:nvPr/>
              </p:nvSpPr>
              <p:spPr bwMode="auto">
                <a:xfrm>
                  <a:off x="84" y="2718"/>
                  <a:ext cx="48" cy="91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49" name="Line 66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84" y="2655"/>
                  <a:ext cx="12" cy="63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50" name="Line 67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78" y="2654"/>
                  <a:ext cx="20" cy="9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51" name="Line 68"/>
                <p:cNvSpPr>
                  <a:spLocks noChangeAspect="1" noChangeShapeType="1"/>
                </p:cNvSpPr>
                <p:nvPr/>
              </p:nvSpPr>
              <p:spPr bwMode="auto">
                <a:xfrm>
                  <a:off x="79" y="2663"/>
                  <a:ext cx="30" cy="45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52" name="Line 69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93" y="2708"/>
                  <a:ext cx="13" cy="117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53" name="Line 70"/>
                <p:cNvSpPr>
                  <a:spLocks noChangeAspect="1" noChangeShapeType="1"/>
                </p:cNvSpPr>
                <p:nvPr/>
              </p:nvSpPr>
              <p:spPr bwMode="auto">
                <a:xfrm>
                  <a:off x="93" y="2824"/>
                  <a:ext cx="57" cy="54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</p:grpSp>
          <p:grpSp>
            <p:nvGrpSpPr>
              <p:cNvPr id="139" name="Group 71"/>
              <p:cNvGrpSpPr>
                <a:grpSpLocks noChangeAspect="1"/>
              </p:cNvGrpSpPr>
              <p:nvPr/>
            </p:nvGrpSpPr>
            <p:grpSpPr bwMode="auto">
              <a:xfrm>
                <a:off x="5" y="2533"/>
                <a:ext cx="141" cy="374"/>
                <a:chOff x="5" y="2533"/>
                <a:chExt cx="141" cy="374"/>
              </a:xfrm>
            </p:grpSpPr>
            <p:sp>
              <p:nvSpPr>
                <p:cNvPr id="141" name="Line 72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5" y="2533"/>
                  <a:ext cx="55" cy="371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42" name="Line 73"/>
                <p:cNvSpPr>
                  <a:spLocks noChangeAspect="1" noChangeShapeType="1"/>
                </p:cNvSpPr>
                <p:nvPr/>
              </p:nvSpPr>
              <p:spPr bwMode="auto">
                <a:xfrm>
                  <a:off x="62" y="2544"/>
                  <a:ext cx="35" cy="363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43" name="Line 74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98" y="2876"/>
                  <a:ext cx="48" cy="3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44" name="Line 75"/>
                <p:cNvSpPr>
                  <a:spLocks noChangeAspect="1" noChangeShapeType="1"/>
                </p:cNvSpPr>
                <p:nvPr/>
              </p:nvSpPr>
              <p:spPr bwMode="auto">
                <a:xfrm>
                  <a:off x="69" y="2541"/>
                  <a:ext cx="77" cy="337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45" name="Line 76"/>
                <p:cNvSpPr>
                  <a:spLocks noChangeAspect="1" noChangeShapeType="1"/>
                </p:cNvSpPr>
                <p:nvPr/>
              </p:nvSpPr>
              <p:spPr bwMode="auto">
                <a:xfrm>
                  <a:off x="7" y="2904"/>
                  <a:ext cx="93" cy="1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</p:grpSp>
          <p:sp>
            <p:nvSpPr>
              <p:cNvPr id="140" name="Oval 77"/>
              <p:cNvSpPr>
                <a:spLocks noChangeAspect="1" noChangeArrowheads="1"/>
              </p:cNvSpPr>
              <p:nvPr/>
            </p:nvSpPr>
            <p:spPr bwMode="auto">
              <a:xfrm>
                <a:off x="48" y="2521"/>
                <a:ext cx="39" cy="45"/>
              </a:xfrm>
              <a:prstGeom prst="ellipse">
                <a:avLst/>
              </a:prstGeom>
              <a:solidFill>
                <a:srgbClr val="FFFF00">
                  <a:alpha val="50000"/>
                </a:srgbClr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</p:grpSp>
        <p:sp>
          <p:nvSpPr>
            <p:cNvPr id="135" name="Arc 78"/>
            <p:cNvSpPr>
              <a:spLocks noChangeAspect="1"/>
            </p:cNvSpPr>
            <p:nvPr/>
          </p:nvSpPr>
          <p:spPr bwMode="auto">
            <a:xfrm>
              <a:off x="152" y="2480"/>
              <a:ext cx="90" cy="198"/>
            </a:xfrm>
            <a:custGeom>
              <a:avLst/>
              <a:gdLst>
                <a:gd name="G0" fmla="+- 0 0 0"/>
                <a:gd name="G1" fmla="+- 21172 0 0"/>
                <a:gd name="G2" fmla="+- 21600 0 0"/>
                <a:gd name="T0" fmla="*/ 4276 w 21600"/>
                <a:gd name="T1" fmla="*/ 0 h 42015"/>
                <a:gd name="T2" fmla="*/ 5669 w 21600"/>
                <a:gd name="T3" fmla="*/ 42015 h 42015"/>
                <a:gd name="T4" fmla="*/ 0 w 21600"/>
                <a:gd name="T5" fmla="*/ 21172 h 420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2015" fill="none" extrusionOk="0">
                  <a:moveTo>
                    <a:pt x="4276" y="-1"/>
                  </a:moveTo>
                  <a:cubicBezTo>
                    <a:pt x="14353" y="2034"/>
                    <a:pt x="21600" y="10891"/>
                    <a:pt x="21600" y="21172"/>
                  </a:cubicBezTo>
                  <a:cubicBezTo>
                    <a:pt x="21600" y="30918"/>
                    <a:pt x="15073" y="39456"/>
                    <a:pt x="5668" y="42014"/>
                  </a:cubicBezTo>
                </a:path>
                <a:path w="21600" h="42015" stroke="0" extrusionOk="0">
                  <a:moveTo>
                    <a:pt x="4276" y="-1"/>
                  </a:moveTo>
                  <a:cubicBezTo>
                    <a:pt x="14353" y="2034"/>
                    <a:pt x="21600" y="10891"/>
                    <a:pt x="21600" y="21172"/>
                  </a:cubicBezTo>
                  <a:cubicBezTo>
                    <a:pt x="21600" y="30918"/>
                    <a:pt x="15073" y="39456"/>
                    <a:pt x="5668" y="42014"/>
                  </a:cubicBezTo>
                  <a:lnTo>
                    <a:pt x="0" y="21172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36" name="Arc 79"/>
            <p:cNvSpPr>
              <a:spLocks noChangeAspect="1"/>
            </p:cNvSpPr>
            <p:nvPr/>
          </p:nvSpPr>
          <p:spPr bwMode="auto">
            <a:xfrm>
              <a:off x="116" y="2508"/>
              <a:ext cx="78" cy="154"/>
            </a:xfrm>
            <a:custGeom>
              <a:avLst/>
              <a:gdLst>
                <a:gd name="G0" fmla="+- 0 0 0"/>
                <a:gd name="G1" fmla="+- 21159 0 0"/>
                <a:gd name="G2" fmla="+- 21600 0 0"/>
                <a:gd name="T0" fmla="*/ 4340 w 21600"/>
                <a:gd name="T1" fmla="*/ 0 h 41998"/>
                <a:gd name="T2" fmla="*/ 5682 w 21600"/>
                <a:gd name="T3" fmla="*/ 41998 h 41998"/>
                <a:gd name="T4" fmla="*/ 0 w 21600"/>
                <a:gd name="T5" fmla="*/ 21159 h 419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1998" fill="none" extrusionOk="0">
                  <a:moveTo>
                    <a:pt x="4340" y="-1"/>
                  </a:moveTo>
                  <a:cubicBezTo>
                    <a:pt x="14387" y="2060"/>
                    <a:pt x="21600" y="10902"/>
                    <a:pt x="21600" y="21159"/>
                  </a:cubicBezTo>
                  <a:cubicBezTo>
                    <a:pt x="21600" y="30900"/>
                    <a:pt x="15080" y="39435"/>
                    <a:pt x="5682" y="41998"/>
                  </a:cubicBezTo>
                </a:path>
                <a:path w="21600" h="41998" stroke="0" extrusionOk="0">
                  <a:moveTo>
                    <a:pt x="4340" y="-1"/>
                  </a:moveTo>
                  <a:cubicBezTo>
                    <a:pt x="14387" y="2060"/>
                    <a:pt x="21600" y="10902"/>
                    <a:pt x="21600" y="21159"/>
                  </a:cubicBezTo>
                  <a:cubicBezTo>
                    <a:pt x="21600" y="30900"/>
                    <a:pt x="15080" y="39435"/>
                    <a:pt x="5682" y="41998"/>
                  </a:cubicBezTo>
                  <a:lnTo>
                    <a:pt x="0" y="21159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37" name="Arc 80"/>
            <p:cNvSpPr>
              <a:spLocks noChangeAspect="1"/>
            </p:cNvSpPr>
            <p:nvPr/>
          </p:nvSpPr>
          <p:spPr bwMode="auto">
            <a:xfrm>
              <a:off x="102" y="2530"/>
              <a:ext cx="47" cy="117"/>
            </a:xfrm>
            <a:custGeom>
              <a:avLst/>
              <a:gdLst>
                <a:gd name="G0" fmla="+- 0 0 0"/>
                <a:gd name="G1" fmla="+- 21206 0 0"/>
                <a:gd name="G2" fmla="+- 21600 0 0"/>
                <a:gd name="T0" fmla="*/ 4104 w 21600"/>
                <a:gd name="T1" fmla="*/ 0 h 42099"/>
                <a:gd name="T2" fmla="*/ 5483 w 21600"/>
                <a:gd name="T3" fmla="*/ 42099 h 42099"/>
                <a:gd name="T4" fmla="*/ 0 w 21600"/>
                <a:gd name="T5" fmla="*/ 21206 h 420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2099" fill="none" extrusionOk="0">
                  <a:moveTo>
                    <a:pt x="4104" y="-1"/>
                  </a:moveTo>
                  <a:cubicBezTo>
                    <a:pt x="14262" y="1965"/>
                    <a:pt x="21600" y="10859"/>
                    <a:pt x="21600" y="21206"/>
                  </a:cubicBezTo>
                  <a:cubicBezTo>
                    <a:pt x="21600" y="31023"/>
                    <a:pt x="14979" y="39606"/>
                    <a:pt x="5482" y="42098"/>
                  </a:cubicBezTo>
                </a:path>
                <a:path w="21600" h="42099" stroke="0" extrusionOk="0">
                  <a:moveTo>
                    <a:pt x="4104" y="-1"/>
                  </a:moveTo>
                  <a:cubicBezTo>
                    <a:pt x="14262" y="1965"/>
                    <a:pt x="21600" y="10859"/>
                    <a:pt x="21600" y="21206"/>
                  </a:cubicBezTo>
                  <a:cubicBezTo>
                    <a:pt x="21600" y="31023"/>
                    <a:pt x="14979" y="39606"/>
                    <a:pt x="5482" y="42098"/>
                  </a:cubicBezTo>
                  <a:lnTo>
                    <a:pt x="0" y="21206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</p:grpSp>
      <p:sp>
        <p:nvSpPr>
          <p:cNvPr id="162" name="Text Box 82"/>
          <p:cNvSpPr txBox="1">
            <a:spLocks noChangeArrowheads="1"/>
          </p:cNvSpPr>
          <p:nvPr/>
        </p:nvSpPr>
        <p:spPr bwMode="auto">
          <a:xfrm>
            <a:off x="3068569" y="1585005"/>
            <a:ext cx="1433085" cy="2046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 eaLnBrk="0" hangingPunct="0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hr-HR" sz="1400" b="1" dirty="0" smtClean="0">
                <a:latin typeface="Arial" pitchFamily="34" charset="0"/>
                <a:cs typeface="Arial" pitchFamily="34" charset="0"/>
              </a:rPr>
              <a:t>Access</a:t>
            </a: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 Network</a:t>
            </a:r>
            <a:r>
              <a:rPr lang="hr-HR" sz="1400" b="1" dirty="0" smtClean="0">
                <a:latin typeface="Arial" pitchFamily="34" charset="0"/>
                <a:cs typeface="Arial" pitchFamily="34" charset="0"/>
              </a:rPr>
              <a:t> </a:t>
            </a:r>
            <a:endParaRPr lang="en-US" sz="1100" b="1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64" name="Group 85"/>
          <p:cNvGrpSpPr>
            <a:grpSpLocks/>
          </p:cNvGrpSpPr>
          <p:nvPr/>
        </p:nvGrpSpPr>
        <p:grpSpPr bwMode="auto">
          <a:xfrm>
            <a:off x="7749244" y="1784444"/>
            <a:ext cx="269875" cy="460375"/>
            <a:chOff x="4120" y="2308"/>
            <a:chExt cx="305" cy="415"/>
          </a:xfrm>
        </p:grpSpPr>
        <p:sp>
          <p:nvSpPr>
            <p:cNvPr id="165" name="Freeform 86"/>
            <p:cNvSpPr>
              <a:spLocks/>
            </p:cNvSpPr>
            <p:nvPr/>
          </p:nvSpPr>
          <p:spPr bwMode="auto">
            <a:xfrm flipH="1">
              <a:off x="4378" y="2308"/>
              <a:ext cx="47" cy="415"/>
            </a:xfrm>
            <a:custGeom>
              <a:avLst/>
              <a:gdLst/>
              <a:ahLst/>
              <a:cxnLst>
                <a:cxn ang="0">
                  <a:pos x="90" y="546"/>
                </a:cxn>
                <a:cxn ang="0">
                  <a:pos x="0" y="432"/>
                </a:cxn>
                <a:cxn ang="0">
                  <a:pos x="0" y="0"/>
                </a:cxn>
                <a:cxn ang="0">
                  <a:pos x="84" y="42"/>
                </a:cxn>
                <a:cxn ang="0">
                  <a:pos x="90" y="546"/>
                </a:cxn>
              </a:cxnLst>
              <a:rect l="0" t="0" r="r" b="b"/>
              <a:pathLst>
                <a:path w="90" h="546">
                  <a:moveTo>
                    <a:pt x="90" y="546"/>
                  </a:moveTo>
                  <a:lnTo>
                    <a:pt x="0" y="432"/>
                  </a:lnTo>
                  <a:lnTo>
                    <a:pt x="0" y="0"/>
                  </a:lnTo>
                  <a:lnTo>
                    <a:pt x="84" y="42"/>
                  </a:lnTo>
                  <a:lnTo>
                    <a:pt x="90" y="546"/>
                  </a:lnTo>
                  <a:close/>
                </a:path>
              </a:pathLst>
            </a:custGeom>
            <a:solidFill>
              <a:srgbClr val="006699"/>
            </a:solidFill>
            <a:ln w="1588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6" name="Rectangle 87"/>
            <p:cNvSpPr>
              <a:spLocks noChangeArrowheads="1"/>
            </p:cNvSpPr>
            <p:nvPr/>
          </p:nvSpPr>
          <p:spPr bwMode="auto">
            <a:xfrm flipH="1">
              <a:off x="4127" y="2340"/>
              <a:ext cx="255" cy="383"/>
            </a:xfrm>
            <a:prstGeom prst="rect">
              <a:avLst/>
            </a:prstGeom>
            <a:solidFill>
              <a:srgbClr val="0078AA"/>
            </a:solidFill>
            <a:ln w="1588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7" name="Oval 88"/>
            <p:cNvSpPr>
              <a:spLocks noChangeArrowheads="1"/>
            </p:cNvSpPr>
            <p:nvPr/>
          </p:nvSpPr>
          <p:spPr bwMode="auto">
            <a:xfrm flipH="1">
              <a:off x="4278" y="2390"/>
              <a:ext cx="37" cy="36"/>
            </a:xfrm>
            <a:prstGeom prst="ellipse">
              <a:avLst/>
            </a:prstGeom>
            <a:solidFill>
              <a:srgbClr val="FFC9C9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grpSp>
          <p:nvGrpSpPr>
            <p:cNvPr id="168" name="Group 89"/>
            <p:cNvGrpSpPr>
              <a:grpSpLocks/>
            </p:cNvGrpSpPr>
            <p:nvPr/>
          </p:nvGrpSpPr>
          <p:grpSpPr bwMode="auto">
            <a:xfrm flipH="1">
              <a:off x="4164" y="2500"/>
              <a:ext cx="152" cy="109"/>
              <a:chOff x="3216" y="2784"/>
              <a:chExt cx="192" cy="144"/>
            </a:xfrm>
          </p:grpSpPr>
          <p:sp>
            <p:nvSpPr>
              <p:cNvPr id="172" name="Line 90"/>
              <p:cNvSpPr>
                <a:spLocks noChangeShapeType="1"/>
              </p:cNvSpPr>
              <p:nvPr/>
            </p:nvSpPr>
            <p:spPr bwMode="auto">
              <a:xfrm>
                <a:off x="3216" y="2784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173" name="Line 91"/>
              <p:cNvSpPr>
                <a:spLocks noChangeShapeType="1"/>
              </p:cNvSpPr>
              <p:nvPr/>
            </p:nvSpPr>
            <p:spPr bwMode="auto">
              <a:xfrm>
                <a:off x="3216" y="2832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174" name="Line 92"/>
              <p:cNvSpPr>
                <a:spLocks noChangeShapeType="1"/>
              </p:cNvSpPr>
              <p:nvPr/>
            </p:nvSpPr>
            <p:spPr bwMode="auto">
              <a:xfrm>
                <a:off x="3216" y="2880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175" name="Line 93"/>
              <p:cNvSpPr>
                <a:spLocks noChangeShapeType="1"/>
              </p:cNvSpPr>
              <p:nvPr/>
            </p:nvSpPr>
            <p:spPr bwMode="auto">
              <a:xfrm>
                <a:off x="3216" y="2928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sp>
          <p:nvSpPr>
            <p:cNvPr id="169" name="Freeform 94"/>
            <p:cNvSpPr>
              <a:spLocks/>
            </p:cNvSpPr>
            <p:nvPr/>
          </p:nvSpPr>
          <p:spPr bwMode="auto">
            <a:xfrm>
              <a:off x="4120" y="2311"/>
              <a:ext cx="301" cy="35"/>
            </a:xfrm>
            <a:custGeom>
              <a:avLst/>
              <a:gdLst/>
              <a:ahLst/>
              <a:cxnLst>
                <a:cxn ang="0">
                  <a:pos x="259" y="35"/>
                </a:cxn>
                <a:cxn ang="0">
                  <a:pos x="0" y="35"/>
                </a:cxn>
                <a:cxn ang="0">
                  <a:pos x="81" y="0"/>
                </a:cxn>
                <a:cxn ang="0">
                  <a:pos x="301" y="0"/>
                </a:cxn>
                <a:cxn ang="0">
                  <a:pos x="259" y="35"/>
                </a:cxn>
              </a:cxnLst>
              <a:rect l="0" t="0" r="r" b="b"/>
              <a:pathLst>
                <a:path w="301" h="35">
                  <a:moveTo>
                    <a:pt x="259" y="35"/>
                  </a:moveTo>
                  <a:lnTo>
                    <a:pt x="0" y="35"/>
                  </a:lnTo>
                  <a:lnTo>
                    <a:pt x="81" y="0"/>
                  </a:lnTo>
                  <a:lnTo>
                    <a:pt x="301" y="0"/>
                  </a:lnTo>
                  <a:lnTo>
                    <a:pt x="259" y="35"/>
                  </a:lnTo>
                  <a:close/>
                </a:path>
              </a:pathLst>
            </a:custGeom>
            <a:solidFill>
              <a:srgbClr val="00B4FF"/>
            </a:solidFill>
            <a:ln w="1588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70" name="Oval 95"/>
            <p:cNvSpPr>
              <a:spLocks noChangeArrowheads="1"/>
            </p:cNvSpPr>
            <p:nvPr/>
          </p:nvSpPr>
          <p:spPr bwMode="auto">
            <a:xfrm flipH="1">
              <a:off x="4170" y="2386"/>
              <a:ext cx="37" cy="36"/>
            </a:xfrm>
            <a:prstGeom prst="ellipse">
              <a:avLst/>
            </a:prstGeom>
            <a:solidFill>
              <a:srgbClr val="FFC9C9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71" name="Oval 96"/>
            <p:cNvSpPr>
              <a:spLocks noChangeArrowheads="1"/>
            </p:cNvSpPr>
            <p:nvPr/>
          </p:nvSpPr>
          <p:spPr bwMode="auto">
            <a:xfrm flipH="1">
              <a:off x="4224" y="2386"/>
              <a:ext cx="37" cy="36"/>
            </a:xfrm>
            <a:prstGeom prst="ellipse">
              <a:avLst/>
            </a:prstGeom>
            <a:solidFill>
              <a:srgbClr val="CCFF33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</p:grpSp>
      <p:grpSp>
        <p:nvGrpSpPr>
          <p:cNvPr id="188" name="Group 109"/>
          <p:cNvGrpSpPr>
            <a:grpSpLocks/>
          </p:cNvGrpSpPr>
          <p:nvPr/>
        </p:nvGrpSpPr>
        <p:grpSpPr bwMode="auto">
          <a:xfrm>
            <a:off x="7974114" y="1857159"/>
            <a:ext cx="269875" cy="460375"/>
            <a:chOff x="4120" y="2308"/>
            <a:chExt cx="305" cy="415"/>
          </a:xfrm>
        </p:grpSpPr>
        <p:sp>
          <p:nvSpPr>
            <p:cNvPr id="189" name="Freeform 110"/>
            <p:cNvSpPr>
              <a:spLocks/>
            </p:cNvSpPr>
            <p:nvPr/>
          </p:nvSpPr>
          <p:spPr bwMode="auto">
            <a:xfrm flipH="1">
              <a:off x="4378" y="2308"/>
              <a:ext cx="47" cy="415"/>
            </a:xfrm>
            <a:custGeom>
              <a:avLst/>
              <a:gdLst/>
              <a:ahLst/>
              <a:cxnLst>
                <a:cxn ang="0">
                  <a:pos x="90" y="546"/>
                </a:cxn>
                <a:cxn ang="0">
                  <a:pos x="0" y="432"/>
                </a:cxn>
                <a:cxn ang="0">
                  <a:pos x="0" y="0"/>
                </a:cxn>
                <a:cxn ang="0">
                  <a:pos x="84" y="42"/>
                </a:cxn>
                <a:cxn ang="0">
                  <a:pos x="90" y="546"/>
                </a:cxn>
              </a:cxnLst>
              <a:rect l="0" t="0" r="r" b="b"/>
              <a:pathLst>
                <a:path w="90" h="546">
                  <a:moveTo>
                    <a:pt x="90" y="546"/>
                  </a:moveTo>
                  <a:lnTo>
                    <a:pt x="0" y="432"/>
                  </a:lnTo>
                  <a:lnTo>
                    <a:pt x="0" y="0"/>
                  </a:lnTo>
                  <a:lnTo>
                    <a:pt x="84" y="42"/>
                  </a:lnTo>
                  <a:lnTo>
                    <a:pt x="90" y="546"/>
                  </a:lnTo>
                  <a:close/>
                </a:path>
              </a:pathLst>
            </a:custGeom>
            <a:solidFill>
              <a:srgbClr val="006699"/>
            </a:solidFill>
            <a:ln w="1588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90" name="Rectangle 111"/>
            <p:cNvSpPr>
              <a:spLocks noChangeArrowheads="1"/>
            </p:cNvSpPr>
            <p:nvPr/>
          </p:nvSpPr>
          <p:spPr bwMode="auto">
            <a:xfrm flipH="1">
              <a:off x="4127" y="2340"/>
              <a:ext cx="255" cy="383"/>
            </a:xfrm>
            <a:prstGeom prst="rect">
              <a:avLst/>
            </a:prstGeom>
            <a:solidFill>
              <a:srgbClr val="0078AA"/>
            </a:solidFill>
            <a:ln w="1588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91" name="Oval 112"/>
            <p:cNvSpPr>
              <a:spLocks noChangeArrowheads="1"/>
            </p:cNvSpPr>
            <p:nvPr/>
          </p:nvSpPr>
          <p:spPr bwMode="auto">
            <a:xfrm flipH="1">
              <a:off x="4278" y="2390"/>
              <a:ext cx="37" cy="36"/>
            </a:xfrm>
            <a:prstGeom prst="ellipse">
              <a:avLst/>
            </a:prstGeom>
            <a:solidFill>
              <a:srgbClr val="FFC9C9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grpSp>
          <p:nvGrpSpPr>
            <p:cNvPr id="192" name="Group 113"/>
            <p:cNvGrpSpPr>
              <a:grpSpLocks/>
            </p:cNvGrpSpPr>
            <p:nvPr/>
          </p:nvGrpSpPr>
          <p:grpSpPr bwMode="auto">
            <a:xfrm flipH="1">
              <a:off x="4164" y="2500"/>
              <a:ext cx="152" cy="109"/>
              <a:chOff x="3216" y="2784"/>
              <a:chExt cx="192" cy="144"/>
            </a:xfrm>
          </p:grpSpPr>
          <p:sp>
            <p:nvSpPr>
              <p:cNvPr id="196" name="Line 114"/>
              <p:cNvSpPr>
                <a:spLocks noChangeShapeType="1"/>
              </p:cNvSpPr>
              <p:nvPr/>
            </p:nvSpPr>
            <p:spPr bwMode="auto">
              <a:xfrm>
                <a:off x="3216" y="2784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197" name="Line 115"/>
              <p:cNvSpPr>
                <a:spLocks noChangeShapeType="1"/>
              </p:cNvSpPr>
              <p:nvPr/>
            </p:nvSpPr>
            <p:spPr bwMode="auto">
              <a:xfrm>
                <a:off x="3216" y="2832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198" name="Line 116"/>
              <p:cNvSpPr>
                <a:spLocks noChangeShapeType="1"/>
              </p:cNvSpPr>
              <p:nvPr/>
            </p:nvSpPr>
            <p:spPr bwMode="auto">
              <a:xfrm>
                <a:off x="3216" y="2880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199" name="Line 117"/>
              <p:cNvSpPr>
                <a:spLocks noChangeShapeType="1"/>
              </p:cNvSpPr>
              <p:nvPr/>
            </p:nvSpPr>
            <p:spPr bwMode="auto">
              <a:xfrm>
                <a:off x="3216" y="2928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sp>
          <p:nvSpPr>
            <p:cNvPr id="193" name="Freeform 118"/>
            <p:cNvSpPr>
              <a:spLocks/>
            </p:cNvSpPr>
            <p:nvPr/>
          </p:nvSpPr>
          <p:spPr bwMode="auto">
            <a:xfrm>
              <a:off x="4120" y="2311"/>
              <a:ext cx="301" cy="35"/>
            </a:xfrm>
            <a:custGeom>
              <a:avLst/>
              <a:gdLst/>
              <a:ahLst/>
              <a:cxnLst>
                <a:cxn ang="0">
                  <a:pos x="259" y="35"/>
                </a:cxn>
                <a:cxn ang="0">
                  <a:pos x="0" y="35"/>
                </a:cxn>
                <a:cxn ang="0">
                  <a:pos x="81" y="0"/>
                </a:cxn>
                <a:cxn ang="0">
                  <a:pos x="301" y="0"/>
                </a:cxn>
                <a:cxn ang="0">
                  <a:pos x="259" y="35"/>
                </a:cxn>
              </a:cxnLst>
              <a:rect l="0" t="0" r="r" b="b"/>
              <a:pathLst>
                <a:path w="301" h="35">
                  <a:moveTo>
                    <a:pt x="259" y="35"/>
                  </a:moveTo>
                  <a:lnTo>
                    <a:pt x="0" y="35"/>
                  </a:lnTo>
                  <a:lnTo>
                    <a:pt x="81" y="0"/>
                  </a:lnTo>
                  <a:lnTo>
                    <a:pt x="301" y="0"/>
                  </a:lnTo>
                  <a:lnTo>
                    <a:pt x="259" y="35"/>
                  </a:lnTo>
                  <a:close/>
                </a:path>
              </a:pathLst>
            </a:custGeom>
            <a:solidFill>
              <a:srgbClr val="00B4FF"/>
            </a:solidFill>
            <a:ln w="1588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94" name="Oval 119"/>
            <p:cNvSpPr>
              <a:spLocks noChangeArrowheads="1"/>
            </p:cNvSpPr>
            <p:nvPr/>
          </p:nvSpPr>
          <p:spPr bwMode="auto">
            <a:xfrm flipH="1">
              <a:off x="4170" y="2386"/>
              <a:ext cx="37" cy="36"/>
            </a:xfrm>
            <a:prstGeom prst="ellipse">
              <a:avLst/>
            </a:prstGeom>
            <a:solidFill>
              <a:srgbClr val="FFC9C9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95" name="Oval 120"/>
            <p:cNvSpPr>
              <a:spLocks noChangeArrowheads="1"/>
            </p:cNvSpPr>
            <p:nvPr/>
          </p:nvSpPr>
          <p:spPr bwMode="auto">
            <a:xfrm flipH="1">
              <a:off x="4224" y="2386"/>
              <a:ext cx="37" cy="36"/>
            </a:xfrm>
            <a:prstGeom prst="ellipse">
              <a:avLst/>
            </a:prstGeom>
            <a:solidFill>
              <a:srgbClr val="CCFF33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</p:grpSp>
      <p:grpSp>
        <p:nvGrpSpPr>
          <p:cNvPr id="201" name="Group 122"/>
          <p:cNvGrpSpPr>
            <a:grpSpLocks/>
          </p:cNvGrpSpPr>
          <p:nvPr/>
        </p:nvGrpSpPr>
        <p:grpSpPr bwMode="auto">
          <a:xfrm>
            <a:off x="6561299" y="1722144"/>
            <a:ext cx="269875" cy="390062"/>
            <a:chOff x="4120" y="2308"/>
            <a:chExt cx="305" cy="415"/>
          </a:xfrm>
        </p:grpSpPr>
        <p:sp>
          <p:nvSpPr>
            <p:cNvPr id="202" name="Freeform 123"/>
            <p:cNvSpPr>
              <a:spLocks/>
            </p:cNvSpPr>
            <p:nvPr/>
          </p:nvSpPr>
          <p:spPr bwMode="auto">
            <a:xfrm flipH="1">
              <a:off x="4378" y="2308"/>
              <a:ext cx="47" cy="415"/>
            </a:xfrm>
            <a:custGeom>
              <a:avLst/>
              <a:gdLst/>
              <a:ahLst/>
              <a:cxnLst>
                <a:cxn ang="0">
                  <a:pos x="90" y="546"/>
                </a:cxn>
                <a:cxn ang="0">
                  <a:pos x="0" y="432"/>
                </a:cxn>
                <a:cxn ang="0">
                  <a:pos x="0" y="0"/>
                </a:cxn>
                <a:cxn ang="0">
                  <a:pos x="84" y="42"/>
                </a:cxn>
                <a:cxn ang="0">
                  <a:pos x="90" y="546"/>
                </a:cxn>
              </a:cxnLst>
              <a:rect l="0" t="0" r="r" b="b"/>
              <a:pathLst>
                <a:path w="90" h="546">
                  <a:moveTo>
                    <a:pt x="90" y="546"/>
                  </a:moveTo>
                  <a:lnTo>
                    <a:pt x="0" y="432"/>
                  </a:lnTo>
                  <a:lnTo>
                    <a:pt x="0" y="0"/>
                  </a:lnTo>
                  <a:lnTo>
                    <a:pt x="84" y="42"/>
                  </a:lnTo>
                  <a:lnTo>
                    <a:pt x="90" y="546"/>
                  </a:lnTo>
                  <a:close/>
                </a:path>
              </a:pathLst>
            </a:custGeom>
            <a:solidFill>
              <a:srgbClr val="006699"/>
            </a:solidFill>
            <a:ln w="1588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03" name="Rectangle 124"/>
            <p:cNvSpPr>
              <a:spLocks noChangeArrowheads="1"/>
            </p:cNvSpPr>
            <p:nvPr/>
          </p:nvSpPr>
          <p:spPr bwMode="auto">
            <a:xfrm flipH="1">
              <a:off x="4127" y="2340"/>
              <a:ext cx="255" cy="383"/>
            </a:xfrm>
            <a:prstGeom prst="rect">
              <a:avLst/>
            </a:prstGeom>
            <a:solidFill>
              <a:srgbClr val="0078AA"/>
            </a:solidFill>
            <a:ln w="1588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04" name="Oval 125"/>
            <p:cNvSpPr>
              <a:spLocks noChangeArrowheads="1"/>
            </p:cNvSpPr>
            <p:nvPr/>
          </p:nvSpPr>
          <p:spPr bwMode="auto">
            <a:xfrm flipH="1">
              <a:off x="4278" y="2390"/>
              <a:ext cx="37" cy="36"/>
            </a:xfrm>
            <a:prstGeom prst="ellipse">
              <a:avLst/>
            </a:prstGeom>
            <a:solidFill>
              <a:srgbClr val="FFC9C9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grpSp>
          <p:nvGrpSpPr>
            <p:cNvPr id="205" name="Group 126"/>
            <p:cNvGrpSpPr>
              <a:grpSpLocks/>
            </p:cNvGrpSpPr>
            <p:nvPr/>
          </p:nvGrpSpPr>
          <p:grpSpPr bwMode="auto">
            <a:xfrm flipH="1">
              <a:off x="4164" y="2500"/>
              <a:ext cx="152" cy="109"/>
              <a:chOff x="3216" y="2784"/>
              <a:chExt cx="192" cy="144"/>
            </a:xfrm>
          </p:grpSpPr>
          <p:sp>
            <p:nvSpPr>
              <p:cNvPr id="209" name="Line 127"/>
              <p:cNvSpPr>
                <a:spLocks noChangeShapeType="1"/>
              </p:cNvSpPr>
              <p:nvPr/>
            </p:nvSpPr>
            <p:spPr bwMode="auto">
              <a:xfrm>
                <a:off x="3216" y="2784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210" name="Line 128"/>
              <p:cNvSpPr>
                <a:spLocks noChangeShapeType="1"/>
              </p:cNvSpPr>
              <p:nvPr/>
            </p:nvSpPr>
            <p:spPr bwMode="auto">
              <a:xfrm>
                <a:off x="3216" y="2832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211" name="Line 129"/>
              <p:cNvSpPr>
                <a:spLocks noChangeShapeType="1"/>
              </p:cNvSpPr>
              <p:nvPr/>
            </p:nvSpPr>
            <p:spPr bwMode="auto">
              <a:xfrm>
                <a:off x="3216" y="2880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212" name="Line 130"/>
              <p:cNvSpPr>
                <a:spLocks noChangeShapeType="1"/>
              </p:cNvSpPr>
              <p:nvPr/>
            </p:nvSpPr>
            <p:spPr bwMode="auto">
              <a:xfrm>
                <a:off x="3216" y="2928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sp>
          <p:nvSpPr>
            <p:cNvPr id="206" name="Freeform 131"/>
            <p:cNvSpPr>
              <a:spLocks/>
            </p:cNvSpPr>
            <p:nvPr/>
          </p:nvSpPr>
          <p:spPr bwMode="auto">
            <a:xfrm>
              <a:off x="4120" y="2311"/>
              <a:ext cx="301" cy="35"/>
            </a:xfrm>
            <a:custGeom>
              <a:avLst/>
              <a:gdLst/>
              <a:ahLst/>
              <a:cxnLst>
                <a:cxn ang="0">
                  <a:pos x="259" y="35"/>
                </a:cxn>
                <a:cxn ang="0">
                  <a:pos x="0" y="35"/>
                </a:cxn>
                <a:cxn ang="0">
                  <a:pos x="81" y="0"/>
                </a:cxn>
                <a:cxn ang="0">
                  <a:pos x="301" y="0"/>
                </a:cxn>
                <a:cxn ang="0">
                  <a:pos x="259" y="35"/>
                </a:cxn>
              </a:cxnLst>
              <a:rect l="0" t="0" r="r" b="b"/>
              <a:pathLst>
                <a:path w="301" h="35">
                  <a:moveTo>
                    <a:pt x="259" y="35"/>
                  </a:moveTo>
                  <a:lnTo>
                    <a:pt x="0" y="35"/>
                  </a:lnTo>
                  <a:lnTo>
                    <a:pt x="81" y="0"/>
                  </a:lnTo>
                  <a:lnTo>
                    <a:pt x="301" y="0"/>
                  </a:lnTo>
                  <a:lnTo>
                    <a:pt x="259" y="35"/>
                  </a:lnTo>
                  <a:close/>
                </a:path>
              </a:pathLst>
            </a:custGeom>
            <a:solidFill>
              <a:srgbClr val="00B4FF"/>
            </a:solidFill>
            <a:ln w="1588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07" name="Oval 132"/>
            <p:cNvSpPr>
              <a:spLocks noChangeArrowheads="1"/>
            </p:cNvSpPr>
            <p:nvPr/>
          </p:nvSpPr>
          <p:spPr bwMode="auto">
            <a:xfrm flipH="1">
              <a:off x="4170" y="2386"/>
              <a:ext cx="37" cy="36"/>
            </a:xfrm>
            <a:prstGeom prst="ellipse">
              <a:avLst/>
            </a:prstGeom>
            <a:solidFill>
              <a:srgbClr val="FFC9C9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208" name="Oval 133"/>
            <p:cNvSpPr>
              <a:spLocks noChangeArrowheads="1"/>
            </p:cNvSpPr>
            <p:nvPr/>
          </p:nvSpPr>
          <p:spPr bwMode="auto">
            <a:xfrm flipH="1">
              <a:off x="4224" y="2386"/>
              <a:ext cx="37" cy="36"/>
            </a:xfrm>
            <a:prstGeom prst="ellipse">
              <a:avLst/>
            </a:prstGeom>
            <a:solidFill>
              <a:srgbClr val="CCFF33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</p:grpSp>
      <p:grpSp>
        <p:nvGrpSpPr>
          <p:cNvPr id="214" name="Group 136"/>
          <p:cNvGrpSpPr>
            <a:grpSpLocks/>
          </p:cNvGrpSpPr>
          <p:nvPr/>
        </p:nvGrpSpPr>
        <p:grpSpPr bwMode="auto">
          <a:xfrm rot="7624109" flipV="1">
            <a:off x="1327389" y="1574899"/>
            <a:ext cx="1284693" cy="1040403"/>
            <a:chOff x="2870" y="2211"/>
            <a:chExt cx="690" cy="728"/>
          </a:xfrm>
        </p:grpSpPr>
        <p:sp>
          <p:nvSpPr>
            <p:cNvPr id="215" name="Freeform 137"/>
            <p:cNvSpPr>
              <a:spLocks/>
            </p:cNvSpPr>
            <p:nvPr/>
          </p:nvSpPr>
          <p:spPr bwMode="auto">
            <a:xfrm>
              <a:off x="2870" y="2551"/>
              <a:ext cx="461" cy="388"/>
            </a:xfrm>
            <a:custGeom>
              <a:avLst/>
              <a:gdLst/>
              <a:ahLst/>
              <a:cxnLst>
                <a:cxn ang="0">
                  <a:pos x="111" y="28"/>
                </a:cxn>
                <a:cxn ang="0">
                  <a:pos x="116" y="30"/>
                </a:cxn>
                <a:cxn ang="0">
                  <a:pos x="128" y="0"/>
                </a:cxn>
                <a:cxn ang="0">
                  <a:pos x="149" y="5"/>
                </a:cxn>
                <a:cxn ang="0">
                  <a:pos x="0" y="247"/>
                </a:cxn>
                <a:cxn ang="0">
                  <a:pos x="111" y="28"/>
                </a:cxn>
              </a:cxnLst>
              <a:rect l="0" t="0" r="r" b="b"/>
              <a:pathLst>
                <a:path w="149" h="247">
                  <a:moveTo>
                    <a:pt x="111" y="28"/>
                  </a:moveTo>
                  <a:lnTo>
                    <a:pt x="116" y="30"/>
                  </a:lnTo>
                  <a:lnTo>
                    <a:pt x="128" y="0"/>
                  </a:lnTo>
                  <a:lnTo>
                    <a:pt x="149" y="5"/>
                  </a:lnTo>
                  <a:lnTo>
                    <a:pt x="0" y="247"/>
                  </a:lnTo>
                  <a:lnTo>
                    <a:pt x="111" y="28"/>
                  </a:lnTo>
                  <a:close/>
                </a:path>
              </a:pathLst>
            </a:custGeom>
            <a:solidFill>
              <a:srgbClr val="F2BD1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6" name="Freeform 138"/>
            <p:cNvSpPr>
              <a:spLocks/>
            </p:cNvSpPr>
            <p:nvPr/>
          </p:nvSpPr>
          <p:spPr bwMode="auto">
            <a:xfrm>
              <a:off x="3158" y="2211"/>
              <a:ext cx="402" cy="384"/>
            </a:xfrm>
            <a:custGeom>
              <a:avLst/>
              <a:gdLst/>
              <a:ahLst/>
              <a:cxnLst>
                <a:cxn ang="0">
                  <a:pos x="0" y="239"/>
                </a:cxn>
                <a:cxn ang="0">
                  <a:pos x="130" y="0"/>
                </a:cxn>
                <a:cxn ang="0">
                  <a:pos x="35" y="216"/>
                </a:cxn>
                <a:cxn ang="0">
                  <a:pos x="32" y="216"/>
                </a:cxn>
                <a:cxn ang="0">
                  <a:pos x="18" y="244"/>
                </a:cxn>
                <a:cxn ang="0">
                  <a:pos x="0" y="239"/>
                </a:cxn>
              </a:cxnLst>
              <a:rect l="0" t="0" r="r" b="b"/>
              <a:pathLst>
                <a:path w="130" h="244">
                  <a:moveTo>
                    <a:pt x="0" y="239"/>
                  </a:moveTo>
                  <a:lnTo>
                    <a:pt x="130" y="0"/>
                  </a:lnTo>
                  <a:lnTo>
                    <a:pt x="35" y="216"/>
                  </a:lnTo>
                  <a:lnTo>
                    <a:pt x="32" y="216"/>
                  </a:lnTo>
                  <a:lnTo>
                    <a:pt x="18" y="244"/>
                  </a:lnTo>
                  <a:lnTo>
                    <a:pt x="0" y="239"/>
                  </a:lnTo>
                  <a:close/>
                </a:path>
              </a:pathLst>
            </a:custGeom>
            <a:solidFill>
              <a:srgbClr val="F2BD1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</p:grpSp>
      <p:pic>
        <p:nvPicPr>
          <p:cNvPr id="218" name="Picture 29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65695" y="2076750"/>
            <a:ext cx="478302" cy="23210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sp>
        <p:nvSpPr>
          <p:cNvPr id="219" name="Text Box 82"/>
          <p:cNvSpPr txBox="1">
            <a:spLocks noChangeArrowheads="1"/>
          </p:cNvSpPr>
          <p:nvPr/>
        </p:nvSpPr>
        <p:spPr bwMode="auto">
          <a:xfrm>
            <a:off x="823002" y="1584930"/>
            <a:ext cx="733662" cy="2046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 eaLnBrk="0" hangingPunct="0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Terminal</a:t>
            </a:r>
            <a:endParaRPr lang="en-US" sz="11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84" name="Picture 372" descr="switch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345558" y="2054506"/>
            <a:ext cx="503237" cy="252412"/>
          </a:xfrm>
          <a:prstGeom prst="rect">
            <a:avLst/>
          </a:prstGeom>
          <a:noFill/>
        </p:spPr>
      </p:pic>
      <p:sp>
        <p:nvSpPr>
          <p:cNvPr id="242" name="Text Box 82"/>
          <p:cNvSpPr txBox="1">
            <a:spLocks noChangeArrowheads="1"/>
          </p:cNvSpPr>
          <p:nvPr/>
        </p:nvSpPr>
        <p:spPr bwMode="auto">
          <a:xfrm>
            <a:off x="6152533" y="1584125"/>
            <a:ext cx="408766" cy="2046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 eaLnBrk="0" hangingPunct="0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Core</a:t>
            </a:r>
            <a:endParaRPr lang="en-US" sz="11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43" name="Text Box 82"/>
          <p:cNvSpPr txBox="1">
            <a:spLocks noChangeArrowheads="1"/>
          </p:cNvSpPr>
          <p:nvPr/>
        </p:nvSpPr>
        <p:spPr bwMode="auto">
          <a:xfrm>
            <a:off x="7663733" y="1584000"/>
            <a:ext cx="637996" cy="2046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 eaLnBrk="0" hangingPunct="0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Service</a:t>
            </a:r>
            <a:endParaRPr lang="en-US" sz="1100" b="1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251520" y="4734000"/>
            <a:ext cx="8640960" cy="1721990"/>
            <a:chOff x="251520" y="4880651"/>
            <a:chExt cx="8640960" cy="1575340"/>
          </a:xfrm>
        </p:grpSpPr>
        <p:sp>
          <p:nvSpPr>
            <p:cNvPr id="310" name="Rectangle 309"/>
            <p:cNvSpPr/>
            <p:nvPr/>
          </p:nvSpPr>
          <p:spPr bwMode="auto">
            <a:xfrm>
              <a:off x="251520" y="4880651"/>
              <a:ext cx="8640960" cy="157534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0" rIns="91440" bIns="0" numCol="1" rtlCol="0" anchor="t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37" name="Rectangle 36"/>
            <p:cNvSpPr/>
            <p:nvPr/>
          </p:nvSpPr>
          <p:spPr bwMode="auto">
            <a:xfrm>
              <a:off x="849023" y="6310261"/>
              <a:ext cx="1750696" cy="88969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700" dirty="0" smtClean="0">
                  <a:latin typeface="+mn-lt"/>
                </a:rPr>
                <a:t>Medium</a:t>
              </a:r>
              <a:endParaRPr kumimoji="0" lang="en-US" sz="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38" name="Rectangle 37"/>
            <p:cNvSpPr/>
            <p:nvPr/>
          </p:nvSpPr>
          <p:spPr bwMode="auto">
            <a:xfrm>
              <a:off x="2622137" y="6323169"/>
              <a:ext cx="1952485" cy="76061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700" dirty="0" smtClean="0">
                  <a:latin typeface="+mn-lt"/>
                </a:rPr>
                <a:t>Medium</a:t>
              </a:r>
              <a:endParaRPr kumimoji="0" lang="en-US" sz="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grpSp>
          <p:nvGrpSpPr>
            <p:cNvPr id="10" name="Group 9"/>
            <p:cNvGrpSpPr/>
            <p:nvPr/>
          </p:nvGrpSpPr>
          <p:grpSpPr>
            <a:xfrm>
              <a:off x="829866" y="4961052"/>
              <a:ext cx="708533" cy="1355043"/>
              <a:chOff x="971599" y="3514117"/>
              <a:chExt cx="1080121" cy="1355043"/>
            </a:xfrm>
          </p:grpSpPr>
          <p:sp>
            <p:nvSpPr>
              <p:cNvPr id="3" name="Rectangle 2"/>
              <p:cNvSpPr/>
              <p:nvPr/>
            </p:nvSpPr>
            <p:spPr bwMode="auto">
              <a:xfrm>
                <a:off x="971599" y="4329100"/>
                <a:ext cx="1080121" cy="270030"/>
              </a:xfrm>
              <a:prstGeom prst="rect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+mn-lt"/>
                  </a:rPr>
                  <a:t>Data Link</a:t>
                </a:r>
                <a:endParaRPr kumimoji="0" lang="en-US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</a:endParaRPr>
              </a:p>
            </p:txBody>
          </p:sp>
          <p:sp>
            <p:nvSpPr>
              <p:cNvPr id="4" name="Rectangle 3"/>
              <p:cNvSpPr/>
              <p:nvPr/>
            </p:nvSpPr>
            <p:spPr bwMode="auto">
              <a:xfrm>
                <a:off x="971600" y="4599130"/>
                <a:ext cx="1080120" cy="270030"/>
              </a:xfrm>
              <a:prstGeom prst="rect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dirty="0" smtClean="0">
                    <a:latin typeface="+mn-lt"/>
                  </a:rPr>
                  <a:t>Physical</a:t>
                </a:r>
                <a:endParaRPr kumimoji="0" lang="en-US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</a:endParaRPr>
              </a:p>
            </p:txBody>
          </p:sp>
          <p:sp>
            <p:nvSpPr>
              <p:cNvPr id="5" name="Rectangle 4"/>
              <p:cNvSpPr/>
              <p:nvPr/>
            </p:nvSpPr>
            <p:spPr bwMode="auto">
              <a:xfrm>
                <a:off x="971600" y="4059070"/>
                <a:ext cx="1080120" cy="270030"/>
              </a:xfrm>
              <a:prstGeom prst="rect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dirty="0" smtClean="0">
                    <a:latin typeface="+mn-lt"/>
                  </a:rPr>
                  <a:t>Network</a:t>
                </a:r>
                <a:endParaRPr kumimoji="0" lang="en-US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</a:endParaRPr>
              </a:p>
            </p:txBody>
          </p:sp>
          <p:sp>
            <p:nvSpPr>
              <p:cNvPr id="6" name="Rectangle 5"/>
              <p:cNvSpPr/>
              <p:nvPr/>
            </p:nvSpPr>
            <p:spPr bwMode="auto">
              <a:xfrm>
                <a:off x="971600" y="3789040"/>
                <a:ext cx="1080120" cy="270030"/>
              </a:xfrm>
              <a:prstGeom prst="rect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dirty="0" smtClean="0">
                    <a:latin typeface="+mn-lt"/>
                  </a:rPr>
                  <a:t>Transport</a:t>
                </a:r>
                <a:endParaRPr kumimoji="0" lang="en-US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</a:endParaRPr>
              </a:p>
            </p:txBody>
          </p:sp>
          <p:sp>
            <p:nvSpPr>
              <p:cNvPr id="9" name="Rectangle 8"/>
              <p:cNvSpPr/>
              <p:nvPr/>
            </p:nvSpPr>
            <p:spPr bwMode="auto">
              <a:xfrm>
                <a:off x="971601" y="3514117"/>
                <a:ext cx="1080119" cy="270030"/>
              </a:xfrm>
              <a:prstGeom prst="rect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dirty="0" smtClean="0">
                    <a:latin typeface="Arial Narrow" panose="020B0606020202030204" pitchFamily="34" charset="0"/>
                  </a:rPr>
                  <a:t>Application</a:t>
                </a:r>
                <a:endParaRPr kumimoji="0" lang="en-US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 Narrow" panose="020B0606020202030204" pitchFamily="34" charset="0"/>
                </a:endParaRPr>
              </a:p>
            </p:txBody>
          </p:sp>
        </p:grpSp>
        <p:sp>
          <p:nvSpPr>
            <p:cNvPr id="32" name="Rectangle 31"/>
            <p:cNvSpPr/>
            <p:nvPr/>
          </p:nvSpPr>
          <p:spPr bwMode="auto">
            <a:xfrm>
              <a:off x="2252213" y="5776035"/>
              <a:ext cx="544303" cy="27003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b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 Narrow" panose="020B0606020202030204" pitchFamily="34" charset="0"/>
                </a:rPr>
                <a:t>Data Link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endParaRPr>
            </a:p>
          </p:txBody>
        </p:sp>
        <p:sp>
          <p:nvSpPr>
            <p:cNvPr id="33" name="Rectangle 32"/>
            <p:cNvSpPr/>
            <p:nvPr/>
          </p:nvSpPr>
          <p:spPr bwMode="auto">
            <a:xfrm>
              <a:off x="2252213" y="6046065"/>
              <a:ext cx="544303" cy="27003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>
                  <a:latin typeface="Arial Narrow" panose="020B0606020202030204" pitchFamily="34" charset="0"/>
                </a:rPr>
                <a:t>Physical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endParaRPr>
            </a:p>
          </p:txBody>
        </p:sp>
        <p:sp>
          <p:nvSpPr>
            <p:cNvPr id="220" name="Rectangle 219"/>
            <p:cNvSpPr/>
            <p:nvPr/>
          </p:nvSpPr>
          <p:spPr bwMode="auto">
            <a:xfrm>
              <a:off x="2796517" y="5772270"/>
              <a:ext cx="542082" cy="267961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b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 Narrow" panose="020B0606020202030204" pitchFamily="34" charset="0"/>
                </a:rPr>
                <a:t>Data Link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endParaRPr>
            </a:p>
          </p:txBody>
        </p:sp>
        <p:sp>
          <p:nvSpPr>
            <p:cNvPr id="221" name="Rectangle 220"/>
            <p:cNvSpPr/>
            <p:nvPr/>
          </p:nvSpPr>
          <p:spPr bwMode="auto">
            <a:xfrm>
              <a:off x="2796514" y="6044183"/>
              <a:ext cx="542085" cy="27003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>
                  <a:latin typeface="Arial Narrow" panose="020B0606020202030204" pitchFamily="34" charset="0"/>
                </a:rPr>
                <a:t>Physical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endParaRPr>
            </a:p>
          </p:txBody>
        </p:sp>
        <p:sp>
          <p:nvSpPr>
            <p:cNvPr id="34" name="Isosceles Triangle 33"/>
            <p:cNvSpPr/>
            <p:nvPr/>
          </p:nvSpPr>
          <p:spPr bwMode="auto">
            <a:xfrm flipV="1">
              <a:off x="2252213" y="5788268"/>
              <a:ext cx="1086386" cy="65066"/>
            </a:xfrm>
            <a:prstGeom prst="triangle">
              <a:avLst>
                <a:gd name="adj" fmla="val 49569"/>
              </a:avLst>
            </a:prstGeom>
            <a:solidFill>
              <a:schemeClr val="bg1">
                <a:lumMod val="7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endParaRPr>
            </a:p>
          </p:txBody>
        </p:sp>
        <p:grpSp>
          <p:nvGrpSpPr>
            <p:cNvPr id="232" name="Group 231"/>
            <p:cNvGrpSpPr/>
            <p:nvPr/>
          </p:nvGrpSpPr>
          <p:grpSpPr>
            <a:xfrm>
              <a:off x="7667161" y="4959170"/>
              <a:ext cx="708533" cy="1355043"/>
              <a:chOff x="971599" y="3514117"/>
              <a:chExt cx="1080121" cy="1355043"/>
            </a:xfrm>
          </p:grpSpPr>
          <p:sp>
            <p:nvSpPr>
              <p:cNvPr id="233" name="Rectangle 232"/>
              <p:cNvSpPr/>
              <p:nvPr/>
            </p:nvSpPr>
            <p:spPr bwMode="auto">
              <a:xfrm>
                <a:off x="971599" y="4329100"/>
                <a:ext cx="1080121" cy="270030"/>
              </a:xfrm>
              <a:prstGeom prst="rect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+mn-lt"/>
                  </a:rPr>
                  <a:t>Data Link</a:t>
                </a:r>
                <a:endParaRPr kumimoji="0" lang="en-US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</a:endParaRPr>
              </a:p>
            </p:txBody>
          </p:sp>
          <p:sp>
            <p:nvSpPr>
              <p:cNvPr id="234" name="Rectangle 233"/>
              <p:cNvSpPr/>
              <p:nvPr/>
            </p:nvSpPr>
            <p:spPr bwMode="auto">
              <a:xfrm>
                <a:off x="971600" y="4599130"/>
                <a:ext cx="1080120" cy="270030"/>
              </a:xfrm>
              <a:prstGeom prst="rect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dirty="0" smtClean="0">
                    <a:latin typeface="+mn-lt"/>
                  </a:rPr>
                  <a:t>Physical</a:t>
                </a:r>
                <a:endParaRPr kumimoji="0" lang="en-US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</a:endParaRPr>
              </a:p>
            </p:txBody>
          </p:sp>
          <p:sp>
            <p:nvSpPr>
              <p:cNvPr id="235" name="Rectangle 234"/>
              <p:cNvSpPr/>
              <p:nvPr/>
            </p:nvSpPr>
            <p:spPr bwMode="auto">
              <a:xfrm>
                <a:off x="971600" y="4059070"/>
                <a:ext cx="1080120" cy="270030"/>
              </a:xfrm>
              <a:prstGeom prst="rect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dirty="0" smtClean="0">
                    <a:latin typeface="+mn-lt"/>
                  </a:rPr>
                  <a:t>Network</a:t>
                </a:r>
                <a:endParaRPr kumimoji="0" lang="en-US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</a:endParaRPr>
              </a:p>
            </p:txBody>
          </p:sp>
          <p:sp>
            <p:nvSpPr>
              <p:cNvPr id="236" name="Rectangle 235"/>
              <p:cNvSpPr/>
              <p:nvPr/>
            </p:nvSpPr>
            <p:spPr bwMode="auto">
              <a:xfrm>
                <a:off x="971600" y="3789040"/>
                <a:ext cx="1080120" cy="270030"/>
              </a:xfrm>
              <a:prstGeom prst="rect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dirty="0" smtClean="0">
                    <a:latin typeface="+mn-lt"/>
                  </a:rPr>
                  <a:t>Transport</a:t>
                </a:r>
                <a:endParaRPr kumimoji="0" lang="en-US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</a:endParaRPr>
              </a:p>
            </p:txBody>
          </p:sp>
          <p:sp>
            <p:nvSpPr>
              <p:cNvPr id="237" name="Rectangle 236"/>
              <p:cNvSpPr/>
              <p:nvPr/>
            </p:nvSpPr>
            <p:spPr bwMode="auto">
              <a:xfrm>
                <a:off x="971601" y="3514117"/>
                <a:ext cx="1080119" cy="270030"/>
              </a:xfrm>
              <a:prstGeom prst="rect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dirty="0" smtClean="0">
                    <a:latin typeface="Arial Narrow" panose="020B0606020202030204" pitchFamily="34" charset="0"/>
                  </a:rPr>
                  <a:t>Application</a:t>
                </a:r>
                <a:endParaRPr kumimoji="0" lang="en-US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 Narrow" panose="020B0606020202030204" pitchFamily="34" charset="0"/>
                </a:endParaRPr>
              </a:p>
            </p:txBody>
          </p:sp>
        </p:grpSp>
        <p:sp>
          <p:nvSpPr>
            <p:cNvPr id="238" name="Rectangle 237"/>
            <p:cNvSpPr/>
            <p:nvPr/>
          </p:nvSpPr>
          <p:spPr bwMode="auto">
            <a:xfrm>
              <a:off x="6388104" y="5504123"/>
              <a:ext cx="553982" cy="285423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b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 Narrow" panose="020B0606020202030204" pitchFamily="34" charset="0"/>
                </a:rPr>
                <a:t>Network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endParaRPr>
            </a:p>
          </p:txBody>
        </p:sp>
        <p:sp>
          <p:nvSpPr>
            <p:cNvPr id="239" name="Rectangle 238"/>
            <p:cNvSpPr/>
            <p:nvPr/>
          </p:nvSpPr>
          <p:spPr bwMode="auto">
            <a:xfrm>
              <a:off x="5850948" y="5504123"/>
              <a:ext cx="544304" cy="282574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b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 Narrow" panose="020B0606020202030204" pitchFamily="34" charset="0"/>
                </a:rPr>
                <a:t>Network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endParaRPr>
            </a:p>
          </p:txBody>
        </p:sp>
        <p:sp>
          <p:nvSpPr>
            <p:cNvPr id="231" name="Isosceles Triangle 230"/>
            <p:cNvSpPr/>
            <p:nvPr/>
          </p:nvSpPr>
          <p:spPr bwMode="auto">
            <a:xfrm flipV="1">
              <a:off x="5850948" y="5500171"/>
              <a:ext cx="1091137" cy="101710"/>
            </a:xfrm>
            <a:prstGeom prst="triangle">
              <a:avLst>
                <a:gd name="adj" fmla="val 49569"/>
              </a:avLst>
            </a:prstGeom>
            <a:solidFill>
              <a:schemeClr val="bg1">
                <a:lumMod val="7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endParaRPr>
            </a:p>
          </p:txBody>
        </p:sp>
        <p:sp>
          <p:nvSpPr>
            <p:cNvPr id="240" name="Rectangle 239"/>
            <p:cNvSpPr/>
            <p:nvPr/>
          </p:nvSpPr>
          <p:spPr bwMode="auto">
            <a:xfrm>
              <a:off x="4608823" y="6316095"/>
              <a:ext cx="1772263" cy="8313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700" dirty="0" smtClean="0">
                  <a:latin typeface="+mn-lt"/>
                </a:rPr>
                <a:t>Medium</a:t>
              </a:r>
              <a:endParaRPr kumimoji="0" lang="en-US" sz="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41" name="Rectangle 240"/>
            <p:cNvSpPr/>
            <p:nvPr/>
          </p:nvSpPr>
          <p:spPr bwMode="auto">
            <a:xfrm>
              <a:off x="6437594" y="6317978"/>
              <a:ext cx="1930051" cy="8125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700" dirty="0" smtClean="0">
                  <a:latin typeface="+mn-lt"/>
                </a:rPr>
                <a:t>Medium</a:t>
              </a:r>
              <a:endParaRPr kumimoji="0" lang="en-US" sz="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44" name="Rectangle 243"/>
            <p:cNvSpPr/>
            <p:nvPr/>
          </p:nvSpPr>
          <p:spPr bwMode="auto">
            <a:xfrm>
              <a:off x="4058679" y="5785682"/>
              <a:ext cx="544303" cy="264147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b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 Narrow" panose="020B0606020202030204" pitchFamily="34" charset="0"/>
                </a:rPr>
                <a:t>Data Link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endParaRPr>
            </a:p>
          </p:txBody>
        </p:sp>
        <p:sp>
          <p:nvSpPr>
            <p:cNvPr id="245" name="Rectangle 244"/>
            <p:cNvSpPr/>
            <p:nvPr/>
          </p:nvSpPr>
          <p:spPr bwMode="auto">
            <a:xfrm>
              <a:off x="4058679" y="6049830"/>
              <a:ext cx="544303" cy="27003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>
                  <a:latin typeface="Arial Narrow" panose="020B0606020202030204" pitchFamily="34" charset="0"/>
                </a:rPr>
                <a:t>Physical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endParaRPr>
            </a:p>
          </p:txBody>
        </p:sp>
        <p:sp>
          <p:nvSpPr>
            <p:cNvPr id="246" name="Rectangle 245"/>
            <p:cNvSpPr/>
            <p:nvPr/>
          </p:nvSpPr>
          <p:spPr bwMode="auto">
            <a:xfrm>
              <a:off x="4602983" y="5785683"/>
              <a:ext cx="542082" cy="258313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b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 Narrow" panose="020B0606020202030204" pitchFamily="34" charset="0"/>
                </a:rPr>
                <a:t>Data Link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endParaRPr>
            </a:p>
          </p:txBody>
        </p:sp>
        <p:sp>
          <p:nvSpPr>
            <p:cNvPr id="247" name="Rectangle 246"/>
            <p:cNvSpPr/>
            <p:nvPr/>
          </p:nvSpPr>
          <p:spPr bwMode="auto">
            <a:xfrm>
              <a:off x="4602980" y="6047948"/>
              <a:ext cx="542085" cy="27003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>
                  <a:latin typeface="Arial Narrow" panose="020B0606020202030204" pitchFamily="34" charset="0"/>
                </a:rPr>
                <a:t>Physical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endParaRPr>
            </a:p>
          </p:txBody>
        </p:sp>
        <p:sp>
          <p:nvSpPr>
            <p:cNvPr id="248" name="Isosceles Triangle 247"/>
            <p:cNvSpPr/>
            <p:nvPr/>
          </p:nvSpPr>
          <p:spPr bwMode="auto">
            <a:xfrm flipV="1">
              <a:off x="4058679" y="5785683"/>
              <a:ext cx="1086386" cy="65066"/>
            </a:xfrm>
            <a:prstGeom prst="triangle">
              <a:avLst>
                <a:gd name="adj" fmla="val 49569"/>
              </a:avLst>
            </a:prstGeom>
            <a:solidFill>
              <a:schemeClr val="bg1">
                <a:lumMod val="7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endParaRPr>
            </a:p>
          </p:txBody>
        </p:sp>
        <p:sp>
          <p:nvSpPr>
            <p:cNvPr id="249" name="Rectangle 248"/>
            <p:cNvSpPr/>
            <p:nvPr/>
          </p:nvSpPr>
          <p:spPr bwMode="auto">
            <a:xfrm>
              <a:off x="5855699" y="5786697"/>
              <a:ext cx="544303" cy="264147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 Narrow" panose="020B0606020202030204" pitchFamily="34" charset="0"/>
                </a:rPr>
                <a:t>Data Link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endParaRPr>
            </a:p>
          </p:txBody>
        </p:sp>
        <p:sp>
          <p:nvSpPr>
            <p:cNvPr id="250" name="Rectangle 249"/>
            <p:cNvSpPr/>
            <p:nvPr/>
          </p:nvSpPr>
          <p:spPr bwMode="auto">
            <a:xfrm>
              <a:off x="5855699" y="6050845"/>
              <a:ext cx="544303" cy="27003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>
                  <a:latin typeface="Arial Narrow" panose="020B0606020202030204" pitchFamily="34" charset="0"/>
                </a:rPr>
                <a:t>Physical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endParaRPr>
            </a:p>
          </p:txBody>
        </p:sp>
        <p:sp>
          <p:nvSpPr>
            <p:cNvPr id="251" name="Rectangle 250"/>
            <p:cNvSpPr/>
            <p:nvPr/>
          </p:nvSpPr>
          <p:spPr bwMode="auto">
            <a:xfrm>
              <a:off x="6400003" y="5786698"/>
              <a:ext cx="542082" cy="258313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 Narrow" panose="020B0606020202030204" pitchFamily="34" charset="0"/>
                </a:rPr>
                <a:t>Data Link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endParaRPr>
            </a:p>
          </p:txBody>
        </p:sp>
        <p:sp>
          <p:nvSpPr>
            <p:cNvPr id="252" name="Rectangle 251"/>
            <p:cNvSpPr/>
            <p:nvPr/>
          </p:nvSpPr>
          <p:spPr bwMode="auto">
            <a:xfrm>
              <a:off x="6400000" y="6048963"/>
              <a:ext cx="542085" cy="27003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>
                  <a:latin typeface="Arial Narrow" panose="020B0606020202030204" pitchFamily="34" charset="0"/>
                </a:rPr>
                <a:t>Physical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endParaRPr>
            </a:p>
          </p:txBody>
        </p:sp>
      </p:grpSp>
      <p:sp>
        <p:nvSpPr>
          <p:cNvPr id="256" name="Rectangle 255"/>
          <p:cNvSpPr/>
          <p:nvPr/>
        </p:nvSpPr>
        <p:spPr bwMode="auto">
          <a:xfrm>
            <a:off x="6102719" y="3061931"/>
            <a:ext cx="585065" cy="58506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Core</a:t>
            </a:r>
          </a:p>
        </p:txBody>
      </p:sp>
      <p:sp>
        <p:nvSpPr>
          <p:cNvPr id="257" name="Rectangle 256"/>
          <p:cNvSpPr/>
          <p:nvPr/>
        </p:nvSpPr>
        <p:spPr bwMode="auto">
          <a:xfrm>
            <a:off x="7728894" y="3069134"/>
            <a:ext cx="585065" cy="58506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60" name="Oval 259"/>
          <p:cNvSpPr/>
          <p:nvPr/>
        </p:nvSpPr>
        <p:spPr bwMode="auto">
          <a:xfrm>
            <a:off x="5540257" y="3141600"/>
            <a:ext cx="152400" cy="152400"/>
          </a:xfrm>
          <a:prstGeom prst="ellips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61" name="TextBox 260"/>
          <p:cNvSpPr txBox="1"/>
          <p:nvPr/>
        </p:nvSpPr>
        <p:spPr>
          <a:xfrm>
            <a:off x="5397382" y="2836800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>
                <a:latin typeface="Arial" pitchFamily="34" charset="0"/>
                <a:cs typeface="Arial" pitchFamily="34" charset="0"/>
              </a:rPr>
              <a:t>R2</a:t>
            </a:r>
            <a:endParaRPr lang="en-US" sz="18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1" name="Straight Connector 40"/>
          <p:cNvCxnSpPr/>
          <p:nvPr/>
        </p:nvCxnSpPr>
        <p:spPr bwMode="auto">
          <a:xfrm>
            <a:off x="1476664" y="3217800"/>
            <a:ext cx="4644063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63" name="Straight Connector 262"/>
          <p:cNvCxnSpPr/>
          <p:nvPr/>
        </p:nvCxnSpPr>
        <p:spPr bwMode="auto">
          <a:xfrm>
            <a:off x="1476664" y="3451731"/>
            <a:ext cx="967144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264" name="Group 95"/>
          <p:cNvGrpSpPr/>
          <p:nvPr/>
        </p:nvGrpSpPr>
        <p:grpSpPr>
          <a:xfrm>
            <a:off x="1693884" y="3376800"/>
            <a:ext cx="479618" cy="457200"/>
            <a:chOff x="1524000" y="2209800"/>
            <a:chExt cx="479618" cy="457200"/>
          </a:xfrm>
        </p:grpSpPr>
        <p:sp>
          <p:nvSpPr>
            <p:cNvPr id="265" name="Oval 264"/>
            <p:cNvSpPr/>
            <p:nvPr/>
          </p:nvSpPr>
          <p:spPr bwMode="auto">
            <a:xfrm>
              <a:off x="1676400" y="2209800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266" name="TextBox 265"/>
            <p:cNvSpPr txBox="1"/>
            <p:nvPr/>
          </p:nvSpPr>
          <p:spPr>
            <a:xfrm>
              <a:off x="1524000" y="2297668"/>
              <a:ext cx="4796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R1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</p:grpSp>
      <p:cxnSp>
        <p:nvCxnSpPr>
          <p:cNvPr id="268" name="Straight Connector 267"/>
          <p:cNvCxnSpPr/>
          <p:nvPr/>
        </p:nvCxnSpPr>
        <p:spPr bwMode="auto">
          <a:xfrm>
            <a:off x="4895956" y="3451731"/>
            <a:ext cx="1224771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70" name="Straight Connector 269"/>
          <p:cNvCxnSpPr>
            <a:stCxn id="256" idx="3"/>
            <a:endCxn id="257" idx="1"/>
          </p:cNvCxnSpPr>
          <p:nvPr/>
        </p:nvCxnSpPr>
        <p:spPr bwMode="auto">
          <a:xfrm>
            <a:off x="6687784" y="3354464"/>
            <a:ext cx="1041110" cy="7203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273" name="Group 95"/>
          <p:cNvGrpSpPr/>
          <p:nvPr/>
        </p:nvGrpSpPr>
        <p:grpSpPr>
          <a:xfrm>
            <a:off x="5382000" y="3361447"/>
            <a:ext cx="479618" cy="457200"/>
            <a:chOff x="1524000" y="2209800"/>
            <a:chExt cx="479618" cy="457200"/>
          </a:xfrm>
        </p:grpSpPr>
        <p:sp>
          <p:nvSpPr>
            <p:cNvPr id="274" name="Oval 273"/>
            <p:cNvSpPr/>
            <p:nvPr/>
          </p:nvSpPr>
          <p:spPr bwMode="auto">
            <a:xfrm>
              <a:off x="1676400" y="2209800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275" name="TextBox 274"/>
            <p:cNvSpPr txBox="1"/>
            <p:nvPr/>
          </p:nvSpPr>
          <p:spPr>
            <a:xfrm>
              <a:off x="1524000" y="2297668"/>
              <a:ext cx="4796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R3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315" name="TextBox 314"/>
          <p:cNvSpPr txBox="1"/>
          <p:nvPr/>
        </p:nvSpPr>
        <p:spPr>
          <a:xfrm>
            <a:off x="216991" y="2724751"/>
            <a:ext cx="26900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>
                <a:latin typeface="+mn-lt"/>
              </a:rPr>
              <a:t>OmniRAN Architecture</a:t>
            </a:r>
          </a:p>
        </p:txBody>
      </p:sp>
      <p:sp>
        <p:nvSpPr>
          <p:cNvPr id="255" name="Rectangle 254"/>
          <p:cNvSpPr/>
          <p:nvPr/>
        </p:nvSpPr>
        <p:spPr bwMode="auto">
          <a:xfrm>
            <a:off x="2232000" y="3072103"/>
            <a:ext cx="2880000" cy="574301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Access Network</a:t>
            </a:r>
          </a:p>
        </p:txBody>
      </p:sp>
      <p:cxnSp>
        <p:nvCxnSpPr>
          <p:cNvPr id="200" name="Straight Connector 199"/>
          <p:cNvCxnSpPr/>
          <p:nvPr/>
        </p:nvCxnSpPr>
        <p:spPr bwMode="auto">
          <a:xfrm>
            <a:off x="2232000" y="3215585"/>
            <a:ext cx="2880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254" name="Rectangle 253"/>
          <p:cNvSpPr/>
          <p:nvPr/>
        </p:nvSpPr>
        <p:spPr bwMode="auto">
          <a:xfrm>
            <a:off x="837000" y="3068915"/>
            <a:ext cx="765000" cy="58506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Terminal</a:t>
            </a:r>
          </a:p>
        </p:txBody>
      </p:sp>
    </p:spTree>
    <p:extLst>
      <p:ext uri="{BB962C8B-B14F-4D97-AF65-F5344CB8AC3E}">
        <p14:creationId xmlns:p14="http://schemas.microsoft.com/office/powerpoint/2010/main" val="23064254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OmniRAN Reference Points capture the functions of an access network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Reference Points denote the interconnections between functional entities of an access network, i.e.:</a:t>
            </a:r>
          </a:p>
          <a:p>
            <a:pPr lvl="1"/>
            <a:r>
              <a:rPr lang="en-US" dirty="0" smtClean="0"/>
              <a:t>R1 between terminal and base station:</a:t>
            </a:r>
          </a:p>
          <a:p>
            <a:pPr lvl="2"/>
            <a:r>
              <a:rPr lang="en-US" dirty="0" smtClean="0"/>
              <a:t>Access link, technology specific</a:t>
            </a:r>
          </a:p>
          <a:p>
            <a:pPr lvl="1"/>
            <a:r>
              <a:rPr lang="en-US" dirty="0" smtClean="0"/>
              <a:t>R2 between terminal and core network:</a:t>
            </a:r>
          </a:p>
          <a:p>
            <a:pPr lvl="2"/>
            <a:r>
              <a:rPr lang="en-US" dirty="0" smtClean="0"/>
              <a:t>User &amp; terminal authentication, subscription &amp; terminal management</a:t>
            </a:r>
          </a:p>
          <a:p>
            <a:pPr lvl="1"/>
            <a:r>
              <a:rPr lang="en-US" dirty="0" smtClean="0"/>
              <a:t>R3 between access network and core network:</a:t>
            </a:r>
          </a:p>
          <a:p>
            <a:pPr lvl="2"/>
            <a:r>
              <a:rPr lang="en-US" dirty="0" smtClean="0"/>
              <a:t>Authorization, service management, user data connection, mobility support, accounting, location</a:t>
            </a:r>
          </a:p>
          <a:p>
            <a:pPr lvl="1"/>
            <a:r>
              <a:rPr lang="en-US" dirty="0" smtClean="0"/>
              <a:t>R4 between access networks:</a:t>
            </a:r>
          </a:p>
          <a:p>
            <a:pPr lvl="2"/>
            <a:r>
              <a:rPr lang="en-US" dirty="0" smtClean="0"/>
              <a:t>Inter-access network coordination and cooperation, fast inter-technology handover</a:t>
            </a:r>
          </a:p>
          <a:p>
            <a:pPr lvl="1"/>
            <a:r>
              <a:rPr lang="en-US" dirty="0" smtClean="0"/>
              <a:t>R5 between core networks to enable co-use of access networks: </a:t>
            </a:r>
          </a:p>
          <a:p>
            <a:pPr lvl="2"/>
            <a:r>
              <a:rPr lang="en-US" dirty="0" smtClean="0"/>
              <a:t>Inter-operator roaming control interface</a:t>
            </a:r>
          </a:p>
          <a:p>
            <a:r>
              <a:rPr lang="en-US" dirty="0" smtClean="0"/>
              <a:t>Reference Points build the foundation for realizing interoperability for real world access networks.</a:t>
            </a:r>
          </a:p>
          <a:p>
            <a:r>
              <a:rPr lang="en-US" dirty="0" smtClean="0"/>
              <a:t>The Reference Points capture the control information necessary to allow dynamic control of network functions by a central entity (core).</a:t>
            </a:r>
          </a:p>
        </p:txBody>
      </p:sp>
    </p:spTree>
    <p:extLst>
      <p:ext uri="{BB962C8B-B14F-4D97-AF65-F5344CB8AC3E}">
        <p14:creationId xmlns:p14="http://schemas.microsoft.com/office/powerpoint/2010/main" val="3845227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OmniRAN</a:t>
            </a:r>
            <a:r>
              <a:rPr lang="en-US" dirty="0" smtClean="0"/>
              <a:t> Scope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OmniRAN provides an abstraction of access networks based on IEEE 802 technologies.</a:t>
            </a:r>
          </a:p>
          <a:p>
            <a:r>
              <a:rPr lang="en-US" dirty="0" smtClean="0"/>
              <a:t>Reference Points reflect IEEE 802 specific control information</a:t>
            </a:r>
          </a:p>
          <a:p>
            <a:pPr lvl="1"/>
            <a:r>
              <a:rPr lang="en-US" dirty="0" smtClean="0"/>
              <a:t>R1 is completely covered by IEEE 802 specifications</a:t>
            </a:r>
          </a:p>
          <a:p>
            <a:pPr lvl="1"/>
            <a:r>
              <a:rPr lang="en-US" dirty="0" smtClean="0"/>
              <a:t>R2 and R3 are mainly carrying control information for IEEE 802 functions</a:t>
            </a:r>
          </a:p>
          <a:p>
            <a:pPr lvl="1"/>
            <a:r>
              <a:rPr lang="en-US" dirty="0" smtClean="0"/>
              <a:t>R4 enhances direct cooperation among multiple IEEE 802 access networks</a:t>
            </a:r>
          </a:p>
          <a:p>
            <a:pPr lvl="1"/>
            <a:r>
              <a:rPr lang="en-US" dirty="0" smtClean="0"/>
              <a:t>R5 is present for conceptual purposes to forster the cooperation among cores.</a:t>
            </a:r>
          </a:p>
          <a:p>
            <a:pPr lvl="2"/>
            <a:r>
              <a:rPr lang="en-US" dirty="0"/>
              <a:t>Attributes carried on R5 may mostly be identical to the attributes defined for R3</a:t>
            </a:r>
            <a:br>
              <a:rPr lang="en-US" dirty="0"/>
            </a:br>
            <a:endParaRPr lang="en-US" dirty="0"/>
          </a:p>
          <a:p>
            <a:r>
              <a:rPr lang="en-US" dirty="0" smtClean="0"/>
              <a:t>OmniRAN Specification in the scope of IEEE 802 would consist of</a:t>
            </a:r>
          </a:p>
          <a:p>
            <a:pPr lvl="1"/>
            <a:r>
              <a:rPr lang="en-US" smtClean="0"/>
              <a:t>a </a:t>
            </a:r>
            <a:r>
              <a:rPr lang="en-US" dirty="0" smtClean="0"/>
              <a:t>normative part defining control attributes and referencing the DL SAP</a:t>
            </a:r>
          </a:p>
          <a:p>
            <a:pPr lvl="1"/>
            <a:r>
              <a:rPr lang="en-US" dirty="0" smtClean="0"/>
              <a:t>an informative part outlining the overall architecture</a:t>
            </a:r>
          </a:p>
          <a:p>
            <a:pPr lvl="1"/>
            <a:r>
              <a:rPr lang="en-US" dirty="0" smtClean="0"/>
              <a:t>an informative part proposing the usage of particular IP protocols and the mapping of the IEEE 802 attributes into the IP protocols.</a:t>
            </a:r>
          </a:p>
        </p:txBody>
      </p:sp>
    </p:spTree>
    <p:extLst>
      <p:ext uri="{BB962C8B-B14F-4D97-AF65-F5344CB8AC3E}">
        <p14:creationId xmlns:p14="http://schemas.microsoft.com/office/powerpoint/2010/main" val="15068257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May 2013</a:t>
            </a:r>
            <a:endParaRPr lang="en-US" sz="1800"/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Michael Montemurro, Research in Motion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E66F8ADD-C4EE-4089-AC69-0373AC6D7C56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Objectives for July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114800"/>
          </a:xfrm>
          <a:noFill/>
        </p:spPr>
        <p:txBody>
          <a:bodyPr/>
          <a:lstStyle/>
          <a:p>
            <a:r>
              <a:rPr lang="en-US" dirty="0" smtClean="0"/>
              <a:t>Teleconferences</a:t>
            </a:r>
            <a:r>
              <a:rPr lang="en-US" smtClean="0"/>
              <a:t>: June 20 at 09:00 ET– </a:t>
            </a:r>
            <a:r>
              <a:rPr lang="en-US" dirty="0" smtClean="0"/>
              <a:t>details on </a:t>
            </a:r>
            <a:r>
              <a:rPr lang="en-US" dirty="0" err="1" smtClean="0"/>
              <a:t>OmniRAN</a:t>
            </a:r>
            <a:r>
              <a:rPr lang="en-US" dirty="0" smtClean="0"/>
              <a:t> SG website</a:t>
            </a:r>
          </a:p>
          <a:p>
            <a:r>
              <a:rPr lang="en-US" dirty="0" smtClean="0"/>
              <a:t>Complete use case and gap analysis</a:t>
            </a:r>
          </a:p>
          <a:p>
            <a:r>
              <a:rPr lang="en-US" dirty="0" smtClean="0"/>
              <a:t>Identify potential standardization topics for IEEE 802</a:t>
            </a:r>
          </a:p>
        </p:txBody>
      </p:sp>
    </p:spTree>
    <p:extLst>
      <p:ext uri="{BB962C8B-B14F-4D97-AF65-F5344CB8AC3E}">
        <p14:creationId xmlns:p14="http://schemas.microsoft.com/office/powerpoint/2010/main" val="19558995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May 2013</a:t>
            </a:r>
            <a:endParaRPr lang="en-US" sz="1800"/>
          </a:p>
        </p:txBody>
      </p:sp>
      <p:sp>
        <p:nvSpPr>
          <p:cNvPr id="2150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Michael Montemurro, Research in Motion</a:t>
            </a:r>
          </a:p>
        </p:txBody>
      </p:sp>
      <p:sp>
        <p:nvSpPr>
          <p:cNvPr id="2150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4AFE48CA-64CD-4957-84CE-969E1D15CE85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215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References</a:t>
            </a:r>
          </a:p>
        </p:txBody>
      </p:sp>
      <p:sp>
        <p:nvSpPr>
          <p:cNvPr id="2151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000" dirty="0" err="1" smtClean="0"/>
              <a:t>OmniRAN</a:t>
            </a:r>
            <a:r>
              <a:rPr lang="en-US" sz="2000" dirty="0" smtClean="0"/>
              <a:t> website</a:t>
            </a:r>
          </a:p>
          <a:p>
            <a:pPr lvl="1"/>
            <a:r>
              <a:rPr lang="en-US" sz="1800" dirty="0">
                <a:hlinkClick r:id="rId3"/>
              </a:rPr>
              <a:t>http://www.ieee802.org/OmniRANsg</a:t>
            </a:r>
            <a:r>
              <a:rPr lang="en-US" sz="1800" dirty="0" smtClean="0">
                <a:hlinkClick r:id="rId3"/>
              </a:rPr>
              <a:t>/</a:t>
            </a:r>
            <a:r>
              <a:rPr lang="en-US" sz="1800" dirty="0" smtClean="0"/>
              <a:t> </a:t>
            </a:r>
            <a:endParaRPr lang="en-US" sz="1800" dirty="0"/>
          </a:p>
          <a:p>
            <a:r>
              <a:rPr lang="en-US" sz="2000" dirty="0" smtClean="0"/>
              <a:t>Document repository for </a:t>
            </a:r>
            <a:r>
              <a:rPr lang="en-US" sz="2000" dirty="0" err="1" smtClean="0"/>
              <a:t>OmniRAN</a:t>
            </a:r>
            <a:r>
              <a:rPr lang="en-US" sz="2000" dirty="0" smtClean="0"/>
              <a:t>:</a:t>
            </a:r>
            <a:endParaRPr lang="en-US" sz="2000" dirty="0"/>
          </a:p>
          <a:p>
            <a:pPr lvl="1"/>
            <a:r>
              <a:rPr lang="en-US" sz="1800" dirty="0">
                <a:hlinkClick r:id="rId4"/>
              </a:rPr>
              <a:t>https://mentor.ieee.org/omniran/</a:t>
            </a:r>
            <a:r>
              <a:rPr lang="en-US" sz="1800" dirty="0" smtClean="0">
                <a:hlinkClick r:id="rId4"/>
              </a:rPr>
              <a:t>documents</a:t>
            </a:r>
            <a:r>
              <a:rPr lang="en-US" sz="1800" dirty="0" smtClean="0"/>
              <a:t> </a:t>
            </a:r>
          </a:p>
          <a:p>
            <a:r>
              <a:rPr lang="en-US" sz="2000" dirty="0" smtClean="0"/>
              <a:t>Link to May 2013 </a:t>
            </a:r>
            <a:r>
              <a:rPr lang="en-US" sz="2000" dirty="0" err="1" smtClean="0"/>
              <a:t>OmniRAN</a:t>
            </a:r>
            <a:r>
              <a:rPr lang="en-US" sz="2000" dirty="0" smtClean="0"/>
              <a:t> Agenda:</a:t>
            </a:r>
          </a:p>
          <a:p>
            <a:pPr lvl="1"/>
            <a:r>
              <a:rPr lang="en-US" sz="1800" dirty="0">
                <a:hlinkClick r:id="rId5"/>
              </a:rPr>
              <a:t>https://mentor.ieee.org/omniran/dcn/13/omniran-13-0030-03-ecsg-may-2013-waikoloa-</a:t>
            </a:r>
            <a:r>
              <a:rPr lang="en-US" sz="1800" dirty="0" smtClean="0">
                <a:hlinkClick r:id="rId5"/>
              </a:rPr>
              <a:t>agenda.pptx</a:t>
            </a:r>
            <a:endParaRPr lang="en-US" sz="1800" dirty="0" smtClean="0"/>
          </a:p>
          <a:p>
            <a:r>
              <a:rPr lang="en-US" sz="2200" dirty="0" smtClean="0"/>
              <a:t>Scope Document</a:t>
            </a:r>
          </a:p>
          <a:p>
            <a:pPr lvl="1"/>
            <a:r>
              <a:rPr lang="en-US" sz="1600" dirty="0">
                <a:hlinkClick r:id="rId6"/>
              </a:rPr>
              <a:t>https://mentor.ieee.org/omniran/dcn/13/omniran-13-0032-05-0000-ieee-802-scope-of-</a:t>
            </a:r>
            <a:r>
              <a:rPr lang="en-US" sz="1600" dirty="0" smtClean="0">
                <a:hlinkClick r:id="rId6"/>
              </a:rPr>
              <a:t>omniran.pptx</a:t>
            </a:r>
            <a:r>
              <a:rPr lang="en-US" sz="1600" dirty="0" smtClean="0"/>
              <a:t> </a:t>
            </a:r>
            <a:endParaRPr lang="en-US" sz="1600" dirty="0"/>
          </a:p>
          <a:p>
            <a:endParaRPr lang="en-US" sz="2200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45276</TotalTime>
  <Words>667</Words>
  <Application>Microsoft Macintosh PowerPoint</Application>
  <PresentationFormat>On-screen Show (4:3)</PresentationFormat>
  <Paragraphs>131</Paragraphs>
  <Slides>8</Slides>
  <Notes>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802-11-Submission</vt:lpstr>
      <vt:lpstr>Document</vt:lpstr>
      <vt:lpstr>Liaison Report for OmniRAN EC SG</vt:lpstr>
      <vt:lpstr>Abstract</vt:lpstr>
      <vt:lpstr>Key Activities</vt:lpstr>
      <vt:lpstr>Access Network Abstraction by OmniRAN</vt:lpstr>
      <vt:lpstr>OmniRAN Reference Points capture the functions of an access network</vt:lpstr>
      <vt:lpstr>OmniRAN Scope</vt:lpstr>
      <vt:lpstr>Objectives for July</vt:lpstr>
      <vt:lpstr>References</vt:lpstr>
    </vt:vector>
  </TitlesOfParts>
  <Manager/>
  <Company>Research in Motion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OmniRAN EC SG Liaison Report</dc:title>
  <dc:subject/>
  <dc:creator>Michael Montemurro</dc:creator>
  <cp:keywords/>
  <dc:description/>
  <cp:lastModifiedBy>M. Montemurro</cp:lastModifiedBy>
  <cp:revision>330</cp:revision>
  <cp:lastPrinted>1998-02-10T13:28:06Z</cp:lastPrinted>
  <dcterms:created xsi:type="dcterms:W3CDTF">2005-01-04T21:26:55Z</dcterms:created>
  <dcterms:modified xsi:type="dcterms:W3CDTF">2013-05-17T04:18:59Z</dcterms:modified>
  <cp:category/>
</cp:coreProperties>
</file>