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56" r:id="rId2"/>
    <p:sldId id="257"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94660"/>
  </p:normalViewPr>
  <p:slideViewPr>
    <p:cSldViewPr>
      <p:cViewPr>
        <p:scale>
          <a:sx n="60" d="100"/>
          <a:sy n="60" d="100"/>
        </p:scale>
        <p:origin x="-2448" y="-6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May 2013</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May 2013</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smtClean="0"/>
              <a:t>May 2013</a:t>
            </a:r>
            <a:endParaRPr lang="en-US"/>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smtClean="0"/>
              <a:t>May 2013</a:t>
            </a:r>
            <a:endParaRPr lang="en-US"/>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smtClean="0"/>
              <a:t>May 2013</a:t>
            </a:r>
            <a:endParaRPr lang="en-US"/>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May 2013</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Kenney, Toyota Info Technology Center </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Date Placeholder 8"/>
          <p:cNvSpPr txBox="1">
            <a:spLocks/>
          </p:cNvSpPr>
          <p:nvPr userDrawn="1"/>
        </p:nvSpPr>
        <p:spPr bwMode="auto">
          <a:xfrm>
            <a:off x="5967248" y="336112"/>
            <a:ext cx="2895600" cy="273050"/>
          </a:xfrm>
          <a:prstGeom prst="rect">
            <a:avLst/>
          </a:prstGeom>
          <a:solidFill>
            <a:schemeClr val="bg1"/>
          </a:solid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doc.</a:t>
            </a:r>
            <a:r>
              <a:rPr lang="en-US" baseline="0" dirty="0" smtClean="0"/>
              <a:t> IEEE 11-13-0541-00</a:t>
            </a:r>
            <a:endParaRPr lang="en-GB" dirty="0"/>
          </a:p>
        </p:txBody>
      </p:sp>
      <p:sp>
        <p:nvSpPr>
          <p:cNvPr id="17" name="Date Placeholder 16"/>
          <p:cNvSpPr>
            <a:spLocks noGrp="1"/>
          </p:cNvSpPr>
          <p:nvPr>
            <p:ph type="dt" idx="10"/>
          </p:nvPr>
        </p:nvSpPr>
        <p:spPr/>
        <p:txBody>
          <a:bodyPr/>
          <a:lstStyle/>
          <a:p>
            <a:r>
              <a:rPr lang="en-US" smtClean="0"/>
              <a:t>May 2013</a:t>
            </a:r>
            <a:endParaRPr lang="en-GB" dirty="0"/>
          </a:p>
        </p:txBody>
      </p:sp>
      <p:sp>
        <p:nvSpPr>
          <p:cNvPr id="18" name="Footer Placeholder 17"/>
          <p:cNvSpPr>
            <a:spLocks noGrp="1"/>
          </p:cNvSpPr>
          <p:nvPr>
            <p:ph type="ftr" idx="11"/>
          </p:nvPr>
        </p:nvSpPr>
        <p:spPr/>
        <p:txBody>
          <a:bodyPr/>
          <a:lstStyle/>
          <a:p>
            <a:r>
              <a:rPr lang="en-GB" smtClean="0"/>
              <a:t>John Kenney, Toyota Info Technology Center </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May 2013</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Kenney, Toyota Info Technology Center </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
        <p:nvSpPr>
          <p:cNvPr id="7" name="Date Placeholder 8"/>
          <p:cNvSpPr txBox="1">
            <a:spLocks/>
          </p:cNvSpPr>
          <p:nvPr userDrawn="1"/>
        </p:nvSpPr>
        <p:spPr bwMode="auto">
          <a:xfrm>
            <a:off x="5967248" y="336112"/>
            <a:ext cx="2895600" cy="273050"/>
          </a:xfrm>
          <a:prstGeom prst="rect">
            <a:avLst/>
          </a:prstGeom>
          <a:solidFill>
            <a:schemeClr val="bg1"/>
          </a:solid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doc.</a:t>
            </a:r>
            <a:r>
              <a:rPr lang="en-US" baseline="0" dirty="0" smtClean="0"/>
              <a:t> IEEE 11-13-0541-00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May 2013</a:t>
            </a:r>
            <a:endParaRPr lang="en-GB"/>
          </a:p>
        </p:txBody>
      </p:sp>
      <p:sp>
        <p:nvSpPr>
          <p:cNvPr id="6" name="Footer Placeholder 5"/>
          <p:cNvSpPr>
            <a:spLocks noGrp="1"/>
          </p:cNvSpPr>
          <p:nvPr>
            <p:ph type="ftr" idx="11"/>
          </p:nvPr>
        </p:nvSpPr>
        <p:spPr/>
        <p:txBody>
          <a:bodyPr/>
          <a:lstStyle>
            <a:lvl1pPr>
              <a:defRPr/>
            </a:lvl1pPr>
          </a:lstStyle>
          <a:p>
            <a:r>
              <a:rPr lang="en-US" smtClean="0"/>
              <a:t>John Kenney, Toyota Info Technology Center </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
        <p:nvSpPr>
          <p:cNvPr id="8" name="Date Placeholder 8"/>
          <p:cNvSpPr txBox="1">
            <a:spLocks/>
          </p:cNvSpPr>
          <p:nvPr userDrawn="1"/>
        </p:nvSpPr>
        <p:spPr bwMode="auto">
          <a:xfrm>
            <a:off x="5967248" y="336112"/>
            <a:ext cx="2895600" cy="273050"/>
          </a:xfrm>
          <a:prstGeom prst="rect">
            <a:avLst/>
          </a:prstGeom>
          <a:solidFill>
            <a:schemeClr val="bg1"/>
          </a:solid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doc.</a:t>
            </a:r>
            <a:r>
              <a:rPr lang="en-US" baseline="0" dirty="0" smtClean="0"/>
              <a:t> IEEE 11-13-0541-00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May 2013</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US" smtClean="0"/>
              <a:t>John Kenney, Toyota Info Technology Center </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8"/>
          <p:cNvSpPr txBox="1">
            <a:spLocks/>
          </p:cNvSpPr>
          <p:nvPr userDrawn="1"/>
        </p:nvSpPr>
        <p:spPr bwMode="auto">
          <a:xfrm>
            <a:off x="5967248" y="336112"/>
            <a:ext cx="2895600" cy="273050"/>
          </a:xfrm>
          <a:prstGeom prst="rect">
            <a:avLst/>
          </a:prstGeom>
          <a:solidFill>
            <a:schemeClr val="bg1"/>
          </a:solid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doc.</a:t>
            </a:r>
            <a:r>
              <a:rPr lang="en-US" baseline="0" dirty="0" smtClean="0"/>
              <a:t> IEEE 11-13-0541-00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May 2013</a:t>
            </a:r>
            <a:endParaRPr lang="en-GB" dirty="0"/>
          </a:p>
        </p:txBody>
      </p:sp>
      <p:sp>
        <p:nvSpPr>
          <p:cNvPr id="4" name="Footer Placeholder 3"/>
          <p:cNvSpPr>
            <a:spLocks noGrp="1"/>
          </p:cNvSpPr>
          <p:nvPr>
            <p:ph type="ftr" idx="11"/>
          </p:nvPr>
        </p:nvSpPr>
        <p:spPr/>
        <p:txBody>
          <a:bodyPr/>
          <a:lstStyle>
            <a:lvl1pPr>
              <a:defRPr/>
            </a:lvl1pPr>
          </a:lstStyle>
          <a:p>
            <a:r>
              <a:rPr lang="en-GB" dirty="0" smtClean="0"/>
              <a:t>John Kenney, Toyota Info Technology Center </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8"/>
          <p:cNvSpPr txBox="1">
            <a:spLocks/>
          </p:cNvSpPr>
          <p:nvPr userDrawn="1"/>
        </p:nvSpPr>
        <p:spPr bwMode="auto">
          <a:xfrm>
            <a:off x="5967248" y="336112"/>
            <a:ext cx="2895600" cy="273050"/>
          </a:xfrm>
          <a:prstGeom prst="rect">
            <a:avLst/>
          </a:prstGeom>
          <a:solidFill>
            <a:schemeClr val="bg1"/>
          </a:solid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doc.</a:t>
            </a:r>
            <a:r>
              <a:rPr lang="en-US" baseline="0" dirty="0" smtClean="0"/>
              <a:t> IEEE 11-13-0541-00</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May 2013</a:t>
            </a:r>
            <a:endParaRPr lang="en-GB"/>
          </a:p>
        </p:txBody>
      </p:sp>
      <p:sp>
        <p:nvSpPr>
          <p:cNvPr id="3" name="Footer Placeholder 2"/>
          <p:cNvSpPr>
            <a:spLocks noGrp="1"/>
          </p:cNvSpPr>
          <p:nvPr>
            <p:ph type="ftr" idx="11"/>
          </p:nvPr>
        </p:nvSpPr>
        <p:spPr/>
        <p:txBody>
          <a:bodyPr/>
          <a:lstStyle>
            <a:lvl1pPr>
              <a:defRPr/>
            </a:lvl1pPr>
          </a:lstStyle>
          <a:p>
            <a:r>
              <a:rPr lang="en-US" smtClean="0"/>
              <a:t>John Kenney, Toyota Info Technology Center </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8"/>
          <p:cNvSpPr txBox="1">
            <a:spLocks/>
          </p:cNvSpPr>
          <p:nvPr userDrawn="1"/>
        </p:nvSpPr>
        <p:spPr bwMode="auto">
          <a:xfrm>
            <a:off x="5967248" y="336112"/>
            <a:ext cx="2895600" cy="273050"/>
          </a:xfrm>
          <a:prstGeom prst="rect">
            <a:avLst/>
          </a:prstGeom>
          <a:solidFill>
            <a:schemeClr val="bg1"/>
          </a:solid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doc.</a:t>
            </a:r>
            <a:r>
              <a:rPr lang="en-US" baseline="0" dirty="0" smtClean="0"/>
              <a:t> IEEE 11-13-0541-00</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May 2013</a:t>
            </a:r>
            <a:endParaRPr lang="en-GB"/>
          </a:p>
        </p:txBody>
      </p:sp>
      <p:sp>
        <p:nvSpPr>
          <p:cNvPr id="5" name="Footer Placeholder 4"/>
          <p:cNvSpPr>
            <a:spLocks noGrp="1"/>
          </p:cNvSpPr>
          <p:nvPr>
            <p:ph type="ftr" idx="11"/>
          </p:nvPr>
        </p:nvSpPr>
        <p:spPr/>
        <p:txBody>
          <a:bodyPr/>
          <a:lstStyle>
            <a:lvl1pPr>
              <a:defRPr/>
            </a:lvl1pPr>
          </a:lstStyle>
          <a:p>
            <a:r>
              <a:rPr lang="en-US" smtClean="0"/>
              <a:t>John Kenney, Toyota Info Technology Center </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8"/>
          <p:cNvSpPr txBox="1">
            <a:spLocks/>
          </p:cNvSpPr>
          <p:nvPr userDrawn="1"/>
        </p:nvSpPr>
        <p:spPr bwMode="auto">
          <a:xfrm>
            <a:off x="5967248" y="336112"/>
            <a:ext cx="2895600" cy="273050"/>
          </a:xfrm>
          <a:prstGeom prst="rect">
            <a:avLst/>
          </a:prstGeom>
          <a:solidFill>
            <a:schemeClr val="bg1"/>
          </a:solid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doc.</a:t>
            </a:r>
            <a:r>
              <a:rPr lang="en-US" baseline="0" dirty="0" smtClean="0"/>
              <a:t> IEEE 11-13-0541-00</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May 2013</a:t>
            </a:r>
            <a:endParaRPr lang="en-GB"/>
          </a:p>
        </p:txBody>
      </p:sp>
      <p:sp>
        <p:nvSpPr>
          <p:cNvPr id="5" name="Footer Placeholder 4"/>
          <p:cNvSpPr>
            <a:spLocks noGrp="1"/>
          </p:cNvSpPr>
          <p:nvPr>
            <p:ph type="ftr" idx="11"/>
          </p:nvPr>
        </p:nvSpPr>
        <p:spPr/>
        <p:txBody>
          <a:bodyPr/>
          <a:lstStyle>
            <a:lvl1pPr>
              <a:defRPr/>
            </a:lvl1pPr>
          </a:lstStyle>
          <a:p>
            <a:r>
              <a:rPr lang="en-US" smtClean="0"/>
              <a:t>John Kenney, Toyota Info Technology Center </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8"/>
          <p:cNvSpPr txBox="1">
            <a:spLocks/>
          </p:cNvSpPr>
          <p:nvPr userDrawn="1"/>
        </p:nvSpPr>
        <p:spPr bwMode="auto">
          <a:xfrm>
            <a:off x="5967248" y="336112"/>
            <a:ext cx="2895600" cy="273050"/>
          </a:xfrm>
          <a:prstGeom prst="rect">
            <a:avLst/>
          </a:prstGeom>
          <a:solidFill>
            <a:schemeClr val="bg1"/>
          </a:solid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t>doc.</a:t>
            </a:r>
            <a:r>
              <a:rPr lang="en-US" baseline="0" dirty="0" smtClean="0"/>
              <a:t> IEEE 11-13-0541-00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May 2013</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John Kenney, Toyota Info Technology Center </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11-10/xxxxr0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0"/>
          </p:nvPr>
        </p:nvSpPr>
        <p:spPr>
          <a:xfrm>
            <a:off x="696912" y="333375"/>
            <a:ext cx="2303451" cy="273050"/>
          </a:xfrm>
        </p:spPr>
        <p:txBody>
          <a:bodyPr/>
          <a:lstStyle/>
          <a:p>
            <a:r>
              <a:rPr lang="en-US" smtClean="0"/>
              <a:t>May 2013</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John Kenney, Toyota Info Technology Center </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Dedicated Short Range Communication (DSRC) Applications </a:t>
            </a:r>
            <a:r>
              <a:rPr lang="en-US" altLang="ja-JP" dirty="0" smtClean="0">
                <a:solidFill>
                  <a:schemeClr val="tx1"/>
                </a:solidFill>
                <a:ea typeface="ＭＳ Ｐゴシック" pitchFamily="34" charset="-128"/>
              </a:rPr>
              <a:t>Tutorial</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2013-05-14</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155388178"/>
              </p:ext>
            </p:extLst>
          </p:nvPr>
        </p:nvGraphicFramePr>
        <p:xfrm>
          <a:off x="520700" y="3532188"/>
          <a:ext cx="8024813" cy="1654175"/>
        </p:xfrm>
        <a:graphic>
          <a:graphicData uri="http://schemas.openxmlformats.org/presentationml/2006/ole">
            <mc:AlternateContent xmlns:mc="http://schemas.openxmlformats.org/markup-compatibility/2006">
              <mc:Choice xmlns:v="urn:schemas-microsoft-com:vml" Requires="v">
                <p:oleObj spid="_x0000_s3080" name="Document" r:id="rId4" imgW="8215902" imgH="1706833" progId="Word.Document.8">
                  <p:embed/>
                </p:oleObj>
              </mc:Choice>
              <mc:Fallback>
                <p:oleObj name="Document" r:id="rId4" imgW="8215902" imgH="1706833" progId="Word.Document.8">
                  <p:embed/>
                  <p:pic>
                    <p:nvPicPr>
                      <p:cNvPr id="0" name="Picture 3"/>
                      <p:cNvPicPr>
                        <a:picLocks noChangeAspect="1" noChangeArrowheads="1"/>
                      </p:cNvPicPr>
                      <p:nvPr/>
                    </p:nvPicPr>
                    <p:blipFill>
                      <a:blip r:embed="rId5"/>
                      <a:srcRect/>
                      <a:stretch>
                        <a:fillRect/>
                      </a:stretch>
                    </p:blipFill>
                    <p:spPr bwMode="auto">
                      <a:xfrm>
                        <a:off x="520700" y="3532188"/>
                        <a:ext cx="8024813" cy="16541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85800"/>
          </a:xfrm>
        </p:spPr>
        <p:txBody>
          <a:bodyPr/>
          <a:lstStyle/>
          <a:p>
            <a:r>
              <a:rPr lang="en-US" dirty="0" smtClean="0"/>
              <a:t>V2V Safety Use Case</a:t>
            </a:r>
            <a:endParaRPr lang="en-US" dirty="0"/>
          </a:p>
        </p:txBody>
      </p:sp>
      <p:sp>
        <p:nvSpPr>
          <p:cNvPr id="3" name="Content Placeholder 2"/>
          <p:cNvSpPr>
            <a:spLocks noGrp="1"/>
          </p:cNvSpPr>
          <p:nvPr>
            <p:ph idx="1"/>
          </p:nvPr>
        </p:nvSpPr>
        <p:spPr>
          <a:xfrm>
            <a:off x="685800" y="4953000"/>
            <a:ext cx="7770813" cy="1141413"/>
          </a:xfrm>
        </p:spPr>
        <p:txBody>
          <a:bodyPr/>
          <a:lstStyle/>
          <a:p>
            <a:pPr>
              <a:spcBef>
                <a:spcPct val="20000"/>
              </a:spcBef>
            </a:pPr>
            <a:r>
              <a:rPr lang="en-US" altLang="ja-JP" dirty="0" smtClean="0">
                <a:solidFill>
                  <a:srgbClr val="FF0000"/>
                </a:solidFill>
                <a:latin typeface="Arial" charset="0"/>
                <a:ea typeface="ＭＳ Ｐゴシック" pitchFamily="34" charset="-128"/>
              </a:rPr>
              <a:t>High deceleration by car approaching jam. Trailing car Informed via DSRC within 100 msec.</a:t>
            </a:r>
            <a:endParaRPr lang="en-US" altLang="ja-JP" sz="1800" dirty="0" smtClean="0">
              <a:solidFill>
                <a:srgbClr val="FF0000"/>
              </a:solidFill>
              <a:latin typeface="Arial" charset="0"/>
              <a:ea typeface="ＭＳ Ｐゴシック" pitchFamily="34" charset="-128"/>
            </a:endParaRP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 name="Group 4"/>
          <p:cNvGrpSpPr>
            <a:grpSpLocks/>
          </p:cNvGrpSpPr>
          <p:nvPr/>
        </p:nvGrpSpPr>
        <p:grpSpPr bwMode="auto">
          <a:xfrm rot="5400000">
            <a:off x="991394" y="2149218"/>
            <a:ext cx="730250" cy="687388"/>
            <a:chOff x="6201" y="4433"/>
            <a:chExt cx="1050" cy="1080"/>
          </a:xfrm>
        </p:grpSpPr>
        <p:grpSp>
          <p:nvGrpSpPr>
            <p:cNvPr id="8" name="Group 5"/>
            <p:cNvGrpSpPr>
              <a:grpSpLocks/>
            </p:cNvGrpSpPr>
            <p:nvPr/>
          </p:nvGrpSpPr>
          <p:grpSpPr bwMode="auto">
            <a:xfrm>
              <a:off x="6277" y="4504"/>
              <a:ext cx="900" cy="926"/>
              <a:chOff x="6277" y="4504"/>
              <a:chExt cx="900" cy="926"/>
            </a:xfrm>
          </p:grpSpPr>
          <p:sp>
            <p:nvSpPr>
              <p:cNvPr id="10" name="Oval 6"/>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1" name="Oval 7"/>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9" name="Oval 8"/>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2" name="Group 9"/>
          <p:cNvGrpSpPr>
            <a:grpSpLocks noChangeAspect="1"/>
          </p:cNvGrpSpPr>
          <p:nvPr/>
        </p:nvGrpSpPr>
        <p:grpSpPr bwMode="auto">
          <a:xfrm rot="10800000" flipH="1" flipV="1">
            <a:off x="7786688" y="3170775"/>
            <a:ext cx="438150" cy="184150"/>
            <a:chOff x="7514" y="3468"/>
            <a:chExt cx="387" cy="180"/>
          </a:xfrm>
        </p:grpSpPr>
        <p:sp>
          <p:nvSpPr>
            <p:cNvPr id="13" name="Freeform 10"/>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4" name="Group 11"/>
            <p:cNvGrpSpPr>
              <a:grpSpLocks noChangeAspect="1"/>
            </p:cNvGrpSpPr>
            <p:nvPr/>
          </p:nvGrpSpPr>
          <p:grpSpPr bwMode="auto">
            <a:xfrm>
              <a:off x="7522" y="3615"/>
              <a:ext cx="124" cy="33"/>
              <a:chOff x="7522" y="3615"/>
              <a:chExt cx="124" cy="33"/>
            </a:xfrm>
          </p:grpSpPr>
          <p:sp>
            <p:nvSpPr>
              <p:cNvPr id="126" name="Line 12"/>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27" name="Line 13"/>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28" name="Line 14"/>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29" name="Line 15"/>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5" name="Group 16"/>
            <p:cNvGrpSpPr>
              <a:grpSpLocks noChangeAspect="1"/>
            </p:cNvGrpSpPr>
            <p:nvPr/>
          </p:nvGrpSpPr>
          <p:grpSpPr bwMode="auto">
            <a:xfrm>
              <a:off x="7514" y="3476"/>
              <a:ext cx="128" cy="33"/>
              <a:chOff x="7514" y="3476"/>
              <a:chExt cx="128" cy="33"/>
            </a:xfrm>
          </p:grpSpPr>
          <p:sp>
            <p:nvSpPr>
              <p:cNvPr id="122" name="Line 17"/>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23" name="Line 18"/>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24" name="Line 19"/>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5" name="Line 20"/>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6" name="Group 21"/>
            <p:cNvGrpSpPr>
              <a:grpSpLocks noChangeAspect="1"/>
            </p:cNvGrpSpPr>
            <p:nvPr/>
          </p:nvGrpSpPr>
          <p:grpSpPr bwMode="auto">
            <a:xfrm>
              <a:off x="7855" y="3476"/>
              <a:ext cx="32" cy="168"/>
              <a:chOff x="7855" y="3476"/>
              <a:chExt cx="32" cy="168"/>
            </a:xfrm>
          </p:grpSpPr>
          <p:sp>
            <p:nvSpPr>
              <p:cNvPr id="115" name="Line 22"/>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16" name="Line 23"/>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17" name="Line 24"/>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18" name="Line 25"/>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19" name="Line 26"/>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20" name="Line 27"/>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21" name="Line 28"/>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7" name="Group 29"/>
            <p:cNvGrpSpPr>
              <a:grpSpLocks noChangeAspect="1"/>
            </p:cNvGrpSpPr>
            <p:nvPr/>
          </p:nvGrpSpPr>
          <p:grpSpPr bwMode="auto">
            <a:xfrm>
              <a:off x="7891" y="3488"/>
              <a:ext cx="10" cy="144"/>
              <a:chOff x="7891" y="3488"/>
              <a:chExt cx="10" cy="144"/>
            </a:xfrm>
          </p:grpSpPr>
          <p:sp>
            <p:nvSpPr>
              <p:cNvPr id="111" name="Rectangle 30"/>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12" name="Rectangle 31"/>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13" name="Rectangle 32"/>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14" name="Rectangle 33"/>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8" name="Group 34"/>
            <p:cNvGrpSpPr>
              <a:grpSpLocks noChangeAspect="1"/>
            </p:cNvGrpSpPr>
            <p:nvPr/>
          </p:nvGrpSpPr>
          <p:grpSpPr bwMode="auto">
            <a:xfrm>
              <a:off x="7522" y="3488"/>
              <a:ext cx="98" cy="148"/>
              <a:chOff x="7522" y="3488"/>
              <a:chExt cx="98" cy="148"/>
            </a:xfrm>
          </p:grpSpPr>
          <p:sp>
            <p:nvSpPr>
              <p:cNvPr id="102" name="Line 35"/>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103" name="Line 36"/>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104" name="Line 37"/>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5" name="Line 38"/>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06" name="Line 39"/>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07" name="Line 40"/>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08" name="Line 41"/>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09" name="Line 42"/>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10" name="Line 43"/>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9" name="Group 44"/>
            <p:cNvGrpSpPr>
              <a:grpSpLocks noChangeAspect="1"/>
            </p:cNvGrpSpPr>
            <p:nvPr/>
          </p:nvGrpSpPr>
          <p:grpSpPr bwMode="auto">
            <a:xfrm>
              <a:off x="7529" y="3488"/>
              <a:ext cx="1" cy="153"/>
              <a:chOff x="7529" y="3488"/>
              <a:chExt cx="1" cy="153"/>
            </a:xfrm>
          </p:grpSpPr>
          <p:sp>
            <p:nvSpPr>
              <p:cNvPr id="100" name="Line 45"/>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101" name="Line 46"/>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0" name="Group 47"/>
            <p:cNvGrpSpPr>
              <a:grpSpLocks noChangeAspect="1"/>
            </p:cNvGrpSpPr>
            <p:nvPr/>
          </p:nvGrpSpPr>
          <p:grpSpPr bwMode="auto">
            <a:xfrm>
              <a:off x="7829" y="3483"/>
              <a:ext cx="58" cy="146"/>
              <a:chOff x="7829" y="3483"/>
              <a:chExt cx="58" cy="146"/>
            </a:xfrm>
          </p:grpSpPr>
          <p:sp>
            <p:nvSpPr>
              <p:cNvPr id="91" name="Line 48"/>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92" name="Line 49"/>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93" name="Line 50"/>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94" name="Line 51"/>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5" name="Line 52"/>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96" name="Line 53"/>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97" name="Line 54"/>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98" name="Line 55"/>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99" name="Line 56"/>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1" name="Line 57"/>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2" name="Group 58"/>
            <p:cNvGrpSpPr>
              <a:grpSpLocks noChangeAspect="1"/>
            </p:cNvGrpSpPr>
            <p:nvPr/>
          </p:nvGrpSpPr>
          <p:grpSpPr bwMode="auto">
            <a:xfrm>
              <a:off x="7620" y="3488"/>
              <a:ext cx="209" cy="146"/>
              <a:chOff x="7620" y="3488"/>
              <a:chExt cx="209" cy="146"/>
            </a:xfrm>
          </p:grpSpPr>
          <p:sp>
            <p:nvSpPr>
              <p:cNvPr id="89" name="Freeform 59"/>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90" name="Freeform 60"/>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3" name="Line 61"/>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4" name="Group 62"/>
            <p:cNvGrpSpPr>
              <a:grpSpLocks noChangeAspect="1"/>
            </p:cNvGrpSpPr>
            <p:nvPr/>
          </p:nvGrpSpPr>
          <p:grpSpPr bwMode="auto">
            <a:xfrm>
              <a:off x="7613" y="3567"/>
              <a:ext cx="8" cy="42"/>
              <a:chOff x="7613" y="3567"/>
              <a:chExt cx="8" cy="42"/>
            </a:xfrm>
          </p:grpSpPr>
          <p:sp>
            <p:nvSpPr>
              <p:cNvPr id="84" name="Line 63"/>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5" name="Line 64"/>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6" name="Line 65"/>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7" name="Line 66"/>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8" name="Line 67"/>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5" name="Line 68"/>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6" name="Line 69"/>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 name="Line 70"/>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8" name="Line 7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9" name="Line 72"/>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0" name="Line 7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1" name="Line 7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2" name="Line 75"/>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3" name="Line 76"/>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4" name="Group 77"/>
            <p:cNvGrpSpPr>
              <a:grpSpLocks noChangeAspect="1"/>
            </p:cNvGrpSpPr>
            <p:nvPr/>
          </p:nvGrpSpPr>
          <p:grpSpPr bwMode="auto">
            <a:xfrm>
              <a:off x="7598" y="3516"/>
              <a:ext cx="15" cy="44"/>
              <a:chOff x="7598" y="3516"/>
              <a:chExt cx="15" cy="44"/>
            </a:xfrm>
          </p:grpSpPr>
          <p:sp>
            <p:nvSpPr>
              <p:cNvPr id="79" name="Line 78"/>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0" name="Line 79"/>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1" name="Line 80"/>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2" name="Line 81"/>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3" name="Line 82"/>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5" name="Line 83"/>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36" name="Line 84"/>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37" name="Line 85"/>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8" name="Line 8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9" name="Line 87"/>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0" name="Line 88"/>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1" name="Line 89"/>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2" name="Line 9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3" name="Line 91"/>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4" name="Group 92"/>
            <p:cNvGrpSpPr>
              <a:grpSpLocks noChangeAspect="1"/>
            </p:cNvGrpSpPr>
            <p:nvPr/>
          </p:nvGrpSpPr>
          <p:grpSpPr bwMode="auto">
            <a:xfrm>
              <a:off x="7625" y="3468"/>
              <a:ext cx="164" cy="27"/>
              <a:chOff x="7625" y="3468"/>
              <a:chExt cx="164" cy="27"/>
            </a:xfrm>
          </p:grpSpPr>
          <p:sp>
            <p:nvSpPr>
              <p:cNvPr id="69" name="Line 93"/>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0" name="Line 94"/>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1" name="Line 95"/>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2" name="Line 96"/>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3" name="Line 97"/>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4" name="Line 98"/>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5" name="Line 99"/>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6" name="Line 100"/>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7" name="Line 101"/>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8" name="Line 102"/>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5" name="Group 103"/>
            <p:cNvGrpSpPr>
              <a:grpSpLocks noChangeAspect="1"/>
            </p:cNvGrpSpPr>
            <p:nvPr/>
          </p:nvGrpSpPr>
          <p:grpSpPr bwMode="auto">
            <a:xfrm>
              <a:off x="7634" y="3622"/>
              <a:ext cx="161" cy="22"/>
              <a:chOff x="7634" y="3622"/>
              <a:chExt cx="161" cy="22"/>
            </a:xfrm>
          </p:grpSpPr>
          <p:sp>
            <p:nvSpPr>
              <p:cNvPr id="59" name="Line 104"/>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0" name="Line 105"/>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1" name="Line 106"/>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2" name="Line 107"/>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3" name="Line 108"/>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4" name="Line 109"/>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5" name="Line 110"/>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6" name="Line 111"/>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7" name="Line 112"/>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8" name="Line 113"/>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6" name="Group 114"/>
            <p:cNvGrpSpPr>
              <a:grpSpLocks noChangeAspect="1"/>
            </p:cNvGrpSpPr>
            <p:nvPr/>
          </p:nvGrpSpPr>
          <p:grpSpPr bwMode="auto">
            <a:xfrm>
              <a:off x="7709" y="3468"/>
              <a:ext cx="2" cy="27"/>
              <a:chOff x="7709" y="3468"/>
              <a:chExt cx="2" cy="27"/>
            </a:xfrm>
          </p:grpSpPr>
          <p:sp>
            <p:nvSpPr>
              <p:cNvPr id="57" name="Line 115"/>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8" name="Line 116"/>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7" name="Group 117"/>
            <p:cNvGrpSpPr>
              <a:grpSpLocks noChangeAspect="1"/>
            </p:cNvGrpSpPr>
            <p:nvPr/>
          </p:nvGrpSpPr>
          <p:grpSpPr bwMode="auto">
            <a:xfrm>
              <a:off x="7718" y="3622"/>
              <a:ext cx="1" cy="19"/>
              <a:chOff x="7718" y="3622"/>
              <a:chExt cx="1" cy="19"/>
            </a:xfrm>
          </p:grpSpPr>
          <p:sp>
            <p:nvSpPr>
              <p:cNvPr id="55" name="Line 118"/>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6" name="Line 119"/>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8" name="Group 120"/>
            <p:cNvGrpSpPr>
              <a:grpSpLocks noChangeAspect="1"/>
            </p:cNvGrpSpPr>
            <p:nvPr/>
          </p:nvGrpSpPr>
          <p:grpSpPr bwMode="auto">
            <a:xfrm>
              <a:off x="7634" y="3476"/>
              <a:ext cx="137" cy="158"/>
              <a:chOff x="7634" y="3476"/>
              <a:chExt cx="137" cy="158"/>
            </a:xfrm>
          </p:grpSpPr>
          <p:sp>
            <p:nvSpPr>
              <p:cNvPr id="49" name="Freeform 121"/>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0" name="Freeform 122"/>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1" name="Freeform 123"/>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2" name="Freeform 124"/>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3" name="Freeform 125"/>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4" name="Freeform 126"/>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30" name="Group 127"/>
          <p:cNvGrpSpPr>
            <a:grpSpLocks/>
          </p:cNvGrpSpPr>
          <p:nvPr/>
        </p:nvGrpSpPr>
        <p:grpSpPr bwMode="auto">
          <a:xfrm rot="5400000">
            <a:off x="7638257" y="2925506"/>
            <a:ext cx="730250" cy="687387"/>
            <a:chOff x="6201" y="4433"/>
            <a:chExt cx="1050" cy="1080"/>
          </a:xfrm>
        </p:grpSpPr>
        <p:grpSp>
          <p:nvGrpSpPr>
            <p:cNvPr id="131" name="Group 128"/>
            <p:cNvGrpSpPr>
              <a:grpSpLocks/>
            </p:cNvGrpSpPr>
            <p:nvPr/>
          </p:nvGrpSpPr>
          <p:grpSpPr bwMode="auto">
            <a:xfrm>
              <a:off x="6277" y="4504"/>
              <a:ext cx="900" cy="926"/>
              <a:chOff x="6277" y="4504"/>
              <a:chExt cx="900" cy="926"/>
            </a:xfrm>
          </p:grpSpPr>
          <p:sp>
            <p:nvSpPr>
              <p:cNvPr id="133" name="Oval 129"/>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34" name="Oval 130"/>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132" name="Oval 131"/>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35" name="Group 132"/>
          <p:cNvGrpSpPr>
            <a:grpSpLocks noChangeAspect="1"/>
          </p:cNvGrpSpPr>
          <p:nvPr/>
        </p:nvGrpSpPr>
        <p:grpSpPr bwMode="auto">
          <a:xfrm rot="10800000" flipH="1" flipV="1">
            <a:off x="1125538" y="2446875"/>
            <a:ext cx="438150" cy="184150"/>
            <a:chOff x="7514" y="3468"/>
            <a:chExt cx="387" cy="180"/>
          </a:xfrm>
        </p:grpSpPr>
        <p:sp>
          <p:nvSpPr>
            <p:cNvPr id="136" name="Freeform 13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7" name="Group 134"/>
            <p:cNvGrpSpPr>
              <a:grpSpLocks noChangeAspect="1"/>
            </p:cNvGrpSpPr>
            <p:nvPr/>
          </p:nvGrpSpPr>
          <p:grpSpPr bwMode="auto">
            <a:xfrm>
              <a:off x="7522" y="3615"/>
              <a:ext cx="124" cy="33"/>
              <a:chOff x="7522" y="3615"/>
              <a:chExt cx="124" cy="33"/>
            </a:xfrm>
          </p:grpSpPr>
          <p:sp>
            <p:nvSpPr>
              <p:cNvPr id="249" name="Line 13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50" name="Line 13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1" name="Line 13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2" name="Line 13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8" name="Group 139"/>
            <p:cNvGrpSpPr>
              <a:grpSpLocks noChangeAspect="1"/>
            </p:cNvGrpSpPr>
            <p:nvPr/>
          </p:nvGrpSpPr>
          <p:grpSpPr bwMode="auto">
            <a:xfrm>
              <a:off x="7514" y="3476"/>
              <a:ext cx="128" cy="33"/>
              <a:chOff x="7514" y="3476"/>
              <a:chExt cx="128" cy="33"/>
            </a:xfrm>
          </p:grpSpPr>
          <p:sp>
            <p:nvSpPr>
              <p:cNvPr id="245" name="Line 14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6" name="Line 14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7" name="Line 14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8" name="Line 14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9" name="Group 144"/>
            <p:cNvGrpSpPr>
              <a:grpSpLocks noChangeAspect="1"/>
            </p:cNvGrpSpPr>
            <p:nvPr/>
          </p:nvGrpSpPr>
          <p:grpSpPr bwMode="auto">
            <a:xfrm>
              <a:off x="7855" y="3476"/>
              <a:ext cx="32" cy="168"/>
              <a:chOff x="7855" y="3476"/>
              <a:chExt cx="32" cy="168"/>
            </a:xfrm>
          </p:grpSpPr>
          <p:sp>
            <p:nvSpPr>
              <p:cNvPr id="238" name="Line 14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9" name="Line 14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40" name="Line 14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1" name="Line 14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2" name="Line 14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3" name="Line 15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4" name="Line 15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40" name="Group 152"/>
            <p:cNvGrpSpPr>
              <a:grpSpLocks noChangeAspect="1"/>
            </p:cNvGrpSpPr>
            <p:nvPr/>
          </p:nvGrpSpPr>
          <p:grpSpPr bwMode="auto">
            <a:xfrm>
              <a:off x="7891" y="3488"/>
              <a:ext cx="10" cy="144"/>
              <a:chOff x="7891" y="3488"/>
              <a:chExt cx="10" cy="144"/>
            </a:xfrm>
          </p:grpSpPr>
          <p:sp>
            <p:nvSpPr>
              <p:cNvPr id="234" name="Rectangle 15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7" name="Rectangle 15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1" name="Group 157"/>
            <p:cNvGrpSpPr>
              <a:grpSpLocks noChangeAspect="1"/>
            </p:cNvGrpSpPr>
            <p:nvPr/>
          </p:nvGrpSpPr>
          <p:grpSpPr bwMode="auto">
            <a:xfrm>
              <a:off x="7522" y="3488"/>
              <a:ext cx="98" cy="148"/>
              <a:chOff x="7522" y="3488"/>
              <a:chExt cx="98" cy="148"/>
            </a:xfrm>
          </p:grpSpPr>
          <p:sp>
            <p:nvSpPr>
              <p:cNvPr id="225" name="Line 15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6" name="Line 15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7" name="Line 16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8" name="Line 16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9" name="Line 16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30" name="Line 16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1" name="Line 16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2" name="Line 16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3" name="Line 16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2" name="Group 167"/>
            <p:cNvGrpSpPr>
              <a:grpSpLocks noChangeAspect="1"/>
            </p:cNvGrpSpPr>
            <p:nvPr/>
          </p:nvGrpSpPr>
          <p:grpSpPr bwMode="auto">
            <a:xfrm>
              <a:off x="7529" y="3488"/>
              <a:ext cx="1" cy="153"/>
              <a:chOff x="7529" y="3488"/>
              <a:chExt cx="1" cy="153"/>
            </a:xfrm>
          </p:grpSpPr>
          <p:sp>
            <p:nvSpPr>
              <p:cNvPr id="223" name="Line 16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4" name="Line 16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3" name="Group 170"/>
            <p:cNvGrpSpPr>
              <a:grpSpLocks noChangeAspect="1"/>
            </p:cNvGrpSpPr>
            <p:nvPr/>
          </p:nvGrpSpPr>
          <p:grpSpPr bwMode="auto">
            <a:xfrm>
              <a:off x="7829" y="3483"/>
              <a:ext cx="58" cy="146"/>
              <a:chOff x="7829" y="3483"/>
              <a:chExt cx="58" cy="146"/>
            </a:xfrm>
          </p:grpSpPr>
          <p:sp>
            <p:nvSpPr>
              <p:cNvPr id="214" name="Line 17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5" name="Line 17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6" name="Line 17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7" name="Line 17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8" name="Line 17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9" name="Line 17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20" name="Line 17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1" name="Line 17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2" name="Line 17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4" name="Line 18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5" name="Group 181"/>
            <p:cNvGrpSpPr>
              <a:grpSpLocks noChangeAspect="1"/>
            </p:cNvGrpSpPr>
            <p:nvPr/>
          </p:nvGrpSpPr>
          <p:grpSpPr bwMode="auto">
            <a:xfrm>
              <a:off x="7620" y="3488"/>
              <a:ext cx="209" cy="146"/>
              <a:chOff x="7620" y="3488"/>
              <a:chExt cx="209" cy="146"/>
            </a:xfrm>
          </p:grpSpPr>
          <p:sp>
            <p:nvSpPr>
              <p:cNvPr id="212" name="Freeform 18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3" name="Freeform 18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6" name="Line 18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7" name="Group 185"/>
            <p:cNvGrpSpPr>
              <a:grpSpLocks noChangeAspect="1"/>
            </p:cNvGrpSpPr>
            <p:nvPr/>
          </p:nvGrpSpPr>
          <p:grpSpPr bwMode="auto">
            <a:xfrm>
              <a:off x="7613" y="3567"/>
              <a:ext cx="8" cy="42"/>
              <a:chOff x="7613" y="3567"/>
              <a:chExt cx="8" cy="42"/>
            </a:xfrm>
          </p:grpSpPr>
          <p:sp>
            <p:nvSpPr>
              <p:cNvPr id="207" name="Line 18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8" name="Line 18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9" name="Line 18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10" name="Line 18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1" name="Line 19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8" name="Line 19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9" name="Line 19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50" name="Line 19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2"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5" name="Line 19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6" name="Line 19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7" name="Group 200"/>
            <p:cNvGrpSpPr>
              <a:grpSpLocks noChangeAspect="1"/>
            </p:cNvGrpSpPr>
            <p:nvPr/>
          </p:nvGrpSpPr>
          <p:grpSpPr bwMode="auto">
            <a:xfrm>
              <a:off x="7598" y="3516"/>
              <a:ext cx="15" cy="44"/>
              <a:chOff x="7598" y="3516"/>
              <a:chExt cx="15" cy="44"/>
            </a:xfrm>
          </p:grpSpPr>
          <p:sp>
            <p:nvSpPr>
              <p:cNvPr id="202" name="Line 20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3" name="Line 20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4" name="Line 20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5" name="Line 20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6" name="Line 20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8" name="Line 20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9" name="Line 20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60" name="Line 20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0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2" name="Line 21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3" name="Line 21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4" name="Line 21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6" name="Line 21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7" name="Group 215"/>
            <p:cNvGrpSpPr>
              <a:grpSpLocks noChangeAspect="1"/>
            </p:cNvGrpSpPr>
            <p:nvPr/>
          </p:nvGrpSpPr>
          <p:grpSpPr bwMode="auto">
            <a:xfrm>
              <a:off x="7625" y="3468"/>
              <a:ext cx="164" cy="27"/>
              <a:chOff x="7625" y="3468"/>
              <a:chExt cx="164" cy="27"/>
            </a:xfrm>
          </p:grpSpPr>
          <p:sp>
            <p:nvSpPr>
              <p:cNvPr id="192" name="Line 21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3" name="Line 21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4" name="Line 21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5" name="Line 21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6" name="Line 22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7" name="Line 22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8" name="Line 22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9" name="Line 22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200" name="Line 22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1" name="Line 22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8" name="Group 226"/>
            <p:cNvGrpSpPr>
              <a:grpSpLocks noChangeAspect="1"/>
            </p:cNvGrpSpPr>
            <p:nvPr/>
          </p:nvGrpSpPr>
          <p:grpSpPr bwMode="auto">
            <a:xfrm>
              <a:off x="7634" y="3622"/>
              <a:ext cx="161" cy="22"/>
              <a:chOff x="7634" y="3622"/>
              <a:chExt cx="161" cy="22"/>
            </a:xfrm>
          </p:grpSpPr>
          <p:sp>
            <p:nvSpPr>
              <p:cNvPr id="182" name="Line 22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3" name="Line 22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4" name="Line 22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5" name="Line 23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6" name="Line 23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7" name="Line 23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8" name="Line 23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9" name="Line 23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90" name="Line 23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1" name="Line 23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9" name="Group 237"/>
            <p:cNvGrpSpPr>
              <a:grpSpLocks noChangeAspect="1"/>
            </p:cNvGrpSpPr>
            <p:nvPr/>
          </p:nvGrpSpPr>
          <p:grpSpPr bwMode="auto">
            <a:xfrm>
              <a:off x="7709" y="3468"/>
              <a:ext cx="2" cy="27"/>
              <a:chOff x="7709" y="3468"/>
              <a:chExt cx="2" cy="27"/>
            </a:xfrm>
          </p:grpSpPr>
          <p:sp>
            <p:nvSpPr>
              <p:cNvPr id="180" name="Line 23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1" name="Line 23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70" name="Group 240"/>
            <p:cNvGrpSpPr>
              <a:grpSpLocks noChangeAspect="1"/>
            </p:cNvGrpSpPr>
            <p:nvPr/>
          </p:nvGrpSpPr>
          <p:grpSpPr bwMode="auto">
            <a:xfrm>
              <a:off x="7718" y="3622"/>
              <a:ext cx="1" cy="19"/>
              <a:chOff x="7718" y="3622"/>
              <a:chExt cx="1" cy="19"/>
            </a:xfrm>
          </p:grpSpPr>
          <p:sp>
            <p:nvSpPr>
              <p:cNvPr id="178" name="Line 24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9" name="Line 24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1" name="Group 243"/>
            <p:cNvGrpSpPr>
              <a:grpSpLocks noChangeAspect="1"/>
            </p:cNvGrpSpPr>
            <p:nvPr/>
          </p:nvGrpSpPr>
          <p:grpSpPr bwMode="auto">
            <a:xfrm>
              <a:off x="7634" y="3476"/>
              <a:ext cx="137" cy="158"/>
              <a:chOff x="7634" y="3476"/>
              <a:chExt cx="137" cy="158"/>
            </a:xfrm>
          </p:grpSpPr>
          <p:sp>
            <p:nvSpPr>
              <p:cNvPr id="172" name="Freeform 24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7" name="Freeform 24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253" name="Line 250"/>
          <p:cNvSpPr>
            <a:spLocks noChangeShapeType="1"/>
          </p:cNvSpPr>
          <p:nvPr/>
        </p:nvSpPr>
        <p:spPr bwMode="auto">
          <a:xfrm>
            <a:off x="593725" y="2138900"/>
            <a:ext cx="8216900" cy="0"/>
          </a:xfrm>
          <a:prstGeom prst="line">
            <a:avLst/>
          </a:prstGeom>
          <a:noFill/>
          <a:ln w="25400">
            <a:solidFill>
              <a:schemeClr val="tx1"/>
            </a:solidFill>
            <a:round/>
            <a:headEnd/>
            <a:tailEnd/>
          </a:ln>
        </p:spPr>
        <p:txBody>
          <a:bodyPr/>
          <a:lstStyle/>
          <a:p>
            <a:endParaRPr lang="en-US"/>
          </a:p>
        </p:txBody>
      </p:sp>
      <p:sp>
        <p:nvSpPr>
          <p:cNvPr id="254" name="Line 251"/>
          <p:cNvSpPr>
            <a:spLocks noChangeShapeType="1"/>
          </p:cNvSpPr>
          <p:nvPr/>
        </p:nvSpPr>
        <p:spPr bwMode="auto">
          <a:xfrm>
            <a:off x="568325" y="4370925"/>
            <a:ext cx="8216900" cy="0"/>
          </a:xfrm>
          <a:prstGeom prst="line">
            <a:avLst/>
          </a:prstGeom>
          <a:noFill/>
          <a:ln w="25400">
            <a:solidFill>
              <a:schemeClr val="tx1"/>
            </a:solidFill>
            <a:round/>
            <a:headEnd/>
            <a:tailEnd/>
          </a:ln>
        </p:spPr>
        <p:txBody>
          <a:bodyPr/>
          <a:lstStyle/>
          <a:p>
            <a:endParaRPr lang="en-US"/>
          </a:p>
        </p:txBody>
      </p:sp>
      <p:sp>
        <p:nvSpPr>
          <p:cNvPr id="255" name="Line 252"/>
          <p:cNvSpPr>
            <a:spLocks noChangeShapeType="1"/>
          </p:cNvSpPr>
          <p:nvPr/>
        </p:nvSpPr>
        <p:spPr bwMode="auto">
          <a:xfrm>
            <a:off x="555625" y="2837400"/>
            <a:ext cx="8216900" cy="0"/>
          </a:xfrm>
          <a:prstGeom prst="line">
            <a:avLst/>
          </a:prstGeom>
          <a:noFill/>
          <a:ln w="25400">
            <a:solidFill>
              <a:schemeClr val="tx1"/>
            </a:solidFill>
            <a:prstDash val="dash"/>
            <a:round/>
            <a:headEnd/>
            <a:tailEnd/>
          </a:ln>
        </p:spPr>
        <p:txBody>
          <a:bodyPr/>
          <a:lstStyle/>
          <a:p>
            <a:endParaRPr lang="en-US"/>
          </a:p>
        </p:txBody>
      </p:sp>
      <p:sp>
        <p:nvSpPr>
          <p:cNvPr id="256" name="Line 253"/>
          <p:cNvSpPr>
            <a:spLocks noChangeShapeType="1"/>
          </p:cNvSpPr>
          <p:nvPr/>
        </p:nvSpPr>
        <p:spPr bwMode="auto">
          <a:xfrm>
            <a:off x="555625" y="4447125"/>
            <a:ext cx="8216900" cy="0"/>
          </a:xfrm>
          <a:prstGeom prst="line">
            <a:avLst/>
          </a:prstGeom>
          <a:noFill/>
          <a:ln w="25400">
            <a:solidFill>
              <a:schemeClr val="tx1"/>
            </a:solidFill>
            <a:round/>
            <a:headEnd/>
            <a:tailEnd/>
          </a:ln>
        </p:spPr>
        <p:txBody>
          <a:bodyPr/>
          <a:lstStyle/>
          <a:p>
            <a:endParaRPr lang="en-US"/>
          </a:p>
        </p:txBody>
      </p:sp>
      <p:sp>
        <p:nvSpPr>
          <p:cNvPr id="257" name="Line 255"/>
          <p:cNvSpPr>
            <a:spLocks noChangeShapeType="1"/>
          </p:cNvSpPr>
          <p:nvPr/>
        </p:nvSpPr>
        <p:spPr bwMode="auto">
          <a:xfrm>
            <a:off x="555625" y="3645437"/>
            <a:ext cx="8216900" cy="0"/>
          </a:xfrm>
          <a:prstGeom prst="line">
            <a:avLst/>
          </a:prstGeom>
          <a:noFill/>
          <a:ln w="25400">
            <a:solidFill>
              <a:schemeClr val="tx1"/>
            </a:solidFill>
            <a:prstDash val="dash"/>
            <a:round/>
            <a:headEnd/>
            <a:tailEnd/>
          </a:ln>
        </p:spPr>
        <p:txBody>
          <a:bodyPr/>
          <a:lstStyle/>
          <a:p>
            <a:endParaRPr lang="en-US"/>
          </a:p>
        </p:txBody>
      </p:sp>
      <p:grpSp>
        <p:nvGrpSpPr>
          <p:cNvPr id="258" name="Group 256"/>
          <p:cNvGrpSpPr>
            <a:grpSpLocks noChangeAspect="1"/>
          </p:cNvGrpSpPr>
          <p:nvPr/>
        </p:nvGrpSpPr>
        <p:grpSpPr bwMode="auto">
          <a:xfrm rot="10800000" flipH="1" flipV="1">
            <a:off x="1116013" y="3185062"/>
            <a:ext cx="438150" cy="184150"/>
            <a:chOff x="7514" y="3468"/>
            <a:chExt cx="387" cy="180"/>
          </a:xfrm>
        </p:grpSpPr>
        <p:sp>
          <p:nvSpPr>
            <p:cNvPr id="259" name="Freeform 257"/>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260" name="Group 258"/>
            <p:cNvGrpSpPr>
              <a:grpSpLocks noChangeAspect="1"/>
            </p:cNvGrpSpPr>
            <p:nvPr/>
          </p:nvGrpSpPr>
          <p:grpSpPr bwMode="auto">
            <a:xfrm>
              <a:off x="7522" y="3615"/>
              <a:ext cx="124" cy="33"/>
              <a:chOff x="7522" y="3615"/>
              <a:chExt cx="124" cy="33"/>
            </a:xfrm>
          </p:grpSpPr>
          <p:sp>
            <p:nvSpPr>
              <p:cNvPr id="372" name="Line 259"/>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373" name="Line 260"/>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374" name="Line 261"/>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375" name="Line 262"/>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261" name="Group 263"/>
            <p:cNvGrpSpPr>
              <a:grpSpLocks noChangeAspect="1"/>
            </p:cNvGrpSpPr>
            <p:nvPr/>
          </p:nvGrpSpPr>
          <p:grpSpPr bwMode="auto">
            <a:xfrm>
              <a:off x="7514" y="3476"/>
              <a:ext cx="128" cy="33"/>
              <a:chOff x="7514" y="3476"/>
              <a:chExt cx="128" cy="33"/>
            </a:xfrm>
          </p:grpSpPr>
          <p:sp>
            <p:nvSpPr>
              <p:cNvPr id="368" name="Line 264"/>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369" name="Line 265"/>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370" name="Line 266"/>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371" name="Line 267"/>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62" name="Group 268"/>
            <p:cNvGrpSpPr>
              <a:grpSpLocks noChangeAspect="1"/>
            </p:cNvGrpSpPr>
            <p:nvPr/>
          </p:nvGrpSpPr>
          <p:grpSpPr bwMode="auto">
            <a:xfrm>
              <a:off x="7855" y="3476"/>
              <a:ext cx="32" cy="168"/>
              <a:chOff x="7855" y="3476"/>
              <a:chExt cx="32" cy="168"/>
            </a:xfrm>
          </p:grpSpPr>
          <p:sp>
            <p:nvSpPr>
              <p:cNvPr id="361" name="Line 269"/>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362" name="Line 270"/>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363" name="Line 271"/>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364" name="Line 272"/>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365" name="Line 273"/>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366" name="Line 274"/>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367" name="Line 275"/>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63" name="Group 276"/>
            <p:cNvGrpSpPr>
              <a:grpSpLocks noChangeAspect="1"/>
            </p:cNvGrpSpPr>
            <p:nvPr/>
          </p:nvGrpSpPr>
          <p:grpSpPr bwMode="auto">
            <a:xfrm>
              <a:off x="7891" y="3488"/>
              <a:ext cx="10" cy="144"/>
              <a:chOff x="7891" y="3488"/>
              <a:chExt cx="10" cy="144"/>
            </a:xfrm>
          </p:grpSpPr>
          <p:sp>
            <p:nvSpPr>
              <p:cNvPr id="357" name="Rectangle 277"/>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358" name="Rectangle 278"/>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359" name="Rectangle 279"/>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360" name="Rectangle 280"/>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64" name="Group 281"/>
            <p:cNvGrpSpPr>
              <a:grpSpLocks noChangeAspect="1"/>
            </p:cNvGrpSpPr>
            <p:nvPr/>
          </p:nvGrpSpPr>
          <p:grpSpPr bwMode="auto">
            <a:xfrm>
              <a:off x="7522" y="3488"/>
              <a:ext cx="98" cy="148"/>
              <a:chOff x="7522" y="3488"/>
              <a:chExt cx="98" cy="148"/>
            </a:xfrm>
          </p:grpSpPr>
          <p:sp>
            <p:nvSpPr>
              <p:cNvPr id="348" name="Line 282"/>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349" name="Line 283"/>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350" name="Line 284"/>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351" name="Line 285"/>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352" name="Line 286"/>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353" name="Line 287"/>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354" name="Line 288"/>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355" name="Line 289"/>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356" name="Line 290"/>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65" name="Group 291"/>
            <p:cNvGrpSpPr>
              <a:grpSpLocks noChangeAspect="1"/>
            </p:cNvGrpSpPr>
            <p:nvPr/>
          </p:nvGrpSpPr>
          <p:grpSpPr bwMode="auto">
            <a:xfrm>
              <a:off x="7529" y="3488"/>
              <a:ext cx="1" cy="153"/>
              <a:chOff x="7529" y="3488"/>
              <a:chExt cx="1" cy="153"/>
            </a:xfrm>
          </p:grpSpPr>
          <p:sp>
            <p:nvSpPr>
              <p:cNvPr id="346" name="Line 292"/>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347" name="Line 293"/>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66" name="Group 294"/>
            <p:cNvGrpSpPr>
              <a:grpSpLocks noChangeAspect="1"/>
            </p:cNvGrpSpPr>
            <p:nvPr/>
          </p:nvGrpSpPr>
          <p:grpSpPr bwMode="auto">
            <a:xfrm>
              <a:off x="7829" y="3483"/>
              <a:ext cx="58" cy="146"/>
              <a:chOff x="7829" y="3483"/>
              <a:chExt cx="58" cy="146"/>
            </a:xfrm>
          </p:grpSpPr>
          <p:sp>
            <p:nvSpPr>
              <p:cNvPr id="337" name="Line 295"/>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338" name="Line 296"/>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339" name="Line 297"/>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340" name="Line 298"/>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341" name="Line 299"/>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342" name="Line 300"/>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343" name="Line 301"/>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344" name="Line 302"/>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345" name="Line 303"/>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67" name="Line 304"/>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68" name="Group 305"/>
            <p:cNvGrpSpPr>
              <a:grpSpLocks noChangeAspect="1"/>
            </p:cNvGrpSpPr>
            <p:nvPr/>
          </p:nvGrpSpPr>
          <p:grpSpPr bwMode="auto">
            <a:xfrm>
              <a:off x="7620" y="3488"/>
              <a:ext cx="209" cy="146"/>
              <a:chOff x="7620" y="3488"/>
              <a:chExt cx="209" cy="146"/>
            </a:xfrm>
          </p:grpSpPr>
          <p:sp>
            <p:nvSpPr>
              <p:cNvPr id="335" name="Freeform 306"/>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336" name="Freeform 307"/>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69" name="Line 308"/>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70" name="Group 309"/>
            <p:cNvGrpSpPr>
              <a:grpSpLocks noChangeAspect="1"/>
            </p:cNvGrpSpPr>
            <p:nvPr/>
          </p:nvGrpSpPr>
          <p:grpSpPr bwMode="auto">
            <a:xfrm>
              <a:off x="7613" y="3567"/>
              <a:ext cx="8" cy="42"/>
              <a:chOff x="7613" y="3567"/>
              <a:chExt cx="8" cy="42"/>
            </a:xfrm>
          </p:grpSpPr>
          <p:sp>
            <p:nvSpPr>
              <p:cNvPr id="330" name="Line 310"/>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331" name="Line 311"/>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332" name="Line 312"/>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333" name="Line 313"/>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334" name="Line 314"/>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71" name="Line 315"/>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72" name="Line 316"/>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3" name="Line 317"/>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4" name="Line 318"/>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5" name="Line 31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6" name="Line 320"/>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7" name="Line 321"/>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8" name="Line 322"/>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79" name="Line 323"/>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80" name="Group 324"/>
            <p:cNvGrpSpPr>
              <a:grpSpLocks noChangeAspect="1"/>
            </p:cNvGrpSpPr>
            <p:nvPr/>
          </p:nvGrpSpPr>
          <p:grpSpPr bwMode="auto">
            <a:xfrm>
              <a:off x="7598" y="3516"/>
              <a:ext cx="15" cy="44"/>
              <a:chOff x="7598" y="3516"/>
              <a:chExt cx="15" cy="44"/>
            </a:xfrm>
          </p:grpSpPr>
          <p:sp>
            <p:nvSpPr>
              <p:cNvPr id="325" name="Line 325"/>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326" name="Line 326"/>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327" name="Line 327"/>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328" name="Line 328"/>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329" name="Line 329"/>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281" name="Line 330"/>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282" name="Line 331"/>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283" name="Line 332"/>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4" name="Line 333"/>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5" name="Line 334"/>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286" name="Line 335"/>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287" name="Line 336"/>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88" name="Line 337"/>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89" name="Line 338"/>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290" name="Group 339"/>
            <p:cNvGrpSpPr>
              <a:grpSpLocks noChangeAspect="1"/>
            </p:cNvGrpSpPr>
            <p:nvPr/>
          </p:nvGrpSpPr>
          <p:grpSpPr bwMode="auto">
            <a:xfrm>
              <a:off x="7625" y="3468"/>
              <a:ext cx="164" cy="27"/>
              <a:chOff x="7625" y="3468"/>
              <a:chExt cx="164" cy="27"/>
            </a:xfrm>
          </p:grpSpPr>
          <p:sp>
            <p:nvSpPr>
              <p:cNvPr id="315" name="Line 340"/>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316" name="Line 341"/>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317" name="Line 342"/>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318" name="Line 343"/>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319" name="Line 344"/>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320" name="Line 345"/>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321" name="Line 346"/>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322" name="Line 347"/>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323" name="Line 348"/>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324" name="Line 349"/>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291" name="Group 350"/>
            <p:cNvGrpSpPr>
              <a:grpSpLocks noChangeAspect="1"/>
            </p:cNvGrpSpPr>
            <p:nvPr/>
          </p:nvGrpSpPr>
          <p:grpSpPr bwMode="auto">
            <a:xfrm>
              <a:off x="7634" y="3622"/>
              <a:ext cx="161" cy="22"/>
              <a:chOff x="7634" y="3622"/>
              <a:chExt cx="161" cy="22"/>
            </a:xfrm>
          </p:grpSpPr>
          <p:sp>
            <p:nvSpPr>
              <p:cNvPr id="305" name="Line 351"/>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306" name="Line 352"/>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307" name="Line 353"/>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308" name="Line 354"/>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309" name="Line 355"/>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310" name="Line 356"/>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311" name="Line 357"/>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312" name="Line 358"/>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313" name="Line 359"/>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314" name="Line 360"/>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292" name="Group 361"/>
            <p:cNvGrpSpPr>
              <a:grpSpLocks noChangeAspect="1"/>
            </p:cNvGrpSpPr>
            <p:nvPr/>
          </p:nvGrpSpPr>
          <p:grpSpPr bwMode="auto">
            <a:xfrm>
              <a:off x="7709" y="3468"/>
              <a:ext cx="2" cy="27"/>
              <a:chOff x="7709" y="3468"/>
              <a:chExt cx="2" cy="27"/>
            </a:xfrm>
          </p:grpSpPr>
          <p:sp>
            <p:nvSpPr>
              <p:cNvPr id="303" name="Line 362"/>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304" name="Line 363"/>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293" name="Group 364"/>
            <p:cNvGrpSpPr>
              <a:grpSpLocks noChangeAspect="1"/>
            </p:cNvGrpSpPr>
            <p:nvPr/>
          </p:nvGrpSpPr>
          <p:grpSpPr bwMode="auto">
            <a:xfrm>
              <a:off x="7718" y="3622"/>
              <a:ext cx="1" cy="19"/>
              <a:chOff x="7718" y="3622"/>
              <a:chExt cx="1" cy="19"/>
            </a:xfrm>
          </p:grpSpPr>
          <p:sp>
            <p:nvSpPr>
              <p:cNvPr id="301" name="Line 365"/>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302" name="Line 366"/>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294" name="Group 367"/>
            <p:cNvGrpSpPr>
              <a:grpSpLocks noChangeAspect="1"/>
            </p:cNvGrpSpPr>
            <p:nvPr/>
          </p:nvGrpSpPr>
          <p:grpSpPr bwMode="auto">
            <a:xfrm>
              <a:off x="7634" y="3476"/>
              <a:ext cx="137" cy="158"/>
              <a:chOff x="7634" y="3476"/>
              <a:chExt cx="137" cy="158"/>
            </a:xfrm>
          </p:grpSpPr>
          <p:sp>
            <p:nvSpPr>
              <p:cNvPr id="295" name="Freeform 368"/>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296" name="Freeform 369"/>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297" name="Freeform 370"/>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298" name="Freeform 371"/>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299" name="Freeform 372"/>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300" name="Freeform 373"/>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376" name="Group 374"/>
          <p:cNvGrpSpPr>
            <a:grpSpLocks noChangeAspect="1"/>
          </p:cNvGrpSpPr>
          <p:nvPr/>
        </p:nvGrpSpPr>
        <p:grpSpPr bwMode="auto">
          <a:xfrm rot="10800000" flipH="1" flipV="1">
            <a:off x="1062038" y="3962937"/>
            <a:ext cx="438150" cy="184150"/>
            <a:chOff x="7514" y="3468"/>
            <a:chExt cx="387" cy="180"/>
          </a:xfrm>
        </p:grpSpPr>
        <p:sp>
          <p:nvSpPr>
            <p:cNvPr id="377" name="Freeform 375"/>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378" name="Group 376"/>
            <p:cNvGrpSpPr>
              <a:grpSpLocks noChangeAspect="1"/>
            </p:cNvGrpSpPr>
            <p:nvPr/>
          </p:nvGrpSpPr>
          <p:grpSpPr bwMode="auto">
            <a:xfrm>
              <a:off x="7522" y="3615"/>
              <a:ext cx="124" cy="33"/>
              <a:chOff x="7522" y="3615"/>
              <a:chExt cx="124" cy="33"/>
            </a:xfrm>
          </p:grpSpPr>
          <p:sp>
            <p:nvSpPr>
              <p:cNvPr id="490" name="Line 377"/>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491" name="Line 378"/>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492" name="Line 379"/>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493" name="Line 380"/>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379" name="Group 381"/>
            <p:cNvGrpSpPr>
              <a:grpSpLocks noChangeAspect="1"/>
            </p:cNvGrpSpPr>
            <p:nvPr/>
          </p:nvGrpSpPr>
          <p:grpSpPr bwMode="auto">
            <a:xfrm>
              <a:off x="7514" y="3476"/>
              <a:ext cx="128" cy="33"/>
              <a:chOff x="7514" y="3476"/>
              <a:chExt cx="128" cy="33"/>
            </a:xfrm>
          </p:grpSpPr>
          <p:sp>
            <p:nvSpPr>
              <p:cNvPr id="486" name="Line 382"/>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487" name="Line 383"/>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488" name="Line 384"/>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489" name="Line 385"/>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380" name="Group 386"/>
            <p:cNvGrpSpPr>
              <a:grpSpLocks noChangeAspect="1"/>
            </p:cNvGrpSpPr>
            <p:nvPr/>
          </p:nvGrpSpPr>
          <p:grpSpPr bwMode="auto">
            <a:xfrm>
              <a:off x="7855" y="3476"/>
              <a:ext cx="32" cy="168"/>
              <a:chOff x="7855" y="3476"/>
              <a:chExt cx="32" cy="168"/>
            </a:xfrm>
          </p:grpSpPr>
          <p:sp>
            <p:nvSpPr>
              <p:cNvPr id="479" name="Line 387"/>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480" name="Line 388"/>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481" name="Line 389"/>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482" name="Line 390"/>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483" name="Line 391"/>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484" name="Line 392"/>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485" name="Line 393"/>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381" name="Group 394"/>
            <p:cNvGrpSpPr>
              <a:grpSpLocks noChangeAspect="1"/>
            </p:cNvGrpSpPr>
            <p:nvPr/>
          </p:nvGrpSpPr>
          <p:grpSpPr bwMode="auto">
            <a:xfrm>
              <a:off x="7891" y="3488"/>
              <a:ext cx="10" cy="144"/>
              <a:chOff x="7891" y="3488"/>
              <a:chExt cx="10" cy="144"/>
            </a:xfrm>
          </p:grpSpPr>
          <p:sp>
            <p:nvSpPr>
              <p:cNvPr id="475" name="Rectangle 395"/>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476" name="Rectangle 396"/>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477" name="Rectangle 397"/>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478" name="Rectangle 398"/>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382" name="Group 399"/>
            <p:cNvGrpSpPr>
              <a:grpSpLocks noChangeAspect="1"/>
            </p:cNvGrpSpPr>
            <p:nvPr/>
          </p:nvGrpSpPr>
          <p:grpSpPr bwMode="auto">
            <a:xfrm>
              <a:off x="7522" y="3488"/>
              <a:ext cx="98" cy="148"/>
              <a:chOff x="7522" y="3488"/>
              <a:chExt cx="98" cy="148"/>
            </a:xfrm>
          </p:grpSpPr>
          <p:sp>
            <p:nvSpPr>
              <p:cNvPr id="466" name="Line 400"/>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467" name="Line 401"/>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468" name="Line 402"/>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469" name="Line 403"/>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470" name="Line 404"/>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471" name="Line 405"/>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472" name="Line 406"/>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473" name="Line 407"/>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474" name="Line 408"/>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383" name="Group 409"/>
            <p:cNvGrpSpPr>
              <a:grpSpLocks noChangeAspect="1"/>
            </p:cNvGrpSpPr>
            <p:nvPr/>
          </p:nvGrpSpPr>
          <p:grpSpPr bwMode="auto">
            <a:xfrm>
              <a:off x="7529" y="3488"/>
              <a:ext cx="1" cy="153"/>
              <a:chOff x="7529" y="3488"/>
              <a:chExt cx="1" cy="153"/>
            </a:xfrm>
          </p:grpSpPr>
          <p:sp>
            <p:nvSpPr>
              <p:cNvPr id="464" name="Line 410"/>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465" name="Line 411"/>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384" name="Group 412"/>
            <p:cNvGrpSpPr>
              <a:grpSpLocks noChangeAspect="1"/>
            </p:cNvGrpSpPr>
            <p:nvPr/>
          </p:nvGrpSpPr>
          <p:grpSpPr bwMode="auto">
            <a:xfrm>
              <a:off x="7829" y="3483"/>
              <a:ext cx="58" cy="146"/>
              <a:chOff x="7829" y="3483"/>
              <a:chExt cx="58" cy="146"/>
            </a:xfrm>
          </p:grpSpPr>
          <p:sp>
            <p:nvSpPr>
              <p:cNvPr id="455" name="Line 413"/>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456" name="Line 414"/>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457" name="Line 415"/>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458" name="Line 416"/>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459" name="Line 417"/>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460" name="Line 418"/>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461" name="Line 419"/>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462" name="Line 420"/>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463" name="Line 421"/>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385" name="Line 422"/>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386" name="Group 423"/>
            <p:cNvGrpSpPr>
              <a:grpSpLocks noChangeAspect="1"/>
            </p:cNvGrpSpPr>
            <p:nvPr/>
          </p:nvGrpSpPr>
          <p:grpSpPr bwMode="auto">
            <a:xfrm>
              <a:off x="7620" y="3488"/>
              <a:ext cx="209" cy="146"/>
              <a:chOff x="7620" y="3488"/>
              <a:chExt cx="209" cy="146"/>
            </a:xfrm>
          </p:grpSpPr>
          <p:sp>
            <p:nvSpPr>
              <p:cNvPr id="453" name="Freeform 424"/>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454" name="Freeform 425"/>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387" name="Line 426"/>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388" name="Group 427"/>
            <p:cNvGrpSpPr>
              <a:grpSpLocks noChangeAspect="1"/>
            </p:cNvGrpSpPr>
            <p:nvPr/>
          </p:nvGrpSpPr>
          <p:grpSpPr bwMode="auto">
            <a:xfrm>
              <a:off x="7613" y="3567"/>
              <a:ext cx="8" cy="42"/>
              <a:chOff x="7613" y="3567"/>
              <a:chExt cx="8" cy="42"/>
            </a:xfrm>
          </p:grpSpPr>
          <p:sp>
            <p:nvSpPr>
              <p:cNvPr id="448" name="Line 428"/>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449" name="Line 429"/>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450" name="Line 430"/>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451" name="Line 431"/>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452" name="Line 432"/>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389" name="Line 433"/>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90" name="Line 434"/>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91" name="Line 435"/>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92" name="Line 436"/>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93" name="Line 43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94" name="Line 43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95" name="Line 43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96" name="Line 440"/>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97" name="Line 441"/>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98" name="Group 442"/>
            <p:cNvGrpSpPr>
              <a:grpSpLocks noChangeAspect="1"/>
            </p:cNvGrpSpPr>
            <p:nvPr/>
          </p:nvGrpSpPr>
          <p:grpSpPr bwMode="auto">
            <a:xfrm>
              <a:off x="7598" y="3516"/>
              <a:ext cx="15" cy="44"/>
              <a:chOff x="7598" y="3516"/>
              <a:chExt cx="15" cy="44"/>
            </a:xfrm>
          </p:grpSpPr>
          <p:sp>
            <p:nvSpPr>
              <p:cNvPr id="443" name="Line 443"/>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444" name="Line 444"/>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445" name="Line 445"/>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446" name="Line 446"/>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447" name="Line 447"/>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99" name="Line 448"/>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0" name="Line 449"/>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01" name="Line 450"/>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02" name="Line 451"/>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03" name="Line 452"/>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04" name="Line 453"/>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05" name="Line 454"/>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06" name="Line 455"/>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07" name="Line 456"/>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08" name="Group 457"/>
            <p:cNvGrpSpPr>
              <a:grpSpLocks noChangeAspect="1"/>
            </p:cNvGrpSpPr>
            <p:nvPr/>
          </p:nvGrpSpPr>
          <p:grpSpPr bwMode="auto">
            <a:xfrm>
              <a:off x="7625" y="3468"/>
              <a:ext cx="164" cy="27"/>
              <a:chOff x="7625" y="3468"/>
              <a:chExt cx="164" cy="27"/>
            </a:xfrm>
          </p:grpSpPr>
          <p:sp>
            <p:nvSpPr>
              <p:cNvPr id="433" name="Line 458"/>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434" name="Line 459"/>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435" name="Line 460"/>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436" name="Line 461"/>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437" name="Line 462"/>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438" name="Line 463"/>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439" name="Line 464"/>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440" name="Line 465"/>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441" name="Line 466"/>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442" name="Line 467"/>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09" name="Group 468"/>
            <p:cNvGrpSpPr>
              <a:grpSpLocks noChangeAspect="1"/>
            </p:cNvGrpSpPr>
            <p:nvPr/>
          </p:nvGrpSpPr>
          <p:grpSpPr bwMode="auto">
            <a:xfrm>
              <a:off x="7634" y="3622"/>
              <a:ext cx="161" cy="22"/>
              <a:chOff x="7634" y="3622"/>
              <a:chExt cx="161" cy="22"/>
            </a:xfrm>
          </p:grpSpPr>
          <p:sp>
            <p:nvSpPr>
              <p:cNvPr id="423" name="Line 469"/>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424" name="Line 470"/>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425" name="Line 471"/>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426" name="Line 472"/>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427" name="Line 473"/>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428" name="Line 474"/>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429" name="Line 475"/>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430" name="Line 476"/>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431" name="Line 477"/>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432" name="Line 478"/>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0" name="Group 479"/>
            <p:cNvGrpSpPr>
              <a:grpSpLocks noChangeAspect="1"/>
            </p:cNvGrpSpPr>
            <p:nvPr/>
          </p:nvGrpSpPr>
          <p:grpSpPr bwMode="auto">
            <a:xfrm>
              <a:off x="7709" y="3468"/>
              <a:ext cx="2" cy="27"/>
              <a:chOff x="7709" y="3468"/>
              <a:chExt cx="2" cy="27"/>
            </a:xfrm>
          </p:grpSpPr>
          <p:sp>
            <p:nvSpPr>
              <p:cNvPr id="421" name="Line 480"/>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422" name="Line 481"/>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11" name="Group 482"/>
            <p:cNvGrpSpPr>
              <a:grpSpLocks noChangeAspect="1"/>
            </p:cNvGrpSpPr>
            <p:nvPr/>
          </p:nvGrpSpPr>
          <p:grpSpPr bwMode="auto">
            <a:xfrm>
              <a:off x="7718" y="3622"/>
              <a:ext cx="1" cy="19"/>
              <a:chOff x="7718" y="3622"/>
              <a:chExt cx="1" cy="19"/>
            </a:xfrm>
          </p:grpSpPr>
          <p:sp>
            <p:nvSpPr>
              <p:cNvPr id="419" name="Line 483"/>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420" name="Line 484"/>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12" name="Group 485"/>
            <p:cNvGrpSpPr>
              <a:grpSpLocks noChangeAspect="1"/>
            </p:cNvGrpSpPr>
            <p:nvPr/>
          </p:nvGrpSpPr>
          <p:grpSpPr bwMode="auto">
            <a:xfrm>
              <a:off x="7634" y="3476"/>
              <a:ext cx="137" cy="158"/>
              <a:chOff x="7634" y="3476"/>
              <a:chExt cx="137" cy="158"/>
            </a:xfrm>
          </p:grpSpPr>
          <p:sp>
            <p:nvSpPr>
              <p:cNvPr id="413" name="Freeform 486"/>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14" name="Freeform 487"/>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15" name="Freeform 488"/>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16" name="Freeform 489"/>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17" name="Freeform 490"/>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18" name="Freeform 491"/>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494" name="Group 492"/>
          <p:cNvGrpSpPr>
            <a:grpSpLocks noChangeAspect="1"/>
          </p:cNvGrpSpPr>
          <p:nvPr/>
        </p:nvGrpSpPr>
        <p:grpSpPr bwMode="auto">
          <a:xfrm rot="10800000" flipH="1" flipV="1">
            <a:off x="4910138" y="3199350"/>
            <a:ext cx="438150" cy="184150"/>
            <a:chOff x="7514" y="3468"/>
            <a:chExt cx="387" cy="180"/>
          </a:xfrm>
        </p:grpSpPr>
        <p:sp>
          <p:nvSpPr>
            <p:cNvPr id="495" name="Freeform 49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496" name="Group 494"/>
            <p:cNvGrpSpPr>
              <a:grpSpLocks noChangeAspect="1"/>
            </p:cNvGrpSpPr>
            <p:nvPr/>
          </p:nvGrpSpPr>
          <p:grpSpPr bwMode="auto">
            <a:xfrm>
              <a:off x="7522" y="3615"/>
              <a:ext cx="124" cy="33"/>
              <a:chOff x="7522" y="3615"/>
              <a:chExt cx="124" cy="33"/>
            </a:xfrm>
          </p:grpSpPr>
          <p:sp>
            <p:nvSpPr>
              <p:cNvPr id="608" name="Line 49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609" name="Line 49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610" name="Line 49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611" name="Line 49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497" name="Group 499"/>
            <p:cNvGrpSpPr>
              <a:grpSpLocks noChangeAspect="1"/>
            </p:cNvGrpSpPr>
            <p:nvPr/>
          </p:nvGrpSpPr>
          <p:grpSpPr bwMode="auto">
            <a:xfrm>
              <a:off x="7514" y="3476"/>
              <a:ext cx="128" cy="33"/>
              <a:chOff x="7514" y="3476"/>
              <a:chExt cx="128" cy="33"/>
            </a:xfrm>
          </p:grpSpPr>
          <p:sp>
            <p:nvSpPr>
              <p:cNvPr id="604" name="Line 50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605" name="Line 50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606" name="Line 50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607" name="Line 50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498" name="Group 504"/>
            <p:cNvGrpSpPr>
              <a:grpSpLocks noChangeAspect="1"/>
            </p:cNvGrpSpPr>
            <p:nvPr/>
          </p:nvGrpSpPr>
          <p:grpSpPr bwMode="auto">
            <a:xfrm>
              <a:off x="7855" y="3476"/>
              <a:ext cx="32" cy="168"/>
              <a:chOff x="7855" y="3476"/>
              <a:chExt cx="32" cy="168"/>
            </a:xfrm>
          </p:grpSpPr>
          <p:sp>
            <p:nvSpPr>
              <p:cNvPr id="597" name="Line 50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598" name="Line 50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599" name="Line 50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600" name="Line 50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601" name="Line 50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602" name="Line 51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603" name="Line 51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499" name="Group 512"/>
            <p:cNvGrpSpPr>
              <a:grpSpLocks noChangeAspect="1"/>
            </p:cNvGrpSpPr>
            <p:nvPr/>
          </p:nvGrpSpPr>
          <p:grpSpPr bwMode="auto">
            <a:xfrm>
              <a:off x="7891" y="3488"/>
              <a:ext cx="10" cy="144"/>
              <a:chOff x="7891" y="3488"/>
              <a:chExt cx="10" cy="144"/>
            </a:xfrm>
          </p:grpSpPr>
          <p:sp>
            <p:nvSpPr>
              <p:cNvPr id="593" name="Rectangle 51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594" name="Rectangle 51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595" name="Rectangle 51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596" name="Rectangle 51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500" name="Group 517"/>
            <p:cNvGrpSpPr>
              <a:grpSpLocks noChangeAspect="1"/>
            </p:cNvGrpSpPr>
            <p:nvPr/>
          </p:nvGrpSpPr>
          <p:grpSpPr bwMode="auto">
            <a:xfrm>
              <a:off x="7522" y="3488"/>
              <a:ext cx="98" cy="148"/>
              <a:chOff x="7522" y="3488"/>
              <a:chExt cx="98" cy="148"/>
            </a:xfrm>
          </p:grpSpPr>
          <p:sp>
            <p:nvSpPr>
              <p:cNvPr id="584" name="Line 51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585" name="Line 51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586" name="Line 52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587" name="Line 52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588" name="Line 52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589" name="Line 52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590" name="Line 52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591" name="Line 52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592" name="Line 52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501" name="Group 527"/>
            <p:cNvGrpSpPr>
              <a:grpSpLocks noChangeAspect="1"/>
            </p:cNvGrpSpPr>
            <p:nvPr/>
          </p:nvGrpSpPr>
          <p:grpSpPr bwMode="auto">
            <a:xfrm>
              <a:off x="7529" y="3488"/>
              <a:ext cx="1" cy="153"/>
              <a:chOff x="7529" y="3488"/>
              <a:chExt cx="1" cy="153"/>
            </a:xfrm>
          </p:grpSpPr>
          <p:sp>
            <p:nvSpPr>
              <p:cNvPr id="582" name="Line 52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583" name="Line 52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502" name="Group 530"/>
            <p:cNvGrpSpPr>
              <a:grpSpLocks noChangeAspect="1"/>
            </p:cNvGrpSpPr>
            <p:nvPr/>
          </p:nvGrpSpPr>
          <p:grpSpPr bwMode="auto">
            <a:xfrm>
              <a:off x="7829" y="3483"/>
              <a:ext cx="58" cy="146"/>
              <a:chOff x="7829" y="3483"/>
              <a:chExt cx="58" cy="146"/>
            </a:xfrm>
          </p:grpSpPr>
          <p:sp>
            <p:nvSpPr>
              <p:cNvPr id="573" name="Line 53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574" name="Line 53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575" name="Line 53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576" name="Line 53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577" name="Line 53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578" name="Line 53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579" name="Line 53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580" name="Line 53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581" name="Line 53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503" name="Line 54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504" name="Group 541"/>
            <p:cNvGrpSpPr>
              <a:grpSpLocks noChangeAspect="1"/>
            </p:cNvGrpSpPr>
            <p:nvPr/>
          </p:nvGrpSpPr>
          <p:grpSpPr bwMode="auto">
            <a:xfrm>
              <a:off x="7620" y="3488"/>
              <a:ext cx="209" cy="146"/>
              <a:chOff x="7620" y="3488"/>
              <a:chExt cx="209" cy="146"/>
            </a:xfrm>
          </p:grpSpPr>
          <p:sp>
            <p:nvSpPr>
              <p:cNvPr id="571" name="Freeform 54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572" name="Freeform 54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505" name="Line 54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506" name="Group 545"/>
            <p:cNvGrpSpPr>
              <a:grpSpLocks noChangeAspect="1"/>
            </p:cNvGrpSpPr>
            <p:nvPr/>
          </p:nvGrpSpPr>
          <p:grpSpPr bwMode="auto">
            <a:xfrm>
              <a:off x="7613" y="3567"/>
              <a:ext cx="8" cy="42"/>
              <a:chOff x="7613" y="3567"/>
              <a:chExt cx="8" cy="42"/>
            </a:xfrm>
          </p:grpSpPr>
          <p:sp>
            <p:nvSpPr>
              <p:cNvPr id="566" name="Line 54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567" name="Line 54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568" name="Line 54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569" name="Line 54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570" name="Line 55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507" name="Line 55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508" name="Line 55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509" name="Line 55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510" name="Line 55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511" name="Line 55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12" name="Line 55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13" name="Line 55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14" name="Line 55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515" name="Line 55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516" name="Group 560"/>
            <p:cNvGrpSpPr>
              <a:grpSpLocks noChangeAspect="1"/>
            </p:cNvGrpSpPr>
            <p:nvPr/>
          </p:nvGrpSpPr>
          <p:grpSpPr bwMode="auto">
            <a:xfrm>
              <a:off x="7598" y="3516"/>
              <a:ext cx="15" cy="44"/>
              <a:chOff x="7598" y="3516"/>
              <a:chExt cx="15" cy="44"/>
            </a:xfrm>
          </p:grpSpPr>
          <p:sp>
            <p:nvSpPr>
              <p:cNvPr id="561" name="Line 56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562" name="Line 56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563" name="Line 56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564" name="Line 56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565" name="Line 56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517" name="Line 56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518" name="Line 56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519" name="Line 56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520" name="Line 56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521" name="Line 57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522" name="Line 57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523" name="Line 57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524" name="Line 57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525" name="Line 57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526" name="Group 575"/>
            <p:cNvGrpSpPr>
              <a:grpSpLocks noChangeAspect="1"/>
            </p:cNvGrpSpPr>
            <p:nvPr/>
          </p:nvGrpSpPr>
          <p:grpSpPr bwMode="auto">
            <a:xfrm>
              <a:off x="7625" y="3468"/>
              <a:ext cx="164" cy="27"/>
              <a:chOff x="7625" y="3468"/>
              <a:chExt cx="164" cy="27"/>
            </a:xfrm>
          </p:grpSpPr>
          <p:sp>
            <p:nvSpPr>
              <p:cNvPr id="551" name="Line 57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552" name="Line 57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553" name="Line 57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554" name="Line 57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555" name="Line 58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556" name="Line 58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557" name="Line 58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558" name="Line 58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559" name="Line 58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560" name="Line 58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527" name="Group 586"/>
            <p:cNvGrpSpPr>
              <a:grpSpLocks noChangeAspect="1"/>
            </p:cNvGrpSpPr>
            <p:nvPr/>
          </p:nvGrpSpPr>
          <p:grpSpPr bwMode="auto">
            <a:xfrm>
              <a:off x="7634" y="3622"/>
              <a:ext cx="161" cy="22"/>
              <a:chOff x="7634" y="3622"/>
              <a:chExt cx="161" cy="22"/>
            </a:xfrm>
          </p:grpSpPr>
          <p:sp>
            <p:nvSpPr>
              <p:cNvPr id="541" name="Line 58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542" name="Line 58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543" name="Line 58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544" name="Line 59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545" name="Line 59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546" name="Line 59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547" name="Line 59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548" name="Line 59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549" name="Line 59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550" name="Line 59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528" name="Group 597"/>
            <p:cNvGrpSpPr>
              <a:grpSpLocks noChangeAspect="1"/>
            </p:cNvGrpSpPr>
            <p:nvPr/>
          </p:nvGrpSpPr>
          <p:grpSpPr bwMode="auto">
            <a:xfrm>
              <a:off x="7709" y="3468"/>
              <a:ext cx="2" cy="27"/>
              <a:chOff x="7709" y="3468"/>
              <a:chExt cx="2" cy="27"/>
            </a:xfrm>
          </p:grpSpPr>
          <p:sp>
            <p:nvSpPr>
              <p:cNvPr id="539" name="Line 59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40" name="Line 59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529" name="Group 600"/>
            <p:cNvGrpSpPr>
              <a:grpSpLocks noChangeAspect="1"/>
            </p:cNvGrpSpPr>
            <p:nvPr/>
          </p:nvGrpSpPr>
          <p:grpSpPr bwMode="auto">
            <a:xfrm>
              <a:off x="7718" y="3622"/>
              <a:ext cx="1" cy="19"/>
              <a:chOff x="7718" y="3622"/>
              <a:chExt cx="1" cy="19"/>
            </a:xfrm>
          </p:grpSpPr>
          <p:sp>
            <p:nvSpPr>
              <p:cNvPr id="537" name="Line 60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38" name="Line 60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530" name="Group 603"/>
            <p:cNvGrpSpPr>
              <a:grpSpLocks noChangeAspect="1"/>
            </p:cNvGrpSpPr>
            <p:nvPr/>
          </p:nvGrpSpPr>
          <p:grpSpPr bwMode="auto">
            <a:xfrm>
              <a:off x="7634" y="3476"/>
              <a:ext cx="137" cy="158"/>
              <a:chOff x="7634" y="3476"/>
              <a:chExt cx="137" cy="158"/>
            </a:xfrm>
          </p:grpSpPr>
          <p:sp>
            <p:nvSpPr>
              <p:cNvPr id="531" name="Freeform 60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32" name="Freeform 60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33" name="Freeform 60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34" name="Freeform 60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35" name="Freeform 60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36" name="Freeform 60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612" name="Group 610"/>
          <p:cNvGrpSpPr>
            <a:grpSpLocks/>
          </p:cNvGrpSpPr>
          <p:nvPr/>
        </p:nvGrpSpPr>
        <p:grpSpPr bwMode="auto">
          <a:xfrm rot="5400000">
            <a:off x="4774407" y="2941381"/>
            <a:ext cx="730250" cy="687387"/>
            <a:chOff x="6201" y="4433"/>
            <a:chExt cx="1050" cy="1080"/>
          </a:xfrm>
        </p:grpSpPr>
        <p:grpSp>
          <p:nvGrpSpPr>
            <p:cNvPr id="613" name="Group 611"/>
            <p:cNvGrpSpPr>
              <a:grpSpLocks/>
            </p:cNvGrpSpPr>
            <p:nvPr/>
          </p:nvGrpSpPr>
          <p:grpSpPr bwMode="auto">
            <a:xfrm>
              <a:off x="6277" y="4504"/>
              <a:ext cx="900" cy="926"/>
              <a:chOff x="6277" y="4504"/>
              <a:chExt cx="900" cy="926"/>
            </a:xfrm>
          </p:grpSpPr>
          <p:sp>
            <p:nvSpPr>
              <p:cNvPr id="615" name="Oval 612"/>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616" name="Oval 613"/>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614" name="Oval 614"/>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617" name="Group 615"/>
          <p:cNvGrpSpPr>
            <a:grpSpLocks/>
          </p:cNvGrpSpPr>
          <p:nvPr/>
        </p:nvGrpSpPr>
        <p:grpSpPr bwMode="auto">
          <a:xfrm rot="5400000">
            <a:off x="965994" y="2941381"/>
            <a:ext cx="730250" cy="687388"/>
            <a:chOff x="6201" y="4433"/>
            <a:chExt cx="1050" cy="1080"/>
          </a:xfrm>
        </p:grpSpPr>
        <p:grpSp>
          <p:nvGrpSpPr>
            <p:cNvPr id="618" name="Group 616"/>
            <p:cNvGrpSpPr>
              <a:grpSpLocks/>
            </p:cNvGrpSpPr>
            <p:nvPr/>
          </p:nvGrpSpPr>
          <p:grpSpPr bwMode="auto">
            <a:xfrm>
              <a:off x="6277" y="4504"/>
              <a:ext cx="900" cy="926"/>
              <a:chOff x="6277" y="4504"/>
              <a:chExt cx="900" cy="926"/>
            </a:xfrm>
          </p:grpSpPr>
          <p:sp>
            <p:nvSpPr>
              <p:cNvPr id="620" name="Oval 617"/>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621" name="Oval 618"/>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619" name="Oval 619"/>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622" name="Group 620"/>
          <p:cNvGrpSpPr>
            <a:grpSpLocks/>
          </p:cNvGrpSpPr>
          <p:nvPr/>
        </p:nvGrpSpPr>
        <p:grpSpPr bwMode="auto">
          <a:xfrm rot="5400000">
            <a:off x="912019" y="3692268"/>
            <a:ext cx="730250" cy="687388"/>
            <a:chOff x="6201" y="4433"/>
            <a:chExt cx="1050" cy="1080"/>
          </a:xfrm>
        </p:grpSpPr>
        <p:grpSp>
          <p:nvGrpSpPr>
            <p:cNvPr id="623" name="Group 621"/>
            <p:cNvGrpSpPr>
              <a:grpSpLocks/>
            </p:cNvGrpSpPr>
            <p:nvPr/>
          </p:nvGrpSpPr>
          <p:grpSpPr bwMode="auto">
            <a:xfrm>
              <a:off x="6277" y="4504"/>
              <a:ext cx="900" cy="926"/>
              <a:chOff x="6277" y="4504"/>
              <a:chExt cx="900" cy="926"/>
            </a:xfrm>
          </p:grpSpPr>
          <p:sp>
            <p:nvSpPr>
              <p:cNvPr id="625" name="Oval 622"/>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626" name="Oval 623"/>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624" name="Oval 624"/>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627" name="Group 625"/>
          <p:cNvGrpSpPr>
            <a:grpSpLocks noChangeAspect="1"/>
          </p:cNvGrpSpPr>
          <p:nvPr/>
        </p:nvGrpSpPr>
        <p:grpSpPr bwMode="auto">
          <a:xfrm rot="10800000" flipH="1" flipV="1">
            <a:off x="5840413" y="3200937"/>
            <a:ext cx="438150" cy="184150"/>
            <a:chOff x="7514" y="3468"/>
            <a:chExt cx="387" cy="180"/>
          </a:xfrm>
        </p:grpSpPr>
        <p:sp>
          <p:nvSpPr>
            <p:cNvPr id="628" name="Freeform 626"/>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629" name="Group 627"/>
            <p:cNvGrpSpPr>
              <a:grpSpLocks noChangeAspect="1"/>
            </p:cNvGrpSpPr>
            <p:nvPr/>
          </p:nvGrpSpPr>
          <p:grpSpPr bwMode="auto">
            <a:xfrm>
              <a:off x="7522" y="3615"/>
              <a:ext cx="124" cy="33"/>
              <a:chOff x="7522" y="3615"/>
              <a:chExt cx="124" cy="33"/>
            </a:xfrm>
          </p:grpSpPr>
          <p:sp>
            <p:nvSpPr>
              <p:cNvPr id="741" name="Line 628"/>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742" name="Line 629"/>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743" name="Line 630"/>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744" name="Line 631"/>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630" name="Group 632"/>
            <p:cNvGrpSpPr>
              <a:grpSpLocks noChangeAspect="1"/>
            </p:cNvGrpSpPr>
            <p:nvPr/>
          </p:nvGrpSpPr>
          <p:grpSpPr bwMode="auto">
            <a:xfrm>
              <a:off x="7514" y="3476"/>
              <a:ext cx="128" cy="33"/>
              <a:chOff x="7514" y="3476"/>
              <a:chExt cx="128" cy="33"/>
            </a:xfrm>
          </p:grpSpPr>
          <p:sp>
            <p:nvSpPr>
              <p:cNvPr id="737" name="Line 633"/>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738" name="Line 634"/>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739" name="Line 635"/>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740" name="Line 636"/>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631" name="Group 637"/>
            <p:cNvGrpSpPr>
              <a:grpSpLocks noChangeAspect="1"/>
            </p:cNvGrpSpPr>
            <p:nvPr/>
          </p:nvGrpSpPr>
          <p:grpSpPr bwMode="auto">
            <a:xfrm>
              <a:off x="7855" y="3476"/>
              <a:ext cx="32" cy="168"/>
              <a:chOff x="7855" y="3476"/>
              <a:chExt cx="32" cy="168"/>
            </a:xfrm>
          </p:grpSpPr>
          <p:sp>
            <p:nvSpPr>
              <p:cNvPr id="730" name="Line 638"/>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731" name="Line 639"/>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732" name="Line 640"/>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733" name="Line 641"/>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734" name="Line 642"/>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735" name="Line 643"/>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736" name="Line 644"/>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632" name="Group 645"/>
            <p:cNvGrpSpPr>
              <a:grpSpLocks noChangeAspect="1"/>
            </p:cNvGrpSpPr>
            <p:nvPr/>
          </p:nvGrpSpPr>
          <p:grpSpPr bwMode="auto">
            <a:xfrm>
              <a:off x="7891" y="3488"/>
              <a:ext cx="10" cy="144"/>
              <a:chOff x="7891" y="3488"/>
              <a:chExt cx="10" cy="144"/>
            </a:xfrm>
          </p:grpSpPr>
          <p:sp>
            <p:nvSpPr>
              <p:cNvPr id="726" name="Rectangle 646"/>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727" name="Rectangle 647"/>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728" name="Rectangle 648"/>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729" name="Rectangle 649"/>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633" name="Group 650"/>
            <p:cNvGrpSpPr>
              <a:grpSpLocks noChangeAspect="1"/>
            </p:cNvGrpSpPr>
            <p:nvPr/>
          </p:nvGrpSpPr>
          <p:grpSpPr bwMode="auto">
            <a:xfrm>
              <a:off x="7522" y="3488"/>
              <a:ext cx="98" cy="148"/>
              <a:chOff x="7522" y="3488"/>
              <a:chExt cx="98" cy="148"/>
            </a:xfrm>
          </p:grpSpPr>
          <p:sp>
            <p:nvSpPr>
              <p:cNvPr id="717" name="Line 651"/>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718" name="Line 652"/>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719" name="Line 653"/>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720" name="Line 654"/>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721" name="Line 655"/>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722" name="Line 656"/>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723" name="Line 657"/>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724" name="Line 658"/>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725" name="Line 659"/>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634" name="Group 660"/>
            <p:cNvGrpSpPr>
              <a:grpSpLocks noChangeAspect="1"/>
            </p:cNvGrpSpPr>
            <p:nvPr/>
          </p:nvGrpSpPr>
          <p:grpSpPr bwMode="auto">
            <a:xfrm>
              <a:off x="7529" y="3488"/>
              <a:ext cx="1" cy="153"/>
              <a:chOff x="7529" y="3488"/>
              <a:chExt cx="1" cy="153"/>
            </a:xfrm>
          </p:grpSpPr>
          <p:sp>
            <p:nvSpPr>
              <p:cNvPr id="715" name="Line 661"/>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716" name="Line 662"/>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635" name="Group 663"/>
            <p:cNvGrpSpPr>
              <a:grpSpLocks noChangeAspect="1"/>
            </p:cNvGrpSpPr>
            <p:nvPr/>
          </p:nvGrpSpPr>
          <p:grpSpPr bwMode="auto">
            <a:xfrm>
              <a:off x="7829" y="3483"/>
              <a:ext cx="58" cy="146"/>
              <a:chOff x="7829" y="3483"/>
              <a:chExt cx="58" cy="146"/>
            </a:xfrm>
          </p:grpSpPr>
          <p:sp>
            <p:nvSpPr>
              <p:cNvPr id="706" name="Line 664"/>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707" name="Line 665"/>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708" name="Line 666"/>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709" name="Line 667"/>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710" name="Line 668"/>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711" name="Line 669"/>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712" name="Line 670"/>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713" name="Line 671"/>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714" name="Line 672"/>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636" name="Line 673"/>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637" name="Group 674"/>
            <p:cNvGrpSpPr>
              <a:grpSpLocks noChangeAspect="1"/>
            </p:cNvGrpSpPr>
            <p:nvPr/>
          </p:nvGrpSpPr>
          <p:grpSpPr bwMode="auto">
            <a:xfrm>
              <a:off x="7620" y="3488"/>
              <a:ext cx="209" cy="146"/>
              <a:chOff x="7620" y="3488"/>
              <a:chExt cx="209" cy="146"/>
            </a:xfrm>
          </p:grpSpPr>
          <p:sp>
            <p:nvSpPr>
              <p:cNvPr id="704" name="Freeform 675"/>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705" name="Freeform 676"/>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638" name="Line 677"/>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639" name="Group 678"/>
            <p:cNvGrpSpPr>
              <a:grpSpLocks noChangeAspect="1"/>
            </p:cNvGrpSpPr>
            <p:nvPr/>
          </p:nvGrpSpPr>
          <p:grpSpPr bwMode="auto">
            <a:xfrm>
              <a:off x="7613" y="3567"/>
              <a:ext cx="8" cy="42"/>
              <a:chOff x="7613" y="3567"/>
              <a:chExt cx="8" cy="42"/>
            </a:xfrm>
          </p:grpSpPr>
          <p:sp>
            <p:nvSpPr>
              <p:cNvPr id="699" name="Line 679"/>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700" name="Line 680"/>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701" name="Line 681"/>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702" name="Line 682"/>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703" name="Line 683"/>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640" name="Line 684"/>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641" name="Line 685"/>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642" name="Line 686"/>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643" name="Line 687"/>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644" name="Line 68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45" name="Line 68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46" name="Line 690"/>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47" name="Line 691"/>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648" name="Line 692"/>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649" name="Group 693"/>
            <p:cNvGrpSpPr>
              <a:grpSpLocks noChangeAspect="1"/>
            </p:cNvGrpSpPr>
            <p:nvPr/>
          </p:nvGrpSpPr>
          <p:grpSpPr bwMode="auto">
            <a:xfrm>
              <a:off x="7598" y="3516"/>
              <a:ext cx="15" cy="44"/>
              <a:chOff x="7598" y="3516"/>
              <a:chExt cx="15" cy="44"/>
            </a:xfrm>
          </p:grpSpPr>
          <p:sp>
            <p:nvSpPr>
              <p:cNvPr id="694" name="Line 694"/>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695" name="Line 695"/>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696" name="Line 696"/>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697" name="Line 697"/>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698" name="Line 698"/>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650" name="Line 699"/>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651" name="Line 700"/>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652" name="Line 701"/>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653" name="Line 702"/>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654" name="Line 703"/>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655" name="Line 704"/>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656" name="Line 705"/>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657" name="Line 706"/>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658" name="Line 707"/>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659" name="Group 708"/>
            <p:cNvGrpSpPr>
              <a:grpSpLocks noChangeAspect="1"/>
            </p:cNvGrpSpPr>
            <p:nvPr/>
          </p:nvGrpSpPr>
          <p:grpSpPr bwMode="auto">
            <a:xfrm>
              <a:off x="7625" y="3468"/>
              <a:ext cx="164" cy="27"/>
              <a:chOff x="7625" y="3468"/>
              <a:chExt cx="164" cy="27"/>
            </a:xfrm>
          </p:grpSpPr>
          <p:sp>
            <p:nvSpPr>
              <p:cNvPr id="684" name="Line 709"/>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685" name="Line 710"/>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686" name="Line 711"/>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687" name="Line 712"/>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688" name="Line 713"/>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689" name="Line 714"/>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690" name="Line 715"/>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691" name="Line 716"/>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692" name="Line 717"/>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693" name="Line 718"/>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660" name="Group 719"/>
            <p:cNvGrpSpPr>
              <a:grpSpLocks noChangeAspect="1"/>
            </p:cNvGrpSpPr>
            <p:nvPr/>
          </p:nvGrpSpPr>
          <p:grpSpPr bwMode="auto">
            <a:xfrm>
              <a:off x="7634" y="3622"/>
              <a:ext cx="161" cy="22"/>
              <a:chOff x="7634" y="3622"/>
              <a:chExt cx="161" cy="22"/>
            </a:xfrm>
          </p:grpSpPr>
          <p:sp>
            <p:nvSpPr>
              <p:cNvPr id="674" name="Line 720"/>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75" name="Line 721"/>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76" name="Line 722"/>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77" name="Line 723"/>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78" name="Line 724"/>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79" name="Line 725"/>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80" name="Line 726"/>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81" name="Line 727"/>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82" name="Line 728"/>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83" name="Line 729"/>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661" name="Group 730"/>
            <p:cNvGrpSpPr>
              <a:grpSpLocks noChangeAspect="1"/>
            </p:cNvGrpSpPr>
            <p:nvPr/>
          </p:nvGrpSpPr>
          <p:grpSpPr bwMode="auto">
            <a:xfrm>
              <a:off x="7709" y="3468"/>
              <a:ext cx="2" cy="27"/>
              <a:chOff x="7709" y="3468"/>
              <a:chExt cx="2" cy="27"/>
            </a:xfrm>
          </p:grpSpPr>
          <p:sp>
            <p:nvSpPr>
              <p:cNvPr id="672" name="Line 731"/>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673" name="Line 732"/>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662" name="Group 733"/>
            <p:cNvGrpSpPr>
              <a:grpSpLocks noChangeAspect="1"/>
            </p:cNvGrpSpPr>
            <p:nvPr/>
          </p:nvGrpSpPr>
          <p:grpSpPr bwMode="auto">
            <a:xfrm>
              <a:off x="7718" y="3622"/>
              <a:ext cx="1" cy="19"/>
              <a:chOff x="7718" y="3622"/>
              <a:chExt cx="1" cy="19"/>
            </a:xfrm>
          </p:grpSpPr>
          <p:sp>
            <p:nvSpPr>
              <p:cNvPr id="670" name="Line 734"/>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671" name="Line 735"/>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663" name="Group 736"/>
            <p:cNvGrpSpPr>
              <a:grpSpLocks noChangeAspect="1"/>
            </p:cNvGrpSpPr>
            <p:nvPr/>
          </p:nvGrpSpPr>
          <p:grpSpPr bwMode="auto">
            <a:xfrm>
              <a:off x="7634" y="3476"/>
              <a:ext cx="137" cy="158"/>
              <a:chOff x="7634" y="3476"/>
              <a:chExt cx="137" cy="158"/>
            </a:xfrm>
          </p:grpSpPr>
          <p:sp>
            <p:nvSpPr>
              <p:cNvPr id="664" name="Freeform 737"/>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665" name="Freeform 738"/>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666" name="Freeform 739"/>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667" name="Freeform 740"/>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668" name="Freeform 741"/>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669" name="Freeform 742"/>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745" name="Rectangle 743"/>
          <p:cNvSpPr>
            <a:spLocks noChangeArrowheads="1"/>
          </p:cNvSpPr>
          <p:nvPr/>
        </p:nvSpPr>
        <p:spPr bwMode="auto">
          <a:xfrm>
            <a:off x="6092825" y="3169187"/>
            <a:ext cx="1323975" cy="217488"/>
          </a:xfrm>
          <a:prstGeom prst="rect">
            <a:avLst/>
          </a:prstGeom>
          <a:solidFill>
            <a:srgbClr val="FFFF99"/>
          </a:solidFill>
          <a:ln w="9525" algn="ctr">
            <a:solidFill>
              <a:schemeClr val="tx1"/>
            </a:solidFill>
            <a:miter lim="800000"/>
            <a:headEnd/>
            <a:tailEnd/>
          </a:ln>
        </p:spPr>
        <p:txBody>
          <a:bodyPr wrap="none" anchor="ctr"/>
          <a:lstStyle/>
          <a:p>
            <a:endParaRPr lang="en-US"/>
          </a:p>
        </p:txBody>
      </p:sp>
      <p:grpSp>
        <p:nvGrpSpPr>
          <p:cNvPr id="746" name="Group 744"/>
          <p:cNvGrpSpPr>
            <a:grpSpLocks/>
          </p:cNvGrpSpPr>
          <p:nvPr/>
        </p:nvGrpSpPr>
        <p:grpSpPr bwMode="auto">
          <a:xfrm rot="5400000">
            <a:off x="5618957" y="2915981"/>
            <a:ext cx="730250" cy="687387"/>
            <a:chOff x="6201" y="4433"/>
            <a:chExt cx="1050" cy="1080"/>
          </a:xfrm>
        </p:grpSpPr>
        <p:grpSp>
          <p:nvGrpSpPr>
            <p:cNvPr id="747" name="Group 745"/>
            <p:cNvGrpSpPr>
              <a:grpSpLocks/>
            </p:cNvGrpSpPr>
            <p:nvPr/>
          </p:nvGrpSpPr>
          <p:grpSpPr bwMode="auto">
            <a:xfrm>
              <a:off x="6277" y="4504"/>
              <a:ext cx="900" cy="926"/>
              <a:chOff x="6277" y="4504"/>
              <a:chExt cx="900" cy="926"/>
            </a:xfrm>
          </p:grpSpPr>
          <p:sp>
            <p:nvSpPr>
              <p:cNvPr id="749" name="Oval 746"/>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750" name="Oval 747"/>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748" name="Oval 748"/>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751" name="Oval 749"/>
          <p:cNvSpPr>
            <a:spLocks noChangeArrowheads="1"/>
          </p:cNvSpPr>
          <p:nvPr/>
        </p:nvSpPr>
        <p:spPr bwMode="auto">
          <a:xfrm>
            <a:off x="5300663" y="3304125"/>
            <a:ext cx="88900" cy="88900"/>
          </a:xfrm>
          <a:prstGeom prst="ellipse">
            <a:avLst/>
          </a:prstGeom>
          <a:solidFill>
            <a:srgbClr val="FF0000"/>
          </a:solidFill>
          <a:ln w="9525" algn="ctr">
            <a:solidFill>
              <a:schemeClr val="tx1"/>
            </a:solidFill>
            <a:round/>
            <a:headEnd/>
            <a:tailEnd/>
          </a:ln>
        </p:spPr>
        <p:txBody>
          <a:bodyPr wrap="none" anchor="ctr"/>
          <a:lstStyle/>
          <a:p>
            <a:endParaRPr lang="en-US"/>
          </a:p>
        </p:txBody>
      </p:sp>
      <p:sp>
        <p:nvSpPr>
          <p:cNvPr id="752" name="Oval 750"/>
          <p:cNvSpPr>
            <a:spLocks noChangeArrowheads="1"/>
          </p:cNvSpPr>
          <p:nvPr/>
        </p:nvSpPr>
        <p:spPr bwMode="auto">
          <a:xfrm>
            <a:off x="5305425" y="3189825"/>
            <a:ext cx="88900" cy="88900"/>
          </a:xfrm>
          <a:prstGeom prst="ellipse">
            <a:avLst/>
          </a:prstGeom>
          <a:solidFill>
            <a:srgbClr val="FF0000"/>
          </a:solidFill>
          <a:ln w="9525" algn="ctr">
            <a:solidFill>
              <a:schemeClr val="tx1"/>
            </a:solidFill>
            <a:round/>
            <a:headEnd/>
            <a:tailEnd/>
          </a:ln>
        </p:spPr>
        <p:txBody>
          <a:bodyPr wrap="none" anchor="ctr"/>
          <a:lstStyle/>
          <a:p>
            <a:endParaRPr lang="en-US"/>
          </a:p>
        </p:txBody>
      </p:sp>
      <p:sp>
        <p:nvSpPr>
          <p:cNvPr id="753" name="Freeform 751"/>
          <p:cNvSpPr>
            <a:spLocks/>
          </p:cNvSpPr>
          <p:nvPr/>
        </p:nvSpPr>
        <p:spPr bwMode="auto">
          <a:xfrm>
            <a:off x="5343525" y="3575587"/>
            <a:ext cx="2416175" cy="158750"/>
          </a:xfrm>
          <a:custGeom>
            <a:avLst/>
            <a:gdLst>
              <a:gd name="T0" fmla="*/ 0 w 1522"/>
              <a:gd name="T1" fmla="*/ 17 h 100"/>
              <a:gd name="T2" fmla="*/ 335 w 1522"/>
              <a:gd name="T3" fmla="*/ 86 h 100"/>
              <a:gd name="T4" fmla="*/ 1298 w 1522"/>
              <a:gd name="T5" fmla="*/ 86 h 100"/>
              <a:gd name="T6" fmla="*/ 1522 w 1522"/>
              <a:gd name="T7" fmla="*/ 0 h 100"/>
              <a:gd name="T8" fmla="*/ 0 60000 65536"/>
              <a:gd name="T9" fmla="*/ 0 60000 65536"/>
              <a:gd name="T10" fmla="*/ 0 60000 65536"/>
              <a:gd name="T11" fmla="*/ 0 60000 65536"/>
              <a:gd name="T12" fmla="*/ 0 w 1522"/>
              <a:gd name="T13" fmla="*/ 0 h 100"/>
              <a:gd name="T14" fmla="*/ 1522 w 1522"/>
              <a:gd name="T15" fmla="*/ 100 h 100"/>
            </a:gdLst>
            <a:ahLst/>
            <a:cxnLst>
              <a:cxn ang="T8">
                <a:pos x="T0" y="T1"/>
              </a:cxn>
              <a:cxn ang="T9">
                <a:pos x="T2" y="T3"/>
              </a:cxn>
              <a:cxn ang="T10">
                <a:pos x="T4" y="T5"/>
              </a:cxn>
              <a:cxn ang="T11">
                <a:pos x="T6" y="T7"/>
              </a:cxn>
            </a:cxnLst>
            <a:rect l="T12" t="T13" r="T14" b="T15"/>
            <a:pathLst>
              <a:path w="1522" h="100">
                <a:moveTo>
                  <a:pt x="0" y="17"/>
                </a:moveTo>
                <a:cubicBezTo>
                  <a:pt x="59" y="45"/>
                  <a:pt x="119" y="74"/>
                  <a:pt x="335" y="86"/>
                </a:cubicBezTo>
                <a:cubicBezTo>
                  <a:pt x="551" y="98"/>
                  <a:pt x="1100" y="100"/>
                  <a:pt x="1298" y="86"/>
                </a:cubicBezTo>
                <a:cubicBezTo>
                  <a:pt x="1496" y="72"/>
                  <a:pt x="1485" y="14"/>
                  <a:pt x="1522" y="0"/>
                </a:cubicBezTo>
              </a:path>
            </a:pathLst>
          </a:custGeom>
          <a:noFill/>
          <a:ln w="31750" cap="flat" cmpd="sng">
            <a:solidFill>
              <a:srgbClr val="0000FF"/>
            </a:solidFill>
            <a:prstDash val="solid"/>
            <a:round/>
            <a:headEnd/>
            <a:tailEnd type="triangle" w="med" len="med"/>
          </a:ln>
        </p:spPr>
        <p:txBody>
          <a:bodyPr/>
          <a:lstStyle/>
          <a:p>
            <a:endParaRPr lang="en-US"/>
          </a:p>
        </p:txBody>
      </p:sp>
      <p:sp>
        <p:nvSpPr>
          <p:cNvPr id="754" name="Freeform 752"/>
          <p:cNvSpPr>
            <a:spLocks/>
          </p:cNvSpPr>
          <p:nvPr/>
        </p:nvSpPr>
        <p:spPr bwMode="auto">
          <a:xfrm flipV="1">
            <a:off x="5343525" y="2889787"/>
            <a:ext cx="2416175" cy="158750"/>
          </a:xfrm>
          <a:custGeom>
            <a:avLst/>
            <a:gdLst>
              <a:gd name="T0" fmla="*/ 0 w 1522"/>
              <a:gd name="T1" fmla="*/ 17 h 100"/>
              <a:gd name="T2" fmla="*/ 335 w 1522"/>
              <a:gd name="T3" fmla="*/ 86 h 100"/>
              <a:gd name="T4" fmla="*/ 1298 w 1522"/>
              <a:gd name="T5" fmla="*/ 86 h 100"/>
              <a:gd name="T6" fmla="*/ 1522 w 1522"/>
              <a:gd name="T7" fmla="*/ 0 h 100"/>
              <a:gd name="T8" fmla="*/ 0 60000 65536"/>
              <a:gd name="T9" fmla="*/ 0 60000 65536"/>
              <a:gd name="T10" fmla="*/ 0 60000 65536"/>
              <a:gd name="T11" fmla="*/ 0 60000 65536"/>
              <a:gd name="T12" fmla="*/ 0 w 1522"/>
              <a:gd name="T13" fmla="*/ 0 h 100"/>
              <a:gd name="T14" fmla="*/ 1522 w 1522"/>
              <a:gd name="T15" fmla="*/ 100 h 100"/>
            </a:gdLst>
            <a:ahLst/>
            <a:cxnLst>
              <a:cxn ang="T8">
                <a:pos x="T0" y="T1"/>
              </a:cxn>
              <a:cxn ang="T9">
                <a:pos x="T2" y="T3"/>
              </a:cxn>
              <a:cxn ang="T10">
                <a:pos x="T4" y="T5"/>
              </a:cxn>
              <a:cxn ang="T11">
                <a:pos x="T6" y="T7"/>
              </a:cxn>
            </a:cxnLst>
            <a:rect l="T12" t="T13" r="T14" b="T15"/>
            <a:pathLst>
              <a:path w="1522" h="100">
                <a:moveTo>
                  <a:pt x="0" y="17"/>
                </a:moveTo>
                <a:cubicBezTo>
                  <a:pt x="59" y="45"/>
                  <a:pt x="119" y="74"/>
                  <a:pt x="335" y="86"/>
                </a:cubicBezTo>
                <a:cubicBezTo>
                  <a:pt x="551" y="98"/>
                  <a:pt x="1100" y="100"/>
                  <a:pt x="1298" y="86"/>
                </a:cubicBezTo>
                <a:cubicBezTo>
                  <a:pt x="1496" y="72"/>
                  <a:pt x="1485" y="14"/>
                  <a:pt x="1522" y="0"/>
                </a:cubicBezTo>
              </a:path>
            </a:pathLst>
          </a:custGeom>
          <a:noFill/>
          <a:ln w="31750" cap="flat" cmpd="sng">
            <a:solidFill>
              <a:srgbClr val="0000FF"/>
            </a:solidFill>
            <a:prstDash val="solid"/>
            <a:round/>
            <a:headEnd/>
            <a:tailEnd type="triangle" w="med" len="med"/>
          </a:ln>
        </p:spPr>
        <p:txBody>
          <a:bodyPr/>
          <a:lstStyle/>
          <a:p>
            <a:endParaRPr lang="en-US"/>
          </a:p>
        </p:txBody>
      </p:sp>
      <p:sp>
        <p:nvSpPr>
          <p:cNvPr id="755" name="Text Box 753"/>
          <p:cNvSpPr txBox="1">
            <a:spLocks noChangeArrowheads="1"/>
          </p:cNvSpPr>
          <p:nvPr/>
        </p:nvSpPr>
        <p:spPr bwMode="auto">
          <a:xfrm>
            <a:off x="990600" y="1447800"/>
            <a:ext cx="7462837" cy="519113"/>
          </a:xfrm>
          <a:prstGeom prst="rect">
            <a:avLst/>
          </a:prstGeom>
          <a:noFill/>
          <a:ln w="9525" algn="ctr">
            <a:noFill/>
            <a:miter lim="800000"/>
            <a:headEnd/>
            <a:tailEnd/>
          </a:ln>
        </p:spPr>
        <p:txBody>
          <a:bodyPr wrap="none">
            <a:spAutoFit/>
          </a:bodyPr>
          <a:lstStyle/>
          <a:p>
            <a:pPr marL="342900" indent="-342900">
              <a:spcBef>
                <a:spcPct val="20000"/>
              </a:spcBef>
            </a:pPr>
            <a:r>
              <a:rPr lang="en-US" sz="2800" b="1" dirty="0">
                <a:solidFill>
                  <a:schemeClr val="tx1"/>
                </a:solidFill>
                <a:latin typeface="Arial" charset="0"/>
                <a:ea typeface="ＭＳ Ｐゴシック" pitchFamily="34" charset="-128"/>
              </a:rPr>
              <a:t>Emergency Electronic Brake Lights (EEBL)</a:t>
            </a:r>
          </a:p>
        </p:txBody>
      </p:sp>
      <p:sp>
        <p:nvSpPr>
          <p:cNvPr id="756" name="Text Box 254"/>
          <p:cNvSpPr txBox="1">
            <a:spLocks noChangeArrowheads="1"/>
          </p:cNvSpPr>
          <p:nvPr/>
        </p:nvSpPr>
        <p:spPr bwMode="auto">
          <a:xfrm>
            <a:off x="148761" y="2932650"/>
            <a:ext cx="877228" cy="701731"/>
          </a:xfrm>
          <a:prstGeom prst="rect">
            <a:avLst/>
          </a:prstGeom>
          <a:noFill/>
          <a:ln w="9525" algn="ctr">
            <a:noFill/>
            <a:miter lim="800000"/>
            <a:headEnd/>
            <a:tailEnd/>
          </a:ln>
        </p:spPr>
        <p:txBody>
          <a:bodyPr wrap="none">
            <a:spAutoFit/>
          </a:bodyPr>
          <a:lstStyle/>
          <a:p>
            <a:pPr marL="342900" indent="-342900" algn="ctr">
              <a:spcBef>
                <a:spcPct val="20000"/>
              </a:spcBef>
            </a:pPr>
            <a:r>
              <a:rPr lang="en-US" sz="1800" b="1" dirty="0">
                <a:solidFill>
                  <a:schemeClr val="tx1"/>
                </a:solidFill>
                <a:latin typeface="Arial" charset="0"/>
                <a:ea typeface="ＭＳ Ｐゴシック" pitchFamily="34" charset="-128"/>
              </a:rPr>
              <a:t>Traffic</a:t>
            </a:r>
          </a:p>
          <a:p>
            <a:pPr marL="342900" indent="-342900" algn="ctr">
              <a:spcBef>
                <a:spcPct val="20000"/>
              </a:spcBef>
            </a:pPr>
            <a:r>
              <a:rPr lang="en-US" sz="1800" b="1" dirty="0">
                <a:solidFill>
                  <a:schemeClr val="tx1"/>
                </a:solidFill>
                <a:latin typeface="Arial" charset="0"/>
                <a:ea typeface="ＭＳ Ｐゴシック" pitchFamily="34" charset="-128"/>
              </a:rPr>
              <a:t>Jam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600"/>
          </a:xfrm>
        </p:spPr>
        <p:txBody>
          <a:bodyPr/>
          <a:lstStyle/>
          <a:p>
            <a:r>
              <a:rPr lang="en-US" dirty="0" smtClean="0"/>
              <a:t>V2V Safety Use Case</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 name="Group 3"/>
          <p:cNvGrpSpPr>
            <a:grpSpLocks noChangeAspect="1"/>
          </p:cNvGrpSpPr>
          <p:nvPr/>
        </p:nvGrpSpPr>
        <p:grpSpPr bwMode="auto">
          <a:xfrm rot="10800000" flipH="1" flipV="1">
            <a:off x="1069786" y="3001963"/>
            <a:ext cx="438150" cy="184150"/>
            <a:chOff x="7514" y="3468"/>
            <a:chExt cx="387" cy="180"/>
          </a:xfrm>
        </p:grpSpPr>
        <p:sp>
          <p:nvSpPr>
            <p:cNvPr id="8" name="Freeform 4"/>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9" name="Group 5"/>
            <p:cNvGrpSpPr>
              <a:grpSpLocks noChangeAspect="1"/>
            </p:cNvGrpSpPr>
            <p:nvPr/>
          </p:nvGrpSpPr>
          <p:grpSpPr bwMode="auto">
            <a:xfrm>
              <a:off x="7522" y="3615"/>
              <a:ext cx="124" cy="33"/>
              <a:chOff x="7522" y="3615"/>
              <a:chExt cx="124" cy="33"/>
            </a:xfrm>
          </p:grpSpPr>
          <p:sp>
            <p:nvSpPr>
              <p:cNvPr id="121" name="Line 6"/>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22" name="Line 7"/>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23" name="Line 8"/>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24" name="Line 9"/>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0" name="Group 10"/>
            <p:cNvGrpSpPr>
              <a:grpSpLocks noChangeAspect="1"/>
            </p:cNvGrpSpPr>
            <p:nvPr/>
          </p:nvGrpSpPr>
          <p:grpSpPr bwMode="auto">
            <a:xfrm>
              <a:off x="7514" y="3476"/>
              <a:ext cx="128" cy="33"/>
              <a:chOff x="7514" y="3476"/>
              <a:chExt cx="128" cy="33"/>
            </a:xfrm>
          </p:grpSpPr>
          <p:sp>
            <p:nvSpPr>
              <p:cNvPr id="117" name="Line 11"/>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18" name="Line 12"/>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19" name="Line 13"/>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0" name="Line 14"/>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1" name="Group 15"/>
            <p:cNvGrpSpPr>
              <a:grpSpLocks noChangeAspect="1"/>
            </p:cNvGrpSpPr>
            <p:nvPr/>
          </p:nvGrpSpPr>
          <p:grpSpPr bwMode="auto">
            <a:xfrm>
              <a:off x="7855" y="3476"/>
              <a:ext cx="32" cy="168"/>
              <a:chOff x="7855" y="3476"/>
              <a:chExt cx="32" cy="168"/>
            </a:xfrm>
          </p:grpSpPr>
          <p:sp>
            <p:nvSpPr>
              <p:cNvPr id="110" name="Line 16"/>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11" name="Line 17"/>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12" name="Line 18"/>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13" name="Line 19"/>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14" name="Line 20"/>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15" name="Line 21"/>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16" name="Line 22"/>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2" name="Group 23"/>
            <p:cNvGrpSpPr>
              <a:grpSpLocks noChangeAspect="1"/>
            </p:cNvGrpSpPr>
            <p:nvPr/>
          </p:nvGrpSpPr>
          <p:grpSpPr bwMode="auto">
            <a:xfrm>
              <a:off x="7891" y="3488"/>
              <a:ext cx="10" cy="144"/>
              <a:chOff x="7891" y="3488"/>
              <a:chExt cx="10" cy="144"/>
            </a:xfrm>
          </p:grpSpPr>
          <p:sp>
            <p:nvSpPr>
              <p:cNvPr id="106" name="Rectangle 24"/>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07" name="Rectangle 25"/>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08" name="Rectangle 26"/>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09" name="Rectangle 27"/>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3" name="Group 28"/>
            <p:cNvGrpSpPr>
              <a:grpSpLocks noChangeAspect="1"/>
            </p:cNvGrpSpPr>
            <p:nvPr/>
          </p:nvGrpSpPr>
          <p:grpSpPr bwMode="auto">
            <a:xfrm>
              <a:off x="7522" y="3488"/>
              <a:ext cx="98" cy="148"/>
              <a:chOff x="7522" y="3488"/>
              <a:chExt cx="98" cy="148"/>
            </a:xfrm>
          </p:grpSpPr>
          <p:sp>
            <p:nvSpPr>
              <p:cNvPr id="97" name="Line 29"/>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98" name="Line 30"/>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99" name="Line 31"/>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0" name="Line 32"/>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01" name="Line 33"/>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02" name="Line 34"/>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03" name="Line 35"/>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04" name="Line 36"/>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05" name="Line 37"/>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 name="Group 38"/>
            <p:cNvGrpSpPr>
              <a:grpSpLocks noChangeAspect="1"/>
            </p:cNvGrpSpPr>
            <p:nvPr/>
          </p:nvGrpSpPr>
          <p:grpSpPr bwMode="auto">
            <a:xfrm>
              <a:off x="7529" y="3488"/>
              <a:ext cx="1" cy="153"/>
              <a:chOff x="7529" y="3488"/>
              <a:chExt cx="1" cy="153"/>
            </a:xfrm>
          </p:grpSpPr>
          <p:sp>
            <p:nvSpPr>
              <p:cNvPr id="95" name="Line 39"/>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96" name="Line 40"/>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5" name="Group 41"/>
            <p:cNvGrpSpPr>
              <a:grpSpLocks noChangeAspect="1"/>
            </p:cNvGrpSpPr>
            <p:nvPr/>
          </p:nvGrpSpPr>
          <p:grpSpPr bwMode="auto">
            <a:xfrm>
              <a:off x="7829" y="3483"/>
              <a:ext cx="58" cy="146"/>
              <a:chOff x="7829" y="3483"/>
              <a:chExt cx="58" cy="146"/>
            </a:xfrm>
          </p:grpSpPr>
          <p:sp>
            <p:nvSpPr>
              <p:cNvPr id="86" name="Line 42"/>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87" name="Line 43"/>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88" name="Line 44"/>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89" name="Line 45"/>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0" name="Line 46"/>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91" name="Line 47"/>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92" name="Line 48"/>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93" name="Line 49"/>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94" name="Line 50"/>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6" name="Line 51"/>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7" name="Group 52"/>
            <p:cNvGrpSpPr>
              <a:grpSpLocks noChangeAspect="1"/>
            </p:cNvGrpSpPr>
            <p:nvPr/>
          </p:nvGrpSpPr>
          <p:grpSpPr bwMode="auto">
            <a:xfrm>
              <a:off x="7620" y="3488"/>
              <a:ext cx="209" cy="146"/>
              <a:chOff x="7620" y="3488"/>
              <a:chExt cx="209" cy="146"/>
            </a:xfrm>
          </p:grpSpPr>
          <p:sp>
            <p:nvSpPr>
              <p:cNvPr id="84" name="Freeform 53"/>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85" name="Freeform 54"/>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8" name="Line 55"/>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9" name="Group 56"/>
            <p:cNvGrpSpPr>
              <a:grpSpLocks noChangeAspect="1"/>
            </p:cNvGrpSpPr>
            <p:nvPr/>
          </p:nvGrpSpPr>
          <p:grpSpPr bwMode="auto">
            <a:xfrm>
              <a:off x="7613" y="3567"/>
              <a:ext cx="8" cy="42"/>
              <a:chOff x="7613" y="3567"/>
              <a:chExt cx="8" cy="42"/>
            </a:xfrm>
          </p:grpSpPr>
          <p:sp>
            <p:nvSpPr>
              <p:cNvPr id="79" name="Line 57"/>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0" name="Line 58"/>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1" name="Line 59"/>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2" name="Line 60"/>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3" name="Line 61"/>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0" name="Line 62"/>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1" name="Line 63"/>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2" name="Line 6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3" name="Line 65"/>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4" name="Line 6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5" name="Line 6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6" name="Line 6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 name="Line 69"/>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8" name="Line 70"/>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9" name="Group 71"/>
            <p:cNvGrpSpPr>
              <a:grpSpLocks noChangeAspect="1"/>
            </p:cNvGrpSpPr>
            <p:nvPr/>
          </p:nvGrpSpPr>
          <p:grpSpPr bwMode="auto">
            <a:xfrm>
              <a:off x="7598" y="3516"/>
              <a:ext cx="15" cy="44"/>
              <a:chOff x="7598" y="3516"/>
              <a:chExt cx="15" cy="44"/>
            </a:xfrm>
          </p:grpSpPr>
          <p:sp>
            <p:nvSpPr>
              <p:cNvPr id="74" name="Line 72"/>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75" name="Line 73"/>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76" name="Line 74"/>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77" name="Line 75"/>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78" name="Line 76"/>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0" name="Line 77"/>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31" name="Line 78"/>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32" name="Line 7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3" name="Line 80"/>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4" name="Line 81"/>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35" name="Line 82"/>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36" name="Line 8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37" name="Line 84"/>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38" name="Line 85"/>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39" name="Group 86"/>
            <p:cNvGrpSpPr>
              <a:grpSpLocks noChangeAspect="1"/>
            </p:cNvGrpSpPr>
            <p:nvPr/>
          </p:nvGrpSpPr>
          <p:grpSpPr bwMode="auto">
            <a:xfrm>
              <a:off x="7625" y="3468"/>
              <a:ext cx="164" cy="27"/>
              <a:chOff x="7625" y="3468"/>
              <a:chExt cx="164" cy="27"/>
            </a:xfrm>
          </p:grpSpPr>
          <p:sp>
            <p:nvSpPr>
              <p:cNvPr id="64" name="Line 87"/>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65" name="Line 88"/>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66" name="Line 89"/>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67" name="Line 90"/>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68" name="Line 91"/>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69" name="Line 92"/>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0" name="Line 93"/>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1" name="Line 94"/>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2" name="Line 95"/>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3" name="Line 96"/>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0" name="Group 97"/>
            <p:cNvGrpSpPr>
              <a:grpSpLocks noChangeAspect="1"/>
            </p:cNvGrpSpPr>
            <p:nvPr/>
          </p:nvGrpSpPr>
          <p:grpSpPr bwMode="auto">
            <a:xfrm>
              <a:off x="7634" y="3622"/>
              <a:ext cx="161" cy="22"/>
              <a:chOff x="7634" y="3622"/>
              <a:chExt cx="161" cy="22"/>
            </a:xfrm>
          </p:grpSpPr>
          <p:sp>
            <p:nvSpPr>
              <p:cNvPr id="54" name="Line 98"/>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55" name="Line 99"/>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56" name="Line 100"/>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57" name="Line 101"/>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58" name="Line 102"/>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59" name="Line 103"/>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0" name="Line 104"/>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1" name="Line 105"/>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2" name="Line 106"/>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3" name="Line 107"/>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 name="Group 108"/>
            <p:cNvGrpSpPr>
              <a:grpSpLocks noChangeAspect="1"/>
            </p:cNvGrpSpPr>
            <p:nvPr/>
          </p:nvGrpSpPr>
          <p:grpSpPr bwMode="auto">
            <a:xfrm>
              <a:off x="7709" y="3468"/>
              <a:ext cx="2" cy="27"/>
              <a:chOff x="7709" y="3468"/>
              <a:chExt cx="2" cy="27"/>
            </a:xfrm>
          </p:grpSpPr>
          <p:sp>
            <p:nvSpPr>
              <p:cNvPr id="52" name="Line 109"/>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3" name="Line 110"/>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2" name="Group 111"/>
            <p:cNvGrpSpPr>
              <a:grpSpLocks noChangeAspect="1"/>
            </p:cNvGrpSpPr>
            <p:nvPr/>
          </p:nvGrpSpPr>
          <p:grpSpPr bwMode="auto">
            <a:xfrm>
              <a:off x="7718" y="3622"/>
              <a:ext cx="1" cy="19"/>
              <a:chOff x="7718" y="3622"/>
              <a:chExt cx="1" cy="19"/>
            </a:xfrm>
          </p:grpSpPr>
          <p:sp>
            <p:nvSpPr>
              <p:cNvPr id="50" name="Line 112"/>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1" name="Line 113"/>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3" name="Group 114"/>
            <p:cNvGrpSpPr>
              <a:grpSpLocks noChangeAspect="1"/>
            </p:cNvGrpSpPr>
            <p:nvPr/>
          </p:nvGrpSpPr>
          <p:grpSpPr bwMode="auto">
            <a:xfrm>
              <a:off x="7634" y="3476"/>
              <a:ext cx="137" cy="158"/>
              <a:chOff x="7634" y="3476"/>
              <a:chExt cx="137" cy="158"/>
            </a:xfrm>
          </p:grpSpPr>
          <p:sp>
            <p:nvSpPr>
              <p:cNvPr id="44" name="Freeform 115"/>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5" name="Freeform 116"/>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6" name="Freeform 117"/>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7" name="Freeform 118"/>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8" name="Freeform 119"/>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9" name="Freeform 120"/>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125" name="Oval 121"/>
          <p:cNvSpPr>
            <a:spLocks noChangeArrowheads="1"/>
          </p:cNvSpPr>
          <p:nvPr/>
        </p:nvSpPr>
        <p:spPr bwMode="auto">
          <a:xfrm>
            <a:off x="1446024" y="3119438"/>
            <a:ext cx="88900" cy="88900"/>
          </a:xfrm>
          <a:prstGeom prst="ellipse">
            <a:avLst/>
          </a:prstGeom>
          <a:solidFill>
            <a:srgbClr val="FF9900"/>
          </a:solidFill>
          <a:ln w="9525" algn="ctr">
            <a:solidFill>
              <a:schemeClr val="tx1"/>
            </a:solidFill>
            <a:round/>
            <a:headEnd/>
            <a:tailEnd/>
          </a:ln>
        </p:spPr>
        <p:txBody>
          <a:bodyPr wrap="none" anchor="ctr"/>
          <a:lstStyle/>
          <a:p>
            <a:endParaRPr lang="en-US"/>
          </a:p>
        </p:txBody>
      </p:sp>
      <p:sp>
        <p:nvSpPr>
          <p:cNvPr id="126" name="Rectangle 123"/>
          <p:cNvSpPr>
            <a:spLocks noChangeArrowheads="1"/>
          </p:cNvSpPr>
          <p:nvPr/>
        </p:nvSpPr>
        <p:spPr bwMode="auto">
          <a:xfrm>
            <a:off x="5867400" y="4333875"/>
            <a:ext cx="2887663" cy="1006475"/>
          </a:xfrm>
          <a:prstGeom prst="rect">
            <a:avLst/>
          </a:prstGeom>
          <a:noFill/>
          <a:ln w="9525" algn="ctr">
            <a:noFill/>
            <a:miter lim="800000"/>
            <a:headEnd/>
            <a:tailEnd/>
          </a:ln>
        </p:spPr>
        <p:txBody>
          <a:bodyPr>
            <a:spAutoFit/>
          </a:bodyPr>
          <a:lstStyle/>
          <a:p>
            <a:pPr marL="342900" indent="-342900">
              <a:spcBef>
                <a:spcPct val="20000"/>
              </a:spcBef>
            </a:pPr>
            <a:r>
              <a:rPr lang="en-US" altLang="ja-JP" sz="2000" b="1">
                <a:solidFill>
                  <a:srgbClr val="FF0000"/>
                </a:solidFill>
                <a:latin typeface="Arial" charset="0"/>
                <a:ea typeface="ＭＳ Ｐゴシック" pitchFamily="34" charset="-128"/>
              </a:rPr>
              <a:t>Normal driving – advisory indicator of car in blind spot</a:t>
            </a:r>
            <a:endParaRPr lang="en-US" altLang="ja-JP" sz="1600" b="1">
              <a:solidFill>
                <a:srgbClr val="FF0000"/>
              </a:solidFill>
              <a:latin typeface="Arial" charset="0"/>
              <a:ea typeface="ＭＳ Ｐゴシック" pitchFamily="34" charset="-128"/>
            </a:endParaRPr>
          </a:p>
        </p:txBody>
      </p:sp>
      <p:grpSp>
        <p:nvGrpSpPr>
          <p:cNvPr id="127" name="Group 124"/>
          <p:cNvGrpSpPr>
            <a:grpSpLocks/>
          </p:cNvGrpSpPr>
          <p:nvPr/>
        </p:nvGrpSpPr>
        <p:grpSpPr bwMode="auto">
          <a:xfrm rot="5400000">
            <a:off x="935643" y="2729706"/>
            <a:ext cx="730250" cy="687387"/>
            <a:chOff x="6201" y="4433"/>
            <a:chExt cx="1050" cy="1080"/>
          </a:xfrm>
        </p:grpSpPr>
        <p:grpSp>
          <p:nvGrpSpPr>
            <p:cNvPr id="128" name="Group 125"/>
            <p:cNvGrpSpPr>
              <a:grpSpLocks/>
            </p:cNvGrpSpPr>
            <p:nvPr/>
          </p:nvGrpSpPr>
          <p:grpSpPr bwMode="auto">
            <a:xfrm>
              <a:off x="6277" y="4504"/>
              <a:ext cx="900" cy="926"/>
              <a:chOff x="6277" y="4504"/>
              <a:chExt cx="900" cy="926"/>
            </a:xfrm>
          </p:grpSpPr>
          <p:sp>
            <p:nvSpPr>
              <p:cNvPr id="130" name="Oval 126"/>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31" name="Oval 127"/>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129" name="Oval 128"/>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32" name="Group 129"/>
          <p:cNvGrpSpPr>
            <a:grpSpLocks noChangeAspect="1"/>
          </p:cNvGrpSpPr>
          <p:nvPr/>
        </p:nvGrpSpPr>
        <p:grpSpPr bwMode="auto">
          <a:xfrm rot="10800000" flipH="1" flipV="1">
            <a:off x="6762561" y="3011488"/>
            <a:ext cx="438150" cy="184150"/>
            <a:chOff x="7514" y="3468"/>
            <a:chExt cx="387" cy="180"/>
          </a:xfrm>
        </p:grpSpPr>
        <p:sp>
          <p:nvSpPr>
            <p:cNvPr id="133" name="Freeform 130"/>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4" name="Group 131"/>
            <p:cNvGrpSpPr>
              <a:grpSpLocks noChangeAspect="1"/>
            </p:cNvGrpSpPr>
            <p:nvPr/>
          </p:nvGrpSpPr>
          <p:grpSpPr bwMode="auto">
            <a:xfrm>
              <a:off x="7522" y="3615"/>
              <a:ext cx="124" cy="33"/>
              <a:chOff x="7522" y="3615"/>
              <a:chExt cx="124" cy="33"/>
            </a:xfrm>
          </p:grpSpPr>
          <p:sp>
            <p:nvSpPr>
              <p:cNvPr id="246" name="Line 132"/>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47" name="Line 133"/>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48" name="Line 134"/>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49" name="Line 135"/>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5" name="Group 136"/>
            <p:cNvGrpSpPr>
              <a:grpSpLocks noChangeAspect="1"/>
            </p:cNvGrpSpPr>
            <p:nvPr/>
          </p:nvGrpSpPr>
          <p:grpSpPr bwMode="auto">
            <a:xfrm>
              <a:off x="7514" y="3476"/>
              <a:ext cx="128" cy="33"/>
              <a:chOff x="7514" y="3476"/>
              <a:chExt cx="128" cy="33"/>
            </a:xfrm>
          </p:grpSpPr>
          <p:sp>
            <p:nvSpPr>
              <p:cNvPr id="242" name="Line 137"/>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3" name="Line 138"/>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4" name="Line 139"/>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5" name="Line 140"/>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6" name="Group 141"/>
            <p:cNvGrpSpPr>
              <a:grpSpLocks noChangeAspect="1"/>
            </p:cNvGrpSpPr>
            <p:nvPr/>
          </p:nvGrpSpPr>
          <p:grpSpPr bwMode="auto">
            <a:xfrm>
              <a:off x="7855" y="3476"/>
              <a:ext cx="32" cy="168"/>
              <a:chOff x="7855" y="3476"/>
              <a:chExt cx="32" cy="168"/>
            </a:xfrm>
          </p:grpSpPr>
          <p:sp>
            <p:nvSpPr>
              <p:cNvPr id="235" name="Line 142"/>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6" name="Line 143"/>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37" name="Line 144"/>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38" name="Line 145"/>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39" name="Line 146"/>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0" name="Line 147"/>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1" name="Line 148"/>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37" name="Group 149"/>
            <p:cNvGrpSpPr>
              <a:grpSpLocks noChangeAspect="1"/>
            </p:cNvGrpSpPr>
            <p:nvPr/>
          </p:nvGrpSpPr>
          <p:grpSpPr bwMode="auto">
            <a:xfrm>
              <a:off x="7891" y="3488"/>
              <a:ext cx="10" cy="144"/>
              <a:chOff x="7891" y="3488"/>
              <a:chExt cx="10" cy="144"/>
            </a:xfrm>
          </p:grpSpPr>
          <p:sp>
            <p:nvSpPr>
              <p:cNvPr id="231" name="Rectangle 150"/>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2" name="Rectangle 151"/>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3" name="Rectangle 152"/>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4" name="Rectangle 153"/>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38" name="Group 154"/>
            <p:cNvGrpSpPr>
              <a:grpSpLocks noChangeAspect="1"/>
            </p:cNvGrpSpPr>
            <p:nvPr/>
          </p:nvGrpSpPr>
          <p:grpSpPr bwMode="auto">
            <a:xfrm>
              <a:off x="7522" y="3488"/>
              <a:ext cx="98" cy="148"/>
              <a:chOff x="7522" y="3488"/>
              <a:chExt cx="98" cy="148"/>
            </a:xfrm>
          </p:grpSpPr>
          <p:sp>
            <p:nvSpPr>
              <p:cNvPr id="222" name="Line 155"/>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3" name="Line 156"/>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4" name="Line 157"/>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5" name="Line 158"/>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6" name="Line 159"/>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27" name="Line 160"/>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28" name="Line 161"/>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29" name="Line 162"/>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0" name="Line 163"/>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39" name="Group 164"/>
            <p:cNvGrpSpPr>
              <a:grpSpLocks noChangeAspect="1"/>
            </p:cNvGrpSpPr>
            <p:nvPr/>
          </p:nvGrpSpPr>
          <p:grpSpPr bwMode="auto">
            <a:xfrm>
              <a:off x="7529" y="3488"/>
              <a:ext cx="1" cy="153"/>
              <a:chOff x="7529" y="3488"/>
              <a:chExt cx="1" cy="153"/>
            </a:xfrm>
          </p:grpSpPr>
          <p:sp>
            <p:nvSpPr>
              <p:cNvPr id="220" name="Line 165"/>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1" name="Line 166"/>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0" name="Group 167"/>
            <p:cNvGrpSpPr>
              <a:grpSpLocks noChangeAspect="1"/>
            </p:cNvGrpSpPr>
            <p:nvPr/>
          </p:nvGrpSpPr>
          <p:grpSpPr bwMode="auto">
            <a:xfrm>
              <a:off x="7829" y="3483"/>
              <a:ext cx="58" cy="146"/>
              <a:chOff x="7829" y="3483"/>
              <a:chExt cx="58" cy="146"/>
            </a:xfrm>
          </p:grpSpPr>
          <p:sp>
            <p:nvSpPr>
              <p:cNvPr id="211" name="Line 168"/>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2" name="Line 169"/>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3" name="Line 170"/>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4" name="Line 171"/>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5" name="Line 172"/>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6" name="Line 173"/>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17" name="Line 174"/>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18" name="Line 175"/>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19" name="Line 176"/>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1" name="Line 177"/>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2" name="Group 178"/>
            <p:cNvGrpSpPr>
              <a:grpSpLocks noChangeAspect="1"/>
            </p:cNvGrpSpPr>
            <p:nvPr/>
          </p:nvGrpSpPr>
          <p:grpSpPr bwMode="auto">
            <a:xfrm>
              <a:off x="7620" y="3488"/>
              <a:ext cx="209" cy="146"/>
              <a:chOff x="7620" y="3488"/>
              <a:chExt cx="209" cy="146"/>
            </a:xfrm>
          </p:grpSpPr>
          <p:sp>
            <p:nvSpPr>
              <p:cNvPr id="209" name="Freeform 179"/>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0" name="Freeform 180"/>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3" name="Line 181"/>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4" name="Group 182"/>
            <p:cNvGrpSpPr>
              <a:grpSpLocks noChangeAspect="1"/>
            </p:cNvGrpSpPr>
            <p:nvPr/>
          </p:nvGrpSpPr>
          <p:grpSpPr bwMode="auto">
            <a:xfrm>
              <a:off x="7613" y="3567"/>
              <a:ext cx="8" cy="42"/>
              <a:chOff x="7613" y="3567"/>
              <a:chExt cx="8" cy="42"/>
            </a:xfrm>
          </p:grpSpPr>
          <p:sp>
            <p:nvSpPr>
              <p:cNvPr id="204" name="Line 183"/>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5" name="Line 184"/>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6" name="Line 185"/>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07" name="Line 186"/>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08" name="Line 187"/>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5" name="Line 188"/>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6" name="Line 189"/>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47" name="Line 190"/>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48"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49" name="Line 192"/>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0"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1"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2" name="Line 195"/>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3" name="Line 196"/>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4" name="Group 197"/>
            <p:cNvGrpSpPr>
              <a:grpSpLocks noChangeAspect="1"/>
            </p:cNvGrpSpPr>
            <p:nvPr/>
          </p:nvGrpSpPr>
          <p:grpSpPr bwMode="auto">
            <a:xfrm>
              <a:off x="7598" y="3516"/>
              <a:ext cx="15" cy="44"/>
              <a:chOff x="7598" y="3516"/>
              <a:chExt cx="15" cy="44"/>
            </a:xfrm>
          </p:grpSpPr>
          <p:sp>
            <p:nvSpPr>
              <p:cNvPr id="199" name="Line 198"/>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0" name="Line 199"/>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1" name="Line 200"/>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2" name="Line 201"/>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3" name="Line 202"/>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5" name="Line 203"/>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6" name="Line 204"/>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57" name="Line 205"/>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58"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59" name="Line 207"/>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0" name="Line 208"/>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1" name="Line 209"/>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2"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3" name="Line 211"/>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4" name="Group 212"/>
            <p:cNvGrpSpPr>
              <a:grpSpLocks noChangeAspect="1"/>
            </p:cNvGrpSpPr>
            <p:nvPr/>
          </p:nvGrpSpPr>
          <p:grpSpPr bwMode="auto">
            <a:xfrm>
              <a:off x="7625" y="3468"/>
              <a:ext cx="164" cy="27"/>
              <a:chOff x="7625" y="3468"/>
              <a:chExt cx="164" cy="27"/>
            </a:xfrm>
          </p:grpSpPr>
          <p:sp>
            <p:nvSpPr>
              <p:cNvPr id="189" name="Line 213"/>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0" name="Line 214"/>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1" name="Line 215"/>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2" name="Line 216"/>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3" name="Line 217"/>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4" name="Line 218"/>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5" name="Line 219"/>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6" name="Line 220"/>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197" name="Line 221"/>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198" name="Line 222"/>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5" name="Group 223"/>
            <p:cNvGrpSpPr>
              <a:grpSpLocks noChangeAspect="1"/>
            </p:cNvGrpSpPr>
            <p:nvPr/>
          </p:nvGrpSpPr>
          <p:grpSpPr bwMode="auto">
            <a:xfrm>
              <a:off x="7634" y="3622"/>
              <a:ext cx="161" cy="22"/>
              <a:chOff x="7634" y="3622"/>
              <a:chExt cx="161" cy="22"/>
            </a:xfrm>
          </p:grpSpPr>
          <p:sp>
            <p:nvSpPr>
              <p:cNvPr id="179" name="Line 224"/>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0" name="Line 225"/>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1" name="Line 226"/>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2" name="Line 227"/>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3" name="Line 228"/>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4" name="Line 229"/>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5" name="Line 230"/>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6" name="Line 231"/>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87" name="Line 232"/>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88" name="Line 233"/>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6" name="Group 234"/>
            <p:cNvGrpSpPr>
              <a:grpSpLocks noChangeAspect="1"/>
            </p:cNvGrpSpPr>
            <p:nvPr/>
          </p:nvGrpSpPr>
          <p:grpSpPr bwMode="auto">
            <a:xfrm>
              <a:off x="7709" y="3468"/>
              <a:ext cx="2" cy="27"/>
              <a:chOff x="7709" y="3468"/>
              <a:chExt cx="2" cy="27"/>
            </a:xfrm>
          </p:grpSpPr>
          <p:sp>
            <p:nvSpPr>
              <p:cNvPr id="177" name="Line 235"/>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78" name="Line 236"/>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67" name="Group 237"/>
            <p:cNvGrpSpPr>
              <a:grpSpLocks noChangeAspect="1"/>
            </p:cNvGrpSpPr>
            <p:nvPr/>
          </p:nvGrpSpPr>
          <p:grpSpPr bwMode="auto">
            <a:xfrm>
              <a:off x="7718" y="3622"/>
              <a:ext cx="1" cy="19"/>
              <a:chOff x="7718" y="3622"/>
              <a:chExt cx="1" cy="19"/>
            </a:xfrm>
          </p:grpSpPr>
          <p:sp>
            <p:nvSpPr>
              <p:cNvPr id="175" name="Line 238"/>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6" name="Line 239"/>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68" name="Group 240"/>
            <p:cNvGrpSpPr>
              <a:grpSpLocks noChangeAspect="1"/>
            </p:cNvGrpSpPr>
            <p:nvPr/>
          </p:nvGrpSpPr>
          <p:grpSpPr bwMode="auto">
            <a:xfrm>
              <a:off x="7634" y="3476"/>
              <a:ext cx="137" cy="158"/>
              <a:chOff x="7634" y="3476"/>
              <a:chExt cx="137" cy="158"/>
            </a:xfrm>
          </p:grpSpPr>
          <p:sp>
            <p:nvSpPr>
              <p:cNvPr id="169" name="Freeform 241"/>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0" name="Freeform 242"/>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1" name="Freeform 243"/>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2" name="Freeform 244"/>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5"/>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6"/>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250" name="Group 247"/>
          <p:cNvGrpSpPr>
            <a:grpSpLocks/>
          </p:cNvGrpSpPr>
          <p:nvPr/>
        </p:nvGrpSpPr>
        <p:grpSpPr bwMode="auto">
          <a:xfrm rot="5400000">
            <a:off x="6614130" y="2780506"/>
            <a:ext cx="730250" cy="687388"/>
            <a:chOff x="6201" y="4433"/>
            <a:chExt cx="1050" cy="1080"/>
          </a:xfrm>
        </p:grpSpPr>
        <p:grpSp>
          <p:nvGrpSpPr>
            <p:cNvPr id="251" name="Group 248"/>
            <p:cNvGrpSpPr>
              <a:grpSpLocks/>
            </p:cNvGrpSpPr>
            <p:nvPr/>
          </p:nvGrpSpPr>
          <p:grpSpPr bwMode="auto">
            <a:xfrm>
              <a:off x="6277" y="4504"/>
              <a:ext cx="900" cy="926"/>
              <a:chOff x="6277" y="4504"/>
              <a:chExt cx="900" cy="926"/>
            </a:xfrm>
          </p:grpSpPr>
          <p:sp>
            <p:nvSpPr>
              <p:cNvPr id="253" name="Oval 249"/>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54" name="Oval 250"/>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2" name="Oval 251"/>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255" name="Line 252"/>
          <p:cNvSpPr>
            <a:spLocks noChangeShapeType="1"/>
          </p:cNvSpPr>
          <p:nvPr/>
        </p:nvSpPr>
        <p:spPr bwMode="auto">
          <a:xfrm>
            <a:off x="537974" y="2719388"/>
            <a:ext cx="8216900" cy="0"/>
          </a:xfrm>
          <a:prstGeom prst="line">
            <a:avLst/>
          </a:prstGeom>
          <a:noFill/>
          <a:ln w="25400">
            <a:solidFill>
              <a:schemeClr val="tx1"/>
            </a:solidFill>
            <a:round/>
            <a:headEnd/>
            <a:tailEnd/>
          </a:ln>
        </p:spPr>
        <p:txBody>
          <a:bodyPr/>
          <a:lstStyle/>
          <a:p>
            <a:endParaRPr lang="en-US"/>
          </a:p>
        </p:txBody>
      </p:sp>
      <p:sp>
        <p:nvSpPr>
          <p:cNvPr id="256" name="Line 253"/>
          <p:cNvSpPr>
            <a:spLocks noChangeShapeType="1"/>
          </p:cNvSpPr>
          <p:nvPr/>
        </p:nvSpPr>
        <p:spPr bwMode="auto">
          <a:xfrm>
            <a:off x="512574" y="4090988"/>
            <a:ext cx="8216900" cy="0"/>
          </a:xfrm>
          <a:prstGeom prst="line">
            <a:avLst/>
          </a:prstGeom>
          <a:noFill/>
          <a:ln w="25400">
            <a:solidFill>
              <a:schemeClr val="tx1"/>
            </a:solidFill>
            <a:round/>
            <a:headEnd/>
            <a:tailEnd/>
          </a:ln>
        </p:spPr>
        <p:txBody>
          <a:bodyPr/>
          <a:lstStyle/>
          <a:p>
            <a:endParaRPr lang="en-US"/>
          </a:p>
        </p:txBody>
      </p:sp>
      <p:sp>
        <p:nvSpPr>
          <p:cNvPr id="257" name="Line 254"/>
          <p:cNvSpPr>
            <a:spLocks noChangeShapeType="1"/>
          </p:cNvSpPr>
          <p:nvPr/>
        </p:nvSpPr>
        <p:spPr bwMode="auto">
          <a:xfrm>
            <a:off x="525274" y="3417888"/>
            <a:ext cx="8216900" cy="0"/>
          </a:xfrm>
          <a:prstGeom prst="line">
            <a:avLst/>
          </a:prstGeom>
          <a:noFill/>
          <a:ln w="25400">
            <a:solidFill>
              <a:schemeClr val="tx1"/>
            </a:solidFill>
            <a:prstDash val="dash"/>
            <a:round/>
            <a:headEnd/>
            <a:tailEnd/>
          </a:ln>
        </p:spPr>
        <p:txBody>
          <a:bodyPr/>
          <a:lstStyle/>
          <a:p>
            <a:endParaRPr lang="en-US"/>
          </a:p>
        </p:txBody>
      </p:sp>
      <p:sp>
        <p:nvSpPr>
          <p:cNvPr id="258" name="Line 255"/>
          <p:cNvSpPr>
            <a:spLocks noChangeShapeType="1"/>
          </p:cNvSpPr>
          <p:nvPr/>
        </p:nvSpPr>
        <p:spPr bwMode="auto">
          <a:xfrm>
            <a:off x="499874" y="4167188"/>
            <a:ext cx="8216900" cy="0"/>
          </a:xfrm>
          <a:prstGeom prst="line">
            <a:avLst/>
          </a:prstGeom>
          <a:noFill/>
          <a:ln w="25400">
            <a:solidFill>
              <a:schemeClr val="tx1"/>
            </a:solidFill>
            <a:round/>
            <a:headEnd/>
            <a:tailEnd/>
          </a:ln>
        </p:spPr>
        <p:txBody>
          <a:bodyPr/>
          <a:lstStyle/>
          <a:p>
            <a:endParaRPr lang="en-US"/>
          </a:p>
        </p:txBody>
      </p:sp>
      <p:sp>
        <p:nvSpPr>
          <p:cNvPr id="259" name="AutoShape 256"/>
          <p:cNvSpPr>
            <a:spLocks noChangeArrowheads="1"/>
          </p:cNvSpPr>
          <p:nvPr/>
        </p:nvSpPr>
        <p:spPr bwMode="auto">
          <a:xfrm>
            <a:off x="6019611" y="3027363"/>
            <a:ext cx="492125" cy="198437"/>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grpSp>
        <p:nvGrpSpPr>
          <p:cNvPr id="260" name="Group 257"/>
          <p:cNvGrpSpPr>
            <a:grpSpLocks noChangeAspect="1"/>
          </p:cNvGrpSpPr>
          <p:nvPr/>
        </p:nvGrpSpPr>
        <p:grpSpPr bwMode="auto">
          <a:xfrm rot="10800000" flipH="1" flipV="1">
            <a:off x="7446774" y="3695700"/>
            <a:ext cx="438150" cy="184150"/>
            <a:chOff x="7514" y="3468"/>
            <a:chExt cx="387" cy="180"/>
          </a:xfrm>
        </p:grpSpPr>
        <p:sp>
          <p:nvSpPr>
            <p:cNvPr id="261" name="Freeform 258"/>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262" name="Group 259"/>
            <p:cNvGrpSpPr>
              <a:grpSpLocks noChangeAspect="1"/>
            </p:cNvGrpSpPr>
            <p:nvPr/>
          </p:nvGrpSpPr>
          <p:grpSpPr bwMode="auto">
            <a:xfrm>
              <a:off x="7522" y="3615"/>
              <a:ext cx="124" cy="33"/>
              <a:chOff x="7522" y="3615"/>
              <a:chExt cx="124" cy="33"/>
            </a:xfrm>
          </p:grpSpPr>
          <p:sp>
            <p:nvSpPr>
              <p:cNvPr id="374" name="Line 260"/>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375" name="Line 261"/>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376" name="Line 262"/>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377" name="Line 263"/>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263" name="Group 264"/>
            <p:cNvGrpSpPr>
              <a:grpSpLocks noChangeAspect="1"/>
            </p:cNvGrpSpPr>
            <p:nvPr/>
          </p:nvGrpSpPr>
          <p:grpSpPr bwMode="auto">
            <a:xfrm>
              <a:off x="7514" y="3476"/>
              <a:ext cx="128" cy="33"/>
              <a:chOff x="7514" y="3476"/>
              <a:chExt cx="128" cy="33"/>
            </a:xfrm>
          </p:grpSpPr>
          <p:sp>
            <p:nvSpPr>
              <p:cNvPr id="370" name="Line 265"/>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371" name="Line 266"/>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372" name="Line 267"/>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373" name="Line 268"/>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64" name="Group 269"/>
            <p:cNvGrpSpPr>
              <a:grpSpLocks noChangeAspect="1"/>
            </p:cNvGrpSpPr>
            <p:nvPr/>
          </p:nvGrpSpPr>
          <p:grpSpPr bwMode="auto">
            <a:xfrm>
              <a:off x="7855" y="3476"/>
              <a:ext cx="32" cy="168"/>
              <a:chOff x="7855" y="3476"/>
              <a:chExt cx="32" cy="168"/>
            </a:xfrm>
          </p:grpSpPr>
          <p:sp>
            <p:nvSpPr>
              <p:cNvPr id="363" name="Line 270"/>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364" name="Line 271"/>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365" name="Line 272"/>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366" name="Line 273"/>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367" name="Line 274"/>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368" name="Line 275"/>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369" name="Line 276"/>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65" name="Group 277"/>
            <p:cNvGrpSpPr>
              <a:grpSpLocks noChangeAspect="1"/>
            </p:cNvGrpSpPr>
            <p:nvPr/>
          </p:nvGrpSpPr>
          <p:grpSpPr bwMode="auto">
            <a:xfrm>
              <a:off x="7891" y="3488"/>
              <a:ext cx="10" cy="144"/>
              <a:chOff x="7891" y="3488"/>
              <a:chExt cx="10" cy="144"/>
            </a:xfrm>
          </p:grpSpPr>
          <p:sp>
            <p:nvSpPr>
              <p:cNvPr id="359" name="Rectangle 278"/>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360" name="Rectangle 279"/>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361" name="Rectangle 280"/>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362" name="Rectangle 281"/>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66" name="Group 282"/>
            <p:cNvGrpSpPr>
              <a:grpSpLocks noChangeAspect="1"/>
            </p:cNvGrpSpPr>
            <p:nvPr/>
          </p:nvGrpSpPr>
          <p:grpSpPr bwMode="auto">
            <a:xfrm>
              <a:off x="7522" y="3488"/>
              <a:ext cx="98" cy="148"/>
              <a:chOff x="7522" y="3488"/>
              <a:chExt cx="98" cy="148"/>
            </a:xfrm>
          </p:grpSpPr>
          <p:sp>
            <p:nvSpPr>
              <p:cNvPr id="350" name="Line 283"/>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351" name="Line 284"/>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352" name="Line 285"/>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353" name="Line 286"/>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354" name="Line 287"/>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355" name="Line 288"/>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356" name="Line 289"/>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357" name="Line 290"/>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358" name="Line 291"/>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67" name="Group 292"/>
            <p:cNvGrpSpPr>
              <a:grpSpLocks noChangeAspect="1"/>
            </p:cNvGrpSpPr>
            <p:nvPr/>
          </p:nvGrpSpPr>
          <p:grpSpPr bwMode="auto">
            <a:xfrm>
              <a:off x="7529" y="3488"/>
              <a:ext cx="1" cy="153"/>
              <a:chOff x="7529" y="3488"/>
              <a:chExt cx="1" cy="153"/>
            </a:xfrm>
          </p:grpSpPr>
          <p:sp>
            <p:nvSpPr>
              <p:cNvPr id="348" name="Line 293"/>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349" name="Line 294"/>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68" name="Group 295"/>
            <p:cNvGrpSpPr>
              <a:grpSpLocks noChangeAspect="1"/>
            </p:cNvGrpSpPr>
            <p:nvPr/>
          </p:nvGrpSpPr>
          <p:grpSpPr bwMode="auto">
            <a:xfrm>
              <a:off x="7829" y="3483"/>
              <a:ext cx="58" cy="146"/>
              <a:chOff x="7829" y="3483"/>
              <a:chExt cx="58" cy="146"/>
            </a:xfrm>
          </p:grpSpPr>
          <p:sp>
            <p:nvSpPr>
              <p:cNvPr id="339" name="Line 296"/>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340" name="Line 297"/>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341" name="Line 298"/>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342" name="Line 299"/>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343" name="Line 300"/>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344" name="Line 301"/>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345" name="Line 302"/>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346" name="Line 303"/>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347" name="Line 304"/>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69" name="Line 305"/>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70" name="Group 306"/>
            <p:cNvGrpSpPr>
              <a:grpSpLocks noChangeAspect="1"/>
            </p:cNvGrpSpPr>
            <p:nvPr/>
          </p:nvGrpSpPr>
          <p:grpSpPr bwMode="auto">
            <a:xfrm>
              <a:off x="7620" y="3488"/>
              <a:ext cx="209" cy="146"/>
              <a:chOff x="7620" y="3488"/>
              <a:chExt cx="209" cy="146"/>
            </a:xfrm>
          </p:grpSpPr>
          <p:sp>
            <p:nvSpPr>
              <p:cNvPr id="337" name="Freeform 307"/>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338" name="Freeform 308"/>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71" name="Line 309"/>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72" name="Group 310"/>
            <p:cNvGrpSpPr>
              <a:grpSpLocks noChangeAspect="1"/>
            </p:cNvGrpSpPr>
            <p:nvPr/>
          </p:nvGrpSpPr>
          <p:grpSpPr bwMode="auto">
            <a:xfrm>
              <a:off x="7613" y="3567"/>
              <a:ext cx="8" cy="42"/>
              <a:chOff x="7613" y="3567"/>
              <a:chExt cx="8" cy="42"/>
            </a:xfrm>
          </p:grpSpPr>
          <p:sp>
            <p:nvSpPr>
              <p:cNvPr id="332" name="Line 311"/>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333" name="Line 312"/>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334" name="Line 313"/>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335" name="Line 314"/>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336" name="Line 315"/>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73" name="Line 316"/>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74" name="Line 317"/>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5" name="Line 318"/>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6" name="Line 319"/>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7" name="Line 320"/>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8" name="Line 321"/>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9" name="Line 322"/>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80" name="Line 323"/>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81" name="Line 324"/>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82" name="Group 325"/>
            <p:cNvGrpSpPr>
              <a:grpSpLocks noChangeAspect="1"/>
            </p:cNvGrpSpPr>
            <p:nvPr/>
          </p:nvGrpSpPr>
          <p:grpSpPr bwMode="auto">
            <a:xfrm>
              <a:off x="7598" y="3516"/>
              <a:ext cx="15" cy="44"/>
              <a:chOff x="7598" y="3516"/>
              <a:chExt cx="15" cy="44"/>
            </a:xfrm>
          </p:grpSpPr>
          <p:sp>
            <p:nvSpPr>
              <p:cNvPr id="327" name="Line 326"/>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328" name="Line 327"/>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329" name="Line 328"/>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330" name="Line 329"/>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331" name="Line 330"/>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283" name="Line 331"/>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284" name="Line 332"/>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285" name="Line 333"/>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6" name="Line 334"/>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7" name="Line 335"/>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288" name="Line 336"/>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289" name="Line 337"/>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90" name="Line 338"/>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91" name="Line 339"/>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292" name="Group 340"/>
            <p:cNvGrpSpPr>
              <a:grpSpLocks noChangeAspect="1"/>
            </p:cNvGrpSpPr>
            <p:nvPr/>
          </p:nvGrpSpPr>
          <p:grpSpPr bwMode="auto">
            <a:xfrm>
              <a:off x="7625" y="3468"/>
              <a:ext cx="164" cy="27"/>
              <a:chOff x="7625" y="3468"/>
              <a:chExt cx="164" cy="27"/>
            </a:xfrm>
          </p:grpSpPr>
          <p:sp>
            <p:nvSpPr>
              <p:cNvPr id="317" name="Line 341"/>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318" name="Line 342"/>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319" name="Line 343"/>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320" name="Line 344"/>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321" name="Line 345"/>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322" name="Line 346"/>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323" name="Line 347"/>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324" name="Line 348"/>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325" name="Line 349"/>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326" name="Line 350"/>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293" name="Group 351"/>
            <p:cNvGrpSpPr>
              <a:grpSpLocks noChangeAspect="1"/>
            </p:cNvGrpSpPr>
            <p:nvPr/>
          </p:nvGrpSpPr>
          <p:grpSpPr bwMode="auto">
            <a:xfrm>
              <a:off x="7634" y="3622"/>
              <a:ext cx="161" cy="22"/>
              <a:chOff x="7634" y="3622"/>
              <a:chExt cx="161" cy="22"/>
            </a:xfrm>
          </p:grpSpPr>
          <p:sp>
            <p:nvSpPr>
              <p:cNvPr id="307" name="Line 352"/>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308" name="Line 353"/>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309" name="Line 354"/>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310" name="Line 355"/>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311" name="Line 356"/>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312" name="Line 357"/>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313" name="Line 358"/>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314" name="Line 359"/>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315" name="Line 360"/>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316" name="Line 361"/>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294" name="Group 362"/>
            <p:cNvGrpSpPr>
              <a:grpSpLocks noChangeAspect="1"/>
            </p:cNvGrpSpPr>
            <p:nvPr/>
          </p:nvGrpSpPr>
          <p:grpSpPr bwMode="auto">
            <a:xfrm>
              <a:off x="7709" y="3468"/>
              <a:ext cx="2" cy="27"/>
              <a:chOff x="7709" y="3468"/>
              <a:chExt cx="2" cy="27"/>
            </a:xfrm>
          </p:grpSpPr>
          <p:sp>
            <p:nvSpPr>
              <p:cNvPr id="305" name="Line 363"/>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306" name="Line 364"/>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295" name="Group 365"/>
            <p:cNvGrpSpPr>
              <a:grpSpLocks noChangeAspect="1"/>
            </p:cNvGrpSpPr>
            <p:nvPr/>
          </p:nvGrpSpPr>
          <p:grpSpPr bwMode="auto">
            <a:xfrm>
              <a:off x="7718" y="3622"/>
              <a:ext cx="1" cy="19"/>
              <a:chOff x="7718" y="3622"/>
              <a:chExt cx="1" cy="19"/>
            </a:xfrm>
          </p:grpSpPr>
          <p:sp>
            <p:nvSpPr>
              <p:cNvPr id="303" name="Line 366"/>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304" name="Line 367"/>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296" name="Group 368"/>
            <p:cNvGrpSpPr>
              <a:grpSpLocks noChangeAspect="1"/>
            </p:cNvGrpSpPr>
            <p:nvPr/>
          </p:nvGrpSpPr>
          <p:grpSpPr bwMode="auto">
            <a:xfrm>
              <a:off x="7634" y="3476"/>
              <a:ext cx="137" cy="158"/>
              <a:chOff x="7634" y="3476"/>
              <a:chExt cx="137" cy="158"/>
            </a:xfrm>
          </p:grpSpPr>
          <p:sp>
            <p:nvSpPr>
              <p:cNvPr id="297" name="Freeform 369"/>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298" name="Freeform 370"/>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299" name="Freeform 371"/>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300" name="Freeform 372"/>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301" name="Freeform 373"/>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302" name="Freeform 374"/>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378" name="Group 375"/>
          <p:cNvGrpSpPr>
            <a:grpSpLocks/>
          </p:cNvGrpSpPr>
          <p:nvPr/>
        </p:nvGrpSpPr>
        <p:grpSpPr bwMode="auto">
          <a:xfrm rot="5400000">
            <a:off x="7298343" y="3464719"/>
            <a:ext cx="730250" cy="687387"/>
            <a:chOff x="6201" y="4433"/>
            <a:chExt cx="1050" cy="1080"/>
          </a:xfrm>
        </p:grpSpPr>
        <p:grpSp>
          <p:nvGrpSpPr>
            <p:cNvPr id="379" name="Group 376"/>
            <p:cNvGrpSpPr>
              <a:grpSpLocks/>
            </p:cNvGrpSpPr>
            <p:nvPr/>
          </p:nvGrpSpPr>
          <p:grpSpPr bwMode="auto">
            <a:xfrm>
              <a:off x="6277" y="4504"/>
              <a:ext cx="900" cy="926"/>
              <a:chOff x="6277" y="4504"/>
              <a:chExt cx="900" cy="926"/>
            </a:xfrm>
          </p:grpSpPr>
          <p:sp>
            <p:nvSpPr>
              <p:cNvPr id="381" name="Oval 377"/>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382" name="Oval 378"/>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380" name="Oval 379"/>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383" name="Group 380"/>
          <p:cNvGrpSpPr>
            <a:grpSpLocks noChangeAspect="1"/>
          </p:cNvGrpSpPr>
          <p:nvPr/>
        </p:nvGrpSpPr>
        <p:grpSpPr bwMode="auto">
          <a:xfrm rot="10800000" flipH="1" flipV="1">
            <a:off x="1525399" y="3681413"/>
            <a:ext cx="438150" cy="184150"/>
            <a:chOff x="7514" y="3468"/>
            <a:chExt cx="387" cy="180"/>
          </a:xfrm>
        </p:grpSpPr>
        <p:sp>
          <p:nvSpPr>
            <p:cNvPr id="384" name="Freeform 38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385" name="Group 382"/>
            <p:cNvGrpSpPr>
              <a:grpSpLocks noChangeAspect="1"/>
            </p:cNvGrpSpPr>
            <p:nvPr/>
          </p:nvGrpSpPr>
          <p:grpSpPr bwMode="auto">
            <a:xfrm>
              <a:off x="7522" y="3615"/>
              <a:ext cx="124" cy="33"/>
              <a:chOff x="7522" y="3615"/>
              <a:chExt cx="124" cy="33"/>
            </a:xfrm>
          </p:grpSpPr>
          <p:sp>
            <p:nvSpPr>
              <p:cNvPr id="497" name="Line 38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498" name="Line 38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499" name="Line 38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500" name="Line 38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386" name="Group 387"/>
            <p:cNvGrpSpPr>
              <a:grpSpLocks noChangeAspect="1"/>
            </p:cNvGrpSpPr>
            <p:nvPr/>
          </p:nvGrpSpPr>
          <p:grpSpPr bwMode="auto">
            <a:xfrm>
              <a:off x="7514" y="3476"/>
              <a:ext cx="128" cy="33"/>
              <a:chOff x="7514" y="3476"/>
              <a:chExt cx="128" cy="33"/>
            </a:xfrm>
          </p:grpSpPr>
          <p:sp>
            <p:nvSpPr>
              <p:cNvPr id="493" name="Line 38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494" name="Line 38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495" name="Line 39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496" name="Line 39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387" name="Group 392"/>
            <p:cNvGrpSpPr>
              <a:grpSpLocks noChangeAspect="1"/>
            </p:cNvGrpSpPr>
            <p:nvPr/>
          </p:nvGrpSpPr>
          <p:grpSpPr bwMode="auto">
            <a:xfrm>
              <a:off x="7855" y="3476"/>
              <a:ext cx="32" cy="168"/>
              <a:chOff x="7855" y="3476"/>
              <a:chExt cx="32" cy="168"/>
            </a:xfrm>
          </p:grpSpPr>
          <p:sp>
            <p:nvSpPr>
              <p:cNvPr id="486" name="Line 39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487" name="Line 39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488" name="Line 39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489" name="Line 39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490" name="Line 39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491" name="Line 39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492" name="Line 39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388" name="Group 400"/>
            <p:cNvGrpSpPr>
              <a:grpSpLocks noChangeAspect="1"/>
            </p:cNvGrpSpPr>
            <p:nvPr/>
          </p:nvGrpSpPr>
          <p:grpSpPr bwMode="auto">
            <a:xfrm>
              <a:off x="7891" y="3488"/>
              <a:ext cx="10" cy="144"/>
              <a:chOff x="7891" y="3488"/>
              <a:chExt cx="10" cy="144"/>
            </a:xfrm>
          </p:grpSpPr>
          <p:sp>
            <p:nvSpPr>
              <p:cNvPr id="482" name="Rectangle 40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483" name="Rectangle 40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484" name="Rectangle 40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485" name="Rectangle 40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389" name="Group 405"/>
            <p:cNvGrpSpPr>
              <a:grpSpLocks noChangeAspect="1"/>
            </p:cNvGrpSpPr>
            <p:nvPr/>
          </p:nvGrpSpPr>
          <p:grpSpPr bwMode="auto">
            <a:xfrm>
              <a:off x="7522" y="3488"/>
              <a:ext cx="98" cy="148"/>
              <a:chOff x="7522" y="3488"/>
              <a:chExt cx="98" cy="148"/>
            </a:xfrm>
          </p:grpSpPr>
          <p:sp>
            <p:nvSpPr>
              <p:cNvPr id="473" name="Line 40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474" name="Line 40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475" name="Line 40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476" name="Line 40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477" name="Line 41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478" name="Line 41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479" name="Line 41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480" name="Line 41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481" name="Line 41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390" name="Group 415"/>
            <p:cNvGrpSpPr>
              <a:grpSpLocks noChangeAspect="1"/>
            </p:cNvGrpSpPr>
            <p:nvPr/>
          </p:nvGrpSpPr>
          <p:grpSpPr bwMode="auto">
            <a:xfrm>
              <a:off x="7529" y="3488"/>
              <a:ext cx="1" cy="153"/>
              <a:chOff x="7529" y="3488"/>
              <a:chExt cx="1" cy="153"/>
            </a:xfrm>
          </p:grpSpPr>
          <p:sp>
            <p:nvSpPr>
              <p:cNvPr id="471" name="Line 41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472" name="Line 41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391" name="Group 418"/>
            <p:cNvGrpSpPr>
              <a:grpSpLocks noChangeAspect="1"/>
            </p:cNvGrpSpPr>
            <p:nvPr/>
          </p:nvGrpSpPr>
          <p:grpSpPr bwMode="auto">
            <a:xfrm>
              <a:off x="7829" y="3483"/>
              <a:ext cx="58" cy="146"/>
              <a:chOff x="7829" y="3483"/>
              <a:chExt cx="58" cy="146"/>
            </a:xfrm>
          </p:grpSpPr>
          <p:sp>
            <p:nvSpPr>
              <p:cNvPr id="462" name="Line 41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463" name="Line 42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464" name="Line 42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465" name="Line 42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466" name="Line 42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467" name="Line 42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468" name="Line 42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469" name="Line 42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470" name="Line 42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392" name="Line 42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393" name="Group 429"/>
            <p:cNvGrpSpPr>
              <a:grpSpLocks noChangeAspect="1"/>
            </p:cNvGrpSpPr>
            <p:nvPr/>
          </p:nvGrpSpPr>
          <p:grpSpPr bwMode="auto">
            <a:xfrm>
              <a:off x="7620" y="3488"/>
              <a:ext cx="209" cy="146"/>
              <a:chOff x="7620" y="3488"/>
              <a:chExt cx="209" cy="146"/>
            </a:xfrm>
          </p:grpSpPr>
          <p:sp>
            <p:nvSpPr>
              <p:cNvPr id="460" name="Freeform 43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461" name="Freeform 43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394" name="Line 43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395" name="Group 433"/>
            <p:cNvGrpSpPr>
              <a:grpSpLocks noChangeAspect="1"/>
            </p:cNvGrpSpPr>
            <p:nvPr/>
          </p:nvGrpSpPr>
          <p:grpSpPr bwMode="auto">
            <a:xfrm>
              <a:off x="7613" y="3567"/>
              <a:ext cx="8" cy="42"/>
              <a:chOff x="7613" y="3567"/>
              <a:chExt cx="8" cy="42"/>
            </a:xfrm>
          </p:grpSpPr>
          <p:sp>
            <p:nvSpPr>
              <p:cNvPr id="455" name="Line 43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456" name="Line 43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457" name="Line 43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458" name="Line 43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459" name="Line 43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396" name="Line 43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97" name="Line 44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98" name="Line 44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99" name="Line 44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400" name="Line 44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1" name="Line 44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2" name="Line 44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3" name="Line 44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404" name="Line 44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405" name="Group 448"/>
            <p:cNvGrpSpPr>
              <a:grpSpLocks noChangeAspect="1"/>
            </p:cNvGrpSpPr>
            <p:nvPr/>
          </p:nvGrpSpPr>
          <p:grpSpPr bwMode="auto">
            <a:xfrm>
              <a:off x="7598" y="3516"/>
              <a:ext cx="15" cy="44"/>
              <a:chOff x="7598" y="3516"/>
              <a:chExt cx="15" cy="44"/>
            </a:xfrm>
          </p:grpSpPr>
          <p:sp>
            <p:nvSpPr>
              <p:cNvPr id="450" name="Line 44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451" name="Line 45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452" name="Line 45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453" name="Line 45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454" name="Line 45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406" name="Line 45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7" name="Line 45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08" name="Line 45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09" name="Line 45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10" name="Line 45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11" name="Line 45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12" name="Line 46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13" name="Line 46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14" name="Line 46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15" name="Group 463"/>
            <p:cNvGrpSpPr>
              <a:grpSpLocks noChangeAspect="1"/>
            </p:cNvGrpSpPr>
            <p:nvPr/>
          </p:nvGrpSpPr>
          <p:grpSpPr bwMode="auto">
            <a:xfrm>
              <a:off x="7625" y="3468"/>
              <a:ext cx="164" cy="27"/>
              <a:chOff x="7625" y="3468"/>
              <a:chExt cx="164" cy="27"/>
            </a:xfrm>
          </p:grpSpPr>
          <p:sp>
            <p:nvSpPr>
              <p:cNvPr id="440" name="Line 46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441" name="Line 46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442" name="Line 46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443" name="Line 46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444" name="Line 46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445" name="Line 46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446" name="Line 47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447" name="Line 47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448" name="Line 47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449" name="Line 47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16" name="Group 474"/>
            <p:cNvGrpSpPr>
              <a:grpSpLocks noChangeAspect="1"/>
            </p:cNvGrpSpPr>
            <p:nvPr/>
          </p:nvGrpSpPr>
          <p:grpSpPr bwMode="auto">
            <a:xfrm>
              <a:off x="7634" y="3622"/>
              <a:ext cx="161" cy="22"/>
              <a:chOff x="7634" y="3622"/>
              <a:chExt cx="161" cy="22"/>
            </a:xfrm>
          </p:grpSpPr>
          <p:sp>
            <p:nvSpPr>
              <p:cNvPr id="430" name="Line 47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431" name="Line 47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432" name="Line 47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433" name="Line 47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434" name="Line 47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435" name="Line 48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436" name="Line 48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437" name="Line 48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438" name="Line 48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439" name="Line 48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7" name="Group 485"/>
            <p:cNvGrpSpPr>
              <a:grpSpLocks noChangeAspect="1"/>
            </p:cNvGrpSpPr>
            <p:nvPr/>
          </p:nvGrpSpPr>
          <p:grpSpPr bwMode="auto">
            <a:xfrm>
              <a:off x="7709" y="3468"/>
              <a:ext cx="2" cy="27"/>
              <a:chOff x="7709" y="3468"/>
              <a:chExt cx="2" cy="27"/>
            </a:xfrm>
          </p:grpSpPr>
          <p:sp>
            <p:nvSpPr>
              <p:cNvPr id="428" name="Line 48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429" name="Line 48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18" name="Group 488"/>
            <p:cNvGrpSpPr>
              <a:grpSpLocks noChangeAspect="1"/>
            </p:cNvGrpSpPr>
            <p:nvPr/>
          </p:nvGrpSpPr>
          <p:grpSpPr bwMode="auto">
            <a:xfrm>
              <a:off x="7718" y="3622"/>
              <a:ext cx="1" cy="19"/>
              <a:chOff x="7718" y="3622"/>
              <a:chExt cx="1" cy="19"/>
            </a:xfrm>
          </p:grpSpPr>
          <p:sp>
            <p:nvSpPr>
              <p:cNvPr id="426" name="Line 48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427" name="Line 49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19" name="Group 491"/>
            <p:cNvGrpSpPr>
              <a:grpSpLocks noChangeAspect="1"/>
            </p:cNvGrpSpPr>
            <p:nvPr/>
          </p:nvGrpSpPr>
          <p:grpSpPr bwMode="auto">
            <a:xfrm>
              <a:off x="7634" y="3476"/>
              <a:ext cx="137" cy="158"/>
              <a:chOff x="7634" y="3476"/>
              <a:chExt cx="137" cy="158"/>
            </a:xfrm>
          </p:grpSpPr>
          <p:sp>
            <p:nvSpPr>
              <p:cNvPr id="420" name="Freeform 49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21" name="Freeform 49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22" name="Freeform 49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23" name="Freeform 49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24" name="Freeform 49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25" name="Freeform 49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501" name="Group 498"/>
          <p:cNvGrpSpPr>
            <a:grpSpLocks/>
          </p:cNvGrpSpPr>
          <p:nvPr/>
        </p:nvGrpSpPr>
        <p:grpSpPr bwMode="auto">
          <a:xfrm rot="5400000">
            <a:off x="1376968" y="3450431"/>
            <a:ext cx="730250" cy="687387"/>
            <a:chOff x="6201" y="4433"/>
            <a:chExt cx="1050" cy="1080"/>
          </a:xfrm>
        </p:grpSpPr>
        <p:grpSp>
          <p:nvGrpSpPr>
            <p:cNvPr id="502" name="Group 499"/>
            <p:cNvGrpSpPr>
              <a:grpSpLocks/>
            </p:cNvGrpSpPr>
            <p:nvPr/>
          </p:nvGrpSpPr>
          <p:grpSpPr bwMode="auto">
            <a:xfrm>
              <a:off x="6277" y="4504"/>
              <a:ext cx="900" cy="926"/>
              <a:chOff x="6277" y="4504"/>
              <a:chExt cx="900" cy="926"/>
            </a:xfrm>
          </p:grpSpPr>
          <p:sp>
            <p:nvSpPr>
              <p:cNvPr id="504" name="Oval 50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505" name="Oval 50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503" name="Oval 50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506" name="Rectangle 503"/>
          <p:cNvSpPr>
            <a:spLocks noChangeArrowheads="1"/>
          </p:cNvSpPr>
          <p:nvPr/>
        </p:nvSpPr>
        <p:spPr bwMode="auto">
          <a:xfrm>
            <a:off x="492125" y="4252913"/>
            <a:ext cx="3243263" cy="1006475"/>
          </a:xfrm>
          <a:prstGeom prst="rect">
            <a:avLst/>
          </a:prstGeom>
          <a:noFill/>
          <a:ln w="9525" algn="ctr">
            <a:noFill/>
            <a:miter lim="800000"/>
            <a:headEnd/>
            <a:tailEnd/>
          </a:ln>
        </p:spPr>
        <p:txBody>
          <a:bodyPr>
            <a:spAutoFit/>
          </a:bodyPr>
          <a:lstStyle/>
          <a:p>
            <a:pPr marL="342900" indent="-342900">
              <a:spcBef>
                <a:spcPct val="20000"/>
              </a:spcBef>
            </a:pPr>
            <a:r>
              <a:rPr lang="en-US" altLang="ja-JP" sz="2000" b="1">
                <a:solidFill>
                  <a:srgbClr val="FF0000"/>
                </a:solidFill>
                <a:latin typeface="Arial" charset="0"/>
                <a:ea typeface="ＭＳ Ｐゴシック" pitchFamily="34" charset="-128"/>
              </a:rPr>
              <a:t>Driver receives warning when showing intent to change lanes</a:t>
            </a:r>
            <a:endParaRPr lang="en-US" altLang="ja-JP" sz="1600" b="1">
              <a:solidFill>
                <a:srgbClr val="FF0000"/>
              </a:solidFill>
              <a:latin typeface="Arial" charset="0"/>
              <a:ea typeface="ＭＳ Ｐゴシック" pitchFamily="34" charset="-128"/>
            </a:endParaRPr>
          </a:p>
        </p:txBody>
      </p:sp>
      <p:pic>
        <p:nvPicPr>
          <p:cNvPr id="507" name="Picture 504" descr="symbol,error,warning,alert,wrong,exclamation"/>
          <p:cNvPicPr>
            <a:picLocks noChangeAspect="1" noChangeArrowheads="1"/>
          </p:cNvPicPr>
          <p:nvPr/>
        </p:nvPicPr>
        <p:blipFill>
          <a:blip r:embed="rId2" cstate="print"/>
          <a:srcRect/>
          <a:stretch>
            <a:fillRect/>
          </a:stretch>
        </p:blipFill>
        <p:spPr bwMode="auto">
          <a:xfrm>
            <a:off x="1018986" y="2117725"/>
            <a:ext cx="590550" cy="590550"/>
          </a:xfrm>
          <a:prstGeom prst="rect">
            <a:avLst/>
          </a:prstGeom>
          <a:noFill/>
          <a:ln w="9525">
            <a:noFill/>
            <a:miter lim="800000"/>
            <a:headEnd/>
            <a:tailEnd/>
          </a:ln>
        </p:spPr>
      </p:pic>
      <p:sp>
        <p:nvSpPr>
          <p:cNvPr id="508" name="AutoShape 505"/>
          <p:cNvSpPr>
            <a:spLocks noChangeArrowheads="1"/>
          </p:cNvSpPr>
          <p:nvPr/>
        </p:nvSpPr>
        <p:spPr bwMode="auto">
          <a:xfrm>
            <a:off x="398274" y="2987675"/>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pic>
        <p:nvPicPr>
          <p:cNvPr id="509" name="Picture 506" descr="warning,blue,alert,exclamation,wrong,error"/>
          <p:cNvPicPr>
            <a:picLocks noChangeAspect="1" noChangeArrowheads="1"/>
          </p:cNvPicPr>
          <p:nvPr/>
        </p:nvPicPr>
        <p:blipFill>
          <a:blip r:embed="rId3" cstate="print"/>
          <a:srcRect/>
          <a:stretch>
            <a:fillRect/>
          </a:stretch>
        </p:blipFill>
        <p:spPr bwMode="auto">
          <a:xfrm>
            <a:off x="6672074" y="2060575"/>
            <a:ext cx="590550" cy="590550"/>
          </a:xfrm>
          <a:prstGeom prst="rect">
            <a:avLst/>
          </a:prstGeom>
          <a:noFill/>
          <a:ln w="9525">
            <a:noFill/>
            <a:miter lim="800000"/>
            <a:headEnd/>
            <a:tailEnd/>
          </a:ln>
        </p:spPr>
      </p:pic>
      <p:sp>
        <p:nvSpPr>
          <p:cNvPr id="510" name="Text Box 122"/>
          <p:cNvSpPr txBox="1">
            <a:spLocks noChangeArrowheads="1"/>
          </p:cNvSpPr>
          <p:nvPr/>
        </p:nvSpPr>
        <p:spPr bwMode="auto">
          <a:xfrm>
            <a:off x="0" y="1600200"/>
            <a:ext cx="9144000" cy="519113"/>
          </a:xfrm>
          <a:prstGeom prst="rect">
            <a:avLst/>
          </a:prstGeom>
          <a:noFill/>
          <a:ln w="9525" algn="ctr">
            <a:noFill/>
            <a:miter lim="800000"/>
            <a:headEnd/>
            <a:tailEnd/>
          </a:ln>
        </p:spPr>
        <p:txBody>
          <a:bodyPr wrap="square">
            <a:spAutoFit/>
          </a:bodyPr>
          <a:lstStyle/>
          <a:p>
            <a:pPr marL="342900" indent="-342900" algn="ctr">
              <a:spcBef>
                <a:spcPct val="20000"/>
              </a:spcBef>
            </a:pPr>
            <a:r>
              <a:rPr lang="en-US" sz="2800" b="1" dirty="0">
                <a:solidFill>
                  <a:schemeClr val="tx1"/>
                </a:solidFill>
                <a:latin typeface="Arial" charset="0"/>
                <a:ea typeface="ＭＳ Ｐゴシック" pitchFamily="34" charset="-128"/>
              </a:rPr>
              <a:t>Blind Spot Warning (BSW)</a:t>
            </a:r>
          </a:p>
        </p:txBody>
      </p:sp>
      <p:sp>
        <p:nvSpPr>
          <p:cNvPr id="511" name="Text Box 507"/>
          <p:cNvSpPr txBox="1">
            <a:spLocks noChangeArrowheads="1"/>
          </p:cNvSpPr>
          <p:nvPr/>
        </p:nvSpPr>
        <p:spPr bwMode="auto">
          <a:xfrm>
            <a:off x="1143000" y="5638800"/>
            <a:ext cx="6805613" cy="646331"/>
          </a:xfrm>
          <a:prstGeom prst="rect">
            <a:avLst/>
          </a:prstGeom>
          <a:noFill/>
          <a:ln w="9525" algn="ctr">
            <a:solidFill>
              <a:schemeClr val="tx1"/>
            </a:solidFill>
            <a:miter lim="800000"/>
            <a:headEnd/>
            <a:tailEnd/>
          </a:ln>
        </p:spPr>
        <p:txBody>
          <a:bodyPr wrap="square">
            <a:spAutoFit/>
          </a:bodyPr>
          <a:lstStyle/>
          <a:p>
            <a:pPr marL="342900" indent="-342900" algn="ctr">
              <a:spcBef>
                <a:spcPct val="20000"/>
              </a:spcBef>
            </a:pPr>
            <a:r>
              <a:rPr lang="en-US" sz="1800" b="1" dirty="0">
                <a:solidFill>
                  <a:schemeClr val="tx1"/>
                </a:solidFill>
                <a:latin typeface="Arial" charset="0"/>
                <a:ea typeface="ＭＳ Ｐゴシック" pitchFamily="34" charset="-128"/>
              </a:rPr>
              <a:t>Note: Specific timing, format, or decision logic for advisories and warnings will likely vary for each car manufacturer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62000"/>
          </a:xfrm>
        </p:spPr>
        <p:txBody>
          <a:bodyPr/>
          <a:lstStyle/>
          <a:p>
            <a:r>
              <a:rPr lang="en-US" dirty="0" smtClean="0"/>
              <a:t>V2V Safety Use Case</a:t>
            </a:r>
            <a:endParaRPr lang="en-US" dirty="0"/>
          </a:p>
        </p:txBody>
      </p:sp>
      <p:sp>
        <p:nvSpPr>
          <p:cNvPr id="3" name="Content Placeholder 2"/>
          <p:cNvSpPr>
            <a:spLocks noGrp="1"/>
          </p:cNvSpPr>
          <p:nvPr>
            <p:ph idx="1"/>
          </p:nvPr>
        </p:nvSpPr>
        <p:spPr>
          <a:xfrm>
            <a:off x="685800" y="5105400"/>
            <a:ext cx="7770813" cy="989013"/>
          </a:xfrm>
        </p:spPr>
        <p:txBody>
          <a:bodyPr/>
          <a:lstStyle/>
          <a:p>
            <a:r>
              <a:rPr lang="en-US" altLang="ja-JP" dirty="0" smtClean="0">
                <a:solidFill>
                  <a:srgbClr val="FF0000"/>
                </a:solidFill>
                <a:latin typeface="Arial" charset="0"/>
                <a:ea typeface="ＭＳ Ｐゴシック" pitchFamily="34" charset="-128"/>
              </a:rPr>
              <a:t>When showing intent to move to oncoming lane, driver receives warning if not safe to pass.</a:t>
            </a:r>
            <a:endParaRPr lang="en-US" altLang="ja-JP" sz="1800" dirty="0" smtClean="0">
              <a:solidFill>
                <a:srgbClr val="FF0000"/>
              </a:solidFill>
              <a:latin typeface="Arial" charset="0"/>
              <a:ea typeface="ＭＳ Ｐゴシック" pitchFamily="34" charset="-128"/>
            </a:endParaRPr>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 name="Group 4"/>
          <p:cNvGrpSpPr>
            <a:grpSpLocks noChangeAspect="1"/>
          </p:cNvGrpSpPr>
          <p:nvPr/>
        </p:nvGrpSpPr>
        <p:grpSpPr bwMode="auto">
          <a:xfrm rot="10800000" flipH="1" flipV="1">
            <a:off x="7781126" y="2857151"/>
            <a:ext cx="438150" cy="184150"/>
            <a:chOff x="7514" y="3468"/>
            <a:chExt cx="387" cy="180"/>
          </a:xfrm>
        </p:grpSpPr>
        <p:sp>
          <p:nvSpPr>
            <p:cNvPr id="8" name="Freeform 5"/>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9" name="Group 6"/>
            <p:cNvGrpSpPr>
              <a:grpSpLocks noChangeAspect="1"/>
            </p:cNvGrpSpPr>
            <p:nvPr/>
          </p:nvGrpSpPr>
          <p:grpSpPr bwMode="auto">
            <a:xfrm>
              <a:off x="7522" y="3615"/>
              <a:ext cx="124" cy="33"/>
              <a:chOff x="7522" y="3615"/>
              <a:chExt cx="124" cy="33"/>
            </a:xfrm>
          </p:grpSpPr>
          <p:sp>
            <p:nvSpPr>
              <p:cNvPr id="121" name="Line 7"/>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22" name="Line 8"/>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23" name="Line 9"/>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24" name="Line 10"/>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0" name="Group 11"/>
            <p:cNvGrpSpPr>
              <a:grpSpLocks noChangeAspect="1"/>
            </p:cNvGrpSpPr>
            <p:nvPr/>
          </p:nvGrpSpPr>
          <p:grpSpPr bwMode="auto">
            <a:xfrm>
              <a:off x="7514" y="3476"/>
              <a:ext cx="128" cy="33"/>
              <a:chOff x="7514" y="3476"/>
              <a:chExt cx="128" cy="33"/>
            </a:xfrm>
          </p:grpSpPr>
          <p:sp>
            <p:nvSpPr>
              <p:cNvPr id="117" name="Line 12"/>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18" name="Line 13"/>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19" name="Line 14"/>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0" name="Line 15"/>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1" name="Group 16"/>
            <p:cNvGrpSpPr>
              <a:grpSpLocks noChangeAspect="1"/>
            </p:cNvGrpSpPr>
            <p:nvPr/>
          </p:nvGrpSpPr>
          <p:grpSpPr bwMode="auto">
            <a:xfrm>
              <a:off x="7855" y="3476"/>
              <a:ext cx="32" cy="168"/>
              <a:chOff x="7855" y="3476"/>
              <a:chExt cx="32" cy="168"/>
            </a:xfrm>
          </p:grpSpPr>
          <p:sp>
            <p:nvSpPr>
              <p:cNvPr id="110" name="Line 17"/>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11" name="Line 18"/>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12" name="Line 19"/>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13" name="Line 20"/>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14" name="Line 21"/>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15" name="Line 22"/>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16" name="Line 23"/>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2" name="Group 24"/>
            <p:cNvGrpSpPr>
              <a:grpSpLocks noChangeAspect="1"/>
            </p:cNvGrpSpPr>
            <p:nvPr/>
          </p:nvGrpSpPr>
          <p:grpSpPr bwMode="auto">
            <a:xfrm>
              <a:off x="7891" y="3488"/>
              <a:ext cx="10" cy="144"/>
              <a:chOff x="7891" y="3488"/>
              <a:chExt cx="10" cy="144"/>
            </a:xfrm>
          </p:grpSpPr>
          <p:sp>
            <p:nvSpPr>
              <p:cNvPr id="106" name="Rectangle 25"/>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07" name="Rectangle 26"/>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08" name="Rectangle 27"/>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09" name="Rectangle 28"/>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3" name="Group 29"/>
            <p:cNvGrpSpPr>
              <a:grpSpLocks noChangeAspect="1"/>
            </p:cNvGrpSpPr>
            <p:nvPr/>
          </p:nvGrpSpPr>
          <p:grpSpPr bwMode="auto">
            <a:xfrm>
              <a:off x="7522" y="3488"/>
              <a:ext cx="98" cy="148"/>
              <a:chOff x="7522" y="3488"/>
              <a:chExt cx="98" cy="148"/>
            </a:xfrm>
          </p:grpSpPr>
          <p:sp>
            <p:nvSpPr>
              <p:cNvPr id="97" name="Line 30"/>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98" name="Line 31"/>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99" name="Line 32"/>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0" name="Line 33"/>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01" name="Line 34"/>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02" name="Line 35"/>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03" name="Line 36"/>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04" name="Line 37"/>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05" name="Line 38"/>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 name="Group 39"/>
            <p:cNvGrpSpPr>
              <a:grpSpLocks noChangeAspect="1"/>
            </p:cNvGrpSpPr>
            <p:nvPr/>
          </p:nvGrpSpPr>
          <p:grpSpPr bwMode="auto">
            <a:xfrm>
              <a:off x="7529" y="3488"/>
              <a:ext cx="1" cy="153"/>
              <a:chOff x="7529" y="3488"/>
              <a:chExt cx="1" cy="153"/>
            </a:xfrm>
          </p:grpSpPr>
          <p:sp>
            <p:nvSpPr>
              <p:cNvPr id="95" name="Line 40"/>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96" name="Line 41"/>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5" name="Group 42"/>
            <p:cNvGrpSpPr>
              <a:grpSpLocks noChangeAspect="1"/>
            </p:cNvGrpSpPr>
            <p:nvPr/>
          </p:nvGrpSpPr>
          <p:grpSpPr bwMode="auto">
            <a:xfrm>
              <a:off x="7829" y="3483"/>
              <a:ext cx="58" cy="146"/>
              <a:chOff x="7829" y="3483"/>
              <a:chExt cx="58" cy="146"/>
            </a:xfrm>
          </p:grpSpPr>
          <p:sp>
            <p:nvSpPr>
              <p:cNvPr id="86" name="Line 43"/>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87" name="Line 44"/>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88" name="Line 45"/>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89" name="Line 46"/>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0" name="Line 47"/>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91" name="Line 48"/>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92" name="Line 49"/>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93" name="Line 50"/>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94" name="Line 51"/>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6" name="Line 52"/>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7" name="Group 53"/>
            <p:cNvGrpSpPr>
              <a:grpSpLocks noChangeAspect="1"/>
            </p:cNvGrpSpPr>
            <p:nvPr/>
          </p:nvGrpSpPr>
          <p:grpSpPr bwMode="auto">
            <a:xfrm>
              <a:off x="7620" y="3488"/>
              <a:ext cx="209" cy="146"/>
              <a:chOff x="7620" y="3488"/>
              <a:chExt cx="209" cy="146"/>
            </a:xfrm>
          </p:grpSpPr>
          <p:sp>
            <p:nvSpPr>
              <p:cNvPr id="84" name="Freeform 54"/>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85" name="Freeform 55"/>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8" name="Line 56"/>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9" name="Group 57"/>
            <p:cNvGrpSpPr>
              <a:grpSpLocks noChangeAspect="1"/>
            </p:cNvGrpSpPr>
            <p:nvPr/>
          </p:nvGrpSpPr>
          <p:grpSpPr bwMode="auto">
            <a:xfrm>
              <a:off x="7613" y="3567"/>
              <a:ext cx="8" cy="42"/>
              <a:chOff x="7613" y="3567"/>
              <a:chExt cx="8" cy="42"/>
            </a:xfrm>
          </p:grpSpPr>
          <p:sp>
            <p:nvSpPr>
              <p:cNvPr id="79" name="Line 58"/>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0" name="Line 59"/>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1" name="Line 60"/>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2" name="Line 61"/>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3" name="Line 62"/>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0" name="Line 63"/>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1" name="Line 64"/>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2" name="Line 65"/>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3" name="Line 66"/>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4" name="Line 6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5" name="Line 6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6" name="Line 6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 name="Line 70"/>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8" name="Line 71"/>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9" name="Group 72"/>
            <p:cNvGrpSpPr>
              <a:grpSpLocks noChangeAspect="1"/>
            </p:cNvGrpSpPr>
            <p:nvPr/>
          </p:nvGrpSpPr>
          <p:grpSpPr bwMode="auto">
            <a:xfrm>
              <a:off x="7598" y="3516"/>
              <a:ext cx="15" cy="44"/>
              <a:chOff x="7598" y="3516"/>
              <a:chExt cx="15" cy="44"/>
            </a:xfrm>
          </p:grpSpPr>
          <p:sp>
            <p:nvSpPr>
              <p:cNvPr id="74" name="Line 73"/>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75" name="Line 74"/>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76" name="Line 75"/>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77" name="Line 76"/>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78" name="Line 77"/>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0" name="Line 78"/>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31" name="Line 79"/>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32" name="Line 80"/>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3" name="Line 81"/>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4" name="Line 82"/>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35" name="Line 83"/>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36" name="Line 84"/>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37" name="Line 85"/>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38" name="Line 86"/>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39" name="Group 87"/>
            <p:cNvGrpSpPr>
              <a:grpSpLocks noChangeAspect="1"/>
            </p:cNvGrpSpPr>
            <p:nvPr/>
          </p:nvGrpSpPr>
          <p:grpSpPr bwMode="auto">
            <a:xfrm>
              <a:off x="7625" y="3468"/>
              <a:ext cx="164" cy="27"/>
              <a:chOff x="7625" y="3468"/>
              <a:chExt cx="164" cy="27"/>
            </a:xfrm>
          </p:grpSpPr>
          <p:sp>
            <p:nvSpPr>
              <p:cNvPr id="64" name="Line 88"/>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65" name="Line 89"/>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66" name="Line 90"/>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67" name="Line 91"/>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68" name="Line 92"/>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69" name="Line 93"/>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0" name="Line 94"/>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1" name="Line 95"/>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2" name="Line 96"/>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3" name="Line 97"/>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0" name="Group 98"/>
            <p:cNvGrpSpPr>
              <a:grpSpLocks noChangeAspect="1"/>
            </p:cNvGrpSpPr>
            <p:nvPr/>
          </p:nvGrpSpPr>
          <p:grpSpPr bwMode="auto">
            <a:xfrm>
              <a:off x="7634" y="3622"/>
              <a:ext cx="161" cy="22"/>
              <a:chOff x="7634" y="3622"/>
              <a:chExt cx="161" cy="22"/>
            </a:xfrm>
          </p:grpSpPr>
          <p:sp>
            <p:nvSpPr>
              <p:cNvPr id="54" name="Line 99"/>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55" name="Line 100"/>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56" name="Line 101"/>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57" name="Line 102"/>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58" name="Line 103"/>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59" name="Line 104"/>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0" name="Line 105"/>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1" name="Line 106"/>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2" name="Line 107"/>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3" name="Line 108"/>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 name="Group 109"/>
            <p:cNvGrpSpPr>
              <a:grpSpLocks noChangeAspect="1"/>
            </p:cNvGrpSpPr>
            <p:nvPr/>
          </p:nvGrpSpPr>
          <p:grpSpPr bwMode="auto">
            <a:xfrm>
              <a:off x="7709" y="3468"/>
              <a:ext cx="2" cy="27"/>
              <a:chOff x="7709" y="3468"/>
              <a:chExt cx="2" cy="27"/>
            </a:xfrm>
          </p:grpSpPr>
          <p:sp>
            <p:nvSpPr>
              <p:cNvPr id="52" name="Line 110"/>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3" name="Line 111"/>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2" name="Group 112"/>
            <p:cNvGrpSpPr>
              <a:grpSpLocks noChangeAspect="1"/>
            </p:cNvGrpSpPr>
            <p:nvPr/>
          </p:nvGrpSpPr>
          <p:grpSpPr bwMode="auto">
            <a:xfrm>
              <a:off x="7718" y="3622"/>
              <a:ext cx="1" cy="19"/>
              <a:chOff x="7718" y="3622"/>
              <a:chExt cx="1" cy="19"/>
            </a:xfrm>
          </p:grpSpPr>
          <p:sp>
            <p:nvSpPr>
              <p:cNvPr id="50" name="Line 113"/>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1" name="Line 114"/>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3" name="Group 115"/>
            <p:cNvGrpSpPr>
              <a:grpSpLocks noChangeAspect="1"/>
            </p:cNvGrpSpPr>
            <p:nvPr/>
          </p:nvGrpSpPr>
          <p:grpSpPr bwMode="auto">
            <a:xfrm>
              <a:off x="7634" y="3476"/>
              <a:ext cx="137" cy="158"/>
              <a:chOff x="7634" y="3476"/>
              <a:chExt cx="137" cy="158"/>
            </a:xfrm>
          </p:grpSpPr>
          <p:sp>
            <p:nvSpPr>
              <p:cNvPr id="44" name="Freeform 116"/>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5" name="Freeform 117"/>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6" name="Freeform 118"/>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7" name="Freeform 119"/>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8" name="Freeform 120"/>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9" name="Freeform 121"/>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25" name="Group 122"/>
          <p:cNvGrpSpPr>
            <a:grpSpLocks/>
          </p:cNvGrpSpPr>
          <p:nvPr/>
        </p:nvGrpSpPr>
        <p:grpSpPr bwMode="auto">
          <a:xfrm rot="5400000">
            <a:off x="7632695" y="2611882"/>
            <a:ext cx="730250" cy="687387"/>
            <a:chOff x="6201" y="4433"/>
            <a:chExt cx="1050" cy="1080"/>
          </a:xfrm>
        </p:grpSpPr>
        <p:grpSp>
          <p:nvGrpSpPr>
            <p:cNvPr id="126" name="Group 123"/>
            <p:cNvGrpSpPr>
              <a:grpSpLocks/>
            </p:cNvGrpSpPr>
            <p:nvPr/>
          </p:nvGrpSpPr>
          <p:grpSpPr bwMode="auto">
            <a:xfrm>
              <a:off x="6277" y="4504"/>
              <a:ext cx="900" cy="926"/>
              <a:chOff x="6277" y="4504"/>
              <a:chExt cx="900" cy="926"/>
            </a:xfrm>
          </p:grpSpPr>
          <p:sp>
            <p:nvSpPr>
              <p:cNvPr id="128" name="Oval 124"/>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29" name="Oval 125"/>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127" name="Oval 126"/>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130" name="Line 127"/>
          <p:cNvSpPr>
            <a:spLocks noChangeShapeType="1"/>
          </p:cNvSpPr>
          <p:nvPr/>
        </p:nvSpPr>
        <p:spPr bwMode="auto">
          <a:xfrm>
            <a:off x="588163" y="2507901"/>
            <a:ext cx="8216900" cy="0"/>
          </a:xfrm>
          <a:prstGeom prst="line">
            <a:avLst/>
          </a:prstGeom>
          <a:noFill/>
          <a:ln w="25400">
            <a:solidFill>
              <a:schemeClr val="tx1"/>
            </a:solidFill>
            <a:round/>
            <a:headEnd/>
            <a:tailEnd/>
          </a:ln>
        </p:spPr>
        <p:txBody>
          <a:bodyPr/>
          <a:lstStyle/>
          <a:p>
            <a:endParaRPr lang="en-US"/>
          </a:p>
        </p:txBody>
      </p:sp>
      <p:sp>
        <p:nvSpPr>
          <p:cNvPr id="131" name="Line 128"/>
          <p:cNvSpPr>
            <a:spLocks noChangeShapeType="1"/>
          </p:cNvSpPr>
          <p:nvPr/>
        </p:nvSpPr>
        <p:spPr bwMode="auto">
          <a:xfrm>
            <a:off x="562763" y="4057301"/>
            <a:ext cx="8216900" cy="0"/>
          </a:xfrm>
          <a:prstGeom prst="line">
            <a:avLst/>
          </a:prstGeom>
          <a:noFill/>
          <a:ln w="25400">
            <a:solidFill>
              <a:schemeClr val="tx1"/>
            </a:solidFill>
            <a:round/>
            <a:headEnd/>
            <a:tailEnd/>
          </a:ln>
        </p:spPr>
        <p:txBody>
          <a:bodyPr/>
          <a:lstStyle/>
          <a:p>
            <a:endParaRPr lang="en-US"/>
          </a:p>
        </p:txBody>
      </p:sp>
      <p:sp>
        <p:nvSpPr>
          <p:cNvPr id="132" name="Line 129"/>
          <p:cNvSpPr>
            <a:spLocks noChangeShapeType="1"/>
          </p:cNvSpPr>
          <p:nvPr/>
        </p:nvSpPr>
        <p:spPr bwMode="auto">
          <a:xfrm>
            <a:off x="550063" y="4133501"/>
            <a:ext cx="8216900" cy="0"/>
          </a:xfrm>
          <a:prstGeom prst="line">
            <a:avLst/>
          </a:prstGeom>
          <a:noFill/>
          <a:ln w="25400">
            <a:solidFill>
              <a:schemeClr val="tx1"/>
            </a:solidFill>
            <a:round/>
            <a:headEnd/>
            <a:tailEnd/>
          </a:ln>
        </p:spPr>
        <p:txBody>
          <a:bodyPr/>
          <a:lstStyle/>
          <a:p>
            <a:endParaRPr lang="en-US"/>
          </a:p>
        </p:txBody>
      </p:sp>
      <p:sp>
        <p:nvSpPr>
          <p:cNvPr id="133" name="Line 131"/>
          <p:cNvSpPr>
            <a:spLocks noChangeShapeType="1"/>
          </p:cNvSpPr>
          <p:nvPr/>
        </p:nvSpPr>
        <p:spPr bwMode="auto">
          <a:xfrm>
            <a:off x="550063" y="3331813"/>
            <a:ext cx="8216900" cy="0"/>
          </a:xfrm>
          <a:prstGeom prst="line">
            <a:avLst/>
          </a:prstGeom>
          <a:noFill/>
          <a:ln w="25400">
            <a:solidFill>
              <a:schemeClr val="tx1"/>
            </a:solidFill>
            <a:prstDash val="dash"/>
            <a:round/>
            <a:headEnd/>
            <a:tailEnd/>
          </a:ln>
        </p:spPr>
        <p:txBody>
          <a:bodyPr/>
          <a:lstStyle/>
          <a:p>
            <a:endParaRPr lang="en-US"/>
          </a:p>
        </p:txBody>
      </p:sp>
      <p:grpSp>
        <p:nvGrpSpPr>
          <p:cNvPr id="134" name="Group 132"/>
          <p:cNvGrpSpPr>
            <a:grpSpLocks noChangeAspect="1"/>
          </p:cNvGrpSpPr>
          <p:nvPr/>
        </p:nvGrpSpPr>
        <p:grpSpPr bwMode="auto">
          <a:xfrm rot="10800000" flipV="1">
            <a:off x="1056476" y="3649313"/>
            <a:ext cx="438150" cy="184150"/>
            <a:chOff x="7514" y="3468"/>
            <a:chExt cx="387" cy="180"/>
          </a:xfrm>
        </p:grpSpPr>
        <p:sp>
          <p:nvSpPr>
            <p:cNvPr id="135" name="Freeform 13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6" name="Group 134"/>
            <p:cNvGrpSpPr>
              <a:grpSpLocks noChangeAspect="1"/>
            </p:cNvGrpSpPr>
            <p:nvPr/>
          </p:nvGrpSpPr>
          <p:grpSpPr bwMode="auto">
            <a:xfrm>
              <a:off x="7522" y="3615"/>
              <a:ext cx="124" cy="33"/>
              <a:chOff x="7522" y="3615"/>
              <a:chExt cx="124" cy="33"/>
            </a:xfrm>
          </p:grpSpPr>
          <p:sp>
            <p:nvSpPr>
              <p:cNvPr id="248" name="Line 13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49" name="Line 13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0" name="Line 13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1" name="Line 13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7" name="Group 139"/>
            <p:cNvGrpSpPr>
              <a:grpSpLocks noChangeAspect="1"/>
            </p:cNvGrpSpPr>
            <p:nvPr/>
          </p:nvGrpSpPr>
          <p:grpSpPr bwMode="auto">
            <a:xfrm>
              <a:off x="7514" y="3476"/>
              <a:ext cx="128" cy="33"/>
              <a:chOff x="7514" y="3476"/>
              <a:chExt cx="128" cy="33"/>
            </a:xfrm>
          </p:grpSpPr>
          <p:sp>
            <p:nvSpPr>
              <p:cNvPr id="244" name="Line 14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5" name="Line 14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6" name="Line 14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7" name="Line 14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8" name="Group 144"/>
            <p:cNvGrpSpPr>
              <a:grpSpLocks noChangeAspect="1"/>
            </p:cNvGrpSpPr>
            <p:nvPr/>
          </p:nvGrpSpPr>
          <p:grpSpPr bwMode="auto">
            <a:xfrm>
              <a:off x="7855" y="3476"/>
              <a:ext cx="32" cy="168"/>
              <a:chOff x="7855" y="3476"/>
              <a:chExt cx="32" cy="168"/>
            </a:xfrm>
          </p:grpSpPr>
          <p:sp>
            <p:nvSpPr>
              <p:cNvPr id="237" name="Line 14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8" name="Line 14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39" name="Line 14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0" name="Line 14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1" name="Line 14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2" name="Line 15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3" name="Line 15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39" name="Group 152"/>
            <p:cNvGrpSpPr>
              <a:grpSpLocks noChangeAspect="1"/>
            </p:cNvGrpSpPr>
            <p:nvPr/>
          </p:nvGrpSpPr>
          <p:grpSpPr bwMode="auto">
            <a:xfrm>
              <a:off x="7891" y="3488"/>
              <a:ext cx="10" cy="144"/>
              <a:chOff x="7891" y="3488"/>
              <a:chExt cx="10" cy="144"/>
            </a:xfrm>
          </p:grpSpPr>
          <p:sp>
            <p:nvSpPr>
              <p:cNvPr id="233" name="Rectangle 15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4" name="Rectangle 15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0" name="Group 157"/>
            <p:cNvGrpSpPr>
              <a:grpSpLocks noChangeAspect="1"/>
            </p:cNvGrpSpPr>
            <p:nvPr/>
          </p:nvGrpSpPr>
          <p:grpSpPr bwMode="auto">
            <a:xfrm>
              <a:off x="7522" y="3488"/>
              <a:ext cx="98" cy="148"/>
              <a:chOff x="7522" y="3488"/>
              <a:chExt cx="98" cy="148"/>
            </a:xfrm>
          </p:grpSpPr>
          <p:sp>
            <p:nvSpPr>
              <p:cNvPr id="224" name="Line 15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5" name="Line 15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6" name="Line 16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7" name="Line 16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8" name="Line 16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29" name="Line 16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0" name="Line 16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1" name="Line 16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2" name="Line 16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1" name="Group 167"/>
            <p:cNvGrpSpPr>
              <a:grpSpLocks noChangeAspect="1"/>
            </p:cNvGrpSpPr>
            <p:nvPr/>
          </p:nvGrpSpPr>
          <p:grpSpPr bwMode="auto">
            <a:xfrm>
              <a:off x="7529" y="3488"/>
              <a:ext cx="1" cy="153"/>
              <a:chOff x="7529" y="3488"/>
              <a:chExt cx="1" cy="153"/>
            </a:xfrm>
          </p:grpSpPr>
          <p:sp>
            <p:nvSpPr>
              <p:cNvPr id="222" name="Line 16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3" name="Line 16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2" name="Group 170"/>
            <p:cNvGrpSpPr>
              <a:grpSpLocks noChangeAspect="1"/>
            </p:cNvGrpSpPr>
            <p:nvPr/>
          </p:nvGrpSpPr>
          <p:grpSpPr bwMode="auto">
            <a:xfrm>
              <a:off x="7829" y="3483"/>
              <a:ext cx="58" cy="146"/>
              <a:chOff x="7829" y="3483"/>
              <a:chExt cx="58" cy="146"/>
            </a:xfrm>
          </p:grpSpPr>
          <p:sp>
            <p:nvSpPr>
              <p:cNvPr id="213" name="Line 17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4" name="Line 17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5" name="Line 17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6" name="Line 17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7" name="Line 17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8" name="Line 17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19" name="Line 17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0" name="Line 17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1" name="Line 17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3" name="Line 18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4" name="Group 181"/>
            <p:cNvGrpSpPr>
              <a:grpSpLocks noChangeAspect="1"/>
            </p:cNvGrpSpPr>
            <p:nvPr/>
          </p:nvGrpSpPr>
          <p:grpSpPr bwMode="auto">
            <a:xfrm>
              <a:off x="7620" y="3488"/>
              <a:ext cx="209" cy="146"/>
              <a:chOff x="7620" y="3488"/>
              <a:chExt cx="209" cy="146"/>
            </a:xfrm>
          </p:grpSpPr>
          <p:sp>
            <p:nvSpPr>
              <p:cNvPr id="211" name="Freeform 18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2" name="Freeform 18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5" name="Line 18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6" name="Group 185"/>
            <p:cNvGrpSpPr>
              <a:grpSpLocks noChangeAspect="1"/>
            </p:cNvGrpSpPr>
            <p:nvPr/>
          </p:nvGrpSpPr>
          <p:grpSpPr bwMode="auto">
            <a:xfrm>
              <a:off x="7613" y="3567"/>
              <a:ext cx="8" cy="42"/>
              <a:chOff x="7613" y="3567"/>
              <a:chExt cx="8" cy="42"/>
            </a:xfrm>
          </p:grpSpPr>
          <p:sp>
            <p:nvSpPr>
              <p:cNvPr id="206" name="Line 18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7" name="Line 18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8" name="Line 18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09" name="Line 18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0" name="Line 19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7" name="Line 19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8" name="Line 19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49" name="Line 19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0" name="Line 19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2" name="Line 19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5" name="Line 19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6" name="Group 200"/>
            <p:cNvGrpSpPr>
              <a:grpSpLocks noChangeAspect="1"/>
            </p:cNvGrpSpPr>
            <p:nvPr/>
          </p:nvGrpSpPr>
          <p:grpSpPr bwMode="auto">
            <a:xfrm>
              <a:off x="7598" y="3516"/>
              <a:ext cx="15" cy="44"/>
              <a:chOff x="7598" y="3516"/>
              <a:chExt cx="15" cy="44"/>
            </a:xfrm>
          </p:grpSpPr>
          <p:sp>
            <p:nvSpPr>
              <p:cNvPr id="201" name="Line 20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2" name="Line 20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3" name="Line 20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4" name="Line 20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5" name="Line 20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7" name="Line 20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8" name="Line 20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59" name="Line 20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0" name="Line 20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1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2" name="Line 21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3" name="Line 21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4" name="Line 21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6" name="Group 215"/>
            <p:cNvGrpSpPr>
              <a:grpSpLocks noChangeAspect="1"/>
            </p:cNvGrpSpPr>
            <p:nvPr/>
          </p:nvGrpSpPr>
          <p:grpSpPr bwMode="auto">
            <a:xfrm>
              <a:off x="7625" y="3468"/>
              <a:ext cx="164" cy="27"/>
              <a:chOff x="7625" y="3468"/>
              <a:chExt cx="164" cy="27"/>
            </a:xfrm>
          </p:grpSpPr>
          <p:sp>
            <p:nvSpPr>
              <p:cNvPr id="191" name="Line 21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2" name="Line 21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3" name="Line 21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4" name="Line 21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5" name="Line 22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6" name="Line 22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7" name="Line 22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8" name="Line 22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199" name="Line 22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0" name="Line 22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7" name="Group 226"/>
            <p:cNvGrpSpPr>
              <a:grpSpLocks noChangeAspect="1"/>
            </p:cNvGrpSpPr>
            <p:nvPr/>
          </p:nvGrpSpPr>
          <p:grpSpPr bwMode="auto">
            <a:xfrm>
              <a:off x="7634" y="3622"/>
              <a:ext cx="161" cy="22"/>
              <a:chOff x="7634" y="3622"/>
              <a:chExt cx="161" cy="22"/>
            </a:xfrm>
          </p:grpSpPr>
          <p:sp>
            <p:nvSpPr>
              <p:cNvPr id="181" name="Line 22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2" name="Line 22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3" name="Line 22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4" name="Line 23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5" name="Line 23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6" name="Line 23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7" name="Line 23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8" name="Line 23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89" name="Line 23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0" name="Line 23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8" name="Group 237"/>
            <p:cNvGrpSpPr>
              <a:grpSpLocks noChangeAspect="1"/>
            </p:cNvGrpSpPr>
            <p:nvPr/>
          </p:nvGrpSpPr>
          <p:grpSpPr bwMode="auto">
            <a:xfrm>
              <a:off x="7709" y="3468"/>
              <a:ext cx="2" cy="27"/>
              <a:chOff x="7709" y="3468"/>
              <a:chExt cx="2" cy="27"/>
            </a:xfrm>
          </p:grpSpPr>
          <p:sp>
            <p:nvSpPr>
              <p:cNvPr id="179" name="Line 23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0" name="Line 23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69" name="Group 240"/>
            <p:cNvGrpSpPr>
              <a:grpSpLocks noChangeAspect="1"/>
            </p:cNvGrpSpPr>
            <p:nvPr/>
          </p:nvGrpSpPr>
          <p:grpSpPr bwMode="auto">
            <a:xfrm>
              <a:off x="7718" y="3622"/>
              <a:ext cx="1" cy="19"/>
              <a:chOff x="7718" y="3622"/>
              <a:chExt cx="1" cy="19"/>
            </a:xfrm>
          </p:grpSpPr>
          <p:sp>
            <p:nvSpPr>
              <p:cNvPr id="177" name="Line 24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8" name="Line 24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0" name="Group 243"/>
            <p:cNvGrpSpPr>
              <a:grpSpLocks noChangeAspect="1"/>
            </p:cNvGrpSpPr>
            <p:nvPr/>
          </p:nvGrpSpPr>
          <p:grpSpPr bwMode="auto">
            <a:xfrm>
              <a:off x="7634" y="3476"/>
              <a:ext cx="137" cy="158"/>
              <a:chOff x="7634" y="3476"/>
              <a:chExt cx="137" cy="158"/>
            </a:xfrm>
          </p:grpSpPr>
          <p:sp>
            <p:nvSpPr>
              <p:cNvPr id="171" name="Freeform 24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2" name="Freeform 24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252" name="Group 250"/>
          <p:cNvGrpSpPr>
            <a:grpSpLocks/>
          </p:cNvGrpSpPr>
          <p:nvPr/>
        </p:nvGrpSpPr>
        <p:grpSpPr bwMode="auto">
          <a:xfrm rot="5400000">
            <a:off x="906457" y="3378644"/>
            <a:ext cx="730250" cy="687388"/>
            <a:chOff x="6201" y="4433"/>
            <a:chExt cx="1050" cy="1080"/>
          </a:xfrm>
        </p:grpSpPr>
        <p:grpSp>
          <p:nvGrpSpPr>
            <p:cNvPr id="253" name="Group 251"/>
            <p:cNvGrpSpPr>
              <a:grpSpLocks/>
            </p:cNvGrpSpPr>
            <p:nvPr/>
          </p:nvGrpSpPr>
          <p:grpSpPr bwMode="auto">
            <a:xfrm>
              <a:off x="6277" y="4504"/>
              <a:ext cx="900" cy="926"/>
              <a:chOff x="6277" y="4504"/>
              <a:chExt cx="900" cy="926"/>
            </a:xfrm>
          </p:grpSpPr>
          <p:sp>
            <p:nvSpPr>
              <p:cNvPr id="255" name="Oval 252"/>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56" name="Oval 253"/>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4" name="Oval 254"/>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257" name="Group 255"/>
          <p:cNvGrpSpPr>
            <a:grpSpLocks noChangeAspect="1"/>
          </p:cNvGrpSpPr>
          <p:nvPr/>
        </p:nvGrpSpPr>
        <p:grpSpPr bwMode="auto">
          <a:xfrm rot="10800000" flipH="1" flipV="1">
            <a:off x="5834851" y="2887313"/>
            <a:ext cx="438150" cy="184150"/>
            <a:chOff x="7514" y="3468"/>
            <a:chExt cx="387" cy="180"/>
          </a:xfrm>
        </p:grpSpPr>
        <p:sp>
          <p:nvSpPr>
            <p:cNvPr id="258" name="Freeform 256"/>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259" name="Group 257"/>
            <p:cNvGrpSpPr>
              <a:grpSpLocks noChangeAspect="1"/>
            </p:cNvGrpSpPr>
            <p:nvPr/>
          </p:nvGrpSpPr>
          <p:grpSpPr bwMode="auto">
            <a:xfrm>
              <a:off x="7522" y="3615"/>
              <a:ext cx="124" cy="33"/>
              <a:chOff x="7522" y="3615"/>
              <a:chExt cx="124" cy="33"/>
            </a:xfrm>
          </p:grpSpPr>
          <p:sp>
            <p:nvSpPr>
              <p:cNvPr id="371" name="Line 258"/>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372" name="Line 259"/>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373" name="Line 260"/>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374" name="Line 261"/>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260" name="Group 262"/>
            <p:cNvGrpSpPr>
              <a:grpSpLocks noChangeAspect="1"/>
            </p:cNvGrpSpPr>
            <p:nvPr/>
          </p:nvGrpSpPr>
          <p:grpSpPr bwMode="auto">
            <a:xfrm>
              <a:off x="7514" y="3476"/>
              <a:ext cx="128" cy="33"/>
              <a:chOff x="7514" y="3476"/>
              <a:chExt cx="128" cy="33"/>
            </a:xfrm>
          </p:grpSpPr>
          <p:sp>
            <p:nvSpPr>
              <p:cNvPr id="367" name="Line 263"/>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368" name="Line 264"/>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369" name="Line 265"/>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370" name="Line 266"/>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61" name="Group 267"/>
            <p:cNvGrpSpPr>
              <a:grpSpLocks noChangeAspect="1"/>
            </p:cNvGrpSpPr>
            <p:nvPr/>
          </p:nvGrpSpPr>
          <p:grpSpPr bwMode="auto">
            <a:xfrm>
              <a:off x="7855" y="3476"/>
              <a:ext cx="32" cy="168"/>
              <a:chOff x="7855" y="3476"/>
              <a:chExt cx="32" cy="168"/>
            </a:xfrm>
          </p:grpSpPr>
          <p:sp>
            <p:nvSpPr>
              <p:cNvPr id="360" name="Line 268"/>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361" name="Line 269"/>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362" name="Line 270"/>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363" name="Line 271"/>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364" name="Line 272"/>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365" name="Line 273"/>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366" name="Line 274"/>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62" name="Group 275"/>
            <p:cNvGrpSpPr>
              <a:grpSpLocks noChangeAspect="1"/>
            </p:cNvGrpSpPr>
            <p:nvPr/>
          </p:nvGrpSpPr>
          <p:grpSpPr bwMode="auto">
            <a:xfrm>
              <a:off x="7891" y="3488"/>
              <a:ext cx="10" cy="144"/>
              <a:chOff x="7891" y="3488"/>
              <a:chExt cx="10" cy="144"/>
            </a:xfrm>
          </p:grpSpPr>
          <p:sp>
            <p:nvSpPr>
              <p:cNvPr id="356" name="Rectangle 276"/>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357" name="Rectangle 277"/>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358" name="Rectangle 278"/>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359" name="Rectangle 279"/>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63" name="Group 280"/>
            <p:cNvGrpSpPr>
              <a:grpSpLocks noChangeAspect="1"/>
            </p:cNvGrpSpPr>
            <p:nvPr/>
          </p:nvGrpSpPr>
          <p:grpSpPr bwMode="auto">
            <a:xfrm>
              <a:off x="7522" y="3488"/>
              <a:ext cx="98" cy="148"/>
              <a:chOff x="7522" y="3488"/>
              <a:chExt cx="98" cy="148"/>
            </a:xfrm>
          </p:grpSpPr>
          <p:sp>
            <p:nvSpPr>
              <p:cNvPr id="347" name="Line 281"/>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348" name="Line 282"/>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349" name="Line 283"/>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350" name="Line 284"/>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351" name="Line 285"/>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352" name="Line 286"/>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353" name="Line 287"/>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354" name="Line 288"/>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355" name="Line 289"/>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64" name="Group 290"/>
            <p:cNvGrpSpPr>
              <a:grpSpLocks noChangeAspect="1"/>
            </p:cNvGrpSpPr>
            <p:nvPr/>
          </p:nvGrpSpPr>
          <p:grpSpPr bwMode="auto">
            <a:xfrm>
              <a:off x="7529" y="3488"/>
              <a:ext cx="1" cy="153"/>
              <a:chOff x="7529" y="3488"/>
              <a:chExt cx="1" cy="153"/>
            </a:xfrm>
          </p:grpSpPr>
          <p:sp>
            <p:nvSpPr>
              <p:cNvPr id="345" name="Line 291"/>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346" name="Line 292"/>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65" name="Group 293"/>
            <p:cNvGrpSpPr>
              <a:grpSpLocks noChangeAspect="1"/>
            </p:cNvGrpSpPr>
            <p:nvPr/>
          </p:nvGrpSpPr>
          <p:grpSpPr bwMode="auto">
            <a:xfrm>
              <a:off x="7829" y="3483"/>
              <a:ext cx="58" cy="146"/>
              <a:chOff x="7829" y="3483"/>
              <a:chExt cx="58" cy="146"/>
            </a:xfrm>
          </p:grpSpPr>
          <p:sp>
            <p:nvSpPr>
              <p:cNvPr id="336" name="Line 294"/>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337" name="Line 295"/>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338" name="Line 296"/>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339" name="Line 297"/>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340" name="Line 298"/>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341" name="Line 299"/>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342" name="Line 300"/>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343" name="Line 301"/>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344" name="Line 302"/>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66" name="Line 303"/>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67" name="Group 304"/>
            <p:cNvGrpSpPr>
              <a:grpSpLocks noChangeAspect="1"/>
            </p:cNvGrpSpPr>
            <p:nvPr/>
          </p:nvGrpSpPr>
          <p:grpSpPr bwMode="auto">
            <a:xfrm>
              <a:off x="7620" y="3488"/>
              <a:ext cx="209" cy="146"/>
              <a:chOff x="7620" y="3488"/>
              <a:chExt cx="209" cy="146"/>
            </a:xfrm>
          </p:grpSpPr>
          <p:sp>
            <p:nvSpPr>
              <p:cNvPr id="334" name="Freeform 305"/>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335" name="Freeform 306"/>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68" name="Line 307"/>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69" name="Group 308"/>
            <p:cNvGrpSpPr>
              <a:grpSpLocks noChangeAspect="1"/>
            </p:cNvGrpSpPr>
            <p:nvPr/>
          </p:nvGrpSpPr>
          <p:grpSpPr bwMode="auto">
            <a:xfrm>
              <a:off x="7613" y="3567"/>
              <a:ext cx="8" cy="42"/>
              <a:chOff x="7613" y="3567"/>
              <a:chExt cx="8" cy="42"/>
            </a:xfrm>
          </p:grpSpPr>
          <p:sp>
            <p:nvSpPr>
              <p:cNvPr id="329" name="Line 309"/>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330" name="Line 310"/>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331" name="Line 311"/>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332" name="Line 312"/>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333" name="Line 313"/>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70" name="Line 314"/>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71" name="Line 315"/>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2" name="Line 316"/>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3" name="Line 317"/>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74" name="Line 31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5" name="Line 319"/>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6" name="Line 320"/>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77" name="Line 321"/>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78" name="Line 322"/>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79" name="Group 323"/>
            <p:cNvGrpSpPr>
              <a:grpSpLocks noChangeAspect="1"/>
            </p:cNvGrpSpPr>
            <p:nvPr/>
          </p:nvGrpSpPr>
          <p:grpSpPr bwMode="auto">
            <a:xfrm>
              <a:off x="7598" y="3516"/>
              <a:ext cx="15" cy="44"/>
              <a:chOff x="7598" y="3516"/>
              <a:chExt cx="15" cy="44"/>
            </a:xfrm>
          </p:grpSpPr>
          <p:sp>
            <p:nvSpPr>
              <p:cNvPr id="324" name="Line 324"/>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325" name="Line 325"/>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326" name="Line 326"/>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327" name="Line 327"/>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328" name="Line 328"/>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280" name="Line 329"/>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281" name="Line 330"/>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282" name="Line 331"/>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3" name="Line 332"/>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84" name="Line 333"/>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285" name="Line 334"/>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286" name="Line 335"/>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87" name="Line 336"/>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88" name="Line 337"/>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289" name="Group 338"/>
            <p:cNvGrpSpPr>
              <a:grpSpLocks noChangeAspect="1"/>
            </p:cNvGrpSpPr>
            <p:nvPr/>
          </p:nvGrpSpPr>
          <p:grpSpPr bwMode="auto">
            <a:xfrm>
              <a:off x="7625" y="3468"/>
              <a:ext cx="164" cy="27"/>
              <a:chOff x="7625" y="3468"/>
              <a:chExt cx="164" cy="27"/>
            </a:xfrm>
          </p:grpSpPr>
          <p:sp>
            <p:nvSpPr>
              <p:cNvPr id="314" name="Line 339"/>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315" name="Line 340"/>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316" name="Line 341"/>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317" name="Line 342"/>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318" name="Line 343"/>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319" name="Line 344"/>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320" name="Line 345"/>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321" name="Line 346"/>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322" name="Line 347"/>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323" name="Line 348"/>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290" name="Group 349"/>
            <p:cNvGrpSpPr>
              <a:grpSpLocks noChangeAspect="1"/>
            </p:cNvGrpSpPr>
            <p:nvPr/>
          </p:nvGrpSpPr>
          <p:grpSpPr bwMode="auto">
            <a:xfrm>
              <a:off x="7634" y="3622"/>
              <a:ext cx="161" cy="22"/>
              <a:chOff x="7634" y="3622"/>
              <a:chExt cx="161" cy="22"/>
            </a:xfrm>
          </p:grpSpPr>
          <p:sp>
            <p:nvSpPr>
              <p:cNvPr id="304" name="Line 350"/>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305" name="Line 351"/>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306" name="Line 352"/>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307" name="Line 353"/>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308" name="Line 354"/>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309" name="Line 355"/>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310" name="Line 356"/>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311" name="Line 357"/>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312" name="Line 358"/>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313" name="Line 359"/>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291" name="Group 360"/>
            <p:cNvGrpSpPr>
              <a:grpSpLocks noChangeAspect="1"/>
            </p:cNvGrpSpPr>
            <p:nvPr/>
          </p:nvGrpSpPr>
          <p:grpSpPr bwMode="auto">
            <a:xfrm>
              <a:off x="7709" y="3468"/>
              <a:ext cx="2" cy="27"/>
              <a:chOff x="7709" y="3468"/>
              <a:chExt cx="2" cy="27"/>
            </a:xfrm>
          </p:grpSpPr>
          <p:sp>
            <p:nvSpPr>
              <p:cNvPr id="302" name="Line 361"/>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303" name="Line 362"/>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292" name="Group 363"/>
            <p:cNvGrpSpPr>
              <a:grpSpLocks noChangeAspect="1"/>
            </p:cNvGrpSpPr>
            <p:nvPr/>
          </p:nvGrpSpPr>
          <p:grpSpPr bwMode="auto">
            <a:xfrm>
              <a:off x="7718" y="3622"/>
              <a:ext cx="1" cy="19"/>
              <a:chOff x="7718" y="3622"/>
              <a:chExt cx="1" cy="19"/>
            </a:xfrm>
          </p:grpSpPr>
          <p:sp>
            <p:nvSpPr>
              <p:cNvPr id="300" name="Line 364"/>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301" name="Line 365"/>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293" name="Group 366"/>
            <p:cNvGrpSpPr>
              <a:grpSpLocks noChangeAspect="1"/>
            </p:cNvGrpSpPr>
            <p:nvPr/>
          </p:nvGrpSpPr>
          <p:grpSpPr bwMode="auto">
            <a:xfrm>
              <a:off x="7634" y="3476"/>
              <a:ext cx="137" cy="158"/>
              <a:chOff x="7634" y="3476"/>
              <a:chExt cx="137" cy="158"/>
            </a:xfrm>
          </p:grpSpPr>
          <p:sp>
            <p:nvSpPr>
              <p:cNvPr id="294" name="Freeform 367"/>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295" name="Freeform 368"/>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296" name="Freeform 369"/>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297" name="Freeform 370"/>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298" name="Freeform 371"/>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299" name="Freeform 372"/>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375" name="Rectangle 373"/>
          <p:cNvSpPr>
            <a:spLocks noChangeArrowheads="1"/>
          </p:cNvSpPr>
          <p:nvPr/>
        </p:nvSpPr>
        <p:spPr bwMode="auto">
          <a:xfrm>
            <a:off x="6087263" y="2855563"/>
            <a:ext cx="1323975" cy="217488"/>
          </a:xfrm>
          <a:prstGeom prst="rect">
            <a:avLst/>
          </a:prstGeom>
          <a:solidFill>
            <a:srgbClr val="FFFF99"/>
          </a:solidFill>
          <a:ln w="9525" algn="ctr">
            <a:solidFill>
              <a:schemeClr val="tx1"/>
            </a:solidFill>
            <a:miter lim="800000"/>
            <a:headEnd/>
            <a:tailEnd/>
          </a:ln>
        </p:spPr>
        <p:txBody>
          <a:bodyPr wrap="none" anchor="ctr"/>
          <a:lstStyle/>
          <a:p>
            <a:endParaRPr lang="en-US"/>
          </a:p>
        </p:txBody>
      </p:sp>
      <p:grpSp>
        <p:nvGrpSpPr>
          <p:cNvPr id="376" name="Group 374"/>
          <p:cNvGrpSpPr>
            <a:grpSpLocks/>
          </p:cNvGrpSpPr>
          <p:nvPr/>
        </p:nvGrpSpPr>
        <p:grpSpPr bwMode="auto">
          <a:xfrm rot="5400000">
            <a:off x="5613395" y="2602357"/>
            <a:ext cx="730250" cy="687387"/>
            <a:chOff x="6201" y="4433"/>
            <a:chExt cx="1050" cy="1080"/>
          </a:xfrm>
        </p:grpSpPr>
        <p:grpSp>
          <p:nvGrpSpPr>
            <p:cNvPr id="377" name="Group 375"/>
            <p:cNvGrpSpPr>
              <a:grpSpLocks/>
            </p:cNvGrpSpPr>
            <p:nvPr/>
          </p:nvGrpSpPr>
          <p:grpSpPr bwMode="auto">
            <a:xfrm>
              <a:off x="6277" y="4504"/>
              <a:ext cx="900" cy="926"/>
              <a:chOff x="6277" y="4504"/>
              <a:chExt cx="900" cy="926"/>
            </a:xfrm>
          </p:grpSpPr>
          <p:sp>
            <p:nvSpPr>
              <p:cNvPr id="379" name="Oval 376"/>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380" name="Oval 377"/>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378" name="Oval 378"/>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381" name="AutoShape 380"/>
          <p:cNvSpPr>
            <a:spLocks noChangeArrowheads="1"/>
          </p:cNvSpPr>
          <p:nvPr/>
        </p:nvSpPr>
        <p:spPr bwMode="auto">
          <a:xfrm>
            <a:off x="5091901" y="2869851"/>
            <a:ext cx="492125" cy="198437"/>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382" name="AutoShape 381"/>
          <p:cNvSpPr>
            <a:spLocks noChangeArrowheads="1"/>
          </p:cNvSpPr>
          <p:nvPr/>
        </p:nvSpPr>
        <p:spPr bwMode="auto">
          <a:xfrm flipH="1">
            <a:off x="1640676" y="3649313"/>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383" name="Oval 382"/>
          <p:cNvSpPr>
            <a:spLocks noChangeArrowheads="1"/>
          </p:cNvSpPr>
          <p:nvPr/>
        </p:nvSpPr>
        <p:spPr bwMode="auto">
          <a:xfrm>
            <a:off x="8162126" y="2988913"/>
            <a:ext cx="88900" cy="88900"/>
          </a:xfrm>
          <a:prstGeom prst="ellipse">
            <a:avLst/>
          </a:prstGeom>
          <a:solidFill>
            <a:srgbClr val="FF9900"/>
          </a:solidFill>
          <a:ln w="9525" algn="ctr">
            <a:solidFill>
              <a:schemeClr val="tx1"/>
            </a:solidFill>
            <a:round/>
            <a:headEnd/>
            <a:tailEnd/>
          </a:ln>
        </p:spPr>
        <p:txBody>
          <a:bodyPr wrap="none" anchor="ctr"/>
          <a:lstStyle/>
          <a:p>
            <a:endParaRPr lang="en-US"/>
          </a:p>
        </p:txBody>
      </p:sp>
      <p:sp>
        <p:nvSpPr>
          <p:cNvPr id="384" name="Text Box 379"/>
          <p:cNvSpPr txBox="1">
            <a:spLocks noChangeArrowheads="1"/>
          </p:cNvSpPr>
          <p:nvPr/>
        </p:nvSpPr>
        <p:spPr bwMode="auto">
          <a:xfrm>
            <a:off x="-38099" y="1676400"/>
            <a:ext cx="9182099" cy="519113"/>
          </a:xfrm>
          <a:prstGeom prst="rect">
            <a:avLst/>
          </a:prstGeom>
          <a:noFill/>
          <a:ln w="9525" algn="ctr">
            <a:noFill/>
            <a:miter lim="800000"/>
            <a:headEnd/>
            <a:tailEnd/>
          </a:ln>
        </p:spPr>
        <p:txBody>
          <a:bodyPr wrap="square">
            <a:spAutoFit/>
          </a:bodyPr>
          <a:lstStyle/>
          <a:p>
            <a:pPr marL="342900" indent="-342900" algn="ctr">
              <a:spcBef>
                <a:spcPct val="20000"/>
              </a:spcBef>
            </a:pPr>
            <a:r>
              <a:rPr lang="en-US" sz="2800" b="1" dirty="0">
                <a:solidFill>
                  <a:schemeClr val="tx1"/>
                </a:solidFill>
                <a:latin typeface="Arial" charset="0"/>
                <a:ea typeface="ＭＳ Ｐゴシック" pitchFamily="34" charset="-128"/>
              </a:rPr>
              <a:t>Do Not Pass Warning (DNPW)</a:t>
            </a:r>
          </a:p>
        </p:txBody>
      </p:sp>
      <p:sp>
        <p:nvSpPr>
          <p:cNvPr id="385" name="Text Box 130"/>
          <p:cNvSpPr txBox="1">
            <a:spLocks noChangeArrowheads="1"/>
          </p:cNvSpPr>
          <p:nvPr/>
        </p:nvSpPr>
        <p:spPr bwMode="auto">
          <a:xfrm>
            <a:off x="601362" y="4209619"/>
            <a:ext cx="1189037" cy="630237"/>
          </a:xfrm>
          <a:prstGeom prst="rect">
            <a:avLst/>
          </a:prstGeom>
          <a:noFill/>
          <a:ln w="9525" algn="ctr">
            <a:noFill/>
            <a:miter lim="800000"/>
            <a:headEnd/>
            <a:tailEnd/>
          </a:ln>
        </p:spPr>
        <p:txBody>
          <a:bodyPr wrap="none">
            <a:spAutoFit/>
          </a:bodyPr>
          <a:lstStyle/>
          <a:p>
            <a:pPr marL="342900" indent="-342900" algn="ctr">
              <a:spcBef>
                <a:spcPct val="20000"/>
              </a:spcBef>
            </a:pPr>
            <a:r>
              <a:rPr lang="en-US" sz="1600" b="1" dirty="0">
                <a:solidFill>
                  <a:schemeClr val="tx1"/>
                </a:solidFill>
                <a:latin typeface="Arial" charset="0"/>
                <a:ea typeface="ＭＳ Ｐゴシック" pitchFamily="34" charset="-128"/>
              </a:rPr>
              <a:t>Oncoming</a:t>
            </a:r>
          </a:p>
          <a:p>
            <a:pPr marL="342900" indent="-342900" algn="ctr">
              <a:spcBef>
                <a:spcPct val="20000"/>
              </a:spcBef>
            </a:pPr>
            <a:r>
              <a:rPr lang="en-US" sz="1600" b="1" dirty="0">
                <a:solidFill>
                  <a:schemeClr val="tx1"/>
                </a:solidFill>
                <a:latin typeface="Arial" charset="0"/>
                <a:ea typeface="ＭＳ Ｐゴシック" pitchFamily="34" charset="-128"/>
              </a:rPr>
              <a:t>traffic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399"/>
          </a:xfrm>
        </p:spPr>
        <p:txBody>
          <a:bodyPr/>
          <a:lstStyle/>
          <a:p>
            <a:r>
              <a:rPr lang="en-US" dirty="0" smtClean="0"/>
              <a:t>V2V Safety Use Case</a:t>
            </a:r>
            <a:endParaRPr lang="en-US" dirty="0"/>
          </a:p>
        </p:txBody>
      </p:sp>
      <p:sp>
        <p:nvSpPr>
          <p:cNvPr id="3" name="Content Placeholder 2"/>
          <p:cNvSpPr>
            <a:spLocks noGrp="1"/>
          </p:cNvSpPr>
          <p:nvPr>
            <p:ph idx="1"/>
          </p:nvPr>
        </p:nvSpPr>
        <p:spPr>
          <a:xfrm>
            <a:off x="609600" y="5486400"/>
            <a:ext cx="7770813" cy="836613"/>
          </a:xfrm>
        </p:spPr>
        <p:txBody>
          <a:bodyPr/>
          <a:lstStyle/>
          <a:p>
            <a:pPr algn="ctr"/>
            <a:r>
              <a:rPr lang="en-US" altLang="ja-JP" dirty="0" smtClean="0">
                <a:solidFill>
                  <a:srgbClr val="FF0000"/>
                </a:solidFill>
                <a:latin typeface="Arial" charset="0"/>
                <a:ea typeface="ＭＳ Ｐゴシック" pitchFamily="34" charset="-128"/>
              </a:rPr>
              <a:t>If intersecting trajectories are indicated, </a:t>
            </a:r>
            <a:br>
              <a:rPr lang="en-US" altLang="ja-JP" dirty="0" smtClean="0">
                <a:solidFill>
                  <a:srgbClr val="FF0000"/>
                </a:solidFill>
                <a:latin typeface="Arial" charset="0"/>
                <a:ea typeface="ＭＳ Ｐゴシック" pitchFamily="34" charset="-128"/>
              </a:rPr>
            </a:br>
            <a:r>
              <a:rPr lang="en-US" altLang="ja-JP" dirty="0" smtClean="0">
                <a:solidFill>
                  <a:srgbClr val="FF0000"/>
                </a:solidFill>
                <a:latin typeface="Arial" charset="0"/>
                <a:ea typeface="ＭＳ Ｐゴシック" pitchFamily="34" charset="-128"/>
              </a:rPr>
              <a:t>driver is warned.</a:t>
            </a:r>
            <a:endParaRPr lang="en-US" altLang="ja-JP" sz="1800" dirty="0" smtClean="0">
              <a:solidFill>
                <a:srgbClr val="FF0000"/>
              </a:solidFill>
              <a:latin typeface="Arial" charset="0"/>
              <a:ea typeface="ＭＳ Ｐゴシック" pitchFamily="34" charset="-128"/>
            </a:endParaRPr>
          </a:p>
          <a:p>
            <a:pPr algn="ct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3"/>
          <p:cNvSpPr>
            <a:spLocks noChangeAspect="1" noChangeArrowheads="1"/>
          </p:cNvSpPr>
          <p:nvPr/>
        </p:nvSpPr>
        <p:spPr bwMode="auto">
          <a:xfrm>
            <a:off x="1752600" y="1752600"/>
            <a:ext cx="5486400" cy="3392487"/>
          </a:xfrm>
          <a:prstGeom prst="rect">
            <a:avLst/>
          </a:prstGeom>
          <a:noFill/>
          <a:ln w="9525">
            <a:noFill/>
            <a:miter lim="800000"/>
            <a:headEnd/>
            <a:tailEnd/>
          </a:ln>
        </p:spPr>
        <p:txBody>
          <a:bodyPr/>
          <a:lstStyle/>
          <a:p>
            <a:endParaRPr lang="en-US"/>
          </a:p>
        </p:txBody>
      </p:sp>
      <p:sp>
        <p:nvSpPr>
          <p:cNvPr id="8" name="Rectangle 4"/>
          <p:cNvSpPr>
            <a:spLocks noChangeArrowheads="1"/>
          </p:cNvSpPr>
          <p:nvPr/>
        </p:nvSpPr>
        <p:spPr bwMode="auto">
          <a:xfrm>
            <a:off x="1752600" y="3517900"/>
            <a:ext cx="2001838" cy="1627187"/>
          </a:xfrm>
          <a:prstGeom prst="rect">
            <a:avLst/>
          </a:prstGeom>
          <a:noFill/>
          <a:ln w="9525">
            <a:solidFill>
              <a:srgbClr val="000000"/>
            </a:solidFill>
            <a:miter lim="800000"/>
            <a:headEnd/>
            <a:tailEnd/>
          </a:ln>
        </p:spPr>
        <p:txBody>
          <a:bodyPr anchor="ctr"/>
          <a:lstStyle/>
          <a:p>
            <a:endParaRPr lang="en-US"/>
          </a:p>
        </p:txBody>
      </p:sp>
      <p:sp>
        <p:nvSpPr>
          <p:cNvPr id="9" name="Rectangle 5"/>
          <p:cNvSpPr>
            <a:spLocks noChangeArrowheads="1"/>
          </p:cNvSpPr>
          <p:nvPr/>
        </p:nvSpPr>
        <p:spPr bwMode="auto">
          <a:xfrm>
            <a:off x="1752600" y="1846262"/>
            <a:ext cx="2001838" cy="795338"/>
          </a:xfrm>
          <a:prstGeom prst="rect">
            <a:avLst/>
          </a:prstGeom>
          <a:noFill/>
          <a:ln w="9525">
            <a:solidFill>
              <a:srgbClr val="000000"/>
            </a:solidFill>
            <a:miter lim="800000"/>
            <a:headEnd/>
            <a:tailEnd/>
          </a:ln>
        </p:spPr>
        <p:txBody>
          <a:bodyPr anchor="ctr"/>
          <a:lstStyle/>
          <a:p>
            <a:endParaRPr lang="en-US"/>
          </a:p>
        </p:txBody>
      </p:sp>
      <p:sp>
        <p:nvSpPr>
          <p:cNvPr id="10" name="Rectangle 6"/>
          <p:cNvSpPr>
            <a:spLocks noChangeArrowheads="1"/>
          </p:cNvSpPr>
          <p:nvPr/>
        </p:nvSpPr>
        <p:spPr bwMode="auto">
          <a:xfrm>
            <a:off x="5132388" y="1862137"/>
            <a:ext cx="2001837" cy="779463"/>
          </a:xfrm>
          <a:prstGeom prst="rect">
            <a:avLst/>
          </a:prstGeom>
          <a:noFill/>
          <a:ln w="9525">
            <a:solidFill>
              <a:srgbClr val="000000"/>
            </a:solidFill>
            <a:miter lim="800000"/>
            <a:headEnd/>
            <a:tailEnd/>
          </a:ln>
        </p:spPr>
        <p:txBody>
          <a:bodyPr anchor="ctr"/>
          <a:lstStyle/>
          <a:p>
            <a:endParaRPr lang="en-US"/>
          </a:p>
        </p:txBody>
      </p:sp>
      <p:sp>
        <p:nvSpPr>
          <p:cNvPr id="11" name="Rectangle 7"/>
          <p:cNvSpPr>
            <a:spLocks noChangeArrowheads="1"/>
          </p:cNvSpPr>
          <p:nvPr/>
        </p:nvSpPr>
        <p:spPr bwMode="auto">
          <a:xfrm>
            <a:off x="5132388" y="3517900"/>
            <a:ext cx="2001837" cy="1627187"/>
          </a:xfrm>
          <a:prstGeom prst="rect">
            <a:avLst/>
          </a:prstGeom>
          <a:solidFill>
            <a:srgbClr val="C0C0C0"/>
          </a:solidFill>
          <a:ln w="9525">
            <a:solidFill>
              <a:srgbClr val="000000"/>
            </a:solidFill>
            <a:miter lim="800000"/>
            <a:headEnd/>
            <a:tailEnd/>
          </a:ln>
        </p:spPr>
        <p:txBody>
          <a:bodyPr anchor="ctr"/>
          <a:lstStyle/>
          <a:p>
            <a:endParaRPr lang="en-US"/>
          </a:p>
        </p:txBody>
      </p:sp>
      <p:sp>
        <p:nvSpPr>
          <p:cNvPr id="12" name="Line 8"/>
          <p:cNvSpPr>
            <a:spLocks noChangeShapeType="1"/>
          </p:cNvSpPr>
          <p:nvPr/>
        </p:nvSpPr>
        <p:spPr bwMode="auto">
          <a:xfrm>
            <a:off x="4443413" y="3517900"/>
            <a:ext cx="0" cy="1627187"/>
          </a:xfrm>
          <a:prstGeom prst="line">
            <a:avLst/>
          </a:prstGeom>
          <a:noFill/>
          <a:ln w="9525">
            <a:solidFill>
              <a:srgbClr val="000000"/>
            </a:solidFill>
            <a:round/>
            <a:headEnd/>
            <a:tailEnd/>
          </a:ln>
        </p:spPr>
        <p:txBody>
          <a:bodyPr/>
          <a:lstStyle/>
          <a:p>
            <a:endParaRPr lang="en-US"/>
          </a:p>
        </p:txBody>
      </p:sp>
      <p:sp>
        <p:nvSpPr>
          <p:cNvPr id="13" name="Line 9"/>
          <p:cNvSpPr>
            <a:spLocks noChangeShapeType="1"/>
          </p:cNvSpPr>
          <p:nvPr/>
        </p:nvSpPr>
        <p:spPr bwMode="auto">
          <a:xfrm>
            <a:off x="4443413" y="1819275"/>
            <a:ext cx="0" cy="808037"/>
          </a:xfrm>
          <a:prstGeom prst="line">
            <a:avLst/>
          </a:prstGeom>
          <a:noFill/>
          <a:ln w="9525">
            <a:solidFill>
              <a:srgbClr val="000000"/>
            </a:solidFill>
            <a:round/>
            <a:headEnd/>
            <a:tailEnd/>
          </a:ln>
        </p:spPr>
        <p:txBody>
          <a:bodyPr/>
          <a:lstStyle/>
          <a:p>
            <a:endParaRPr lang="en-US"/>
          </a:p>
        </p:txBody>
      </p:sp>
      <p:sp>
        <p:nvSpPr>
          <p:cNvPr id="14" name="Line 10"/>
          <p:cNvSpPr>
            <a:spLocks noChangeShapeType="1"/>
          </p:cNvSpPr>
          <p:nvPr/>
        </p:nvSpPr>
        <p:spPr bwMode="auto">
          <a:xfrm rot="5400000">
            <a:off x="2878932" y="2266156"/>
            <a:ext cx="0" cy="1627187"/>
          </a:xfrm>
          <a:prstGeom prst="line">
            <a:avLst/>
          </a:prstGeom>
          <a:noFill/>
          <a:ln w="9525">
            <a:solidFill>
              <a:srgbClr val="000000"/>
            </a:solidFill>
            <a:round/>
            <a:headEnd/>
            <a:tailEnd/>
          </a:ln>
        </p:spPr>
        <p:txBody>
          <a:bodyPr/>
          <a:lstStyle/>
          <a:p>
            <a:endParaRPr lang="en-US"/>
          </a:p>
        </p:txBody>
      </p:sp>
      <p:sp>
        <p:nvSpPr>
          <p:cNvPr id="15" name="Line 11"/>
          <p:cNvSpPr>
            <a:spLocks noChangeShapeType="1"/>
          </p:cNvSpPr>
          <p:nvPr/>
        </p:nvSpPr>
        <p:spPr bwMode="auto">
          <a:xfrm rot="5400000">
            <a:off x="5945982" y="2266156"/>
            <a:ext cx="0" cy="1627187"/>
          </a:xfrm>
          <a:prstGeom prst="line">
            <a:avLst/>
          </a:prstGeom>
          <a:noFill/>
          <a:ln w="9525">
            <a:solidFill>
              <a:srgbClr val="000000"/>
            </a:solidFill>
            <a:round/>
            <a:headEnd/>
            <a:tailEnd/>
          </a:ln>
        </p:spPr>
        <p:txBody>
          <a:bodyPr/>
          <a:lstStyle/>
          <a:p>
            <a:endParaRPr lang="en-US"/>
          </a:p>
        </p:txBody>
      </p:sp>
      <p:grpSp>
        <p:nvGrpSpPr>
          <p:cNvPr id="16" name="Group 12"/>
          <p:cNvGrpSpPr>
            <a:grpSpLocks noChangeAspect="1"/>
          </p:cNvGrpSpPr>
          <p:nvPr/>
        </p:nvGrpSpPr>
        <p:grpSpPr bwMode="auto">
          <a:xfrm rot="10800000" flipH="1">
            <a:off x="6634163" y="2767012"/>
            <a:ext cx="438150" cy="184150"/>
            <a:chOff x="7514" y="3468"/>
            <a:chExt cx="387" cy="180"/>
          </a:xfrm>
        </p:grpSpPr>
        <p:sp>
          <p:nvSpPr>
            <p:cNvPr id="17" name="Freeform 1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8" name="Group 14"/>
            <p:cNvGrpSpPr>
              <a:grpSpLocks noChangeAspect="1"/>
            </p:cNvGrpSpPr>
            <p:nvPr/>
          </p:nvGrpSpPr>
          <p:grpSpPr bwMode="auto">
            <a:xfrm>
              <a:off x="7522" y="3615"/>
              <a:ext cx="124" cy="33"/>
              <a:chOff x="7522" y="3615"/>
              <a:chExt cx="124" cy="33"/>
            </a:xfrm>
          </p:grpSpPr>
          <p:sp>
            <p:nvSpPr>
              <p:cNvPr id="130" name="Line 1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31" name="Line 1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32" name="Line 1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33" name="Line 1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9" name="Group 19"/>
            <p:cNvGrpSpPr>
              <a:grpSpLocks noChangeAspect="1"/>
            </p:cNvGrpSpPr>
            <p:nvPr/>
          </p:nvGrpSpPr>
          <p:grpSpPr bwMode="auto">
            <a:xfrm>
              <a:off x="7514" y="3476"/>
              <a:ext cx="128" cy="33"/>
              <a:chOff x="7514" y="3476"/>
              <a:chExt cx="128" cy="33"/>
            </a:xfrm>
          </p:grpSpPr>
          <p:sp>
            <p:nvSpPr>
              <p:cNvPr id="126" name="Line 2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27" name="Line 2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28" name="Line 2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9" name="Line 2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0" name="Group 24"/>
            <p:cNvGrpSpPr>
              <a:grpSpLocks noChangeAspect="1"/>
            </p:cNvGrpSpPr>
            <p:nvPr/>
          </p:nvGrpSpPr>
          <p:grpSpPr bwMode="auto">
            <a:xfrm>
              <a:off x="7855" y="3476"/>
              <a:ext cx="32" cy="168"/>
              <a:chOff x="7855" y="3476"/>
              <a:chExt cx="32" cy="168"/>
            </a:xfrm>
          </p:grpSpPr>
          <p:sp>
            <p:nvSpPr>
              <p:cNvPr id="119" name="Line 2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20" name="Line 2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21" name="Line 2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22" name="Line 2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23" name="Line 2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24" name="Line 3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25" name="Line 3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1" name="Group 32"/>
            <p:cNvGrpSpPr>
              <a:grpSpLocks noChangeAspect="1"/>
            </p:cNvGrpSpPr>
            <p:nvPr/>
          </p:nvGrpSpPr>
          <p:grpSpPr bwMode="auto">
            <a:xfrm>
              <a:off x="7891" y="3488"/>
              <a:ext cx="10" cy="144"/>
              <a:chOff x="7891" y="3488"/>
              <a:chExt cx="10" cy="144"/>
            </a:xfrm>
          </p:grpSpPr>
          <p:sp>
            <p:nvSpPr>
              <p:cNvPr id="115" name="Rectangle 3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16" name="Rectangle 3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17" name="Rectangle 3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18" name="Rectangle 3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2" name="Group 37"/>
            <p:cNvGrpSpPr>
              <a:grpSpLocks noChangeAspect="1"/>
            </p:cNvGrpSpPr>
            <p:nvPr/>
          </p:nvGrpSpPr>
          <p:grpSpPr bwMode="auto">
            <a:xfrm>
              <a:off x="7522" y="3488"/>
              <a:ext cx="98" cy="148"/>
              <a:chOff x="7522" y="3488"/>
              <a:chExt cx="98" cy="148"/>
            </a:xfrm>
          </p:grpSpPr>
          <p:sp>
            <p:nvSpPr>
              <p:cNvPr id="106" name="Line 3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107" name="Line 3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108" name="Line 4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9" name="Line 4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10" name="Line 4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11" name="Line 4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12" name="Line 4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13" name="Line 4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14" name="Line 4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3" name="Group 47"/>
            <p:cNvGrpSpPr>
              <a:grpSpLocks noChangeAspect="1"/>
            </p:cNvGrpSpPr>
            <p:nvPr/>
          </p:nvGrpSpPr>
          <p:grpSpPr bwMode="auto">
            <a:xfrm>
              <a:off x="7529" y="3488"/>
              <a:ext cx="1" cy="153"/>
              <a:chOff x="7529" y="3488"/>
              <a:chExt cx="1" cy="153"/>
            </a:xfrm>
          </p:grpSpPr>
          <p:sp>
            <p:nvSpPr>
              <p:cNvPr id="104" name="Line 4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105" name="Line 4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4" name="Group 50"/>
            <p:cNvGrpSpPr>
              <a:grpSpLocks noChangeAspect="1"/>
            </p:cNvGrpSpPr>
            <p:nvPr/>
          </p:nvGrpSpPr>
          <p:grpSpPr bwMode="auto">
            <a:xfrm>
              <a:off x="7829" y="3483"/>
              <a:ext cx="58" cy="146"/>
              <a:chOff x="7829" y="3483"/>
              <a:chExt cx="58" cy="146"/>
            </a:xfrm>
          </p:grpSpPr>
          <p:sp>
            <p:nvSpPr>
              <p:cNvPr id="95" name="Line 5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96" name="Line 5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97" name="Line 5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98" name="Line 5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9" name="Line 5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100" name="Line 5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101" name="Line 5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102" name="Line 5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103" name="Line 5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5" name="Line 6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6" name="Group 61"/>
            <p:cNvGrpSpPr>
              <a:grpSpLocks noChangeAspect="1"/>
            </p:cNvGrpSpPr>
            <p:nvPr/>
          </p:nvGrpSpPr>
          <p:grpSpPr bwMode="auto">
            <a:xfrm>
              <a:off x="7620" y="3488"/>
              <a:ext cx="209" cy="146"/>
              <a:chOff x="7620" y="3488"/>
              <a:chExt cx="209" cy="146"/>
            </a:xfrm>
          </p:grpSpPr>
          <p:sp>
            <p:nvSpPr>
              <p:cNvPr id="93" name="Freeform 6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94" name="Freeform 6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7" name="Line 6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8" name="Group 65"/>
            <p:cNvGrpSpPr>
              <a:grpSpLocks noChangeAspect="1"/>
            </p:cNvGrpSpPr>
            <p:nvPr/>
          </p:nvGrpSpPr>
          <p:grpSpPr bwMode="auto">
            <a:xfrm>
              <a:off x="7613" y="3567"/>
              <a:ext cx="8" cy="42"/>
              <a:chOff x="7613" y="3567"/>
              <a:chExt cx="8" cy="42"/>
            </a:xfrm>
          </p:grpSpPr>
          <p:sp>
            <p:nvSpPr>
              <p:cNvPr id="88" name="Line 6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9" name="Line 6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90" name="Line 6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91" name="Line 6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92" name="Line 7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9" name="Line 7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0" name="Line 7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1" name="Line 7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2" name="Line 7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3" name="Line 7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4" name="Line 7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5" name="Line 7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6" name="Line 7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7" name="Line 7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8" name="Group 80"/>
            <p:cNvGrpSpPr>
              <a:grpSpLocks noChangeAspect="1"/>
            </p:cNvGrpSpPr>
            <p:nvPr/>
          </p:nvGrpSpPr>
          <p:grpSpPr bwMode="auto">
            <a:xfrm>
              <a:off x="7598" y="3516"/>
              <a:ext cx="15" cy="44"/>
              <a:chOff x="7598" y="3516"/>
              <a:chExt cx="15" cy="44"/>
            </a:xfrm>
          </p:grpSpPr>
          <p:sp>
            <p:nvSpPr>
              <p:cNvPr id="83" name="Line 8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4" name="Line 8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5" name="Line 8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6" name="Line 8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7" name="Line 8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9" name="Line 8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 name="Line 8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1" name="Line 8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2" name="Line 8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3" name="Line 9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4" name="Line 9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5" name="Line 9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6" name="Line 9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7" name="Line 9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8" name="Group 95"/>
            <p:cNvGrpSpPr>
              <a:grpSpLocks noChangeAspect="1"/>
            </p:cNvGrpSpPr>
            <p:nvPr/>
          </p:nvGrpSpPr>
          <p:grpSpPr bwMode="auto">
            <a:xfrm>
              <a:off x="7625" y="3468"/>
              <a:ext cx="164" cy="27"/>
              <a:chOff x="7625" y="3468"/>
              <a:chExt cx="164" cy="27"/>
            </a:xfrm>
          </p:grpSpPr>
          <p:sp>
            <p:nvSpPr>
              <p:cNvPr id="73" name="Line 9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4" name="Line 9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5" name="Line 9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6" name="Line 9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7" name="Line 10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8" name="Line 10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9" name="Line 10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80" name="Line 10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81" name="Line 10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82" name="Line 10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9" name="Group 106"/>
            <p:cNvGrpSpPr>
              <a:grpSpLocks noChangeAspect="1"/>
            </p:cNvGrpSpPr>
            <p:nvPr/>
          </p:nvGrpSpPr>
          <p:grpSpPr bwMode="auto">
            <a:xfrm>
              <a:off x="7634" y="3622"/>
              <a:ext cx="161" cy="22"/>
              <a:chOff x="7634" y="3622"/>
              <a:chExt cx="161" cy="22"/>
            </a:xfrm>
          </p:grpSpPr>
          <p:sp>
            <p:nvSpPr>
              <p:cNvPr id="63" name="Line 10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4" name="Line 10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5" name="Line 10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6" name="Line 11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7" name="Line 11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8" name="Line 11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9" name="Line 11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70" name="Line 11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71" name="Line 11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72" name="Line 11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50" name="Group 117"/>
            <p:cNvGrpSpPr>
              <a:grpSpLocks noChangeAspect="1"/>
            </p:cNvGrpSpPr>
            <p:nvPr/>
          </p:nvGrpSpPr>
          <p:grpSpPr bwMode="auto">
            <a:xfrm>
              <a:off x="7709" y="3468"/>
              <a:ext cx="2" cy="27"/>
              <a:chOff x="7709" y="3468"/>
              <a:chExt cx="2" cy="27"/>
            </a:xfrm>
          </p:grpSpPr>
          <p:sp>
            <p:nvSpPr>
              <p:cNvPr id="61" name="Line 11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62" name="Line 11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51" name="Group 120"/>
            <p:cNvGrpSpPr>
              <a:grpSpLocks noChangeAspect="1"/>
            </p:cNvGrpSpPr>
            <p:nvPr/>
          </p:nvGrpSpPr>
          <p:grpSpPr bwMode="auto">
            <a:xfrm>
              <a:off x="7718" y="3622"/>
              <a:ext cx="1" cy="19"/>
              <a:chOff x="7718" y="3622"/>
              <a:chExt cx="1" cy="19"/>
            </a:xfrm>
          </p:grpSpPr>
          <p:sp>
            <p:nvSpPr>
              <p:cNvPr id="59" name="Line 12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60" name="Line 12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52" name="Group 123"/>
            <p:cNvGrpSpPr>
              <a:grpSpLocks noChangeAspect="1"/>
            </p:cNvGrpSpPr>
            <p:nvPr/>
          </p:nvGrpSpPr>
          <p:grpSpPr bwMode="auto">
            <a:xfrm>
              <a:off x="7634" y="3476"/>
              <a:ext cx="137" cy="158"/>
              <a:chOff x="7634" y="3476"/>
              <a:chExt cx="137" cy="158"/>
            </a:xfrm>
          </p:grpSpPr>
          <p:sp>
            <p:nvSpPr>
              <p:cNvPr id="53" name="Freeform 12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4" name="Freeform 12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5" name="Freeform 12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6" name="Freeform 12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7" name="Freeform 12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8" name="Freeform 12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34" name="Group 130"/>
          <p:cNvGrpSpPr>
            <a:grpSpLocks noChangeAspect="1"/>
          </p:cNvGrpSpPr>
          <p:nvPr/>
        </p:nvGrpSpPr>
        <p:grpSpPr bwMode="auto">
          <a:xfrm rot="16200000" flipH="1">
            <a:off x="4506913" y="4708525"/>
            <a:ext cx="438150" cy="184150"/>
            <a:chOff x="7514" y="3468"/>
            <a:chExt cx="387" cy="180"/>
          </a:xfrm>
        </p:grpSpPr>
        <p:sp>
          <p:nvSpPr>
            <p:cNvPr id="135"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6" name="Group 132"/>
            <p:cNvGrpSpPr>
              <a:grpSpLocks noChangeAspect="1"/>
            </p:cNvGrpSpPr>
            <p:nvPr/>
          </p:nvGrpSpPr>
          <p:grpSpPr bwMode="auto">
            <a:xfrm>
              <a:off x="7522" y="3615"/>
              <a:ext cx="124" cy="33"/>
              <a:chOff x="7522" y="3615"/>
              <a:chExt cx="124" cy="33"/>
            </a:xfrm>
          </p:grpSpPr>
          <p:sp>
            <p:nvSpPr>
              <p:cNvPr id="248"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49"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0"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1"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7" name="Group 137"/>
            <p:cNvGrpSpPr>
              <a:grpSpLocks noChangeAspect="1"/>
            </p:cNvGrpSpPr>
            <p:nvPr/>
          </p:nvGrpSpPr>
          <p:grpSpPr bwMode="auto">
            <a:xfrm>
              <a:off x="7514" y="3476"/>
              <a:ext cx="128" cy="33"/>
              <a:chOff x="7514" y="3476"/>
              <a:chExt cx="128" cy="33"/>
            </a:xfrm>
          </p:grpSpPr>
          <p:sp>
            <p:nvSpPr>
              <p:cNvPr id="244"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5"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6"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7"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8" name="Group 142"/>
            <p:cNvGrpSpPr>
              <a:grpSpLocks noChangeAspect="1"/>
            </p:cNvGrpSpPr>
            <p:nvPr/>
          </p:nvGrpSpPr>
          <p:grpSpPr bwMode="auto">
            <a:xfrm>
              <a:off x="7855" y="3476"/>
              <a:ext cx="32" cy="168"/>
              <a:chOff x="7855" y="3476"/>
              <a:chExt cx="32" cy="168"/>
            </a:xfrm>
          </p:grpSpPr>
          <p:sp>
            <p:nvSpPr>
              <p:cNvPr id="237"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8"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39"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0"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1"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2"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3"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39" name="Group 150"/>
            <p:cNvGrpSpPr>
              <a:grpSpLocks noChangeAspect="1"/>
            </p:cNvGrpSpPr>
            <p:nvPr/>
          </p:nvGrpSpPr>
          <p:grpSpPr bwMode="auto">
            <a:xfrm>
              <a:off x="7891" y="3488"/>
              <a:ext cx="10" cy="144"/>
              <a:chOff x="7891" y="3488"/>
              <a:chExt cx="10" cy="144"/>
            </a:xfrm>
          </p:grpSpPr>
          <p:sp>
            <p:nvSpPr>
              <p:cNvPr id="233"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4"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0" name="Group 155"/>
            <p:cNvGrpSpPr>
              <a:grpSpLocks noChangeAspect="1"/>
            </p:cNvGrpSpPr>
            <p:nvPr/>
          </p:nvGrpSpPr>
          <p:grpSpPr bwMode="auto">
            <a:xfrm>
              <a:off x="7522" y="3488"/>
              <a:ext cx="98" cy="148"/>
              <a:chOff x="7522" y="3488"/>
              <a:chExt cx="98" cy="148"/>
            </a:xfrm>
          </p:grpSpPr>
          <p:sp>
            <p:nvSpPr>
              <p:cNvPr id="224"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5"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6"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7"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8"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29"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0"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1"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2"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1" name="Group 165"/>
            <p:cNvGrpSpPr>
              <a:grpSpLocks noChangeAspect="1"/>
            </p:cNvGrpSpPr>
            <p:nvPr/>
          </p:nvGrpSpPr>
          <p:grpSpPr bwMode="auto">
            <a:xfrm>
              <a:off x="7529" y="3488"/>
              <a:ext cx="1" cy="153"/>
              <a:chOff x="7529" y="3488"/>
              <a:chExt cx="1" cy="153"/>
            </a:xfrm>
          </p:grpSpPr>
          <p:sp>
            <p:nvSpPr>
              <p:cNvPr id="222"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3"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2" name="Group 168"/>
            <p:cNvGrpSpPr>
              <a:grpSpLocks noChangeAspect="1"/>
            </p:cNvGrpSpPr>
            <p:nvPr/>
          </p:nvGrpSpPr>
          <p:grpSpPr bwMode="auto">
            <a:xfrm>
              <a:off x="7829" y="3483"/>
              <a:ext cx="58" cy="146"/>
              <a:chOff x="7829" y="3483"/>
              <a:chExt cx="58" cy="146"/>
            </a:xfrm>
          </p:grpSpPr>
          <p:sp>
            <p:nvSpPr>
              <p:cNvPr id="213"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4"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5"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6"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7"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8"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19"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0"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1"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3"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4" name="Group 179"/>
            <p:cNvGrpSpPr>
              <a:grpSpLocks noChangeAspect="1"/>
            </p:cNvGrpSpPr>
            <p:nvPr/>
          </p:nvGrpSpPr>
          <p:grpSpPr bwMode="auto">
            <a:xfrm>
              <a:off x="7620" y="3488"/>
              <a:ext cx="209" cy="146"/>
              <a:chOff x="7620" y="3488"/>
              <a:chExt cx="209" cy="146"/>
            </a:xfrm>
          </p:grpSpPr>
          <p:sp>
            <p:nvSpPr>
              <p:cNvPr id="211"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2"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5"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6" name="Group 183"/>
            <p:cNvGrpSpPr>
              <a:grpSpLocks noChangeAspect="1"/>
            </p:cNvGrpSpPr>
            <p:nvPr/>
          </p:nvGrpSpPr>
          <p:grpSpPr bwMode="auto">
            <a:xfrm>
              <a:off x="7613" y="3567"/>
              <a:ext cx="8" cy="42"/>
              <a:chOff x="7613" y="3567"/>
              <a:chExt cx="8" cy="42"/>
            </a:xfrm>
          </p:grpSpPr>
          <p:sp>
            <p:nvSpPr>
              <p:cNvPr id="206"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7"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8"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09"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0"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7"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8"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49"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0"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2"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5"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6" name="Group 198"/>
            <p:cNvGrpSpPr>
              <a:grpSpLocks noChangeAspect="1"/>
            </p:cNvGrpSpPr>
            <p:nvPr/>
          </p:nvGrpSpPr>
          <p:grpSpPr bwMode="auto">
            <a:xfrm>
              <a:off x="7598" y="3516"/>
              <a:ext cx="15" cy="44"/>
              <a:chOff x="7598" y="3516"/>
              <a:chExt cx="15" cy="44"/>
            </a:xfrm>
          </p:grpSpPr>
          <p:sp>
            <p:nvSpPr>
              <p:cNvPr id="201"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2"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3"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4"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5"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7"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8"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59"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0"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2"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3"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4"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6" name="Group 213"/>
            <p:cNvGrpSpPr>
              <a:grpSpLocks noChangeAspect="1"/>
            </p:cNvGrpSpPr>
            <p:nvPr/>
          </p:nvGrpSpPr>
          <p:grpSpPr bwMode="auto">
            <a:xfrm>
              <a:off x="7625" y="3468"/>
              <a:ext cx="164" cy="27"/>
              <a:chOff x="7625" y="3468"/>
              <a:chExt cx="164" cy="27"/>
            </a:xfrm>
          </p:grpSpPr>
          <p:sp>
            <p:nvSpPr>
              <p:cNvPr id="191"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2"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3"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4"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5"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6"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7"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8"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199"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0"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7" name="Group 224"/>
            <p:cNvGrpSpPr>
              <a:grpSpLocks noChangeAspect="1"/>
            </p:cNvGrpSpPr>
            <p:nvPr/>
          </p:nvGrpSpPr>
          <p:grpSpPr bwMode="auto">
            <a:xfrm>
              <a:off x="7634" y="3622"/>
              <a:ext cx="161" cy="22"/>
              <a:chOff x="7634" y="3622"/>
              <a:chExt cx="161" cy="22"/>
            </a:xfrm>
          </p:grpSpPr>
          <p:sp>
            <p:nvSpPr>
              <p:cNvPr id="181"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2"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3"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4"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5"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6"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7"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8"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89"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0"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8" name="Group 235"/>
            <p:cNvGrpSpPr>
              <a:grpSpLocks noChangeAspect="1"/>
            </p:cNvGrpSpPr>
            <p:nvPr/>
          </p:nvGrpSpPr>
          <p:grpSpPr bwMode="auto">
            <a:xfrm>
              <a:off x="7709" y="3468"/>
              <a:ext cx="2" cy="27"/>
              <a:chOff x="7709" y="3468"/>
              <a:chExt cx="2" cy="27"/>
            </a:xfrm>
          </p:grpSpPr>
          <p:sp>
            <p:nvSpPr>
              <p:cNvPr id="179"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0"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69" name="Group 238"/>
            <p:cNvGrpSpPr>
              <a:grpSpLocks noChangeAspect="1"/>
            </p:cNvGrpSpPr>
            <p:nvPr/>
          </p:nvGrpSpPr>
          <p:grpSpPr bwMode="auto">
            <a:xfrm>
              <a:off x="7718" y="3622"/>
              <a:ext cx="1" cy="19"/>
              <a:chOff x="7718" y="3622"/>
              <a:chExt cx="1" cy="19"/>
            </a:xfrm>
          </p:grpSpPr>
          <p:sp>
            <p:nvSpPr>
              <p:cNvPr id="177"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8"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0" name="Group 241"/>
            <p:cNvGrpSpPr>
              <a:grpSpLocks noChangeAspect="1"/>
            </p:cNvGrpSpPr>
            <p:nvPr/>
          </p:nvGrpSpPr>
          <p:grpSpPr bwMode="auto">
            <a:xfrm>
              <a:off x="7634" y="3476"/>
              <a:ext cx="137" cy="158"/>
              <a:chOff x="7634" y="3476"/>
              <a:chExt cx="137" cy="158"/>
            </a:xfrm>
          </p:grpSpPr>
          <p:sp>
            <p:nvSpPr>
              <p:cNvPr id="171"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2"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252" name="Group 248"/>
          <p:cNvGrpSpPr>
            <a:grpSpLocks/>
          </p:cNvGrpSpPr>
          <p:nvPr/>
        </p:nvGrpSpPr>
        <p:grpSpPr bwMode="auto">
          <a:xfrm>
            <a:off x="6508750" y="2516187"/>
            <a:ext cx="730250" cy="688975"/>
            <a:chOff x="6201" y="4433"/>
            <a:chExt cx="1050" cy="1080"/>
          </a:xfrm>
        </p:grpSpPr>
        <p:grpSp>
          <p:nvGrpSpPr>
            <p:cNvPr id="253" name="Group 249"/>
            <p:cNvGrpSpPr>
              <a:grpSpLocks/>
            </p:cNvGrpSpPr>
            <p:nvPr/>
          </p:nvGrpSpPr>
          <p:grpSpPr bwMode="auto">
            <a:xfrm>
              <a:off x="6277" y="4504"/>
              <a:ext cx="900" cy="926"/>
              <a:chOff x="6277" y="4504"/>
              <a:chExt cx="900" cy="926"/>
            </a:xfrm>
          </p:grpSpPr>
          <p:sp>
            <p:nvSpPr>
              <p:cNvPr id="25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5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257" name="Group 253"/>
          <p:cNvGrpSpPr>
            <a:grpSpLocks/>
          </p:cNvGrpSpPr>
          <p:nvPr/>
        </p:nvGrpSpPr>
        <p:grpSpPr bwMode="auto">
          <a:xfrm>
            <a:off x="4381500" y="4457700"/>
            <a:ext cx="730250" cy="687387"/>
            <a:chOff x="6201" y="4433"/>
            <a:chExt cx="1050" cy="1080"/>
          </a:xfrm>
        </p:grpSpPr>
        <p:grpSp>
          <p:nvGrpSpPr>
            <p:cNvPr id="258" name="Group 254"/>
            <p:cNvGrpSpPr>
              <a:grpSpLocks/>
            </p:cNvGrpSpPr>
            <p:nvPr/>
          </p:nvGrpSpPr>
          <p:grpSpPr bwMode="auto">
            <a:xfrm>
              <a:off x="6277" y="4504"/>
              <a:ext cx="900" cy="926"/>
              <a:chOff x="6277" y="4504"/>
              <a:chExt cx="900" cy="926"/>
            </a:xfrm>
          </p:grpSpPr>
          <p:sp>
            <p:nvSpPr>
              <p:cNvPr id="260" name="Oval 255"/>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61" name="Oval 256"/>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9" name="Oval 257"/>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262" name="Text Box 258"/>
          <p:cNvSpPr txBox="1">
            <a:spLocks noChangeArrowheads="1"/>
          </p:cNvSpPr>
          <p:nvPr/>
        </p:nvSpPr>
        <p:spPr bwMode="auto">
          <a:xfrm>
            <a:off x="5135563" y="3633787"/>
            <a:ext cx="2079625" cy="1069975"/>
          </a:xfrm>
          <a:prstGeom prst="rect">
            <a:avLst/>
          </a:prstGeom>
          <a:noFill/>
          <a:ln w="9525" algn="ctr">
            <a:noFill/>
            <a:miter lim="800000"/>
            <a:headEnd/>
            <a:tailEnd/>
          </a:ln>
        </p:spPr>
        <p:txBody>
          <a:bodyPr>
            <a:spAutoFit/>
          </a:bodyPr>
          <a:lstStyle/>
          <a:p>
            <a:pPr marL="342900" indent="-342900">
              <a:spcBef>
                <a:spcPct val="20000"/>
              </a:spcBef>
            </a:pPr>
            <a:r>
              <a:rPr lang="en-US" sz="1600" b="1">
                <a:solidFill>
                  <a:schemeClr val="accent2"/>
                </a:solidFill>
                <a:latin typeface="Arial" charset="0"/>
                <a:ea typeface="ＭＳ Ｐゴシック" pitchFamily="34" charset="-128"/>
              </a:rPr>
              <a:t>Building: Leads to Non-Line Of Sight (NLOS) communication</a:t>
            </a:r>
          </a:p>
        </p:txBody>
      </p:sp>
      <p:sp>
        <p:nvSpPr>
          <p:cNvPr id="263" name="AutoShape 259"/>
          <p:cNvSpPr>
            <a:spLocks noChangeArrowheads="1"/>
          </p:cNvSpPr>
          <p:nvPr/>
        </p:nvSpPr>
        <p:spPr bwMode="auto">
          <a:xfrm>
            <a:off x="5988050" y="2776537"/>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264" name="AutoShape 260"/>
          <p:cNvSpPr>
            <a:spLocks noChangeArrowheads="1"/>
          </p:cNvSpPr>
          <p:nvPr/>
        </p:nvSpPr>
        <p:spPr bwMode="auto">
          <a:xfrm rot="5400000">
            <a:off x="4487069" y="4074319"/>
            <a:ext cx="492125" cy="198437"/>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265" name="Text Box 262"/>
          <p:cNvSpPr txBox="1">
            <a:spLocks noChangeArrowheads="1"/>
          </p:cNvSpPr>
          <p:nvPr/>
        </p:nvSpPr>
        <p:spPr bwMode="auto">
          <a:xfrm>
            <a:off x="1530350" y="1327150"/>
            <a:ext cx="6372225" cy="519113"/>
          </a:xfrm>
          <a:prstGeom prst="rect">
            <a:avLst/>
          </a:prstGeom>
          <a:noFill/>
          <a:ln w="9525" algn="ctr">
            <a:noFill/>
            <a:miter lim="800000"/>
            <a:headEnd/>
            <a:tailEnd/>
          </a:ln>
        </p:spPr>
        <p:txBody>
          <a:bodyPr wrap="none">
            <a:spAutoFit/>
          </a:bodyPr>
          <a:lstStyle/>
          <a:p>
            <a:pPr marL="342900" indent="-342900">
              <a:spcBef>
                <a:spcPct val="20000"/>
              </a:spcBef>
            </a:pPr>
            <a:r>
              <a:rPr lang="en-US" sz="2800" b="1" dirty="0">
                <a:solidFill>
                  <a:schemeClr val="tx1"/>
                </a:solidFill>
                <a:latin typeface="Arial" charset="0"/>
                <a:ea typeface="ＭＳ Ｐゴシック" pitchFamily="34" charset="-128"/>
              </a:rPr>
              <a:t>Intersection Collision  Warning (ICA)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0813" cy="1065213"/>
          </a:xfrm>
        </p:spPr>
        <p:txBody>
          <a:bodyPr/>
          <a:lstStyle/>
          <a:p>
            <a:r>
              <a:rPr lang="en-US" dirty="0" smtClean="0"/>
              <a:t>Safety Applications – V2I </a:t>
            </a:r>
            <a:endParaRPr lang="en-US" dirty="0"/>
          </a:p>
        </p:txBody>
      </p:sp>
      <p:sp>
        <p:nvSpPr>
          <p:cNvPr id="3" name="Content Placeholder 2"/>
          <p:cNvSpPr>
            <a:spLocks noGrp="1"/>
          </p:cNvSpPr>
          <p:nvPr>
            <p:ph idx="1"/>
          </p:nvPr>
        </p:nvSpPr>
        <p:spPr>
          <a:xfrm>
            <a:off x="685800" y="1143000"/>
            <a:ext cx="7770813" cy="4570413"/>
          </a:xfrm>
        </p:spPr>
        <p:txBody>
          <a:bodyPr/>
          <a:lstStyle/>
          <a:p>
            <a:pPr marL="0" indent="0" defTabSz="469900">
              <a:buNone/>
              <a:tabLst>
                <a:tab pos="4064000" algn="l"/>
              </a:tabLst>
            </a:pPr>
            <a:r>
              <a:rPr lang="en-US" dirty="0" smtClean="0"/>
              <a:t>Applications enabled by SPaT:</a:t>
            </a:r>
          </a:p>
          <a:p>
            <a:pPr marL="400050" lvl="1" indent="0" defTabSz="469900">
              <a:tabLst>
                <a:tab pos="4064000" algn="l"/>
              </a:tabLst>
            </a:pPr>
            <a:r>
              <a:rPr lang="en-US" sz="2400" dirty="0" smtClean="0"/>
              <a:t>Red </a:t>
            </a:r>
            <a:r>
              <a:rPr lang="en-US" sz="2400" dirty="0" smtClean="0"/>
              <a:t>Light Running		RLR</a:t>
            </a:r>
          </a:p>
          <a:p>
            <a:pPr marL="400050" lvl="1" indent="0" defTabSz="469900">
              <a:tabLst>
                <a:tab pos="4064000" algn="l"/>
              </a:tabLst>
            </a:pPr>
            <a:r>
              <a:rPr lang="en-US" sz="2400" dirty="0" smtClean="0"/>
              <a:t>Left Turn Assist		LTA</a:t>
            </a:r>
          </a:p>
          <a:p>
            <a:pPr marL="400050" lvl="1" indent="0" defTabSz="469900">
              <a:tabLst>
                <a:tab pos="4064000" algn="l"/>
              </a:tabLst>
            </a:pPr>
            <a:r>
              <a:rPr lang="en-US" sz="2400" dirty="0" smtClean="0"/>
              <a:t>Right Turn Assist		RTA</a:t>
            </a:r>
          </a:p>
          <a:p>
            <a:pPr marL="400050" lvl="1" indent="0" defTabSz="469900">
              <a:tabLst>
                <a:tab pos="4064000" algn="l"/>
              </a:tabLst>
            </a:pPr>
            <a:r>
              <a:rPr lang="en-US" sz="2400" dirty="0" smtClean="0"/>
              <a:t>Pedestrian </a:t>
            </a:r>
            <a:r>
              <a:rPr lang="en-US" sz="2400" dirty="0" smtClean="0"/>
              <a:t>Signal Assist		PED-SIG</a:t>
            </a:r>
          </a:p>
          <a:p>
            <a:pPr marL="0" indent="0" defTabSz="469900">
              <a:tabLst>
                <a:tab pos="4064000" algn="l"/>
              </a:tabLst>
            </a:pPr>
            <a:r>
              <a:rPr lang="en-US" dirty="0" smtClean="0"/>
              <a:t>Applications enabled by Signal Request Message</a:t>
            </a:r>
            <a:br>
              <a:rPr lang="en-US" dirty="0" smtClean="0"/>
            </a:br>
            <a:r>
              <a:rPr lang="en-US" dirty="0" smtClean="0"/>
              <a:t> (bi-directional communication):</a:t>
            </a:r>
          </a:p>
          <a:p>
            <a:pPr marL="400050" lvl="1" indent="0" defTabSz="469900">
              <a:tabLst>
                <a:tab pos="4064000" algn="l"/>
              </a:tabLst>
            </a:pPr>
            <a:r>
              <a:rPr lang="en-US" sz="2400" dirty="0" smtClean="0"/>
              <a:t>Emergency </a:t>
            </a:r>
            <a:r>
              <a:rPr lang="en-US" sz="2400" dirty="0"/>
              <a:t>Vehicle Preempt		PREEMPT</a:t>
            </a:r>
          </a:p>
          <a:p>
            <a:pPr marL="400050" lvl="1" indent="0" defTabSz="469900">
              <a:tabLst>
                <a:tab pos="4064000" algn="l"/>
              </a:tabLst>
            </a:pPr>
            <a:r>
              <a:rPr lang="en-US" sz="2400" dirty="0"/>
              <a:t>Transit Signal Priority		TSP</a:t>
            </a:r>
          </a:p>
          <a:p>
            <a:pPr marL="400050" lvl="1" indent="0" defTabSz="469900">
              <a:tabLst>
                <a:tab pos="4064000" algn="l"/>
              </a:tabLst>
            </a:pPr>
            <a:r>
              <a:rPr lang="en-US" sz="2400" dirty="0"/>
              <a:t>Freight Signal Priority		FSP</a:t>
            </a:r>
          </a:p>
          <a:p>
            <a:pPr marL="0" indent="0" defTabSz="469900">
              <a:buNone/>
              <a:tabLst>
                <a:tab pos="4064000" algn="l"/>
              </a:tabLst>
            </a:pPr>
            <a:r>
              <a:rPr lang="en-US" dirty="0" smtClean="0"/>
              <a:t>Rail </a:t>
            </a:r>
            <a:r>
              <a:rPr lang="en-US" dirty="0" smtClean="0"/>
              <a:t>Crossing		</a:t>
            </a:r>
            <a:r>
              <a:rPr lang="en-US" dirty="0" smtClean="0"/>
              <a:t>RCA</a:t>
            </a:r>
            <a:endParaRPr lang="en-US" dirty="0"/>
          </a:p>
          <a:p>
            <a:pPr marL="0" indent="0" algn="ctr" defTabSz="469900">
              <a:buNone/>
              <a:tabLst>
                <a:tab pos="4064000" algn="l"/>
              </a:tabLst>
            </a:pPr>
            <a:r>
              <a:rPr lang="en-US" dirty="0" smtClean="0"/>
              <a:t>Examples </a:t>
            </a:r>
            <a:r>
              <a:rPr lang="en-US" dirty="0" smtClean="0"/>
              <a:t>follow:		</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dirty="0" smtClean="0"/>
              <a:t>Slide </a:t>
            </a:r>
            <a:fld id="{440F5867-744E-4AA6-B0ED-4C44D2DFBB7B}" type="slidenum">
              <a:rPr lang="en-GB" smtClean="0"/>
              <a:pPr/>
              <a:t>14</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solidFill>
                  <a:schemeClr val="tx2"/>
                </a:solidFill>
              </a:rPr>
              <a:t>Safety Use Cases: </a:t>
            </a:r>
            <a:r>
              <a:rPr lang="en-US" dirty="0" smtClean="0">
                <a:solidFill>
                  <a:schemeClr val="tx2"/>
                </a:solidFill>
              </a:rPr>
              <a:t>SPaT and MAP</a:t>
            </a:r>
            <a:r>
              <a:rPr lang="en-US" dirty="0" smtClean="0">
                <a:solidFill>
                  <a:schemeClr val="tx2"/>
                </a:solidFill>
              </a:rPr>
              <a:t/>
            </a:r>
            <a:br>
              <a:rPr lang="en-US" dirty="0" smtClean="0">
                <a:solidFill>
                  <a:schemeClr val="tx2"/>
                </a:solidFill>
              </a:rPr>
            </a:b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3"/>
          <p:cNvSpPr>
            <a:spLocks noChangeAspect="1" noChangeArrowheads="1"/>
          </p:cNvSpPr>
          <p:nvPr/>
        </p:nvSpPr>
        <p:spPr bwMode="auto">
          <a:xfrm>
            <a:off x="3567113" y="1820863"/>
            <a:ext cx="5486400" cy="3392487"/>
          </a:xfrm>
          <a:prstGeom prst="rect">
            <a:avLst/>
          </a:prstGeom>
          <a:noFill/>
          <a:ln w="9525">
            <a:noFill/>
            <a:miter lim="800000"/>
            <a:headEnd/>
            <a:tailEnd/>
          </a:ln>
        </p:spPr>
        <p:txBody>
          <a:bodyPr/>
          <a:lstStyle/>
          <a:p>
            <a:endParaRPr lang="en-US"/>
          </a:p>
        </p:txBody>
      </p:sp>
      <p:sp>
        <p:nvSpPr>
          <p:cNvPr id="265" name="Text Box 263"/>
          <p:cNvSpPr txBox="1">
            <a:spLocks noChangeArrowheads="1"/>
          </p:cNvSpPr>
          <p:nvPr/>
        </p:nvSpPr>
        <p:spPr bwMode="auto">
          <a:xfrm>
            <a:off x="162062" y="1238042"/>
            <a:ext cx="6506183" cy="1366528"/>
          </a:xfrm>
          <a:prstGeom prst="rect">
            <a:avLst/>
          </a:prstGeom>
          <a:noFill/>
          <a:ln w="9525" algn="ctr">
            <a:noFill/>
            <a:miter lim="800000"/>
            <a:headEnd/>
            <a:tailEnd/>
          </a:ln>
        </p:spPr>
        <p:txBody>
          <a:bodyPr wrap="square">
            <a:spAutoFit/>
          </a:bodyPr>
          <a:lstStyle/>
          <a:p>
            <a:pPr marL="342900" indent="-342900">
              <a:spcBef>
                <a:spcPct val="20000"/>
              </a:spcBef>
            </a:pPr>
            <a:r>
              <a:rPr lang="en-US" sz="1800" b="1" i="1" dirty="0" smtClean="0">
                <a:solidFill>
                  <a:schemeClr val="tx1"/>
                </a:solidFill>
                <a:latin typeface="Arial" charset="0"/>
                <a:ea typeface="ＭＳ Ｐゴシック" pitchFamily="34" charset="-128"/>
              </a:rPr>
              <a:t>Messages </a:t>
            </a:r>
            <a:r>
              <a:rPr lang="en-US" sz="1800" b="1" i="1" dirty="0" smtClean="0">
                <a:solidFill>
                  <a:schemeClr val="tx1"/>
                </a:solidFill>
                <a:latin typeface="Arial" charset="0"/>
                <a:ea typeface="ＭＳ Ｐゴシック" pitchFamily="34" charset="-128"/>
              </a:rPr>
              <a:t>sent from RSE:</a:t>
            </a:r>
            <a:endParaRPr lang="en-US" sz="1800" b="1" i="1" dirty="0">
              <a:solidFill>
                <a:schemeClr val="tx1"/>
              </a:solidFill>
              <a:latin typeface="Arial" charset="0"/>
              <a:ea typeface="ＭＳ Ｐゴシック" pitchFamily="34" charset="-128"/>
            </a:endParaRPr>
          </a:p>
          <a:p>
            <a:pPr marL="285750" indent="-285750">
              <a:spcBef>
                <a:spcPct val="20000"/>
              </a:spcBef>
              <a:buFont typeface="Arial" pitchFamily="34" charset="0"/>
              <a:buChar char="•"/>
            </a:pPr>
            <a:r>
              <a:rPr lang="en-US" sz="1800" b="1" i="1" dirty="0">
                <a:solidFill>
                  <a:schemeClr val="tx1"/>
                </a:solidFill>
                <a:latin typeface="Arial" charset="0"/>
                <a:ea typeface="ＭＳ Ｐゴシック" pitchFamily="34" charset="-128"/>
              </a:rPr>
              <a:t>Signal Phase and Timing (SPaT</a:t>
            </a:r>
            <a:r>
              <a:rPr lang="en-US" sz="1800" b="1" i="1" dirty="0" smtClean="0">
                <a:solidFill>
                  <a:schemeClr val="tx1"/>
                </a:solidFill>
                <a:latin typeface="Arial" charset="0"/>
                <a:ea typeface="ＭＳ Ｐゴシック" pitchFamily="34" charset="-128"/>
              </a:rPr>
              <a:t>) - dynamic</a:t>
            </a:r>
            <a:endParaRPr lang="en-US" sz="2000" b="1" dirty="0">
              <a:solidFill>
                <a:schemeClr val="tx1"/>
              </a:solidFill>
              <a:latin typeface="Arial" charset="0"/>
              <a:ea typeface="ＭＳ Ｐゴシック" pitchFamily="34" charset="-128"/>
            </a:endParaRPr>
          </a:p>
          <a:p>
            <a:pPr marL="342900" indent="-342900">
              <a:spcBef>
                <a:spcPct val="20000"/>
              </a:spcBef>
              <a:buFontTx/>
              <a:buChar char="•"/>
            </a:pPr>
            <a:r>
              <a:rPr lang="en-US" sz="1800" b="1" i="1" dirty="0" smtClean="0">
                <a:solidFill>
                  <a:schemeClr val="tx1"/>
                </a:solidFill>
                <a:latin typeface="Arial" charset="0"/>
                <a:ea typeface="ＭＳ Ｐゴシック" pitchFamily="34" charset="-128"/>
              </a:rPr>
              <a:t>MAP </a:t>
            </a:r>
            <a:r>
              <a:rPr lang="en-US" sz="1800" b="1" i="1" dirty="0">
                <a:solidFill>
                  <a:schemeClr val="tx1"/>
                </a:solidFill>
                <a:latin typeface="Arial" charset="0"/>
                <a:ea typeface="ＭＳ Ｐゴシック" pitchFamily="34" charset="-128"/>
              </a:rPr>
              <a:t>(intersection </a:t>
            </a:r>
            <a:r>
              <a:rPr lang="en-US" sz="1800" b="1" i="1" dirty="0" smtClean="0">
                <a:solidFill>
                  <a:schemeClr val="tx1"/>
                </a:solidFill>
                <a:latin typeface="Arial" charset="0"/>
                <a:ea typeface="ＭＳ Ｐゴシック" pitchFamily="34" charset="-128"/>
              </a:rPr>
              <a:t>geometric </a:t>
            </a:r>
            <a:r>
              <a:rPr lang="en-US" sz="1800" b="1" i="1" dirty="0" smtClean="0">
                <a:solidFill>
                  <a:schemeClr val="tx1"/>
                </a:solidFill>
                <a:latin typeface="Arial" charset="0"/>
                <a:ea typeface="ＭＳ Ｐゴシック" pitchFamily="34" charset="-128"/>
              </a:rPr>
              <a:t>description</a:t>
            </a:r>
            <a:r>
              <a:rPr lang="en-US" sz="1800" b="1" i="1" dirty="0" smtClean="0">
                <a:solidFill>
                  <a:schemeClr val="tx1"/>
                </a:solidFill>
                <a:latin typeface="Arial" charset="0"/>
                <a:ea typeface="ＭＳ Ｐゴシック" pitchFamily="34" charset="-128"/>
              </a:rPr>
              <a:t>) </a:t>
            </a:r>
            <a:r>
              <a:rPr lang="en-US" sz="1800" b="1" i="1" dirty="0" smtClean="0">
                <a:solidFill>
                  <a:schemeClr val="tx1"/>
                </a:solidFill>
                <a:latin typeface="Arial" charset="0"/>
                <a:ea typeface="ＭＳ Ｐゴシック" pitchFamily="34" charset="-128"/>
              </a:rPr>
              <a:t> - static</a:t>
            </a:r>
          </a:p>
          <a:p>
            <a:pPr>
              <a:spcBef>
                <a:spcPct val="20000"/>
              </a:spcBef>
            </a:pPr>
            <a:r>
              <a:rPr lang="en-US" sz="1800" b="1" i="1" dirty="0" smtClean="0">
                <a:solidFill>
                  <a:schemeClr val="tx1"/>
                </a:solidFill>
                <a:latin typeface="Arial" charset="0"/>
                <a:ea typeface="ＭＳ Ｐゴシック" pitchFamily="34" charset="-128"/>
              </a:rPr>
              <a:t>RSE may also send GPS </a:t>
            </a:r>
            <a:r>
              <a:rPr lang="en-US" sz="1800" b="1" i="1" dirty="0" smtClean="0">
                <a:solidFill>
                  <a:schemeClr val="tx1"/>
                </a:solidFill>
                <a:latin typeface="Arial" charset="0"/>
                <a:ea typeface="ＭＳ Ｐゴシック" pitchFamily="34" charset="-128"/>
              </a:rPr>
              <a:t>Correction Data</a:t>
            </a:r>
            <a:endParaRPr lang="en-US" sz="1800" b="1" i="1" dirty="0">
              <a:solidFill>
                <a:schemeClr val="tx1"/>
              </a:solidFill>
              <a:latin typeface="Arial" charset="0"/>
              <a:ea typeface="ＭＳ Ｐゴシック" pitchFamily="34" charset="-128"/>
            </a:endParaRPr>
          </a:p>
        </p:txBody>
      </p:sp>
      <p:sp>
        <p:nvSpPr>
          <p:cNvPr id="642" name="Text Box 256"/>
          <p:cNvSpPr txBox="1">
            <a:spLocks noChangeArrowheads="1"/>
          </p:cNvSpPr>
          <p:nvPr/>
        </p:nvSpPr>
        <p:spPr bwMode="auto">
          <a:xfrm>
            <a:off x="229759" y="2922145"/>
            <a:ext cx="3337354" cy="3582519"/>
          </a:xfrm>
          <a:prstGeom prst="rect">
            <a:avLst/>
          </a:prstGeom>
          <a:noFill/>
          <a:ln w="9525" algn="ctr">
            <a:noFill/>
            <a:miter lim="800000"/>
            <a:headEnd/>
            <a:tailEnd/>
          </a:ln>
        </p:spPr>
        <p:txBody>
          <a:bodyPr wrap="square">
            <a:spAutoFit/>
          </a:bodyPr>
          <a:lstStyle/>
          <a:p>
            <a:pPr marL="342900" indent="-342900">
              <a:spcBef>
                <a:spcPct val="20000"/>
              </a:spcBef>
            </a:pPr>
            <a:r>
              <a:rPr lang="en-US" sz="1800" b="1" i="1" dirty="0" smtClean="0">
                <a:solidFill>
                  <a:schemeClr val="tx1"/>
                </a:solidFill>
                <a:latin typeface="Arial" charset="0"/>
                <a:ea typeface="ＭＳ Ｐゴシック" pitchFamily="34" charset="-128"/>
              </a:rPr>
              <a:t>Application Types</a:t>
            </a:r>
            <a:r>
              <a:rPr lang="en-US" sz="1800" b="1" i="1" dirty="0" smtClean="0">
                <a:solidFill>
                  <a:schemeClr val="tx1"/>
                </a:solidFill>
                <a:latin typeface="Arial" charset="0"/>
                <a:ea typeface="ＭＳ Ｐゴシック" pitchFamily="34" charset="-128"/>
              </a:rPr>
              <a:t>:</a:t>
            </a:r>
          </a:p>
          <a:p>
            <a:pPr lvl="1">
              <a:spcBef>
                <a:spcPct val="20000"/>
              </a:spcBef>
            </a:pPr>
            <a:r>
              <a:rPr lang="en-US" sz="1800" b="1" i="1" dirty="0" smtClean="0">
                <a:solidFill>
                  <a:schemeClr val="tx1"/>
                </a:solidFill>
                <a:latin typeface="Arial" charset="0"/>
                <a:ea typeface="ＭＳ Ｐゴシック" pitchFamily="34" charset="-128"/>
              </a:rPr>
              <a:t>RLR</a:t>
            </a:r>
          </a:p>
          <a:p>
            <a:pPr lvl="1">
              <a:spcBef>
                <a:spcPct val="20000"/>
              </a:spcBef>
            </a:pPr>
            <a:r>
              <a:rPr lang="en-US" sz="1800" b="1" i="1" dirty="0" smtClean="0">
                <a:solidFill>
                  <a:schemeClr val="tx1"/>
                </a:solidFill>
                <a:latin typeface="Arial" charset="0"/>
                <a:ea typeface="ＭＳ Ｐゴシック" pitchFamily="34" charset="-128"/>
              </a:rPr>
              <a:t>LTA</a:t>
            </a:r>
          </a:p>
          <a:p>
            <a:pPr lvl="1">
              <a:spcBef>
                <a:spcPct val="20000"/>
              </a:spcBef>
            </a:pPr>
            <a:r>
              <a:rPr lang="en-US" sz="1800" b="1" i="1" dirty="0" smtClean="0">
                <a:solidFill>
                  <a:schemeClr val="tx1"/>
                </a:solidFill>
                <a:latin typeface="Arial" charset="0"/>
                <a:ea typeface="ＭＳ Ｐゴシック" pitchFamily="34" charset="-128"/>
              </a:rPr>
              <a:t>RTA</a:t>
            </a:r>
          </a:p>
          <a:p>
            <a:pPr lvl="1">
              <a:spcBef>
                <a:spcPct val="20000"/>
              </a:spcBef>
            </a:pPr>
            <a:r>
              <a:rPr lang="en-US" sz="1800" b="1" i="1" dirty="0" smtClean="0">
                <a:solidFill>
                  <a:schemeClr val="tx1"/>
                </a:solidFill>
                <a:latin typeface="Arial" charset="0"/>
                <a:ea typeface="ＭＳ Ｐゴシック" pitchFamily="34" charset="-128"/>
              </a:rPr>
              <a:t>TSP</a:t>
            </a:r>
          </a:p>
          <a:p>
            <a:pPr marL="800100" lvl="1" indent="-342900">
              <a:spcBef>
                <a:spcPct val="20000"/>
              </a:spcBef>
            </a:pPr>
            <a:r>
              <a:rPr lang="en-US" sz="1800" b="1" i="1" dirty="0" smtClean="0">
                <a:solidFill>
                  <a:schemeClr val="tx1"/>
                </a:solidFill>
                <a:latin typeface="Arial" charset="0"/>
                <a:ea typeface="ＭＳ Ｐゴシック" pitchFamily="34" charset="-128"/>
              </a:rPr>
              <a:t>FSP</a:t>
            </a:r>
          </a:p>
          <a:p>
            <a:pPr marL="800100" lvl="1" indent="-342900">
              <a:spcBef>
                <a:spcPct val="20000"/>
              </a:spcBef>
            </a:pPr>
            <a:r>
              <a:rPr lang="en-US" sz="1800" b="1" i="1" dirty="0" smtClean="0">
                <a:solidFill>
                  <a:schemeClr val="tx1"/>
                </a:solidFill>
                <a:latin typeface="Arial" charset="0"/>
                <a:ea typeface="ＭＳ Ｐゴシック" pitchFamily="34" charset="-128"/>
              </a:rPr>
              <a:t>PED-SIG</a:t>
            </a:r>
          </a:p>
          <a:p>
            <a:pPr marL="57150" indent="-342900">
              <a:spcBef>
                <a:spcPct val="20000"/>
              </a:spcBef>
            </a:pPr>
            <a:endParaRPr lang="en-US" sz="1800" b="1" i="1" dirty="0" smtClean="0">
              <a:solidFill>
                <a:schemeClr val="tx1"/>
              </a:solidFill>
              <a:latin typeface="Arial" charset="0"/>
              <a:ea typeface="ＭＳ Ｐゴシック" pitchFamily="34" charset="-128"/>
            </a:endParaRPr>
          </a:p>
          <a:p>
            <a:pPr marL="57150" indent="-342900">
              <a:spcBef>
                <a:spcPct val="20000"/>
              </a:spcBef>
            </a:pPr>
            <a:r>
              <a:rPr lang="en-US" sz="1800" b="1" i="1" dirty="0" smtClean="0">
                <a:solidFill>
                  <a:schemeClr val="tx1"/>
                </a:solidFill>
                <a:latin typeface="Arial" charset="0"/>
                <a:ea typeface="ＭＳ Ｐゴシック" pitchFamily="34" charset="-128"/>
              </a:rPr>
              <a:t>SPaT can also enable non-safety applications like “Green Wave”</a:t>
            </a:r>
            <a:endParaRPr lang="en-US" sz="1800" b="1" i="1" dirty="0">
              <a:solidFill>
                <a:schemeClr val="tx1"/>
              </a:solidFill>
              <a:latin typeface="Arial" charset="0"/>
              <a:ea typeface="ＭＳ Ｐゴシック" pitchFamily="34" charset="-128"/>
            </a:endParaRPr>
          </a:p>
        </p:txBody>
      </p:sp>
      <p:grpSp>
        <p:nvGrpSpPr>
          <p:cNvPr id="3" name="Group 2"/>
          <p:cNvGrpSpPr/>
          <p:nvPr/>
        </p:nvGrpSpPr>
        <p:grpSpPr>
          <a:xfrm>
            <a:off x="3962400" y="2082523"/>
            <a:ext cx="5029200" cy="4304747"/>
            <a:chOff x="3962400" y="1752600"/>
            <a:chExt cx="5029200" cy="4304747"/>
          </a:xfrm>
        </p:grpSpPr>
        <p:sp>
          <p:nvSpPr>
            <p:cNvPr id="8" name="Rectangle 4"/>
            <p:cNvSpPr>
              <a:spLocks noChangeArrowheads="1"/>
            </p:cNvSpPr>
            <p:nvPr/>
          </p:nvSpPr>
          <p:spPr bwMode="auto">
            <a:xfrm>
              <a:off x="4562475" y="4430160"/>
              <a:ext cx="1006475" cy="1627187"/>
            </a:xfrm>
            <a:prstGeom prst="rect">
              <a:avLst/>
            </a:prstGeom>
            <a:noFill/>
            <a:ln w="9525">
              <a:solidFill>
                <a:srgbClr val="000000"/>
              </a:solidFill>
              <a:miter lim="800000"/>
              <a:headEnd/>
              <a:tailEnd/>
            </a:ln>
          </p:spPr>
          <p:txBody>
            <a:bodyPr anchor="ctr"/>
            <a:lstStyle/>
            <a:p>
              <a:endParaRPr lang="en-US"/>
            </a:p>
          </p:txBody>
        </p:sp>
        <p:sp>
          <p:nvSpPr>
            <p:cNvPr id="9" name="Rectangle 5"/>
            <p:cNvSpPr>
              <a:spLocks noChangeArrowheads="1"/>
            </p:cNvSpPr>
            <p:nvPr/>
          </p:nvSpPr>
          <p:spPr bwMode="auto">
            <a:xfrm>
              <a:off x="4738721" y="2758522"/>
              <a:ext cx="830229" cy="795338"/>
            </a:xfrm>
            <a:prstGeom prst="rect">
              <a:avLst/>
            </a:prstGeom>
            <a:noFill/>
            <a:ln w="9525">
              <a:solidFill>
                <a:srgbClr val="000000"/>
              </a:solidFill>
              <a:miter lim="800000"/>
              <a:headEnd/>
              <a:tailEnd/>
            </a:ln>
          </p:spPr>
          <p:txBody>
            <a:bodyPr anchor="ctr"/>
            <a:lstStyle/>
            <a:p>
              <a:endParaRPr lang="en-US"/>
            </a:p>
          </p:txBody>
        </p:sp>
        <p:sp>
          <p:nvSpPr>
            <p:cNvPr id="10" name="Rectangle 6"/>
            <p:cNvSpPr>
              <a:spLocks noChangeArrowheads="1"/>
            </p:cNvSpPr>
            <p:nvPr/>
          </p:nvSpPr>
          <p:spPr bwMode="auto">
            <a:xfrm>
              <a:off x="6946900" y="2774397"/>
              <a:ext cx="2001838" cy="779463"/>
            </a:xfrm>
            <a:prstGeom prst="rect">
              <a:avLst/>
            </a:prstGeom>
            <a:noFill/>
            <a:ln w="9525">
              <a:solidFill>
                <a:srgbClr val="000000"/>
              </a:solidFill>
              <a:miter lim="800000"/>
              <a:headEnd/>
              <a:tailEnd/>
            </a:ln>
          </p:spPr>
          <p:txBody>
            <a:bodyPr anchor="ctr"/>
            <a:lstStyle/>
            <a:p>
              <a:endParaRPr lang="en-US"/>
            </a:p>
          </p:txBody>
        </p:sp>
        <p:sp>
          <p:nvSpPr>
            <p:cNvPr id="11" name="Rectangle 7"/>
            <p:cNvSpPr>
              <a:spLocks noChangeArrowheads="1"/>
            </p:cNvSpPr>
            <p:nvPr/>
          </p:nvSpPr>
          <p:spPr bwMode="auto">
            <a:xfrm>
              <a:off x="6899155" y="4365243"/>
              <a:ext cx="2001838" cy="1627187"/>
            </a:xfrm>
            <a:prstGeom prst="rect">
              <a:avLst/>
            </a:prstGeom>
            <a:solidFill>
              <a:srgbClr val="C0C0C0"/>
            </a:solidFill>
            <a:ln w="9525">
              <a:solidFill>
                <a:srgbClr val="000000"/>
              </a:solidFill>
              <a:miter lim="800000"/>
              <a:headEnd/>
              <a:tailEnd/>
            </a:ln>
          </p:spPr>
          <p:txBody>
            <a:bodyPr anchor="ctr"/>
            <a:lstStyle/>
            <a:p>
              <a:endParaRPr lang="en-US"/>
            </a:p>
          </p:txBody>
        </p:sp>
        <p:sp>
          <p:nvSpPr>
            <p:cNvPr id="12" name="Line 8"/>
            <p:cNvSpPr>
              <a:spLocks noChangeShapeType="1"/>
            </p:cNvSpPr>
            <p:nvPr/>
          </p:nvSpPr>
          <p:spPr bwMode="auto">
            <a:xfrm>
              <a:off x="6257925" y="4430160"/>
              <a:ext cx="0" cy="1627187"/>
            </a:xfrm>
            <a:prstGeom prst="line">
              <a:avLst/>
            </a:prstGeom>
            <a:noFill/>
            <a:ln w="9525">
              <a:solidFill>
                <a:srgbClr val="000000"/>
              </a:solidFill>
              <a:round/>
              <a:headEnd/>
              <a:tailEnd/>
            </a:ln>
          </p:spPr>
          <p:txBody>
            <a:bodyPr/>
            <a:lstStyle/>
            <a:p>
              <a:endParaRPr lang="en-US"/>
            </a:p>
          </p:txBody>
        </p:sp>
        <p:sp>
          <p:nvSpPr>
            <p:cNvPr id="13" name="Line 9"/>
            <p:cNvSpPr>
              <a:spLocks noChangeShapeType="1"/>
            </p:cNvSpPr>
            <p:nvPr/>
          </p:nvSpPr>
          <p:spPr bwMode="auto">
            <a:xfrm>
              <a:off x="6257925" y="2731535"/>
              <a:ext cx="0" cy="808037"/>
            </a:xfrm>
            <a:prstGeom prst="line">
              <a:avLst/>
            </a:prstGeom>
            <a:noFill/>
            <a:ln w="9525">
              <a:solidFill>
                <a:srgbClr val="000000"/>
              </a:solidFill>
              <a:round/>
              <a:headEnd/>
              <a:tailEnd/>
            </a:ln>
          </p:spPr>
          <p:txBody>
            <a:bodyPr/>
            <a:lstStyle/>
            <a:p>
              <a:endParaRPr lang="en-US"/>
            </a:p>
          </p:txBody>
        </p:sp>
        <p:sp>
          <p:nvSpPr>
            <p:cNvPr id="14" name="Line 10"/>
            <p:cNvSpPr>
              <a:spLocks noChangeShapeType="1"/>
            </p:cNvSpPr>
            <p:nvPr/>
          </p:nvSpPr>
          <p:spPr bwMode="auto">
            <a:xfrm rot="5400000">
              <a:off x="5061744" y="3546716"/>
              <a:ext cx="0" cy="890588"/>
            </a:xfrm>
            <a:prstGeom prst="line">
              <a:avLst/>
            </a:prstGeom>
            <a:noFill/>
            <a:ln w="9525">
              <a:solidFill>
                <a:srgbClr val="000000"/>
              </a:solidFill>
              <a:round/>
              <a:headEnd/>
              <a:tailEnd/>
            </a:ln>
          </p:spPr>
          <p:txBody>
            <a:bodyPr/>
            <a:lstStyle/>
            <a:p>
              <a:endParaRPr lang="en-US"/>
            </a:p>
          </p:txBody>
        </p:sp>
        <p:sp>
          <p:nvSpPr>
            <p:cNvPr id="15" name="Line 11"/>
            <p:cNvSpPr>
              <a:spLocks noChangeShapeType="1"/>
            </p:cNvSpPr>
            <p:nvPr/>
          </p:nvSpPr>
          <p:spPr bwMode="auto">
            <a:xfrm rot="5400000">
              <a:off x="7760494" y="3178416"/>
              <a:ext cx="0" cy="1627188"/>
            </a:xfrm>
            <a:prstGeom prst="line">
              <a:avLst/>
            </a:prstGeom>
            <a:noFill/>
            <a:ln w="9525">
              <a:solidFill>
                <a:srgbClr val="000000"/>
              </a:solidFill>
              <a:round/>
              <a:headEnd/>
              <a:tailEnd/>
            </a:ln>
          </p:spPr>
          <p:txBody>
            <a:bodyPr/>
            <a:lstStyle/>
            <a:p>
              <a:endParaRPr lang="en-US"/>
            </a:p>
          </p:txBody>
        </p:sp>
        <p:grpSp>
          <p:nvGrpSpPr>
            <p:cNvPr id="16" name="Group 12"/>
            <p:cNvGrpSpPr>
              <a:grpSpLocks noChangeAspect="1"/>
            </p:cNvGrpSpPr>
            <p:nvPr/>
          </p:nvGrpSpPr>
          <p:grpSpPr bwMode="auto">
            <a:xfrm rot="10800000" flipH="1">
              <a:off x="8448675" y="3679272"/>
              <a:ext cx="438150" cy="184150"/>
              <a:chOff x="7514" y="3468"/>
              <a:chExt cx="387" cy="180"/>
            </a:xfrm>
          </p:grpSpPr>
          <p:sp>
            <p:nvSpPr>
              <p:cNvPr id="17" name="Freeform 1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8" name="Group 14"/>
              <p:cNvGrpSpPr>
                <a:grpSpLocks noChangeAspect="1"/>
              </p:cNvGrpSpPr>
              <p:nvPr/>
            </p:nvGrpSpPr>
            <p:grpSpPr bwMode="auto">
              <a:xfrm>
                <a:off x="7522" y="3615"/>
                <a:ext cx="124" cy="33"/>
                <a:chOff x="7522" y="3615"/>
                <a:chExt cx="124" cy="33"/>
              </a:xfrm>
            </p:grpSpPr>
            <p:sp>
              <p:nvSpPr>
                <p:cNvPr id="130" name="Line 1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31" name="Line 1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32" name="Line 1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33" name="Line 1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9" name="Group 19"/>
              <p:cNvGrpSpPr>
                <a:grpSpLocks noChangeAspect="1"/>
              </p:cNvGrpSpPr>
              <p:nvPr/>
            </p:nvGrpSpPr>
            <p:grpSpPr bwMode="auto">
              <a:xfrm>
                <a:off x="7514" y="3476"/>
                <a:ext cx="128" cy="33"/>
                <a:chOff x="7514" y="3476"/>
                <a:chExt cx="128" cy="33"/>
              </a:xfrm>
            </p:grpSpPr>
            <p:sp>
              <p:nvSpPr>
                <p:cNvPr id="126" name="Line 2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27" name="Line 2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28" name="Line 2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9" name="Line 2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0" name="Group 24"/>
              <p:cNvGrpSpPr>
                <a:grpSpLocks noChangeAspect="1"/>
              </p:cNvGrpSpPr>
              <p:nvPr/>
            </p:nvGrpSpPr>
            <p:grpSpPr bwMode="auto">
              <a:xfrm>
                <a:off x="7855" y="3476"/>
                <a:ext cx="32" cy="168"/>
                <a:chOff x="7855" y="3476"/>
                <a:chExt cx="32" cy="168"/>
              </a:xfrm>
            </p:grpSpPr>
            <p:sp>
              <p:nvSpPr>
                <p:cNvPr id="119" name="Line 2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20" name="Line 2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21" name="Line 2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22" name="Line 2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23" name="Line 2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24" name="Line 3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25" name="Line 3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1" name="Group 32"/>
              <p:cNvGrpSpPr>
                <a:grpSpLocks noChangeAspect="1"/>
              </p:cNvGrpSpPr>
              <p:nvPr/>
            </p:nvGrpSpPr>
            <p:grpSpPr bwMode="auto">
              <a:xfrm>
                <a:off x="7891" y="3488"/>
                <a:ext cx="10" cy="144"/>
                <a:chOff x="7891" y="3488"/>
                <a:chExt cx="10" cy="144"/>
              </a:xfrm>
            </p:grpSpPr>
            <p:sp>
              <p:nvSpPr>
                <p:cNvPr id="115" name="Rectangle 3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16" name="Rectangle 3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17" name="Rectangle 3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18" name="Rectangle 3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2" name="Group 37"/>
              <p:cNvGrpSpPr>
                <a:grpSpLocks noChangeAspect="1"/>
              </p:cNvGrpSpPr>
              <p:nvPr/>
            </p:nvGrpSpPr>
            <p:grpSpPr bwMode="auto">
              <a:xfrm>
                <a:off x="7522" y="3488"/>
                <a:ext cx="98" cy="148"/>
                <a:chOff x="7522" y="3488"/>
                <a:chExt cx="98" cy="148"/>
              </a:xfrm>
            </p:grpSpPr>
            <p:sp>
              <p:nvSpPr>
                <p:cNvPr id="106" name="Line 3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107" name="Line 3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108" name="Line 4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9" name="Line 4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10" name="Line 4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11" name="Line 4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12" name="Line 4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13" name="Line 4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14" name="Line 4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3" name="Group 47"/>
              <p:cNvGrpSpPr>
                <a:grpSpLocks noChangeAspect="1"/>
              </p:cNvGrpSpPr>
              <p:nvPr/>
            </p:nvGrpSpPr>
            <p:grpSpPr bwMode="auto">
              <a:xfrm>
                <a:off x="7529" y="3488"/>
                <a:ext cx="1" cy="153"/>
                <a:chOff x="7529" y="3488"/>
                <a:chExt cx="1" cy="153"/>
              </a:xfrm>
            </p:grpSpPr>
            <p:sp>
              <p:nvSpPr>
                <p:cNvPr id="104" name="Line 4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105" name="Line 4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4" name="Group 50"/>
              <p:cNvGrpSpPr>
                <a:grpSpLocks noChangeAspect="1"/>
              </p:cNvGrpSpPr>
              <p:nvPr/>
            </p:nvGrpSpPr>
            <p:grpSpPr bwMode="auto">
              <a:xfrm>
                <a:off x="7829" y="3483"/>
                <a:ext cx="58" cy="146"/>
                <a:chOff x="7829" y="3483"/>
                <a:chExt cx="58" cy="146"/>
              </a:xfrm>
            </p:grpSpPr>
            <p:sp>
              <p:nvSpPr>
                <p:cNvPr id="95" name="Line 5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96" name="Line 5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97" name="Line 5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98" name="Line 5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9" name="Line 5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100" name="Line 5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101" name="Line 5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102" name="Line 5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103" name="Line 5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5" name="Line 6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6" name="Group 61"/>
              <p:cNvGrpSpPr>
                <a:grpSpLocks noChangeAspect="1"/>
              </p:cNvGrpSpPr>
              <p:nvPr/>
            </p:nvGrpSpPr>
            <p:grpSpPr bwMode="auto">
              <a:xfrm>
                <a:off x="7620" y="3488"/>
                <a:ext cx="209" cy="146"/>
                <a:chOff x="7620" y="3488"/>
                <a:chExt cx="209" cy="146"/>
              </a:xfrm>
            </p:grpSpPr>
            <p:sp>
              <p:nvSpPr>
                <p:cNvPr id="93" name="Freeform 6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94" name="Freeform 6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7" name="Line 6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8" name="Group 65"/>
              <p:cNvGrpSpPr>
                <a:grpSpLocks noChangeAspect="1"/>
              </p:cNvGrpSpPr>
              <p:nvPr/>
            </p:nvGrpSpPr>
            <p:grpSpPr bwMode="auto">
              <a:xfrm>
                <a:off x="7613" y="3567"/>
                <a:ext cx="8" cy="42"/>
                <a:chOff x="7613" y="3567"/>
                <a:chExt cx="8" cy="42"/>
              </a:xfrm>
            </p:grpSpPr>
            <p:sp>
              <p:nvSpPr>
                <p:cNvPr id="88" name="Line 6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9" name="Line 6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90" name="Line 6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91" name="Line 6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92" name="Line 7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9" name="Line 7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0" name="Line 7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1" name="Line 7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2" name="Line 7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33" name="Line 7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4" name="Line 7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5" name="Line 7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6" name="Line 7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7" name="Line 7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8" name="Group 80"/>
              <p:cNvGrpSpPr>
                <a:grpSpLocks noChangeAspect="1"/>
              </p:cNvGrpSpPr>
              <p:nvPr/>
            </p:nvGrpSpPr>
            <p:grpSpPr bwMode="auto">
              <a:xfrm>
                <a:off x="7598" y="3516"/>
                <a:ext cx="15" cy="44"/>
                <a:chOff x="7598" y="3516"/>
                <a:chExt cx="15" cy="44"/>
              </a:xfrm>
            </p:grpSpPr>
            <p:sp>
              <p:nvSpPr>
                <p:cNvPr id="83" name="Line 8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4" name="Line 8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5" name="Line 8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6" name="Line 8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7" name="Line 8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9" name="Line 8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 name="Line 8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1" name="Line 8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2" name="Line 8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3" name="Line 9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4" name="Line 9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5" name="Line 9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6" name="Line 9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7" name="Line 9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8" name="Group 95"/>
              <p:cNvGrpSpPr>
                <a:grpSpLocks noChangeAspect="1"/>
              </p:cNvGrpSpPr>
              <p:nvPr/>
            </p:nvGrpSpPr>
            <p:grpSpPr bwMode="auto">
              <a:xfrm>
                <a:off x="7625" y="3468"/>
                <a:ext cx="164" cy="27"/>
                <a:chOff x="7625" y="3468"/>
                <a:chExt cx="164" cy="27"/>
              </a:xfrm>
            </p:grpSpPr>
            <p:sp>
              <p:nvSpPr>
                <p:cNvPr id="73" name="Line 9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4" name="Line 9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5" name="Line 9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6" name="Line 9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7" name="Line 10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8" name="Line 10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9" name="Line 10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80" name="Line 10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81" name="Line 10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82" name="Line 10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9" name="Group 106"/>
              <p:cNvGrpSpPr>
                <a:grpSpLocks noChangeAspect="1"/>
              </p:cNvGrpSpPr>
              <p:nvPr/>
            </p:nvGrpSpPr>
            <p:grpSpPr bwMode="auto">
              <a:xfrm>
                <a:off x="7634" y="3622"/>
                <a:ext cx="161" cy="22"/>
                <a:chOff x="7634" y="3622"/>
                <a:chExt cx="161" cy="22"/>
              </a:xfrm>
            </p:grpSpPr>
            <p:sp>
              <p:nvSpPr>
                <p:cNvPr id="63" name="Line 10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4" name="Line 10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5" name="Line 10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6" name="Line 11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7" name="Line 11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8" name="Line 11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9" name="Line 11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70" name="Line 11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71" name="Line 11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72" name="Line 11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50" name="Group 117"/>
              <p:cNvGrpSpPr>
                <a:grpSpLocks noChangeAspect="1"/>
              </p:cNvGrpSpPr>
              <p:nvPr/>
            </p:nvGrpSpPr>
            <p:grpSpPr bwMode="auto">
              <a:xfrm>
                <a:off x="7709" y="3468"/>
                <a:ext cx="2" cy="27"/>
                <a:chOff x="7709" y="3468"/>
                <a:chExt cx="2" cy="27"/>
              </a:xfrm>
            </p:grpSpPr>
            <p:sp>
              <p:nvSpPr>
                <p:cNvPr id="61" name="Line 11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62" name="Line 11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51" name="Group 120"/>
              <p:cNvGrpSpPr>
                <a:grpSpLocks noChangeAspect="1"/>
              </p:cNvGrpSpPr>
              <p:nvPr/>
            </p:nvGrpSpPr>
            <p:grpSpPr bwMode="auto">
              <a:xfrm>
                <a:off x="7718" y="3622"/>
                <a:ext cx="1" cy="19"/>
                <a:chOff x="7718" y="3622"/>
                <a:chExt cx="1" cy="19"/>
              </a:xfrm>
            </p:grpSpPr>
            <p:sp>
              <p:nvSpPr>
                <p:cNvPr id="59" name="Line 12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60" name="Line 12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52" name="Group 123"/>
              <p:cNvGrpSpPr>
                <a:grpSpLocks noChangeAspect="1"/>
              </p:cNvGrpSpPr>
              <p:nvPr/>
            </p:nvGrpSpPr>
            <p:grpSpPr bwMode="auto">
              <a:xfrm>
                <a:off x="7634" y="3476"/>
                <a:ext cx="137" cy="158"/>
                <a:chOff x="7634" y="3476"/>
                <a:chExt cx="137" cy="158"/>
              </a:xfrm>
            </p:grpSpPr>
            <p:sp>
              <p:nvSpPr>
                <p:cNvPr id="53" name="Freeform 12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4" name="Freeform 12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5" name="Freeform 12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6" name="Freeform 12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7" name="Freeform 12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8" name="Freeform 12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34" name="Group 130"/>
            <p:cNvGrpSpPr>
              <a:grpSpLocks noChangeAspect="1"/>
            </p:cNvGrpSpPr>
            <p:nvPr/>
          </p:nvGrpSpPr>
          <p:grpSpPr bwMode="auto">
            <a:xfrm rot="16200000" flipH="1">
              <a:off x="6321425" y="5620785"/>
              <a:ext cx="438150" cy="184150"/>
              <a:chOff x="7514" y="3468"/>
              <a:chExt cx="387" cy="180"/>
            </a:xfrm>
          </p:grpSpPr>
          <p:sp>
            <p:nvSpPr>
              <p:cNvPr id="135"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6" name="Group 132"/>
              <p:cNvGrpSpPr>
                <a:grpSpLocks noChangeAspect="1"/>
              </p:cNvGrpSpPr>
              <p:nvPr/>
            </p:nvGrpSpPr>
            <p:grpSpPr bwMode="auto">
              <a:xfrm>
                <a:off x="7522" y="3615"/>
                <a:ext cx="124" cy="33"/>
                <a:chOff x="7522" y="3615"/>
                <a:chExt cx="124" cy="33"/>
              </a:xfrm>
            </p:grpSpPr>
            <p:sp>
              <p:nvSpPr>
                <p:cNvPr id="248"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49"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0"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1"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7" name="Group 137"/>
              <p:cNvGrpSpPr>
                <a:grpSpLocks noChangeAspect="1"/>
              </p:cNvGrpSpPr>
              <p:nvPr/>
            </p:nvGrpSpPr>
            <p:grpSpPr bwMode="auto">
              <a:xfrm>
                <a:off x="7514" y="3476"/>
                <a:ext cx="128" cy="33"/>
                <a:chOff x="7514" y="3476"/>
                <a:chExt cx="128" cy="33"/>
              </a:xfrm>
            </p:grpSpPr>
            <p:sp>
              <p:nvSpPr>
                <p:cNvPr id="244"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5"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6"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7"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8" name="Group 142"/>
              <p:cNvGrpSpPr>
                <a:grpSpLocks noChangeAspect="1"/>
              </p:cNvGrpSpPr>
              <p:nvPr/>
            </p:nvGrpSpPr>
            <p:grpSpPr bwMode="auto">
              <a:xfrm>
                <a:off x="7855" y="3476"/>
                <a:ext cx="32" cy="168"/>
                <a:chOff x="7855" y="3476"/>
                <a:chExt cx="32" cy="168"/>
              </a:xfrm>
            </p:grpSpPr>
            <p:sp>
              <p:nvSpPr>
                <p:cNvPr id="237"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8"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39"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0"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1"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2"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3"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39" name="Group 150"/>
              <p:cNvGrpSpPr>
                <a:grpSpLocks noChangeAspect="1"/>
              </p:cNvGrpSpPr>
              <p:nvPr/>
            </p:nvGrpSpPr>
            <p:grpSpPr bwMode="auto">
              <a:xfrm>
                <a:off x="7891" y="3488"/>
                <a:ext cx="10" cy="144"/>
                <a:chOff x="7891" y="3488"/>
                <a:chExt cx="10" cy="144"/>
              </a:xfrm>
            </p:grpSpPr>
            <p:sp>
              <p:nvSpPr>
                <p:cNvPr id="233"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4"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0" name="Group 155"/>
              <p:cNvGrpSpPr>
                <a:grpSpLocks noChangeAspect="1"/>
              </p:cNvGrpSpPr>
              <p:nvPr/>
            </p:nvGrpSpPr>
            <p:grpSpPr bwMode="auto">
              <a:xfrm>
                <a:off x="7522" y="3488"/>
                <a:ext cx="98" cy="148"/>
                <a:chOff x="7522" y="3488"/>
                <a:chExt cx="98" cy="148"/>
              </a:xfrm>
            </p:grpSpPr>
            <p:sp>
              <p:nvSpPr>
                <p:cNvPr id="224"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5"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6"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7"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8"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29"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0"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1"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2"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1" name="Group 165"/>
              <p:cNvGrpSpPr>
                <a:grpSpLocks noChangeAspect="1"/>
              </p:cNvGrpSpPr>
              <p:nvPr/>
            </p:nvGrpSpPr>
            <p:grpSpPr bwMode="auto">
              <a:xfrm>
                <a:off x="7529" y="3488"/>
                <a:ext cx="1" cy="153"/>
                <a:chOff x="7529" y="3488"/>
                <a:chExt cx="1" cy="153"/>
              </a:xfrm>
            </p:grpSpPr>
            <p:sp>
              <p:nvSpPr>
                <p:cNvPr id="222"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3"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2" name="Group 168"/>
              <p:cNvGrpSpPr>
                <a:grpSpLocks noChangeAspect="1"/>
              </p:cNvGrpSpPr>
              <p:nvPr/>
            </p:nvGrpSpPr>
            <p:grpSpPr bwMode="auto">
              <a:xfrm>
                <a:off x="7829" y="3483"/>
                <a:ext cx="58" cy="146"/>
                <a:chOff x="7829" y="3483"/>
                <a:chExt cx="58" cy="146"/>
              </a:xfrm>
            </p:grpSpPr>
            <p:sp>
              <p:nvSpPr>
                <p:cNvPr id="213"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4"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5"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6"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7"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8"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19"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0"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1"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3"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4" name="Group 179"/>
              <p:cNvGrpSpPr>
                <a:grpSpLocks noChangeAspect="1"/>
              </p:cNvGrpSpPr>
              <p:nvPr/>
            </p:nvGrpSpPr>
            <p:grpSpPr bwMode="auto">
              <a:xfrm>
                <a:off x="7620" y="3488"/>
                <a:ext cx="209" cy="146"/>
                <a:chOff x="7620" y="3488"/>
                <a:chExt cx="209" cy="146"/>
              </a:xfrm>
            </p:grpSpPr>
            <p:sp>
              <p:nvSpPr>
                <p:cNvPr id="211"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2"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5"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6" name="Group 183"/>
              <p:cNvGrpSpPr>
                <a:grpSpLocks noChangeAspect="1"/>
              </p:cNvGrpSpPr>
              <p:nvPr/>
            </p:nvGrpSpPr>
            <p:grpSpPr bwMode="auto">
              <a:xfrm>
                <a:off x="7613" y="3567"/>
                <a:ext cx="8" cy="42"/>
                <a:chOff x="7613" y="3567"/>
                <a:chExt cx="8" cy="42"/>
              </a:xfrm>
            </p:grpSpPr>
            <p:sp>
              <p:nvSpPr>
                <p:cNvPr id="206"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7"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8"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09"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0"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7"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8"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49"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0"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2"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5"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6" name="Group 198"/>
              <p:cNvGrpSpPr>
                <a:grpSpLocks noChangeAspect="1"/>
              </p:cNvGrpSpPr>
              <p:nvPr/>
            </p:nvGrpSpPr>
            <p:grpSpPr bwMode="auto">
              <a:xfrm>
                <a:off x="7598" y="3516"/>
                <a:ext cx="15" cy="44"/>
                <a:chOff x="7598" y="3516"/>
                <a:chExt cx="15" cy="44"/>
              </a:xfrm>
            </p:grpSpPr>
            <p:sp>
              <p:nvSpPr>
                <p:cNvPr id="201"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2"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3"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4"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5"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7"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8"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59"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0"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2"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3"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4"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6" name="Group 213"/>
              <p:cNvGrpSpPr>
                <a:grpSpLocks noChangeAspect="1"/>
              </p:cNvGrpSpPr>
              <p:nvPr/>
            </p:nvGrpSpPr>
            <p:grpSpPr bwMode="auto">
              <a:xfrm>
                <a:off x="7625" y="3468"/>
                <a:ext cx="164" cy="27"/>
                <a:chOff x="7625" y="3468"/>
                <a:chExt cx="164" cy="27"/>
              </a:xfrm>
            </p:grpSpPr>
            <p:sp>
              <p:nvSpPr>
                <p:cNvPr id="191"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2"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3"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4"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5"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6"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7"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8"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199"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0"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7" name="Group 224"/>
              <p:cNvGrpSpPr>
                <a:grpSpLocks noChangeAspect="1"/>
              </p:cNvGrpSpPr>
              <p:nvPr/>
            </p:nvGrpSpPr>
            <p:grpSpPr bwMode="auto">
              <a:xfrm>
                <a:off x="7634" y="3622"/>
                <a:ext cx="161" cy="22"/>
                <a:chOff x="7634" y="3622"/>
                <a:chExt cx="161" cy="22"/>
              </a:xfrm>
            </p:grpSpPr>
            <p:sp>
              <p:nvSpPr>
                <p:cNvPr id="181"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2"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3"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4"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5"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6"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7"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8"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89"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0"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8" name="Group 235"/>
              <p:cNvGrpSpPr>
                <a:grpSpLocks noChangeAspect="1"/>
              </p:cNvGrpSpPr>
              <p:nvPr/>
            </p:nvGrpSpPr>
            <p:grpSpPr bwMode="auto">
              <a:xfrm>
                <a:off x="7709" y="3468"/>
                <a:ext cx="2" cy="27"/>
                <a:chOff x="7709" y="3468"/>
                <a:chExt cx="2" cy="27"/>
              </a:xfrm>
            </p:grpSpPr>
            <p:sp>
              <p:nvSpPr>
                <p:cNvPr id="179"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0"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69" name="Group 238"/>
              <p:cNvGrpSpPr>
                <a:grpSpLocks noChangeAspect="1"/>
              </p:cNvGrpSpPr>
              <p:nvPr/>
            </p:nvGrpSpPr>
            <p:grpSpPr bwMode="auto">
              <a:xfrm>
                <a:off x="7718" y="3622"/>
                <a:ext cx="1" cy="19"/>
                <a:chOff x="7718" y="3622"/>
                <a:chExt cx="1" cy="19"/>
              </a:xfrm>
            </p:grpSpPr>
            <p:sp>
              <p:nvSpPr>
                <p:cNvPr id="177"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8"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0" name="Group 241"/>
              <p:cNvGrpSpPr>
                <a:grpSpLocks noChangeAspect="1"/>
              </p:cNvGrpSpPr>
              <p:nvPr/>
            </p:nvGrpSpPr>
            <p:grpSpPr bwMode="auto">
              <a:xfrm>
                <a:off x="7634" y="3476"/>
                <a:ext cx="137" cy="158"/>
                <a:chOff x="7634" y="3476"/>
                <a:chExt cx="137" cy="158"/>
              </a:xfrm>
            </p:grpSpPr>
            <p:sp>
              <p:nvSpPr>
                <p:cNvPr id="171"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2"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252" name="Group 248"/>
            <p:cNvGrpSpPr>
              <a:grpSpLocks/>
            </p:cNvGrpSpPr>
            <p:nvPr/>
          </p:nvGrpSpPr>
          <p:grpSpPr bwMode="auto">
            <a:xfrm>
              <a:off x="6196013" y="5369960"/>
              <a:ext cx="730250" cy="687387"/>
              <a:chOff x="6201" y="4433"/>
              <a:chExt cx="1050" cy="1080"/>
            </a:xfrm>
          </p:grpSpPr>
          <p:grpSp>
            <p:nvGrpSpPr>
              <p:cNvPr id="253" name="Group 249"/>
              <p:cNvGrpSpPr>
                <a:grpSpLocks/>
              </p:cNvGrpSpPr>
              <p:nvPr/>
            </p:nvGrpSpPr>
            <p:grpSpPr bwMode="auto">
              <a:xfrm>
                <a:off x="6277" y="4504"/>
                <a:ext cx="900" cy="926"/>
                <a:chOff x="6277" y="4504"/>
                <a:chExt cx="900" cy="926"/>
              </a:xfrm>
            </p:grpSpPr>
            <p:sp>
              <p:nvSpPr>
                <p:cNvPr id="25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5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5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257" name="AutoShape 253"/>
            <p:cNvSpPr>
              <a:spLocks noChangeArrowheads="1"/>
            </p:cNvSpPr>
            <p:nvPr/>
          </p:nvSpPr>
          <p:spPr bwMode="auto">
            <a:xfrm>
              <a:off x="7802563" y="3688797"/>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258" name="AutoShape 254"/>
            <p:cNvSpPr>
              <a:spLocks noChangeArrowheads="1"/>
            </p:cNvSpPr>
            <p:nvPr/>
          </p:nvSpPr>
          <p:spPr bwMode="auto">
            <a:xfrm rot="5400000">
              <a:off x="6301581" y="4986579"/>
              <a:ext cx="492125" cy="198438"/>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pic>
          <p:nvPicPr>
            <p:cNvPr id="259" name="Picture 257" descr="ANd9GcS13HjS0ty_DdFXBUAiYFnBKz7DHAZ9mpYZsPQAofnOMSzwoHB2Yw"/>
            <p:cNvPicPr>
              <a:picLocks noChangeAspect="1" noChangeArrowheads="1"/>
            </p:cNvPicPr>
            <p:nvPr/>
          </p:nvPicPr>
          <p:blipFill>
            <a:blip r:embed="rId2" cstate="print"/>
            <a:srcRect/>
            <a:stretch>
              <a:fillRect/>
            </a:stretch>
          </p:blipFill>
          <p:spPr bwMode="auto">
            <a:xfrm>
              <a:off x="5908675" y="3658635"/>
              <a:ext cx="719138" cy="576262"/>
            </a:xfrm>
            <a:prstGeom prst="rect">
              <a:avLst/>
            </a:prstGeom>
            <a:noFill/>
            <a:ln w="9525">
              <a:noFill/>
              <a:miter lim="800000"/>
              <a:headEnd/>
              <a:tailEnd/>
            </a:ln>
          </p:spPr>
        </p:pic>
        <p:grpSp>
          <p:nvGrpSpPr>
            <p:cNvPr id="260" name="Group 258"/>
            <p:cNvGrpSpPr>
              <a:grpSpLocks/>
            </p:cNvGrpSpPr>
            <p:nvPr/>
          </p:nvGrpSpPr>
          <p:grpSpPr bwMode="auto">
            <a:xfrm>
              <a:off x="5910263" y="3607835"/>
              <a:ext cx="730250" cy="688975"/>
              <a:chOff x="6201" y="4433"/>
              <a:chExt cx="1050" cy="1080"/>
            </a:xfrm>
          </p:grpSpPr>
          <p:grpSp>
            <p:nvGrpSpPr>
              <p:cNvPr id="261" name="Group 259"/>
              <p:cNvGrpSpPr>
                <a:grpSpLocks/>
              </p:cNvGrpSpPr>
              <p:nvPr/>
            </p:nvGrpSpPr>
            <p:grpSpPr bwMode="auto">
              <a:xfrm>
                <a:off x="6277" y="4504"/>
                <a:ext cx="900" cy="926"/>
                <a:chOff x="6277" y="4504"/>
                <a:chExt cx="900" cy="926"/>
              </a:xfrm>
            </p:grpSpPr>
            <p:sp>
              <p:nvSpPr>
                <p:cNvPr id="263" name="Oval 26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264" name="Oval 26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262" name="Oval 26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266" name="Group 130"/>
            <p:cNvGrpSpPr>
              <a:grpSpLocks noChangeAspect="1"/>
            </p:cNvGrpSpPr>
            <p:nvPr/>
          </p:nvGrpSpPr>
          <p:grpSpPr bwMode="auto">
            <a:xfrm rot="5400000" flipH="1">
              <a:off x="5696863" y="3201691"/>
              <a:ext cx="438150" cy="184150"/>
              <a:chOff x="7514" y="3468"/>
              <a:chExt cx="387" cy="180"/>
            </a:xfrm>
          </p:grpSpPr>
          <p:sp>
            <p:nvSpPr>
              <p:cNvPr id="267"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268" name="Group 132"/>
              <p:cNvGrpSpPr>
                <a:grpSpLocks noChangeAspect="1"/>
              </p:cNvGrpSpPr>
              <p:nvPr/>
            </p:nvGrpSpPr>
            <p:grpSpPr bwMode="auto">
              <a:xfrm>
                <a:off x="7522" y="3615"/>
                <a:ext cx="124" cy="33"/>
                <a:chOff x="7522" y="3615"/>
                <a:chExt cx="124" cy="33"/>
              </a:xfrm>
            </p:grpSpPr>
            <p:sp>
              <p:nvSpPr>
                <p:cNvPr id="380"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381"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382"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383"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269" name="Group 137"/>
              <p:cNvGrpSpPr>
                <a:grpSpLocks noChangeAspect="1"/>
              </p:cNvGrpSpPr>
              <p:nvPr/>
            </p:nvGrpSpPr>
            <p:grpSpPr bwMode="auto">
              <a:xfrm>
                <a:off x="7514" y="3476"/>
                <a:ext cx="128" cy="33"/>
                <a:chOff x="7514" y="3476"/>
                <a:chExt cx="128" cy="33"/>
              </a:xfrm>
            </p:grpSpPr>
            <p:sp>
              <p:nvSpPr>
                <p:cNvPr id="376"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377"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378"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379"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270" name="Group 142"/>
              <p:cNvGrpSpPr>
                <a:grpSpLocks noChangeAspect="1"/>
              </p:cNvGrpSpPr>
              <p:nvPr/>
            </p:nvGrpSpPr>
            <p:grpSpPr bwMode="auto">
              <a:xfrm>
                <a:off x="7855" y="3476"/>
                <a:ext cx="32" cy="168"/>
                <a:chOff x="7855" y="3476"/>
                <a:chExt cx="32" cy="168"/>
              </a:xfrm>
            </p:grpSpPr>
            <p:sp>
              <p:nvSpPr>
                <p:cNvPr id="369"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370"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371"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372"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373"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374"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375"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271" name="Group 150"/>
              <p:cNvGrpSpPr>
                <a:grpSpLocks noChangeAspect="1"/>
              </p:cNvGrpSpPr>
              <p:nvPr/>
            </p:nvGrpSpPr>
            <p:grpSpPr bwMode="auto">
              <a:xfrm>
                <a:off x="7891" y="3488"/>
                <a:ext cx="10" cy="144"/>
                <a:chOff x="7891" y="3488"/>
                <a:chExt cx="10" cy="144"/>
              </a:xfrm>
            </p:grpSpPr>
            <p:sp>
              <p:nvSpPr>
                <p:cNvPr id="365"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366"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367"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368"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272" name="Group 155"/>
              <p:cNvGrpSpPr>
                <a:grpSpLocks noChangeAspect="1"/>
              </p:cNvGrpSpPr>
              <p:nvPr/>
            </p:nvGrpSpPr>
            <p:grpSpPr bwMode="auto">
              <a:xfrm>
                <a:off x="7522" y="3488"/>
                <a:ext cx="98" cy="148"/>
                <a:chOff x="7522" y="3488"/>
                <a:chExt cx="98" cy="148"/>
              </a:xfrm>
            </p:grpSpPr>
            <p:sp>
              <p:nvSpPr>
                <p:cNvPr id="356"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357"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358"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359"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360"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361"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362"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363"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364"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273" name="Group 165"/>
              <p:cNvGrpSpPr>
                <a:grpSpLocks noChangeAspect="1"/>
              </p:cNvGrpSpPr>
              <p:nvPr/>
            </p:nvGrpSpPr>
            <p:grpSpPr bwMode="auto">
              <a:xfrm>
                <a:off x="7529" y="3488"/>
                <a:ext cx="1" cy="153"/>
                <a:chOff x="7529" y="3488"/>
                <a:chExt cx="1" cy="153"/>
              </a:xfrm>
            </p:grpSpPr>
            <p:sp>
              <p:nvSpPr>
                <p:cNvPr id="354"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355"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74" name="Group 168"/>
              <p:cNvGrpSpPr>
                <a:grpSpLocks noChangeAspect="1"/>
              </p:cNvGrpSpPr>
              <p:nvPr/>
            </p:nvGrpSpPr>
            <p:grpSpPr bwMode="auto">
              <a:xfrm>
                <a:off x="7829" y="3483"/>
                <a:ext cx="58" cy="146"/>
                <a:chOff x="7829" y="3483"/>
                <a:chExt cx="58" cy="146"/>
              </a:xfrm>
            </p:grpSpPr>
            <p:sp>
              <p:nvSpPr>
                <p:cNvPr id="345"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346"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347"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348"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349"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350"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351"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352"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353"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75"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76" name="Group 179"/>
              <p:cNvGrpSpPr>
                <a:grpSpLocks noChangeAspect="1"/>
              </p:cNvGrpSpPr>
              <p:nvPr/>
            </p:nvGrpSpPr>
            <p:grpSpPr bwMode="auto">
              <a:xfrm>
                <a:off x="7620" y="3488"/>
                <a:ext cx="209" cy="146"/>
                <a:chOff x="7620" y="3488"/>
                <a:chExt cx="209" cy="146"/>
              </a:xfrm>
            </p:grpSpPr>
            <p:sp>
              <p:nvSpPr>
                <p:cNvPr id="343"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344"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77"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78" name="Group 183"/>
              <p:cNvGrpSpPr>
                <a:grpSpLocks noChangeAspect="1"/>
              </p:cNvGrpSpPr>
              <p:nvPr/>
            </p:nvGrpSpPr>
            <p:grpSpPr bwMode="auto">
              <a:xfrm>
                <a:off x="7613" y="3567"/>
                <a:ext cx="8" cy="42"/>
                <a:chOff x="7613" y="3567"/>
                <a:chExt cx="8" cy="42"/>
              </a:xfrm>
            </p:grpSpPr>
            <p:sp>
              <p:nvSpPr>
                <p:cNvPr id="338"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339"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340"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341"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342"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79"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80"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81"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82"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83"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84"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85"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286"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287"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288" name="Group 198"/>
              <p:cNvGrpSpPr>
                <a:grpSpLocks noChangeAspect="1"/>
              </p:cNvGrpSpPr>
              <p:nvPr/>
            </p:nvGrpSpPr>
            <p:grpSpPr bwMode="auto">
              <a:xfrm>
                <a:off x="7598" y="3516"/>
                <a:ext cx="15" cy="44"/>
                <a:chOff x="7598" y="3516"/>
                <a:chExt cx="15" cy="44"/>
              </a:xfrm>
            </p:grpSpPr>
            <p:sp>
              <p:nvSpPr>
                <p:cNvPr id="333"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334"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335"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336"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337"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289"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290"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291"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92"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293"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294"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295"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96"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297"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298" name="Group 213"/>
              <p:cNvGrpSpPr>
                <a:grpSpLocks noChangeAspect="1"/>
              </p:cNvGrpSpPr>
              <p:nvPr/>
            </p:nvGrpSpPr>
            <p:grpSpPr bwMode="auto">
              <a:xfrm>
                <a:off x="7625" y="3468"/>
                <a:ext cx="164" cy="27"/>
                <a:chOff x="7625" y="3468"/>
                <a:chExt cx="164" cy="27"/>
              </a:xfrm>
            </p:grpSpPr>
            <p:sp>
              <p:nvSpPr>
                <p:cNvPr id="323"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324"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325"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326"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327"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328"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329"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330"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331"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332"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299" name="Group 224"/>
              <p:cNvGrpSpPr>
                <a:grpSpLocks noChangeAspect="1"/>
              </p:cNvGrpSpPr>
              <p:nvPr/>
            </p:nvGrpSpPr>
            <p:grpSpPr bwMode="auto">
              <a:xfrm>
                <a:off x="7634" y="3622"/>
                <a:ext cx="161" cy="22"/>
                <a:chOff x="7634" y="3622"/>
                <a:chExt cx="161" cy="22"/>
              </a:xfrm>
            </p:grpSpPr>
            <p:sp>
              <p:nvSpPr>
                <p:cNvPr id="313"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314"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315"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316"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317"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318"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319"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320"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321"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322"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300" name="Group 235"/>
              <p:cNvGrpSpPr>
                <a:grpSpLocks noChangeAspect="1"/>
              </p:cNvGrpSpPr>
              <p:nvPr/>
            </p:nvGrpSpPr>
            <p:grpSpPr bwMode="auto">
              <a:xfrm>
                <a:off x="7709" y="3468"/>
                <a:ext cx="2" cy="27"/>
                <a:chOff x="7709" y="3468"/>
                <a:chExt cx="2" cy="27"/>
              </a:xfrm>
            </p:grpSpPr>
            <p:sp>
              <p:nvSpPr>
                <p:cNvPr id="311"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312"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301" name="Group 238"/>
              <p:cNvGrpSpPr>
                <a:grpSpLocks noChangeAspect="1"/>
              </p:cNvGrpSpPr>
              <p:nvPr/>
            </p:nvGrpSpPr>
            <p:grpSpPr bwMode="auto">
              <a:xfrm>
                <a:off x="7718" y="3622"/>
                <a:ext cx="1" cy="19"/>
                <a:chOff x="7718" y="3622"/>
                <a:chExt cx="1" cy="19"/>
              </a:xfrm>
            </p:grpSpPr>
            <p:sp>
              <p:nvSpPr>
                <p:cNvPr id="309"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310"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302" name="Group 241"/>
              <p:cNvGrpSpPr>
                <a:grpSpLocks noChangeAspect="1"/>
              </p:cNvGrpSpPr>
              <p:nvPr/>
            </p:nvGrpSpPr>
            <p:grpSpPr bwMode="auto">
              <a:xfrm>
                <a:off x="7634" y="3476"/>
                <a:ext cx="137" cy="158"/>
                <a:chOff x="7634" y="3476"/>
                <a:chExt cx="137" cy="158"/>
              </a:xfrm>
            </p:grpSpPr>
            <p:sp>
              <p:nvSpPr>
                <p:cNvPr id="303"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304"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305"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306"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307"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308"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384" name="Group 130"/>
            <p:cNvGrpSpPr>
              <a:grpSpLocks noChangeAspect="1"/>
            </p:cNvGrpSpPr>
            <p:nvPr/>
          </p:nvGrpSpPr>
          <p:grpSpPr bwMode="auto">
            <a:xfrm rot="5400000" flipH="1">
              <a:off x="5673332" y="2682322"/>
              <a:ext cx="438150" cy="184150"/>
              <a:chOff x="7514" y="3468"/>
              <a:chExt cx="387" cy="180"/>
            </a:xfrm>
          </p:grpSpPr>
          <p:sp>
            <p:nvSpPr>
              <p:cNvPr id="385"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386" name="Group 132"/>
              <p:cNvGrpSpPr>
                <a:grpSpLocks noChangeAspect="1"/>
              </p:cNvGrpSpPr>
              <p:nvPr/>
            </p:nvGrpSpPr>
            <p:grpSpPr bwMode="auto">
              <a:xfrm>
                <a:off x="7522" y="3615"/>
                <a:ext cx="124" cy="33"/>
                <a:chOff x="7522" y="3615"/>
                <a:chExt cx="124" cy="33"/>
              </a:xfrm>
            </p:grpSpPr>
            <p:sp>
              <p:nvSpPr>
                <p:cNvPr id="498"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499"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500"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501"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387" name="Group 137"/>
              <p:cNvGrpSpPr>
                <a:grpSpLocks noChangeAspect="1"/>
              </p:cNvGrpSpPr>
              <p:nvPr/>
            </p:nvGrpSpPr>
            <p:grpSpPr bwMode="auto">
              <a:xfrm>
                <a:off x="7514" y="3476"/>
                <a:ext cx="128" cy="33"/>
                <a:chOff x="7514" y="3476"/>
                <a:chExt cx="128" cy="33"/>
              </a:xfrm>
            </p:grpSpPr>
            <p:sp>
              <p:nvSpPr>
                <p:cNvPr id="494"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495"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496"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497"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388" name="Group 142"/>
              <p:cNvGrpSpPr>
                <a:grpSpLocks noChangeAspect="1"/>
              </p:cNvGrpSpPr>
              <p:nvPr/>
            </p:nvGrpSpPr>
            <p:grpSpPr bwMode="auto">
              <a:xfrm>
                <a:off x="7855" y="3476"/>
                <a:ext cx="32" cy="168"/>
                <a:chOff x="7855" y="3476"/>
                <a:chExt cx="32" cy="168"/>
              </a:xfrm>
            </p:grpSpPr>
            <p:sp>
              <p:nvSpPr>
                <p:cNvPr id="487"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488"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489"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490"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491"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492"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493"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389" name="Group 150"/>
              <p:cNvGrpSpPr>
                <a:grpSpLocks noChangeAspect="1"/>
              </p:cNvGrpSpPr>
              <p:nvPr/>
            </p:nvGrpSpPr>
            <p:grpSpPr bwMode="auto">
              <a:xfrm>
                <a:off x="7891" y="3488"/>
                <a:ext cx="10" cy="144"/>
                <a:chOff x="7891" y="3488"/>
                <a:chExt cx="10" cy="144"/>
              </a:xfrm>
            </p:grpSpPr>
            <p:sp>
              <p:nvSpPr>
                <p:cNvPr id="483"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484"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485"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486"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390" name="Group 155"/>
              <p:cNvGrpSpPr>
                <a:grpSpLocks noChangeAspect="1"/>
              </p:cNvGrpSpPr>
              <p:nvPr/>
            </p:nvGrpSpPr>
            <p:grpSpPr bwMode="auto">
              <a:xfrm>
                <a:off x="7522" y="3488"/>
                <a:ext cx="98" cy="148"/>
                <a:chOff x="7522" y="3488"/>
                <a:chExt cx="98" cy="148"/>
              </a:xfrm>
            </p:grpSpPr>
            <p:sp>
              <p:nvSpPr>
                <p:cNvPr id="474"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475"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476"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477"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478"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479"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480"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481"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482"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391" name="Group 165"/>
              <p:cNvGrpSpPr>
                <a:grpSpLocks noChangeAspect="1"/>
              </p:cNvGrpSpPr>
              <p:nvPr/>
            </p:nvGrpSpPr>
            <p:grpSpPr bwMode="auto">
              <a:xfrm>
                <a:off x="7529" y="3488"/>
                <a:ext cx="1" cy="153"/>
                <a:chOff x="7529" y="3488"/>
                <a:chExt cx="1" cy="153"/>
              </a:xfrm>
            </p:grpSpPr>
            <p:sp>
              <p:nvSpPr>
                <p:cNvPr id="472"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473"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392" name="Group 168"/>
              <p:cNvGrpSpPr>
                <a:grpSpLocks noChangeAspect="1"/>
              </p:cNvGrpSpPr>
              <p:nvPr/>
            </p:nvGrpSpPr>
            <p:grpSpPr bwMode="auto">
              <a:xfrm>
                <a:off x="7829" y="3483"/>
                <a:ext cx="58" cy="146"/>
                <a:chOff x="7829" y="3483"/>
                <a:chExt cx="58" cy="146"/>
              </a:xfrm>
            </p:grpSpPr>
            <p:sp>
              <p:nvSpPr>
                <p:cNvPr id="463"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464"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465"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466"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467"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468"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469"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470"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471"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393"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394" name="Group 179"/>
              <p:cNvGrpSpPr>
                <a:grpSpLocks noChangeAspect="1"/>
              </p:cNvGrpSpPr>
              <p:nvPr/>
            </p:nvGrpSpPr>
            <p:grpSpPr bwMode="auto">
              <a:xfrm>
                <a:off x="7620" y="3488"/>
                <a:ext cx="209" cy="146"/>
                <a:chOff x="7620" y="3488"/>
                <a:chExt cx="209" cy="146"/>
              </a:xfrm>
            </p:grpSpPr>
            <p:sp>
              <p:nvSpPr>
                <p:cNvPr id="461"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462"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395"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396" name="Group 183"/>
              <p:cNvGrpSpPr>
                <a:grpSpLocks noChangeAspect="1"/>
              </p:cNvGrpSpPr>
              <p:nvPr/>
            </p:nvGrpSpPr>
            <p:grpSpPr bwMode="auto">
              <a:xfrm>
                <a:off x="7613" y="3567"/>
                <a:ext cx="8" cy="42"/>
                <a:chOff x="7613" y="3567"/>
                <a:chExt cx="8" cy="42"/>
              </a:xfrm>
            </p:grpSpPr>
            <p:sp>
              <p:nvSpPr>
                <p:cNvPr id="456"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457"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458"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459"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460"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397"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398"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399"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400"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401"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2"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3"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404"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405"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406" name="Group 198"/>
              <p:cNvGrpSpPr>
                <a:grpSpLocks noChangeAspect="1"/>
              </p:cNvGrpSpPr>
              <p:nvPr/>
            </p:nvGrpSpPr>
            <p:grpSpPr bwMode="auto">
              <a:xfrm>
                <a:off x="7598" y="3516"/>
                <a:ext cx="15" cy="44"/>
                <a:chOff x="7598" y="3516"/>
                <a:chExt cx="15" cy="44"/>
              </a:xfrm>
            </p:grpSpPr>
            <p:sp>
              <p:nvSpPr>
                <p:cNvPr id="451"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452"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453"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454"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455"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407"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408"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409"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10"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411"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12"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13"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14"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15"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16" name="Group 213"/>
              <p:cNvGrpSpPr>
                <a:grpSpLocks noChangeAspect="1"/>
              </p:cNvGrpSpPr>
              <p:nvPr/>
            </p:nvGrpSpPr>
            <p:grpSpPr bwMode="auto">
              <a:xfrm>
                <a:off x="7625" y="3468"/>
                <a:ext cx="164" cy="27"/>
                <a:chOff x="7625" y="3468"/>
                <a:chExt cx="164" cy="27"/>
              </a:xfrm>
            </p:grpSpPr>
            <p:sp>
              <p:nvSpPr>
                <p:cNvPr id="441"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442"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443"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444"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445"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446"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447"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448"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449"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450"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17" name="Group 224"/>
              <p:cNvGrpSpPr>
                <a:grpSpLocks noChangeAspect="1"/>
              </p:cNvGrpSpPr>
              <p:nvPr/>
            </p:nvGrpSpPr>
            <p:grpSpPr bwMode="auto">
              <a:xfrm>
                <a:off x="7634" y="3622"/>
                <a:ext cx="161" cy="22"/>
                <a:chOff x="7634" y="3622"/>
                <a:chExt cx="161" cy="22"/>
              </a:xfrm>
            </p:grpSpPr>
            <p:sp>
              <p:nvSpPr>
                <p:cNvPr id="431"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432"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433"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434"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435"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436"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437"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438"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439"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440"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18" name="Group 235"/>
              <p:cNvGrpSpPr>
                <a:grpSpLocks noChangeAspect="1"/>
              </p:cNvGrpSpPr>
              <p:nvPr/>
            </p:nvGrpSpPr>
            <p:grpSpPr bwMode="auto">
              <a:xfrm>
                <a:off x="7709" y="3468"/>
                <a:ext cx="2" cy="27"/>
                <a:chOff x="7709" y="3468"/>
                <a:chExt cx="2" cy="27"/>
              </a:xfrm>
            </p:grpSpPr>
            <p:sp>
              <p:nvSpPr>
                <p:cNvPr id="429"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430"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19" name="Group 238"/>
              <p:cNvGrpSpPr>
                <a:grpSpLocks noChangeAspect="1"/>
              </p:cNvGrpSpPr>
              <p:nvPr/>
            </p:nvGrpSpPr>
            <p:grpSpPr bwMode="auto">
              <a:xfrm>
                <a:off x="7718" y="3622"/>
                <a:ext cx="1" cy="19"/>
                <a:chOff x="7718" y="3622"/>
                <a:chExt cx="1" cy="19"/>
              </a:xfrm>
            </p:grpSpPr>
            <p:sp>
              <p:nvSpPr>
                <p:cNvPr id="427"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428"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20" name="Group 241"/>
              <p:cNvGrpSpPr>
                <a:grpSpLocks noChangeAspect="1"/>
              </p:cNvGrpSpPr>
              <p:nvPr/>
            </p:nvGrpSpPr>
            <p:grpSpPr bwMode="auto">
              <a:xfrm>
                <a:off x="7634" y="3476"/>
                <a:ext cx="137" cy="158"/>
                <a:chOff x="7634" y="3476"/>
                <a:chExt cx="137" cy="158"/>
              </a:xfrm>
            </p:grpSpPr>
            <p:sp>
              <p:nvSpPr>
                <p:cNvPr id="421"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422"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423"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424"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425"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426"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502" name="Group 248"/>
            <p:cNvGrpSpPr>
              <a:grpSpLocks/>
            </p:cNvGrpSpPr>
            <p:nvPr/>
          </p:nvGrpSpPr>
          <p:grpSpPr bwMode="auto">
            <a:xfrm>
              <a:off x="4740187" y="3895596"/>
              <a:ext cx="730250" cy="687387"/>
              <a:chOff x="6201" y="4433"/>
              <a:chExt cx="1050" cy="1080"/>
            </a:xfrm>
          </p:grpSpPr>
          <p:grpSp>
            <p:nvGrpSpPr>
              <p:cNvPr id="503" name="Group 249"/>
              <p:cNvGrpSpPr>
                <a:grpSpLocks/>
              </p:cNvGrpSpPr>
              <p:nvPr/>
            </p:nvGrpSpPr>
            <p:grpSpPr bwMode="auto">
              <a:xfrm>
                <a:off x="6277" y="4504"/>
                <a:ext cx="900" cy="926"/>
                <a:chOff x="6277" y="4504"/>
                <a:chExt cx="900" cy="926"/>
              </a:xfrm>
            </p:grpSpPr>
            <p:sp>
              <p:nvSpPr>
                <p:cNvPr id="50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50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50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507" name="Group 248"/>
            <p:cNvGrpSpPr>
              <a:grpSpLocks/>
            </p:cNvGrpSpPr>
            <p:nvPr/>
          </p:nvGrpSpPr>
          <p:grpSpPr bwMode="auto">
            <a:xfrm>
              <a:off x="5550302" y="2934922"/>
              <a:ext cx="730250" cy="687387"/>
              <a:chOff x="6201" y="4433"/>
              <a:chExt cx="1050" cy="1080"/>
            </a:xfrm>
          </p:grpSpPr>
          <p:grpSp>
            <p:nvGrpSpPr>
              <p:cNvPr id="508" name="Group 249"/>
              <p:cNvGrpSpPr>
                <a:grpSpLocks/>
              </p:cNvGrpSpPr>
              <p:nvPr/>
            </p:nvGrpSpPr>
            <p:grpSpPr bwMode="auto">
              <a:xfrm>
                <a:off x="6277" y="4504"/>
                <a:ext cx="900" cy="926"/>
                <a:chOff x="6277" y="4504"/>
                <a:chExt cx="900" cy="926"/>
              </a:xfrm>
            </p:grpSpPr>
            <p:sp>
              <p:nvSpPr>
                <p:cNvPr id="510"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511"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509"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512" name="Group 248"/>
            <p:cNvGrpSpPr>
              <a:grpSpLocks/>
            </p:cNvGrpSpPr>
            <p:nvPr/>
          </p:nvGrpSpPr>
          <p:grpSpPr bwMode="auto">
            <a:xfrm>
              <a:off x="5502730" y="2448166"/>
              <a:ext cx="730250" cy="687387"/>
              <a:chOff x="6201" y="4433"/>
              <a:chExt cx="1050" cy="1080"/>
            </a:xfrm>
          </p:grpSpPr>
          <p:grpSp>
            <p:nvGrpSpPr>
              <p:cNvPr id="513" name="Group 249"/>
              <p:cNvGrpSpPr>
                <a:grpSpLocks/>
              </p:cNvGrpSpPr>
              <p:nvPr/>
            </p:nvGrpSpPr>
            <p:grpSpPr bwMode="auto">
              <a:xfrm>
                <a:off x="6277" y="4504"/>
                <a:ext cx="900" cy="926"/>
                <a:chOff x="6277" y="4504"/>
                <a:chExt cx="900" cy="926"/>
              </a:xfrm>
            </p:grpSpPr>
            <p:sp>
              <p:nvSpPr>
                <p:cNvPr id="51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51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51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sp>
          <p:nvSpPr>
            <p:cNvPr id="517" name="Rectangle 373"/>
            <p:cNvSpPr>
              <a:spLocks noChangeArrowheads="1"/>
            </p:cNvSpPr>
            <p:nvPr/>
          </p:nvSpPr>
          <p:spPr bwMode="auto">
            <a:xfrm rot="5400000">
              <a:off x="7206134" y="5236382"/>
              <a:ext cx="1059268" cy="217488"/>
            </a:xfrm>
            <a:prstGeom prst="rect">
              <a:avLst/>
            </a:prstGeom>
            <a:solidFill>
              <a:srgbClr val="FFFF99"/>
            </a:solidFill>
            <a:ln w="9525" algn="ctr">
              <a:solidFill>
                <a:schemeClr val="tx1"/>
              </a:solidFill>
              <a:miter lim="800000"/>
              <a:headEnd/>
              <a:tailEnd/>
            </a:ln>
          </p:spPr>
          <p:txBody>
            <a:bodyPr wrap="none" anchor="ctr"/>
            <a:lstStyle/>
            <a:p>
              <a:endParaRPr lang="en-US"/>
            </a:p>
          </p:txBody>
        </p:sp>
        <p:grpSp>
          <p:nvGrpSpPr>
            <p:cNvPr id="518" name="Group 130"/>
            <p:cNvGrpSpPr>
              <a:grpSpLocks noChangeAspect="1"/>
            </p:cNvGrpSpPr>
            <p:nvPr/>
          </p:nvGrpSpPr>
          <p:grpSpPr bwMode="auto">
            <a:xfrm rot="16200000" flipH="1">
              <a:off x="7504928" y="4696245"/>
              <a:ext cx="438150" cy="184150"/>
              <a:chOff x="7514" y="3468"/>
              <a:chExt cx="387" cy="180"/>
            </a:xfrm>
          </p:grpSpPr>
          <p:sp>
            <p:nvSpPr>
              <p:cNvPr id="519"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520" name="Group 132"/>
              <p:cNvGrpSpPr>
                <a:grpSpLocks noChangeAspect="1"/>
              </p:cNvGrpSpPr>
              <p:nvPr/>
            </p:nvGrpSpPr>
            <p:grpSpPr bwMode="auto">
              <a:xfrm>
                <a:off x="7522" y="3615"/>
                <a:ext cx="124" cy="33"/>
                <a:chOff x="7522" y="3615"/>
                <a:chExt cx="124" cy="33"/>
              </a:xfrm>
            </p:grpSpPr>
            <p:sp>
              <p:nvSpPr>
                <p:cNvPr id="632"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633"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634"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635"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521" name="Group 137"/>
              <p:cNvGrpSpPr>
                <a:grpSpLocks noChangeAspect="1"/>
              </p:cNvGrpSpPr>
              <p:nvPr/>
            </p:nvGrpSpPr>
            <p:grpSpPr bwMode="auto">
              <a:xfrm>
                <a:off x="7514" y="3476"/>
                <a:ext cx="128" cy="33"/>
                <a:chOff x="7514" y="3476"/>
                <a:chExt cx="128" cy="33"/>
              </a:xfrm>
            </p:grpSpPr>
            <p:sp>
              <p:nvSpPr>
                <p:cNvPr id="628"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629"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630"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631"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522" name="Group 142"/>
              <p:cNvGrpSpPr>
                <a:grpSpLocks noChangeAspect="1"/>
              </p:cNvGrpSpPr>
              <p:nvPr/>
            </p:nvGrpSpPr>
            <p:grpSpPr bwMode="auto">
              <a:xfrm>
                <a:off x="7855" y="3476"/>
                <a:ext cx="32" cy="168"/>
                <a:chOff x="7855" y="3476"/>
                <a:chExt cx="32" cy="168"/>
              </a:xfrm>
            </p:grpSpPr>
            <p:sp>
              <p:nvSpPr>
                <p:cNvPr id="621"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622"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623"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624"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625"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626"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627"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523" name="Group 150"/>
              <p:cNvGrpSpPr>
                <a:grpSpLocks noChangeAspect="1"/>
              </p:cNvGrpSpPr>
              <p:nvPr/>
            </p:nvGrpSpPr>
            <p:grpSpPr bwMode="auto">
              <a:xfrm>
                <a:off x="7891" y="3488"/>
                <a:ext cx="10" cy="144"/>
                <a:chOff x="7891" y="3488"/>
                <a:chExt cx="10" cy="144"/>
              </a:xfrm>
            </p:grpSpPr>
            <p:sp>
              <p:nvSpPr>
                <p:cNvPr id="617"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618"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619"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620"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524" name="Group 155"/>
              <p:cNvGrpSpPr>
                <a:grpSpLocks noChangeAspect="1"/>
              </p:cNvGrpSpPr>
              <p:nvPr/>
            </p:nvGrpSpPr>
            <p:grpSpPr bwMode="auto">
              <a:xfrm>
                <a:off x="7522" y="3488"/>
                <a:ext cx="98" cy="148"/>
                <a:chOff x="7522" y="3488"/>
                <a:chExt cx="98" cy="148"/>
              </a:xfrm>
            </p:grpSpPr>
            <p:sp>
              <p:nvSpPr>
                <p:cNvPr id="608"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609"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610"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611"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612"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613"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614"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615"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616"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525" name="Group 165"/>
              <p:cNvGrpSpPr>
                <a:grpSpLocks noChangeAspect="1"/>
              </p:cNvGrpSpPr>
              <p:nvPr/>
            </p:nvGrpSpPr>
            <p:grpSpPr bwMode="auto">
              <a:xfrm>
                <a:off x="7529" y="3488"/>
                <a:ext cx="1" cy="153"/>
                <a:chOff x="7529" y="3488"/>
                <a:chExt cx="1" cy="153"/>
              </a:xfrm>
            </p:grpSpPr>
            <p:sp>
              <p:nvSpPr>
                <p:cNvPr id="606"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607"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526" name="Group 168"/>
              <p:cNvGrpSpPr>
                <a:grpSpLocks noChangeAspect="1"/>
              </p:cNvGrpSpPr>
              <p:nvPr/>
            </p:nvGrpSpPr>
            <p:grpSpPr bwMode="auto">
              <a:xfrm>
                <a:off x="7829" y="3483"/>
                <a:ext cx="58" cy="146"/>
                <a:chOff x="7829" y="3483"/>
                <a:chExt cx="58" cy="146"/>
              </a:xfrm>
            </p:grpSpPr>
            <p:sp>
              <p:nvSpPr>
                <p:cNvPr id="597"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598"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599"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600"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601"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602"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603"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604"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605"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527"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528" name="Group 179"/>
              <p:cNvGrpSpPr>
                <a:grpSpLocks noChangeAspect="1"/>
              </p:cNvGrpSpPr>
              <p:nvPr/>
            </p:nvGrpSpPr>
            <p:grpSpPr bwMode="auto">
              <a:xfrm>
                <a:off x="7620" y="3488"/>
                <a:ext cx="209" cy="146"/>
                <a:chOff x="7620" y="3488"/>
                <a:chExt cx="209" cy="146"/>
              </a:xfrm>
            </p:grpSpPr>
            <p:sp>
              <p:nvSpPr>
                <p:cNvPr id="595"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596"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529"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530" name="Group 183"/>
              <p:cNvGrpSpPr>
                <a:grpSpLocks noChangeAspect="1"/>
              </p:cNvGrpSpPr>
              <p:nvPr/>
            </p:nvGrpSpPr>
            <p:grpSpPr bwMode="auto">
              <a:xfrm>
                <a:off x="7613" y="3567"/>
                <a:ext cx="8" cy="42"/>
                <a:chOff x="7613" y="3567"/>
                <a:chExt cx="8" cy="42"/>
              </a:xfrm>
            </p:grpSpPr>
            <p:sp>
              <p:nvSpPr>
                <p:cNvPr id="590"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591"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592"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593"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594"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531"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532"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533"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534"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535"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36"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37"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538"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539"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540" name="Group 198"/>
              <p:cNvGrpSpPr>
                <a:grpSpLocks noChangeAspect="1"/>
              </p:cNvGrpSpPr>
              <p:nvPr/>
            </p:nvGrpSpPr>
            <p:grpSpPr bwMode="auto">
              <a:xfrm>
                <a:off x="7598" y="3516"/>
                <a:ext cx="15" cy="44"/>
                <a:chOff x="7598" y="3516"/>
                <a:chExt cx="15" cy="44"/>
              </a:xfrm>
            </p:grpSpPr>
            <p:sp>
              <p:nvSpPr>
                <p:cNvPr id="585"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586"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587"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588"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589"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541"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542"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543"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544"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545"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546"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547"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548"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549"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550" name="Group 213"/>
              <p:cNvGrpSpPr>
                <a:grpSpLocks noChangeAspect="1"/>
              </p:cNvGrpSpPr>
              <p:nvPr/>
            </p:nvGrpSpPr>
            <p:grpSpPr bwMode="auto">
              <a:xfrm>
                <a:off x="7625" y="3468"/>
                <a:ext cx="164" cy="27"/>
                <a:chOff x="7625" y="3468"/>
                <a:chExt cx="164" cy="27"/>
              </a:xfrm>
            </p:grpSpPr>
            <p:sp>
              <p:nvSpPr>
                <p:cNvPr id="575"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576"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577"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578"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579"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580"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581"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582"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583"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584"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551" name="Group 224"/>
              <p:cNvGrpSpPr>
                <a:grpSpLocks noChangeAspect="1"/>
              </p:cNvGrpSpPr>
              <p:nvPr/>
            </p:nvGrpSpPr>
            <p:grpSpPr bwMode="auto">
              <a:xfrm>
                <a:off x="7634" y="3622"/>
                <a:ext cx="161" cy="22"/>
                <a:chOff x="7634" y="3622"/>
                <a:chExt cx="161" cy="22"/>
              </a:xfrm>
            </p:grpSpPr>
            <p:sp>
              <p:nvSpPr>
                <p:cNvPr id="565"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566"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567"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568"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569"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570"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571"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572"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573"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574"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552" name="Group 235"/>
              <p:cNvGrpSpPr>
                <a:grpSpLocks noChangeAspect="1"/>
              </p:cNvGrpSpPr>
              <p:nvPr/>
            </p:nvGrpSpPr>
            <p:grpSpPr bwMode="auto">
              <a:xfrm>
                <a:off x="7709" y="3468"/>
                <a:ext cx="2" cy="27"/>
                <a:chOff x="7709" y="3468"/>
                <a:chExt cx="2" cy="27"/>
              </a:xfrm>
            </p:grpSpPr>
            <p:sp>
              <p:nvSpPr>
                <p:cNvPr id="563"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64"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553" name="Group 238"/>
              <p:cNvGrpSpPr>
                <a:grpSpLocks noChangeAspect="1"/>
              </p:cNvGrpSpPr>
              <p:nvPr/>
            </p:nvGrpSpPr>
            <p:grpSpPr bwMode="auto">
              <a:xfrm>
                <a:off x="7718" y="3622"/>
                <a:ext cx="1" cy="19"/>
                <a:chOff x="7718" y="3622"/>
                <a:chExt cx="1" cy="19"/>
              </a:xfrm>
            </p:grpSpPr>
            <p:sp>
              <p:nvSpPr>
                <p:cNvPr id="561"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62"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554" name="Group 241"/>
              <p:cNvGrpSpPr>
                <a:grpSpLocks noChangeAspect="1"/>
              </p:cNvGrpSpPr>
              <p:nvPr/>
            </p:nvGrpSpPr>
            <p:grpSpPr bwMode="auto">
              <a:xfrm>
                <a:off x="7634" y="3476"/>
                <a:ext cx="137" cy="158"/>
                <a:chOff x="7634" y="3476"/>
                <a:chExt cx="137" cy="158"/>
              </a:xfrm>
            </p:grpSpPr>
            <p:sp>
              <p:nvSpPr>
                <p:cNvPr id="555"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56"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57"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58"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59"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60"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636" name="Group 248"/>
            <p:cNvGrpSpPr>
              <a:grpSpLocks/>
            </p:cNvGrpSpPr>
            <p:nvPr/>
          </p:nvGrpSpPr>
          <p:grpSpPr bwMode="auto">
            <a:xfrm>
              <a:off x="7418216" y="4347701"/>
              <a:ext cx="730250" cy="687387"/>
              <a:chOff x="6201" y="4433"/>
              <a:chExt cx="1050" cy="1080"/>
            </a:xfrm>
          </p:grpSpPr>
          <p:grpSp>
            <p:nvGrpSpPr>
              <p:cNvPr id="637" name="Group 249"/>
              <p:cNvGrpSpPr>
                <a:grpSpLocks/>
              </p:cNvGrpSpPr>
              <p:nvPr/>
            </p:nvGrpSpPr>
            <p:grpSpPr bwMode="auto">
              <a:xfrm>
                <a:off x="6277" y="4504"/>
                <a:ext cx="900" cy="926"/>
                <a:chOff x="6277" y="4504"/>
                <a:chExt cx="900" cy="926"/>
              </a:xfrm>
            </p:grpSpPr>
            <p:sp>
              <p:nvSpPr>
                <p:cNvPr id="639"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640"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638"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cxnSp>
          <p:nvCxnSpPr>
            <p:cNvPr id="643" name="Straight Arrow Connector 2"/>
            <p:cNvCxnSpPr/>
            <p:nvPr/>
          </p:nvCxnSpPr>
          <p:spPr bwMode="auto">
            <a:xfrm>
              <a:off x="8229600" y="2514600"/>
              <a:ext cx="219075" cy="116876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44" name="TextBox 643"/>
            <p:cNvSpPr txBox="1"/>
            <p:nvPr/>
          </p:nvSpPr>
          <p:spPr>
            <a:xfrm>
              <a:off x="7848600" y="5301385"/>
              <a:ext cx="1143000" cy="646331"/>
            </a:xfrm>
            <a:prstGeom prst="rect">
              <a:avLst/>
            </a:prstGeom>
            <a:noFill/>
          </p:spPr>
          <p:txBody>
            <a:bodyPr wrap="square" rtlCol="0">
              <a:spAutoFit/>
            </a:bodyPr>
            <a:lstStyle/>
            <a:p>
              <a:r>
                <a:rPr lang="en-US" sz="1800" dirty="0" smtClean="0">
                  <a:solidFill>
                    <a:schemeClr val="tx1"/>
                  </a:solidFill>
                  <a:latin typeface="Arial" pitchFamily="34" charset="0"/>
                  <a:cs typeface="Arial" pitchFamily="34" charset="0"/>
                </a:rPr>
                <a:t>Freight Yard</a:t>
              </a:r>
              <a:endParaRPr lang="en-US" sz="1800" dirty="0">
                <a:solidFill>
                  <a:schemeClr val="tx1"/>
                </a:solidFill>
                <a:latin typeface="Arial" pitchFamily="34" charset="0"/>
                <a:cs typeface="Arial" pitchFamily="34" charset="0"/>
              </a:endParaRPr>
            </a:p>
          </p:txBody>
        </p:sp>
        <p:sp>
          <p:nvSpPr>
            <p:cNvPr id="645" name="TextBox 644"/>
            <p:cNvSpPr txBox="1"/>
            <p:nvPr/>
          </p:nvSpPr>
          <p:spPr>
            <a:xfrm>
              <a:off x="7391400" y="1752600"/>
              <a:ext cx="1447351" cy="923330"/>
            </a:xfrm>
            <a:prstGeom prst="rect">
              <a:avLst/>
            </a:prstGeom>
            <a:noFill/>
          </p:spPr>
          <p:txBody>
            <a:bodyPr wrap="square" rtlCol="0">
              <a:spAutoFit/>
            </a:bodyPr>
            <a:lstStyle/>
            <a:p>
              <a:r>
                <a:rPr lang="en-US" sz="1800" dirty="0" smtClean="0">
                  <a:solidFill>
                    <a:schemeClr val="tx1"/>
                  </a:solidFill>
                  <a:latin typeface="Arial" pitchFamily="34" charset="0"/>
                  <a:cs typeface="Arial" pitchFamily="34" charset="0"/>
                </a:rPr>
                <a:t>Vehicle Without DSRC</a:t>
              </a:r>
              <a:endParaRPr lang="en-US" sz="1800" dirty="0">
                <a:solidFill>
                  <a:schemeClr val="tx1"/>
                </a:solidFill>
                <a:latin typeface="Arial" pitchFamily="34" charset="0"/>
                <a:cs typeface="Arial" pitchFamily="34" charset="0"/>
              </a:endParaRPr>
            </a:p>
          </p:txBody>
        </p:sp>
        <p:sp>
          <p:nvSpPr>
            <p:cNvPr id="646" name="AutoShape 103"/>
            <p:cNvSpPr>
              <a:spLocks noChangeArrowheads="1"/>
            </p:cNvSpPr>
            <p:nvPr/>
          </p:nvSpPr>
          <p:spPr bwMode="auto">
            <a:xfrm rot="10804044">
              <a:off x="5053574" y="4015506"/>
              <a:ext cx="213587" cy="36612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AutoShape 104"/>
            <p:cNvSpPr>
              <a:spLocks noChangeArrowheads="1"/>
            </p:cNvSpPr>
            <p:nvPr/>
          </p:nvSpPr>
          <p:spPr bwMode="auto">
            <a:xfrm>
              <a:off x="3965738" y="4015506"/>
              <a:ext cx="1139574" cy="365076"/>
            </a:xfrm>
            <a:prstGeom prst="roundRect">
              <a:avLst>
                <a:gd name="adj" fmla="val 16667"/>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Rectangle 105"/>
            <p:cNvSpPr>
              <a:spLocks noChangeArrowheads="1"/>
            </p:cNvSpPr>
            <p:nvPr/>
          </p:nvSpPr>
          <p:spPr bwMode="auto">
            <a:xfrm>
              <a:off x="5105312" y="4158817"/>
              <a:ext cx="62352" cy="7636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Rectangle 106"/>
            <p:cNvSpPr>
              <a:spLocks noChangeArrowheads="1"/>
            </p:cNvSpPr>
            <p:nvPr/>
          </p:nvSpPr>
          <p:spPr bwMode="auto">
            <a:xfrm>
              <a:off x="3962400" y="3886200"/>
              <a:ext cx="13016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chemeClr val="tx1"/>
                  </a:solidFill>
                  <a:latin typeface="Times New Roman" pitchFamily="18" charset="0"/>
                </a:rPr>
                <a:t>Transit Vehicle</a:t>
              </a:r>
              <a:endParaRPr lang="en-US" sz="1600" dirty="0">
                <a:solidFill>
                  <a:schemeClr val="tx1"/>
                </a:solidFill>
                <a:latin typeface="Times New Roman" pitchFamily="18" charset="0"/>
              </a:endParaRPr>
            </a:p>
          </p:txBody>
        </p:sp>
        <p:grpSp>
          <p:nvGrpSpPr>
            <p:cNvPr id="650" name="Group 130"/>
            <p:cNvGrpSpPr>
              <a:grpSpLocks noChangeAspect="1"/>
            </p:cNvGrpSpPr>
            <p:nvPr/>
          </p:nvGrpSpPr>
          <p:grpSpPr bwMode="auto">
            <a:xfrm rot="16200000" flipH="1">
              <a:off x="6499300" y="2889509"/>
              <a:ext cx="438150" cy="184150"/>
              <a:chOff x="7514" y="3468"/>
              <a:chExt cx="387" cy="180"/>
            </a:xfrm>
          </p:grpSpPr>
          <p:sp>
            <p:nvSpPr>
              <p:cNvPr id="651" name="Freeform 13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652" name="Group 132"/>
              <p:cNvGrpSpPr>
                <a:grpSpLocks noChangeAspect="1"/>
              </p:cNvGrpSpPr>
              <p:nvPr/>
            </p:nvGrpSpPr>
            <p:grpSpPr bwMode="auto">
              <a:xfrm>
                <a:off x="7522" y="3615"/>
                <a:ext cx="124" cy="33"/>
                <a:chOff x="7522" y="3615"/>
                <a:chExt cx="124" cy="33"/>
              </a:xfrm>
            </p:grpSpPr>
            <p:sp>
              <p:nvSpPr>
                <p:cNvPr id="764" name="Line 13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765" name="Line 13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766" name="Line 13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767" name="Line 13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653" name="Group 137"/>
              <p:cNvGrpSpPr>
                <a:grpSpLocks noChangeAspect="1"/>
              </p:cNvGrpSpPr>
              <p:nvPr/>
            </p:nvGrpSpPr>
            <p:grpSpPr bwMode="auto">
              <a:xfrm>
                <a:off x="7514" y="3476"/>
                <a:ext cx="128" cy="33"/>
                <a:chOff x="7514" y="3476"/>
                <a:chExt cx="128" cy="33"/>
              </a:xfrm>
            </p:grpSpPr>
            <p:sp>
              <p:nvSpPr>
                <p:cNvPr id="760" name="Line 13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761" name="Line 13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762" name="Line 14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763" name="Line 14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654" name="Group 142"/>
              <p:cNvGrpSpPr>
                <a:grpSpLocks noChangeAspect="1"/>
              </p:cNvGrpSpPr>
              <p:nvPr/>
            </p:nvGrpSpPr>
            <p:grpSpPr bwMode="auto">
              <a:xfrm>
                <a:off x="7855" y="3476"/>
                <a:ext cx="32" cy="168"/>
                <a:chOff x="7855" y="3476"/>
                <a:chExt cx="32" cy="168"/>
              </a:xfrm>
            </p:grpSpPr>
            <p:sp>
              <p:nvSpPr>
                <p:cNvPr id="753" name="Line 14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754" name="Line 14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755" name="Line 14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756" name="Line 14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757" name="Line 14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758" name="Line 14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759" name="Line 14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655" name="Group 150"/>
              <p:cNvGrpSpPr>
                <a:grpSpLocks noChangeAspect="1"/>
              </p:cNvGrpSpPr>
              <p:nvPr/>
            </p:nvGrpSpPr>
            <p:grpSpPr bwMode="auto">
              <a:xfrm>
                <a:off x="7891" y="3488"/>
                <a:ext cx="10" cy="144"/>
                <a:chOff x="7891" y="3488"/>
                <a:chExt cx="10" cy="144"/>
              </a:xfrm>
            </p:grpSpPr>
            <p:sp>
              <p:nvSpPr>
                <p:cNvPr id="749" name="Rectangle 15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750" name="Rectangle 15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751" name="Rectangle 15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752" name="Rectangle 15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656" name="Group 155"/>
              <p:cNvGrpSpPr>
                <a:grpSpLocks noChangeAspect="1"/>
              </p:cNvGrpSpPr>
              <p:nvPr/>
            </p:nvGrpSpPr>
            <p:grpSpPr bwMode="auto">
              <a:xfrm>
                <a:off x="7522" y="3488"/>
                <a:ext cx="98" cy="148"/>
                <a:chOff x="7522" y="3488"/>
                <a:chExt cx="98" cy="148"/>
              </a:xfrm>
            </p:grpSpPr>
            <p:sp>
              <p:nvSpPr>
                <p:cNvPr id="740" name="Line 15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741" name="Line 15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742" name="Line 15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743" name="Line 15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744" name="Line 16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745" name="Line 16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746" name="Line 16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747" name="Line 16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748" name="Line 16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657" name="Group 165"/>
              <p:cNvGrpSpPr>
                <a:grpSpLocks noChangeAspect="1"/>
              </p:cNvGrpSpPr>
              <p:nvPr/>
            </p:nvGrpSpPr>
            <p:grpSpPr bwMode="auto">
              <a:xfrm>
                <a:off x="7529" y="3488"/>
                <a:ext cx="1" cy="153"/>
                <a:chOff x="7529" y="3488"/>
                <a:chExt cx="1" cy="153"/>
              </a:xfrm>
            </p:grpSpPr>
            <p:sp>
              <p:nvSpPr>
                <p:cNvPr id="738" name="Line 16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739" name="Line 16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658" name="Group 168"/>
              <p:cNvGrpSpPr>
                <a:grpSpLocks noChangeAspect="1"/>
              </p:cNvGrpSpPr>
              <p:nvPr/>
            </p:nvGrpSpPr>
            <p:grpSpPr bwMode="auto">
              <a:xfrm>
                <a:off x="7829" y="3483"/>
                <a:ext cx="58" cy="146"/>
                <a:chOff x="7829" y="3483"/>
                <a:chExt cx="58" cy="146"/>
              </a:xfrm>
            </p:grpSpPr>
            <p:sp>
              <p:nvSpPr>
                <p:cNvPr id="729" name="Line 16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730" name="Line 17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731" name="Line 17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732" name="Line 17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733" name="Line 17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734" name="Line 17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735" name="Line 17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736" name="Line 17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737" name="Line 17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659" name="Line 17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660" name="Group 179"/>
              <p:cNvGrpSpPr>
                <a:grpSpLocks noChangeAspect="1"/>
              </p:cNvGrpSpPr>
              <p:nvPr/>
            </p:nvGrpSpPr>
            <p:grpSpPr bwMode="auto">
              <a:xfrm>
                <a:off x="7620" y="3488"/>
                <a:ext cx="209" cy="146"/>
                <a:chOff x="7620" y="3488"/>
                <a:chExt cx="209" cy="146"/>
              </a:xfrm>
            </p:grpSpPr>
            <p:sp>
              <p:nvSpPr>
                <p:cNvPr id="727" name="Freeform 18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728" name="Freeform 18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661" name="Line 18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662" name="Group 183"/>
              <p:cNvGrpSpPr>
                <a:grpSpLocks noChangeAspect="1"/>
              </p:cNvGrpSpPr>
              <p:nvPr/>
            </p:nvGrpSpPr>
            <p:grpSpPr bwMode="auto">
              <a:xfrm>
                <a:off x="7613" y="3567"/>
                <a:ext cx="8" cy="42"/>
                <a:chOff x="7613" y="3567"/>
                <a:chExt cx="8" cy="42"/>
              </a:xfrm>
            </p:grpSpPr>
            <p:sp>
              <p:nvSpPr>
                <p:cNvPr id="722" name="Line 18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723" name="Line 18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724" name="Line 18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725" name="Line 18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726" name="Line 18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663" name="Line 18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664" name="Line 19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665" name="Line 19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666" name="Line 19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667" name="Line 19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68" name="Line 19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69" name="Line 19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670" name="Line 19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671" name="Line 19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672" name="Group 198"/>
              <p:cNvGrpSpPr>
                <a:grpSpLocks noChangeAspect="1"/>
              </p:cNvGrpSpPr>
              <p:nvPr/>
            </p:nvGrpSpPr>
            <p:grpSpPr bwMode="auto">
              <a:xfrm>
                <a:off x="7598" y="3516"/>
                <a:ext cx="15" cy="44"/>
                <a:chOff x="7598" y="3516"/>
                <a:chExt cx="15" cy="44"/>
              </a:xfrm>
            </p:grpSpPr>
            <p:sp>
              <p:nvSpPr>
                <p:cNvPr id="717" name="Line 19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718" name="Line 20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719" name="Line 20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720" name="Line 20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721" name="Line 20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673" name="Line 20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674" name="Line 20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675" name="Line 20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676" name="Line 20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677" name="Line 20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678" name="Line 20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679" name="Line 21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680" name="Line 21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681" name="Line 21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682" name="Group 213"/>
              <p:cNvGrpSpPr>
                <a:grpSpLocks noChangeAspect="1"/>
              </p:cNvGrpSpPr>
              <p:nvPr/>
            </p:nvGrpSpPr>
            <p:grpSpPr bwMode="auto">
              <a:xfrm>
                <a:off x="7625" y="3468"/>
                <a:ext cx="164" cy="27"/>
                <a:chOff x="7625" y="3468"/>
                <a:chExt cx="164" cy="27"/>
              </a:xfrm>
            </p:grpSpPr>
            <p:sp>
              <p:nvSpPr>
                <p:cNvPr id="707" name="Line 21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08" name="Line 21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09" name="Line 21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10" name="Line 21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11" name="Line 21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12" name="Line 21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13" name="Line 22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14" name="Line 22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15" name="Line 22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16" name="Line 22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683" name="Group 224"/>
              <p:cNvGrpSpPr>
                <a:grpSpLocks noChangeAspect="1"/>
              </p:cNvGrpSpPr>
              <p:nvPr/>
            </p:nvGrpSpPr>
            <p:grpSpPr bwMode="auto">
              <a:xfrm>
                <a:off x="7634" y="3622"/>
                <a:ext cx="161" cy="22"/>
                <a:chOff x="7634" y="3622"/>
                <a:chExt cx="161" cy="22"/>
              </a:xfrm>
            </p:grpSpPr>
            <p:sp>
              <p:nvSpPr>
                <p:cNvPr id="697" name="Line 22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98" name="Line 22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99" name="Line 22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700" name="Line 22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701" name="Line 22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702" name="Line 23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703" name="Line 23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704" name="Line 23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705" name="Line 23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706" name="Line 23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684" name="Group 235"/>
              <p:cNvGrpSpPr>
                <a:grpSpLocks noChangeAspect="1"/>
              </p:cNvGrpSpPr>
              <p:nvPr/>
            </p:nvGrpSpPr>
            <p:grpSpPr bwMode="auto">
              <a:xfrm>
                <a:off x="7709" y="3468"/>
                <a:ext cx="2" cy="27"/>
                <a:chOff x="7709" y="3468"/>
                <a:chExt cx="2" cy="27"/>
              </a:xfrm>
            </p:grpSpPr>
            <p:sp>
              <p:nvSpPr>
                <p:cNvPr id="695" name="Line 23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696" name="Line 23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685" name="Group 238"/>
              <p:cNvGrpSpPr>
                <a:grpSpLocks noChangeAspect="1"/>
              </p:cNvGrpSpPr>
              <p:nvPr/>
            </p:nvGrpSpPr>
            <p:grpSpPr bwMode="auto">
              <a:xfrm>
                <a:off x="7718" y="3622"/>
                <a:ext cx="1" cy="19"/>
                <a:chOff x="7718" y="3622"/>
                <a:chExt cx="1" cy="19"/>
              </a:xfrm>
            </p:grpSpPr>
            <p:sp>
              <p:nvSpPr>
                <p:cNvPr id="693" name="Line 23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694" name="Line 24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686" name="Group 241"/>
              <p:cNvGrpSpPr>
                <a:grpSpLocks noChangeAspect="1"/>
              </p:cNvGrpSpPr>
              <p:nvPr/>
            </p:nvGrpSpPr>
            <p:grpSpPr bwMode="auto">
              <a:xfrm>
                <a:off x="7634" y="3476"/>
                <a:ext cx="137" cy="158"/>
                <a:chOff x="7634" y="3476"/>
                <a:chExt cx="137" cy="158"/>
              </a:xfrm>
            </p:grpSpPr>
            <p:sp>
              <p:nvSpPr>
                <p:cNvPr id="687" name="Freeform 24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688" name="Freeform 24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689" name="Freeform 24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690" name="Freeform 24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691" name="Freeform 24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692" name="Freeform 24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768" name="Group 248"/>
            <p:cNvGrpSpPr>
              <a:grpSpLocks/>
            </p:cNvGrpSpPr>
            <p:nvPr/>
          </p:nvGrpSpPr>
          <p:grpSpPr bwMode="auto">
            <a:xfrm>
              <a:off x="6357342" y="2602428"/>
              <a:ext cx="730250" cy="687387"/>
              <a:chOff x="6201" y="4433"/>
              <a:chExt cx="1050" cy="1080"/>
            </a:xfrm>
          </p:grpSpPr>
          <p:grpSp>
            <p:nvGrpSpPr>
              <p:cNvPr id="769" name="Group 249"/>
              <p:cNvGrpSpPr>
                <a:grpSpLocks/>
              </p:cNvGrpSpPr>
              <p:nvPr/>
            </p:nvGrpSpPr>
            <p:grpSpPr bwMode="auto">
              <a:xfrm>
                <a:off x="6277" y="4504"/>
                <a:ext cx="900" cy="926"/>
                <a:chOff x="6277" y="4504"/>
                <a:chExt cx="900" cy="926"/>
              </a:xfrm>
            </p:grpSpPr>
            <p:sp>
              <p:nvSpPr>
                <p:cNvPr id="771"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772"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770"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773" name="Group 12"/>
            <p:cNvGrpSpPr>
              <a:grpSpLocks noChangeAspect="1"/>
            </p:cNvGrpSpPr>
            <p:nvPr/>
          </p:nvGrpSpPr>
          <p:grpSpPr bwMode="auto">
            <a:xfrm rot="10800000" flipH="1">
              <a:off x="4602861" y="3643693"/>
              <a:ext cx="438150" cy="184150"/>
              <a:chOff x="7514" y="3468"/>
              <a:chExt cx="387" cy="180"/>
            </a:xfrm>
          </p:grpSpPr>
          <p:sp>
            <p:nvSpPr>
              <p:cNvPr id="774" name="Freeform 13"/>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775" name="Group 14"/>
              <p:cNvGrpSpPr>
                <a:grpSpLocks noChangeAspect="1"/>
              </p:cNvGrpSpPr>
              <p:nvPr/>
            </p:nvGrpSpPr>
            <p:grpSpPr bwMode="auto">
              <a:xfrm>
                <a:off x="7522" y="3615"/>
                <a:ext cx="124" cy="33"/>
                <a:chOff x="7522" y="3615"/>
                <a:chExt cx="124" cy="33"/>
              </a:xfrm>
            </p:grpSpPr>
            <p:sp>
              <p:nvSpPr>
                <p:cNvPr id="887" name="Line 15"/>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888" name="Line 16"/>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889" name="Line 17"/>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890" name="Line 18"/>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776" name="Group 19"/>
              <p:cNvGrpSpPr>
                <a:grpSpLocks noChangeAspect="1"/>
              </p:cNvGrpSpPr>
              <p:nvPr/>
            </p:nvGrpSpPr>
            <p:grpSpPr bwMode="auto">
              <a:xfrm>
                <a:off x="7514" y="3476"/>
                <a:ext cx="128" cy="33"/>
                <a:chOff x="7514" y="3476"/>
                <a:chExt cx="128" cy="33"/>
              </a:xfrm>
            </p:grpSpPr>
            <p:sp>
              <p:nvSpPr>
                <p:cNvPr id="883" name="Line 20"/>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884" name="Line 21"/>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885" name="Line 22"/>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886" name="Line 23"/>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777" name="Group 24"/>
              <p:cNvGrpSpPr>
                <a:grpSpLocks noChangeAspect="1"/>
              </p:cNvGrpSpPr>
              <p:nvPr/>
            </p:nvGrpSpPr>
            <p:grpSpPr bwMode="auto">
              <a:xfrm>
                <a:off x="7855" y="3476"/>
                <a:ext cx="32" cy="168"/>
                <a:chOff x="7855" y="3476"/>
                <a:chExt cx="32" cy="168"/>
              </a:xfrm>
            </p:grpSpPr>
            <p:sp>
              <p:nvSpPr>
                <p:cNvPr id="876" name="Line 25"/>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877" name="Line 26"/>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878" name="Line 27"/>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879" name="Line 28"/>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880" name="Line 29"/>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881" name="Line 30"/>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882" name="Line 31"/>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778" name="Group 32"/>
              <p:cNvGrpSpPr>
                <a:grpSpLocks noChangeAspect="1"/>
              </p:cNvGrpSpPr>
              <p:nvPr/>
            </p:nvGrpSpPr>
            <p:grpSpPr bwMode="auto">
              <a:xfrm>
                <a:off x="7891" y="3488"/>
                <a:ext cx="10" cy="144"/>
                <a:chOff x="7891" y="3488"/>
                <a:chExt cx="10" cy="144"/>
              </a:xfrm>
            </p:grpSpPr>
            <p:sp>
              <p:nvSpPr>
                <p:cNvPr id="872" name="Rectangle 33"/>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873" name="Rectangle 34"/>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874" name="Rectangle 35"/>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875" name="Rectangle 36"/>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779" name="Group 37"/>
              <p:cNvGrpSpPr>
                <a:grpSpLocks noChangeAspect="1"/>
              </p:cNvGrpSpPr>
              <p:nvPr/>
            </p:nvGrpSpPr>
            <p:grpSpPr bwMode="auto">
              <a:xfrm>
                <a:off x="7522" y="3488"/>
                <a:ext cx="98" cy="148"/>
                <a:chOff x="7522" y="3488"/>
                <a:chExt cx="98" cy="148"/>
              </a:xfrm>
            </p:grpSpPr>
            <p:sp>
              <p:nvSpPr>
                <p:cNvPr id="863" name="Line 38"/>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864" name="Line 39"/>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865" name="Line 40"/>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866" name="Line 41"/>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867" name="Line 42"/>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868" name="Line 43"/>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869" name="Line 44"/>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870" name="Line 45"/>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871" name="Line 46"/>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780" name="Group 47"/>
              <p:cNvGrpSpPr>
                <a:grpSpLocks noChangeAspect="1"/>
              </p:cNvGrpSpPr>
              <p:nvPr/>
            </p:nvGrpSpPr>
            <p:grpSpPr bwMode="auto">
              <a:xfrm>
                <a:off x="7529" y="3488"/>
                <a:ext cx="1" cy="153"/>
                <a:chOff x="7529" y="3488"/>
                <a:chExt cx="1" cy="153"/>
              </a:xfrm>
            </p:grpSpPr>
            <p:sp>
              <p:nvSpPr>
                <p:cNvPr id="861" name="Line 48"/>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862" name="Line 49"/>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781" name="Group 50"/>
              <p:cNvGrpSpPr>
                <a:grpSpLocks noChangeAspect="1"/>
              </p:cNvGrpSpPr>
              <p:nvPr/>
            </p:nvGrpSpPr>
            <p:grpSpPr bwMode="auto">
              <a:xfrm>
                <a:off x="7829" y="3483"/>
                <a:ext cx="58" cy="146"/>
                <a:chOff x="7829" y="3483"/>
                <a:chExt cx="58" cy="146"/>
              </a:xfrm>
            </p:grpSpPr>
            <p:sp>
              <p:nvSpPr>
                <p:cNvPr id="852" name="Line 51"/>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853" name="Line 52"/>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854" name="Line 53"/>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855" name="Line 54"/>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856" name="Line 55"/>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857" name="Line 56"/>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858" name="Line 57"/>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859" name="Line 58"/>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860" name="Line 59"/>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782" name="Line 60"/>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783" name="Group 61"/>
              <p:cNvGrpSpPr>
                <a:grpSpLocks noChangeAspect="1"/>
              </p:cNvGrpSpPr>
              <p:nvPr/>
            </p:nvGrpSpPr>
            <p:grpSpPr bwMode="auto">
              <a:xfrm>
                <a:off x="7620" y="3488"/>
                <a:ext cx="209" cy="146"/>
                <a:chOff x="7620" y="3488"/>
                <a:chExt cx="209" cy="146"/>
              </a:xfrm>
            </p:grpSpPr>
            <p:sp>
              <p:nvSpPr>
                <p:cNvPr id="850" name="Freeform 62"/>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851" name="Freeform 63"/>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784" name="Line 64"/>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785" name="Group 65"/>
              <p:cNvGrpSpPr>
                <a:grpSpLocks noChangeAspect="1"/>
              </p:cNvGrpSpPr>
              <p:nvPr/>
            </p:nvGrpSpPr>
            <p:grpSpPr bwMode="auto">
              <a:xfrm>
                <a:off x="7613" y="3567"/>
                <a:ext cx="8" cy="42"/>
                <a:chOff x="7613" y="3567"/>
                <a:chExt cx="8" cy="42"/>
              </a:xfrm>
            </p:grpSpPr>
            <p:sp>
              <p:nvSpPr>
                <p:cNvPr id="845" name="Line 66"/>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46" name="Line 67"/>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47" name="Line 68"/>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48" name="Line 69"/>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49" name="Line 70"/>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786" name="Line 71"/>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787" name="Line 72"/>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788" name="Line 73"/>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789" name="Line 7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790" name="Line 7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791" name="Line 7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792" name="Line 7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793" name="Line 78"/>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794" name="Line 79"/>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795" name="Group 80"/>
              <p:cNvGrpSpPr>
                <a:grpSpLocks noChangeAspect="1"/>
              </p:cNvGrpSpPr>
              <p:nvPr/>
            </p:nvGrpSpPr>
            <p:grpSpPr bwMode="auto">
              <a:xfrm>
                <a:off x="7598" y="3516"/>
                <a:ext cx="15" cy="44"/>
                <a:chOff x="7598" y="3516"/>
                <a:chExt cx="15" cy="44"/>
              </a:xfrm>
            </p:grpSpPr>
            <p:sp>
              <p:nvSpPr>
                <p:cNvPr id="840" name="Line 81"/>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41" name="Line 82"/>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42" name="Line 83"/>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43" name="Line 84"/>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44" name="Line 85"/>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796" name="Line 86"/>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797" name="Line 87"/>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798" name="Line 88"/>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799" name="Line 8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800" name="Line 90"/>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801" name="Line 91"/>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802" name="Line 92"/>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803" name="Line 9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804" name="Line 94"/>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805" name="Group 95"/>
              <p:cNvGrpSpPr>
                <a:grpSpLocks noChangeAspect="1"/>
              </p:cNvGrpSpPr>
              <p:nvPr/>
            </p:nvGrpSpPr>
            <p:grpSpPr bwMode="auto">
              <a:xfrm>
                <a:off x="7625" y="3468"/>
                <a:ext cx="164" cy="27"/>
                <a:chOff x="7625" y="3468"/>
                <a:chExt cx="164" cy="27"/>
              </a:xfrm>
            </p:grpSpPr>
            <p:sp>
              <p:nvSpPr>
                <p:cNvPr id="830" name="Line 96"/>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831" name="Line 97"/>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832" name="Line 98"/>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833" name="Line 99"/>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834" name="Line 100"/>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835" name="Line 101"/>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836" name="Line 102"/>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837" name="Line 103"/>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838" name="Line 104"/>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839" name="Line 105"/>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806" name="Group 106"/>
              <p:cNvGrpSpPr>
                <a:grpSpLocks noChangeAspect="1"/>
              </p:cNvGrpSpPr>
              <p:nvPr/>
            </p:nvGrpSpPr>
            <p:grpSpPr bwMode="auto">
              <a:xfrm>
                <a:off x="7634" y="3622"/>
                <a:ext cx="161" cy="22"/>
                <a:chOff x="7634" y="3622"/>
                <a:chExt cx="161" cy="22"/>
              </a:xfrm>
            </p:grpSpPr>
            <p:sp>
              <p:nvSpPr>
                <p:cNvPr id="820" name="Line 107"/>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821" name="Line 108"/>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822" name="Line 109"/>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823" name="Line 110"/>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824" name="Line 111"/>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825" name="Line 112"/>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826" name="Line 113"/>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827" name="Line 114"/>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828" name="Line 115"/>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829" name="Line 116"/>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807" name="Group 117"/>
              <p:cNvGrpSpPr>
                <a:grpSpLocks noChangeAspect="1"/>
              </p:cNvGrpSpPr>
              <p:nvPr/>
            </p:nvGrpSpPr>
            <p:grpSpPr bwMode="auto">
              <a:xfrm>
                <a:off x="7709" y="3468"/>
                <a:ext cx="2" cy="27"/>
                <a:chOff x="7709" y="3468"/>
                <a:chExt cx="2" cy="27"/>
              </a:xfrm>
            </p:grpSpPr>
            <p:sp>
              <p:nvSpPr>
                <p:cNvPr id="818" name="Line 118"/>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819" name="Line 119"/>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808" name="Group 120"/>
              <p:cNvGrpSpPr>
                <a:grpSpLocks noChangeAspect="1"/>
              </p:cNvGrpSpPr>
              <p:nvPr/>
            </p:nvGrpSpPr>
            <p:grpSpPr bwMode="auto">
              <a:xfrm>
                <a:off x="7718" y="3622"/>
                <a:ext cx="1" cy="19"/>
                <a:chOff x="7718" y="3622"/>
                <a:chExt cx="1" cy="19"/>
              </a:xfrm>
            </p:grpSpPr>
            <p:sp>
              <p:nvSpPr>
                <p:cNvPr id="816" name="Line 121"/>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817" name="Line 122"/>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809" name="Group 123"/>
              <p:cNvGrpSpPr>
                <a:grpSpLocks noChangeAspect="1"/>
              </p:cNvGrpSpPr>
              <p:nvPr/>
            </p:nvGrpSpPr>
            <p:grpSpPr bwMode="auto">
              <a:xfrm>
                <a:off x="7634" y="3476"/>
                <a:ext cx="137" cy="158"/>
                <a:chOff x="7634" y="3476"/>
                <a:chExt cx="137" cy="158"/>
              </a:xfrm>
            </p:grpSpPr>
            <p:sp>
              <p:nvSpPr>
                <p:cNvPr id="810" name="Freeform 124"/>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811" name="Freeform 125"/>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812" name="Freeform 126"/>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813" name="Freeform 127"/>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814" name="Freeform 128"/>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815" name="Freeform 129"/>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85800"/>
          </a:xfrm>
        </p:spPr>
        <p:txBody>
          <a:bodyPr/>
          <a:lstStyle/>
          <a:p>
            <a:r>
              <a:rPr lang="en-US" dirty="0" smtClean="0">
                <a:solidFill>
                  <a:schemeClr val="tx2"/>
                </a:solidFill>
              </a:rPr>
              <a:t>Safety Use Case: Work Zone Warning</a:t>
            </a:r>
            <a:endParaRPr lang="en-US"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16</a:t>
            </a:fld>
            <a:endParaRPr lang="en-GB"/>
          </a:p>
        </p:txBody>
      </p:sp>
      <p:sp>
        <p:nvSpPr>
          <p:cNvPr id="6" name="AutoShape 3"/>
          <p:cNvSpPr>
            <a:spLocks noChangeAspect="1" noChangeArrowheads="1"/>
          </p:cNvSpPr>
          <p:nvPr/>
        </p:nvSpPr>
        <p:spPr bwMode="auto">
          <a:xfrm>
            <a:off x="3551424" y="2315019"/>
            <a:ext cx="5486400" cy="3392487"/>
          </a:xfrm>
          <a:prstGeom prst="rect">
            <a:avLst/>
          </a:prstGeom>
          <a:noFill/>
          <a:ln w="9525">
            <a:noFill/>
            <a:miter lim="800000"/>
            <a:headEnd/>
            <a:tailEnd/>
          </a:ln>
        </p:spPr>
        <p:txBody>
          <a:bodyPr/>
          <a:lstStyle/>
          <a:p>
            <a:endParaRPr lang="en-US"/>
          </a:p>
        </p:txBody>
      </p:sp>
      <p:sp>
        <p:nvSpPr>
          <p:cNvPr id="7" name="Rectangle 2" descr="Granite"/>
          <p:cNvSpPr>
            <a:spLocks noChangeArrowheads="1"/>
          </p:cNvSpPr>
          <p:nvPr/>
        </p:nvSpPr>
        <p:spPr bwMode="auto">
          <a:xfrm rot="16200000">
            <a:off x="4580918" y="3117851"/>
            <a:ext cx="1344612" cy="2825750"/>
          </a:xfrm>
          <a:prstGeom prst="rect">
            <a:avLst/>
          </a:prstGeom>
          <a:blipFill dpi="0" rotWithShape="0">
            <a:blip r:embed="rId2" cstate="print"/>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3"/>
          <p:cNvSpPr>
            <a:spLocks noChangeShapeType="1"/>
          </p:cNvSpPr>
          <p:nvPr/>
        </p:nvSpPr>
        <p:spPr bwMode="auto">
          <a:xfrm>
            <a:off x="441511" y="3013870"/>
            <a:ext cx="8321675"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8"/>
          <p:cNvSpPr>
            <a:spLocks noChangeShapeType="1"/>
          </p:cNvSpPr>
          <p:nvPr/>
        </p:nvSpPr>
        <p:spPr bwMode="auto">
          <a:xfrm>
            <a:off x="431986" y="3023395"/>
            <a:ext cx="8321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9"/>
          <p:cNvSpPr>
            <a:spLocks noChangeShapeType="1"/>
          </p:cNvSpPr>
          <p:nvPr/>
        </p:nvSpPr>
        <p:spPr bwMode="auto">
          <a:xfrm>
            <a:off x="441511" y="2185195"/>
            <a:ext cx="8321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a:off x="393886" y="3872707"/>
            <a:ext cx="8437563" cy="504825"/>
          </a:xfrm>
          <a:prstGeom prst="roundRect">
            <a:avLst>
              <a:gd name="adj" fmla="val 16667"/>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2" name="Rectangle 11"/>
          <p:cNvSpPr>
            <a:spLocks noChangeArrowheads="1"/>
          </p:cNvSpPr>
          <p:nvPr/>
        </p:nvSpPr>
        <p:spPr bwMode="auto">
          <a:xfrm>
            <a:off x="6597836" y="3985420"/>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solidFill>
                  <a:schemeClr val="tx1"/>
                </a:solidFill>
                <a:latin typeface="Times New Roman" pitchFamily="18" charset="0"/>
              </a:rPr>
              <a:t>Grass Divider</a:t>
            </a:r>
          </a:p>
        </p:txBody>
      </p:sp>
      <p:sp>
        <p:nvSpPr>
          <p:cNvPr id="13" name="Line 12"/>
          <p:cNvSpPr>
            <a:spLocks noChangeShapeType="1"/>
          </p:cNvSpPr>
          <p:nvPr/>
        </p:nvSpPr>
        <p:spPr bwMode="auto">
          <a:xfrm>
            <a:off x="462149" y="5203032"/>
            <a:ext cx="8321675"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3"/>
          <p:cNvSpPr>
            <a:spLocks noChangeShapeType="1"/>
          </p:cNvSpPr>
          <p:nvPr/>
        </p:nvSpPr>
        <p:spPr bwMode="auto">
          <a:xfrm>
            <a:off x="452624" y="6039645"/>
            <a:ext cx="8321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4"/>
          <p:cNvSpPr>
            <a:spLocks noChangeShapeType="1"/>
          </p:cNvSpPr>
          <p:nvPr/>
        </p:nvSpPr>
        <p:spPr bwMode="auto">
          <a:xfrm>
            <a:off x="462149" y="5203032"/>
            <a:ext cx="8321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5"/>
          <p:cNvSpPr>
            <a:spLocks noChangeShapeType="1"/>
          </p:cNvSpPr>
          <p:nvPr/>
        </p:nvSpPr>
        <p:spPr bwMode="auto">
          <a:xfrm>
            <a:off x="462149" y="4374357"/>
            <a:ext cx="8321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7"/>
          <p:cNvSpPr>
            <a:spLocks noChangeShapeType="1"/>
          </p:cNvSpPr>
          <p:nvPr/>
        </p:nvSpPr>
        <p:spPr bwMode="auto">
          <a:xfrm>
            <a:off x="538349" y="6314282"/>
            <a:ext cx="124936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8"/>
          <p:cNvSpPr>
            <a:spLocks noChangeArrowheads="1"/>
          </p:cNvSpPr>
          <p:nvPr/>
        </p:nvSpPr>
        <p:spPr bwMode="auto">
          <a:xfrm>
            <a:off x="1835336" y="6185695"/>
            <a:ext cx="15573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a:solidFill>
                  <a:schemeClr val="tx1"/>
                </a:solidFill>
                <a:latin typeface="Times New Roman" pitchFamily="18" charset="0"/>
              </a:rPr>
              <a:t>up to 1100 ft range</a:t>
            </a:r>
          </a:p>
        </p:txBody>
      </p:sp>
      <p:sp>
        <p:nvSpPr>
          <p:cNvPr id="20" name="Line 19"/>
          <p:cNvSpPr>
            <a:spLocks noChangeShapeType="1"/>
          </p:cNvSpPr>
          <p:nvPr/>
        </p:nvSpPr>
        <p:spPr bwMode="auto">
          <a:xfrm>
            <a:off x="3157724" y="6314282"/>
            <a:ext cx="130968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0"/>
          <p:cNvSpPr>
            <a:spLocks noChangeArrowheads="1"/>
          </p:cNvSpPr>
          <p:nvPr/>
        </p:nvSpPr>
        <p:spPr bwMode="auto">
          <a:xfrm>
            <a:off x="287524" y="5436395"/>
            <a:ext cx="976312" cy="36353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1"/>
          <p:cNvSpPr>
            <a:spLocks noChangeArrowheads="1"/>
          </p:cNvSpPr>
          <p:nvPr/>
        </p:nvSpPr>
        <p:spPr bwMode="auto">
          <a:xfrm rot="10804044">
            <a:off x="908236" y="5436395"/>
            <a:ext cx="2682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2"/>
          <p:cNvSpPr>
            <a:spLocks noChangeArrowheads="1"/>
          </p:cNvSpPr>
          <p:nvPr/>
        </p:nvSpPr>
        <p:spPr bwMode="auto">
          <a:xfrm>
            <a:off x="955861" y="5560220"/>
            <a:ext cx="74613" cy="11588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3"/>
          <p:cNvSpPr>
            <a:spLocks noChangeArrowheads="1"/>
          </p:cNvSpPr>
          <p:nvPr/>
        </p:nvSpPr>
        <p:spPr bwMode="auto">
          <a:xfrm rot="10795956" flipH="1">
            <a:off x="416111" y="5439570"/>
            <a:ext cx="2555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4"/>
          <p:cNvSpPr>
            <a:spLocks noChangeArrowheads="1"/>
          </p:cNvSpPr>
          <p:nvPr/>
        </p:nvSpPr>
        <p:spPr bwMode="auto">
          <a:xfrm>
            <a:off x="1371600" y="5257800"/>
            <a:ext cx="297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chemeClr val="tx1"/>
                </a:solidFill>
                <a:latin typeface="Times New Roman" pitchFamily="18" charset="0"/>
              </a:rPr>
              <a:t>Work Zone Warning Com. Zone</a:t>
            </a:r>
          </a:p>
        </p:txBody>
      </p:sp>
      <p:sp>
        <p:nvSpPr>
          <p:cNvPr id="26" name="Arc 26"/>
          <p:cNvSpPr>
            <a:spLocks/>
          </p:cNvSpPr>
          <p:nvPr/>
        </p:nvSpPr>
        <p:spPr bwMode="auto">
          <a:xfrm rot="7467301" flipV="1">
            <a:off x="2767199" y="4687095"/>
            <a:ext cx="552450" cy="463550"/>
          </a:xfrm>
          <a:custGeom>
            <a:avLst/>
            <a:gdLst>
              <a:gd name="G0" fmla="+- 4402 0 0"/>
              <a:gd name="G1" fmla="+- 21600 0 0"/>
              <a:gd name="G2" fmla="+- 21600 0 0"/>
              <a:gd name="T0" fmla="*/ 0 w 26002"/>
              <a:gd name="T1" fmla="*/ 453 h 24223"/>
              <a:gd name="T2" fmla="*/ 25842 w 26002"/>
              <a:gd name="T3" fmla="*/ 24223 h 24223"/>
              <a:gd name="T4" fmla="*/ 4402 w 26002"/>
              <a:gd name="T5" fmla="*/ 21600 h 24223"/>
            </a:gdLst>
            <a:ahLst/>
            <a:cxnLst>
              <a:cxn ang="0">
                <a:pos x="T0" y="T1"/>
              </a:cxn>
              <a:cxn ang="0">
                <a:pos x="T2" y="T3"/>
              </a:cxn>
              <a:cxn ang="0">
                <a:pos x="T4" y="T5"/>
              </a:cxn>
            </a:cxnLst>
            <a:rect l="0" t="0" r="r" b="b"/>
            <a:pathLst>
              <a:path w="26002" h="24223" fill="none" extrusionOk="0">
                <a:moveTo>
                  <a:pt x="0" y="453"/>
                </a:moveTo>
                <a:cubicBezTo>
                  <a:pt x="1447" y="151"/>
                  <a:pt x="2923" y="-1"/>
                  <a:pt x="4402" y="0"/>
                </a:cubicBezTo>
                <a:cubicBezTo>
                  <a:pt x="16331" y="0"/>
                  <a:pt x="26002" y="9670"/>
                  <a:pt x="26002" y="21600"/>
                </a:cubicBezTo>
                <a:cubicBezTo>
                  <a:pt x="26002" y="22476"/>
                  <a:pt x="25948" y="23352"/>
                  <a:pt x="25842" y="24223"/>
                </a:cubicBezTo>
              </a:path>
              <a:path w="26002" h="24223" stroke="0" extrusionOk="0">
                <a:moveTo>
                  <a:pt x="0" y="453"/>
                </a:moveTo>
                <a:cubicBezTo>
                  <a:pt x="1447" y="151"/>
                  <a:pt x="2923" y="-1"/>
                  <a:pt x="4402" y="0"/>
                </a:cubicBezTo>
                <a:cubicBezTo>
                  <a:pt x="16331" y="0"/>
                  <a:pt x="26002" y="9670"/>
                  <a:pt x="26002" y="21600"/>
                </a:cubicBezTo>
                <a:cubicBezTo>
                  <a:pt x="26002" y="22476"/>
                  <a:pt x="25948" y="23352"/>
                  <a:pt x="25842" y="24223"/>
                </a:cubicBezTo>
                <a:lnTo>
                  <a:pt x="4402"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27"/>
          <p:cNvSpPr>
            <a:spLocks/>
          </p:cNvSpPr>
          <p:nvPr/>
        </p:nvSpPr>
        <p:spPr bwMode="auto">
          <a:xfrm rot="7467301" flipV="1">
            <a:off x="2106798" y="4729958"/>
            <a:ext cx="760413" cy="627062"/>
          </a:xfrm>
          <a:custGeom>
            <a:avLst/>
            <a:gdLst>
              <a:gd name="G0" fmla="+- 3102 0 0"/>
              <a:gd name="G1" fmla="+- 21600 0 0"/>
              <a:gd name="G2" fmla="+- 21600 0 0"/>
              <a:gd name="T0" fmla="*/ 0 w 24693"/>
              <a:gd name="T1" fmla="*/ 224 h 21600"/>
              <a:gd name="T2" fmla="*/ 24693 w 24693"/>
              <a:gd name="T3" fmla="*/ 20987 h 21600"/>
              <a:gd name="T4" fmla="*/ 3102 w 24693"/>
              <a:gd name="T5" fmla="*/ 21600 h 21600"/>
            </a:gdLst>
            <a:ahLst/>
            <a:cxnLst>
              <a:cxn ang="0">
                <a:pos x="T0" y="T1"/>
              </a:cxn>
              <a:cxn ang="0">
                <a:pos x="T2" y="T3"/>
              </a:cxn>
              <a:cxn ang="0">
                <a:pos x="T4" y="T5"/>
              </a:cxn>
            </a:cxnLst>
            <a:rect l="0" t="0" r="r" b="b"/>
            <a:pathLst>
              <a:path w="24693" h="21600" fill="none" extrusionOk="0">
                <a:moveTo>
                  <a:pt x="-1" y="223"/>
                </a:moveTo>
                <a:cubicBezTo>
                  <a:pt x="1027" y="74"/>
                  <a:pt x="2063" y="-1"/>
                  <a:pt x="3102" y="0"/>
                </a:cubicBezTo>
                <a:cubicBezTo>
                  <a:pt x="14792" y="0"/>
                  <a:pt x="24361" y="9301"/>
                  <a:pt x="24693" y="20986"/>
                </a:cubicBezTo>
              </a:path>
              <a:path w="24693" h="21600" stroke="0" extrusionOk="0">
                <a:moveTo>
                  <a:pt x="-1" y="223"/>
                </a:moveTo>
                <a:cubicBezTo>
                  <a:pt x="1027" y="74"/>
                  <a:pt x="2063" y="-1"/>
                  <a:pt x="3102" y="0"/>
                </a:cubicBezTo>
                <a:cubicBezTo>
                  <a:pt x="14792" y="0"/>
                  <a:pt x="24361" y="9301"/>
                  <a:pt x="24693" y="20986"/>
                </a:cubicBezTo>
                <a:lnTo>
                  <a:pt x="3102"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rc 28"/>
          <p:cNvSpPr>
            <a:spLocks/>
          </p:cNvSpPr>
          <p:nvPr/>
        </p:nvSpPr>
        <p:spPr bwMode="auto">
          <a:xfrm rot="7467301" flipV="1">
            <a:off x="625661" y="4663282"/>
            <a:ext cx="1179513" cy="1192213"/>
          </a:xfrm>
          <a:custGeom>
            <a:avLst/>
            <a:gdLst>
              <a:gd name="G0" fmla="+- 909 0 0"/>
              <a:gd name="G1" fmla="+- 21600 0 0"/>
              <a:gd name="G2" fmla="+- 21600 0 0"/>
              <a:gd name="T0" fmla="*/ 0 w 22508"/>
              <a:gd name="T1" fmla="*/ 19 h 21600"/>
              <a:gd name="T2" fmla="*/ 22508 w 22508"/>
              <a:gd name="T3" fmla="*/ 21450 h 21600"/>
              <a:gd name="T4" fmla="*/ 909 w 22508"/>
              <a:gd name="T5" fmla="*/ 21600 h 21600"/>
            </a:gdLst>
            <a:ahLst/>
            <a:cxnLst>
              <a:cxn ang="0">
                <a:pos x="T0" y="T1"/>
              </a:cxn>
              <a:cxn ang="0">
                <a:pos x="T2" y="T3"/>
              </a:cxn>
              <a:cxn ang="0">
                <a:pos x="T4" y="T5"/>
              </a:cxn>
            </a:cxnLst>
            <a:rect l="0" t="0" r="r" b="b"/>
            <a:pathLst>
              <a:path w="22508" h="21600" fill="none" extrusionOk="0">
                <a:moveTo>
                  <a:pt x="0" y="19"/>
                </a:moveTo>
                <a:cubicBezTo>
                  <a:pt x="302" y="6"/>
                  <a:pt x="605" y="-1"/>
                  <a:pt x="909" y="0"/>
                </a:cubicBezTo>
                <a:cubicBezTo>
                  <a:pt x="12779" y="0"/>
                  <a:pt x="22426" y="9579"/>
                  <a:pt x="22508" y="21449"/>
                </a:cubicBezTo>
              </a:path>
              <a:path w="22508" h="21600" stroke="0" extrusionOk="0">
                <a:moveTo>
                  <a:pt x="0" y="19"/>
                </a:moveTo>
                <a:cubicBezTo>
                  <a:pt x="302" y="6"/>
                  <a:pt x="605" y="-1"/>
                  <a:pt x="909" y="0"/>
                </a:cubicBezTo>
                <a:cubicBezTo>
                  <a:pt x="12779" y="0"/>
                  <a:pt x="22426" y="9579"/>
                  <a:pt x="22508" y="21449"/>
                </a:cubicBezTo>
                <a:lnTo>
                  <a:pt x="909"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rc 29"/>
          <p:cNvSpPr>
            <a:spLocks/>
          </p:cNvSpPr>
          <p:nvPr/>
        </p:nvSpPr>
        <p:spPr bwMode="auto">
          <a:xfrm rot="7467301" flipV="1">
            <a:off x="1444811" y="4709320"/>
            <a:ext cx="966788" cy="900112"/>
          </a:xfrm>
          <a:custGeom>
            <a:avLst/>
            <a:gdLst>
              <a:gd name="G0" fmla="+- 2359 0 0"/>
              <a:gd name="G1" fmla="+- 21600 0 0"/>
              <a:gd name="G2" fmla="+- 21600 0 0"/>
              <a:gd name="T0" fmla="*/ 0 w 23879"/>
              <a:gd name="T1" fmla="*/ 129 h 21600"/>
              <a:gd name="T2" fmla="*/ 23879 w 23879"/>
              <a:gd name="T3" fmla="*/ 19743 h 21600"/>
              <a:gd name="T4" fmla="*/ 2359 w 23879"/>
              <a:gd name="T5" fmla="*/ 21600 h 21600"/>
            </a:gdLst>
            <a:ahLst/>
            <a:cxnLst>
              <a:cxn ang="0">
                <a:pos x="T0" y="T1"/>
              </a:cxn>
              <a:cxn ang="0">
                <a:pos x="T2" y="T3"/>
              </a:cxn>
              <a:cxn ang="0">
                <a:pos x="T4" y="T5"/>
              </a:cxn>
            </a:cxnLst>
            <a:rect l="0" t="0" r="r" b="b"/>
            <a:pathLst>
              <a:path w="23879" h="21600" fill="none" extrusionOk="0">
                <a:moveTo>
                  <a:pt x="0" y="129"/>
                </a:moveTo>
                <a:cubicBezTo>
                  <a:pt x="783" y="43"/>
                  <a:pt x="1570" y="-1"/>
                  <a:pt x="2359" y="0"/>
                </a:cubicBezTo>
                <a:cubicBezTo>
                  <a:pt x="13568" y="0"/>
                  <a:pt x="22915" y="8574"/>
                  <a:pt x="23879" y="19742"/>
                </a:cubicBezTo>
              </a:path>
              <a:path w="23879" h="21600" stroke="0" extrusionOk="0">
                <a:moveTo>
                  <a:pt x="0" y="129"/>
                </a:moveTo>
                <a:cubicBezTo>
                  <a:pt x="783" y="43"/>
                  <a:pt x="1570" y="-1"/>
                  <a:pt x="2359" y="0"/>
                </a:cubicBezTo>
                <a:cubicBezTo>
                  <a:pt x="13568" y="0"/>
                  <a:pt x="22915" y="8574"/>
                  <a:pt x="23879" y="19742"/>
                </a:cubicBezTo>
                <a:lnTo>
                  <a:pt x="2359"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30"/>
          <p:cNvSpPr>
            <a:spLocks noChangeArrowheads="1"/>
          </p:cNvSpPr>
          <p:nvPr/>
        </p:nvSpPr>
        <p:spPr bwMode="auto">
          <a:xfrm>
            <a:off x="6694674" y="4517232"/>
            <a:ext cx="1416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latin typeface="Arial" pitchFamily="34" charset="0"/>
                <a:cs typeface="Arial" pitchFamily="34" charset="0"/>
              </a:rPr>
              <a:t>Work Zone </a:t>
            </a:r>
          </a:p>
        </p:txBody>
      </p:sp>
      <p:sp>
        <p:nvSpPr>
          <p:cNvPr id="31" name="Line 31"/>
          <p:cNvSpPr>
            <a:spLocks noChangeShapeType="1"/>
          </p:cNvSpPr>
          <p:nvPr/>
        </p:nvSpPr>
        <p:spPr bwMode="auto">
          <a:xfrm>
            <a:off x="287524" y="4477545"/>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2"/>
          <p:cNvSpPr>
            <a:spLocks noChangeArrowheads="1"/>
          </p:cNvSpPr>
          <p:nvPr/>
        </p:nvSpPr>
        <p:spPr bwMode="auto">
          <a:xfrm rot="10800000">
            <a:off x="6666099" y="5203032"/>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3"/>
          <p:cNvSpPr>
            <a:spLocks noChangeArrowheads="1"/>
          </p:cNvSpPr>
          <p:nvPr/>
        </p:nvSpPr>
        <p:spPr bwMode="auto">
          <a:xfrm rot="10800000">
            <a:off x="4151499" y="52490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4"/>
          <p:cNvSpPr>
            <a:spLocks noChangeArrowheads="1"/>
          </p:cNvSpPr>
          <p:nvPr/>
        </p:nvSpPr>
        <p:spPr bwMode="auto">
          <a:xfrm rot="10800000">
            <a:off x="4467411" y="524589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5"/>
          <p:cNvSpPr>
            <a:spLocks noChangeArrowheads="1"/>
          </p:cNvSpPr>
          <p:nvPr/>
        </p:nvSpPr>
        <p:spPr bwMode="auto">
          <a:xfrm rot="10800000">
            <a:off x="4767449" y="524589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6"/>
          <p:cNvSpPr>
            <a:spLocks noChangeArrowheads="1"/>
          </p:cNvSpPr>
          <p:nvPr/>
        </p:nvSpPr>
        <p:spPr bwMode="auto">
          <a:xfrm rot="10800000">
            <a:off x="5177024" y="52490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7"/>
          <p:cNvSpPr>
            <a:spLocks noChangeArrowheads="1"/>
          </p:cNvSpPr>
          <p:nvPr/>
        </p:nvSpPr>
        <p:spPr bwMode="auto">
          <a:xfrm rot="10800000">
            <a:off x="5546911" y="52490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8"/>
          <p:cNvSpPr>
            <a:spLocks noChangeArrowheads="1"/>
          </p:cNvSpPr>
          <p:nvPr/>
        </p:nvSpPr>
        <p:spPr bwMode="auto">
          <a:xfrm rot="10800000">
            <a:off x="5946961" y="524589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39"/>
          <p:cNvSpPr>
            <a:spLocks noChangeArrowheads="1"/>
          </p:cNvSpPr>
          <p:nvPr/>
        </p:nvSpPr>
        <p:spPr bwMode="auto">
          <a:xfrm rot="10800000">
            <a:off x="6310499" y="52490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41"/>
          <p:cNvSpPr>
            <a:spLocks noChangeArrowheads="1"/>
          </p:cNvSpPr>
          <p:nvPr/>
        </p:nvSpPr>
        <p:spPr bwMode="auto">
          <a:xfrm>
            <a:off x="6723248" y="5343526"/>
            <a:ext cx="16587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solidFill>
                  <a:schemeClr val="tx1"/>
                </a:solidFill>
                <a:latin typeface="Arial" pitchFamily="34" charset="0"/>
                <a:cs typeface="Arial" pitchFamily="34" charset="0"/>
              </a:rPr>
              <a:t>Traffic Cones</a:t>
            </a:r>
          </a:p>
        </p:txBody>
      </p:sp>
      <p:sp>
        <p:nvSpPr>
          <p:cNvPr id="41" name="Rectangle 42"/>
          <p:cNvSpPr>
            <a:spLocks noChangeArrowheads="1"/>
          </p:cNvSpPr>
          <p:nvPr/>
        </p:nvSpPr>
        <p:spPr bwMode="auto">
          <a:xfrm>
            <a:off x="4513676" y="5675702"/>
            <a:ext cx="8034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chemeClr val="tx1"/>
                </a:solidFill>
                <a:latin typeface="Arial" pitchFamily="34" charset="0"/>
                <a:cs typeface="Arial" pitchFamily="34" charset="0"/>
              </a:rPr>
              <a:t>RSU</a:t>
            </a:r>
            <a:endParaRPr lang="en-US" sz="1600" dirty="0">
              <a:solidFill>
                <a:schemeClr val="tx1"/>
              </a:solidFill>
              <a:latin typeface="Arial" pitchFamily="34" charset="0"/>
              <a:cs typeface="Arial" pitchFamily="34" charset="0"/>
            </a:endParaRPr>
          </a:p>
        </p:txBody>
      </p:sp>
      <p:sp>
        <p:nvSpPr>
          <p:cNvPr id="42" name="Line 43"/>
          <p:cNvSpPr>
            <a:spLocks noChangeShapeType="1"/>
          </p:cNvSpPr>
          <p:nvPr/>
        </p:nvSpPr>
        <p:spPr bwMode="auto">
          <a:xfrm flipV="1">
            <a:off x="6701024" y="4452145"/>
            <a:ext cx="2130425" cy="730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4"/>
          <p:cNvSpPr>
            <a:spLocks noChangeShapeType="1"/>
          </p:cNvSpPr>
          <p:nvPr/>
        </p:nvSpPr>
        <p:spPr bwMode="auto">
          <a:xfrm flipH="1" flipV="1">
            <a:off x="441511" y="4420395"/>
            <a:ext cx="3357563" cy="76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45"/>
          <p:cNvSpPr>
            <a:spLocks noChangeArrowheads="1"/>
          </p:cNvSpPr>
          <p:nvPr/>
        </p:nvSpPr>
        <p:spPr bwMode="auto">
          <a:xfrm rot="10800000">
            <a:off x="3840349" y="5203032"/>
            <a:ext cx="117475" cy="131763"/>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46"/>
          <p:cNvSpPr>
            <a:spLocks noChangeArrowheads="1"/>
          </p:cNvSpPr>
          <p:nvPr/>
        </p:nvSpPr>
        <p:spPr bwMode="auto">
          <a:xfrm rot="10800000">
            <a:off x="3481574" y="512524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47"/>
          <p:cNvSpPr>
            <a:spLocks noChangeArrowheads="1"/>
          </p:cNvSpPr>
          <p:nvPr/>
        </p:nvSpPr>
        <p:spPr bwMode="auto">
          <a:xfrm rot="10800000">
            <a:off x="3157724" y="5056982"/>
            <a:ext cx="114300" cy="125413"/>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48"/>
          <p:cNvSpPr>
            <a:spLocks noChangeArrowheads="1"/>
          </p:cNvSpPr>
          <p:nvPr/>
        </p:nvSpPr>
        <p:spPr bwMode="auto">
          <a:xfrm rot="10800000">
            <a:off x="2852924" y="497919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49"/>
          <p:cNvSpPr>
            <a:spLocks noChangeArrowheads="1"/>
          </p:cNvSpPr>
          <p:nvPr/>
        </p:nvSpPr>
        <p:spPr bwMode="auto">
          <a:xfrm rot="10800000">
            <a:off x="2468749" y="490617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50"/>
          <p:cNvSpPr>
            <a:spLocks noChangeArrowheads="1"/>
          </p:cNvSpPr>
          <p:nvPr/>
        </p:nvSpPr>
        <p:spPr bwMode="auto">
          <a:xfrm rot="10800000">
            <a:off x="2054411" y="481092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51"/>
          <p:cNvSpPr>
            <a:spLocks noChangeArrowheads="1"/>
          </p:cNvSpPr>
          <p:nvPr/>
        </p:nvSpPr>
        <p:spPr bwMode="auto">
          <a:xfrm rot="10800000">
            <a:off x="1673411" y="4725195"/>
            <a:ext cx="114300" cy="122237"/>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52"/>
          <p:cNvSpPr>
            <a:spLocks noChangeArrowheads="1"/>
          </p:cNvSpPr>
          <p:nvPr/>
        </p:nvSpPr>
        <p:spPr bwMode="auto">
          <a:xfrm rot="10800000">
            <a:off x="1286061" y="4628357"/>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53"/>
          <p:cNvSpPr>
            <a:spLocks noChangeArrowheads="1"/>
          </p:cNvSpPr>
          <p:nvPr/>
        </p:nvSpPr>
        <p:spPr bwMode="auto">
          <a:xfrm rot="10800000">
            <a:off x="917761" y="4531520"/>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54"/>
          <p:cNvSpPr>
            <a:spLocks noChangeArrowheads="1"/>
          </p:cNvSpPr>
          <p:nvPr/>
        </p:nvSpPr>
        <p:spPr bwMode="auto">
          <a:xfrm rot="10800000">
            <a:off x="557399" y="4471195"/>
            <a:ext cx="114300" cy="122237"/>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55"/>
          <p:cNvSpPr>
            <a:spLocks noChangeArrowheads="1"/>
          </p:cNvSpPr>
          <p:nvPr/>
        </p:nvSpPr>
        <p:spPr bwMode="auto">
          <a:xfrm rot="10800000">
            <a:off x="7015349" y="5080795"/>
            <a:ext cx="114300" cy="122237"/>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56"/>
          <p:cNvSpPr>
            <a:spLocks noChangeArrowheads="1"/>
          </p:cNvSpPr>
          <p:nvPr/>
        </p:nvSpPr>
        <p:spPr bwMode="auto">
          <a:xfrm rot="10800000">
            <a:off x="7305861" y="4953795"/>
            <a:ext cx="114300" cy="122237"/>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57"/>
          <p:cNvSpPr>
            <a:spLocks noChangeArrowheads="1"/>
          </p:cNvSpPr>
          <p:nvPr/>
        </p:nvSpPr>
        <p:spPr bwMode="auto">
          <a:xfrm rot="10800000">
            <a:off x="7610661" y="4847432"/>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58"/>
          <p:cNvSpPr>
            <a:spLocks noChangeArrowheads="1"/>
          </p:cNvSpPr>
          <p:nvPr/>
        </p:nvSpPr>
        <p:spPr bwMode="auto">
          <a:xfrm rot="10800000">
            <a:off x="7928161" y="4752182"/>
            <a:ext cx="114300" cy="125413"/>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59"/>
          <p:cNvSpPr>
            <a:spLocks noChangeArrowheads="1"/>
          </p:cNvSpPr>
          <p:nvPr/>
        </p:nvSpPr>
        <p:spPr bwMode="auto">
          <a:xfrm rot="10800000">
            <a:off x="8285349" y="4628357"/>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60"/>
          <p:cNvSpPr>
            <a:spLocks noChangeArrowheads="1"/>
          </p:cNvSpPr>
          <p:nvPr/>
        </p:nvSpPr>
        <p:spPr bwMode="auto">
          <a:xfrm rot="10800000">
            <a:off x="8547286" y="4536282"/>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61"/>
          <p:cNvSpPr>
            <a:spLocks noChangeArrowheads="1"/>
          </p:cNvSpPr>
          <p:nvPr/>
        </p:nvSpPr>
        <p:spPr bwMode="auto">
          <a:xfrm rot="10800000">
            <a:off x="8831449" y="4452145"/>
            <a:ext cx="114300" cy="123825"/>
          </a:xfrm>
          <a:prstGeom prst="ellipse">
            <a:avLst/>
          </a:prstGeom>
          <a:solidFill>
            <a:srgbClr val="E24F0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utoShape 63"/>
          <p:cNvSpPr>
            <a:spLocks noChangeArrowheads="1"/>
          </p:cNvSpPr>
          <p:nvPr/>
        </p:nvSpPr>
        <p:spPr bwMode="auto">
          <a:xfrm flipH="1">
            <a:off x="1049524" y="2439195"/>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utoShape 64"/>
          <p:cNvSpPr>
            <a:spLocks noChangeArrowheads="1"/>
          </p:cNvSpPr>
          <p:nvPr/>
        </p:nvSpPr>
        <p:spPr bwMode="auto">
          <a:xfrm rot="10795956" flipH="1">
            <a:off x="1136836" y="2439195"/>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65"/>
          <p:cNvSpPr>
            <a:spLocks noChangeArrowheads="1"/>
          </p:cNvSpPr>
          <p:nvPr/>
        </p:nvSpPr>
        <p:spPr bwMode="auto">
          <a:xfrm flipH="1">
            <a:off x="1282886" y="2561432"/>
            <a:ext cx="74613" cy="1158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utoShape 66"/>
          <p:cNvSpPr>
            <a:spLocks noChangeArrowheads="1"/>
          </p:cNvSpPr>
          <p:nvPr/>
        </p:nvSpPr>
        <p:spPr bwMode="auto">
          <a:xfrm rot="10804044">
            <a:off x="1641661" y="2440782"/>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utoShape 67"/>
          <p:cNvSpPr>
            <a:spLocks noChangeArrowheads="1"/>
          </p:cNvSpPr>
          <p:nvPr/>
        </p:nvSpPr>
        <p:spPr bwMode="auto">
          <a:xfrm flipH="1">
            <a:off x="6281924" y="3282157"/>
            <a:ext cx="976312" cy="363538"/>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AutoShape 68"/>
          <p:cNvSpPr>
            <a:spLocks noChangeArrowheads="1"/>
          </p:cNvSpPr>
          <p:nvPr/>
        </p:nvSpPr>
        <p:spPr bwMode="auto">
          <a:xfrm rot="10795956" flipH="1">
            <a:off x="6369236" y="3282157"/>
            <a:ext cx="2682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69"/>
          <p:cNvSpPr>
            <a:spLocks noChangeArrowheads="1"/>
          </p:cNvSpPr>
          <p:nvPr/>
        </p:nvSpPr>
        <p:spPr bwMode="auto">
          <a:xfrm flipH="1">
            <a:off x="6515286" y="3405982"/>
            <a:ext cx="74613" cy="1158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70"/>
          <p:cNvSpPr>
            <a:spLocks noChangeArrowheads="1"/>
          </p:cNvSpPr>
          <p:nvPr/>
        </p:nvSpPr>
        <p:spPr bwMode="auto">
          <a:xfrm rot="10804044">
            <a:off x="6874061" y="3285332"/>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71"/>
          <p:cNvSpPr>
            <a:spLocks noChangeArrowheads="1"/>
          </p:cNvSpPr>
          <p:nvPr/>
        </p:nvSpPr>
        <p:spPr bwMode="auto">
          <a:xfrm flipH="1">
            <a:off x="4326124" y="4460082"/>
            <a:ext cx="1322387" cy="449263"/>
          </a:xfrm>
          <a:prstGeom prst="roundRect">
            <a:avLst>
              <a:gd name="adj" fmla="val 16667"/>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 name="Group 72"/>
          <p:cNvGrpSpPr>
            <a:grpSpLocks/>
          </p:cNvGrpSpPr>
          <p:nvPr/>
        </p:nvGrpSpPr>
        <p:grpSpPr bwMode="auto">
          <a:xfrm>
            <a:off x="4319774" y="4460082"/>
            <a:ext cx="1123950" cy="444500"/>
            <a:chOff x="2761" y="2866"/>
            <a:chExt cx="708" cy="280"/>
          </a:xfrm>
        </p:grpSpPr>
        <p:sp>
          <p:nvSpPr>
            <p:cNvPr id="71" name="AutoShape 73"/>
            <p:cNvSpPr>
              <a:spLocks noChangeArrowheads="1"/>
            </p:cNvSpPr>
            <p:nvPr/>
          </p:nvSpPr>
          <p:spPr bwMode="auto">
            <a:xfrm rot="10804044">
              <a:off x="3291" y="2866"/>
              <a:ext cx="178" cy="27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AutoShape 74"/>
            <p:cNvSpPr>
              <a:spLocks noChangeArrowheads="1"/>
            </p:cNvSpPr>
            <p:nvPr/>
          </p:nvSpPr>
          <p:spPr bwMode="auto">
            <a:xfrm flipH="1">
              <a:off x="2761" y="2866"/>
              <a:ext cx="424" cy="279"/>
            </a:xfrm>
            <a:prstGeom prst="roundRect">
              <a:avLst>
                <a:gd name="adj" fmla="val 16667"/>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75"/>
            <p:cNvSpPr>
              <a:spLocks noChangeArrowheads="1"/>
            </p:cNvSpPr>
            <p:nvPr/>
          </p:nvSpPr>
          <p:spPr bwMode="auto">
            <a:xfrm flipH="1">
              <a:off x="3331" y="2970"/>
              <a:ext cx="47" cy="73"/>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6"/>
            <p:cNvSpPr>
              <a:spLocks noChangeShapeType="1"/>
            </p:cNvSpPr>
            <p:nvPr/>
          </p:nvSpPr>
          <p:spPr bwMode="auto">
            <a:xfrm flipH="1">
              <a:off x="2808" y="2867"/>
              <a:ext cx="0" cy="27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77"/>
            <p:cNvSpPr>
              <a:spLocks noChangeArrowheads="1"/>
            </p:cNvSpPr>
            <p:nvPr/>
          </p:nvSpPr>
          <p:spPr bwMode="auto">
            <a:xfrm rot="954412">
              <a:off x="2773" y="2961"/>
              <a:ext cx="72" cy="78"/>
            </a:xfrm>
            <a:prstGeom prst="ellipse">
              <a:avLst/>
            </a:pr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 name="Line 78"/>
          <p:cNvSpPr>
            <a:spLocks noChangeShapeType="1"/>
          </p:cNvSpPr>
          <p:nvPr/>
        </p:nvSpPr>
        <p:spPr bwMode="auto">
          <a:xfrm rot="20961226" flipH="1">
            <a:off x="333561" y="5071270"/>
            <a:ext cx="4179888" cy="1000125"/>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9"/>
          <p:cNvSpPr>
            <a:spLocks noChangeShapeType="1"/>
          </p:cNvSpPr>
          <p:nvPr/>
        </p:nvSpPr>
        <p:spPr bwMode="auto">
          <a:xfrm rot="20961226" flipH="1" flipV="1">
            <a:off x="292286" y="3983832"/>
            <a:ext cx="4097338" cy="106045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80"/>
          <p:cNvSpPr>
            <a:spLocks noChangeShapeType="1"/>
          </p:cNvSpPr>
          <p:nvPr/>
        </p:nvSpPr>
        <p:spPr bwMode="auto">
          <a:xfrm flipH="1" flipV="1">
            <a:off x="4453123" y="4629945"/>
            <a:ext cx="388482" cy="10577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87"/>
          <p:cNvSpPr>
            <a:spLocks noChangeShapeType="1"/>
          </p:cNvSpPr>
          <p:nvPr/>
        </p:nvSpPr>
        <p:spPr bwMode="auto">
          <a:xfrm flipH="1">
            <a:off x="1097148" y="2440631"/>
            <a:ext cx="2174875" cy="314022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88"/>
          <p:cNvSpPr>
            <a:spLocks noChangeArrowheads="1"/>
          </p:cNvSpPr>
          <p:nvPr/>
        </p:nvSpPr>
        <p:spPr bwMode="auto">
          <a:xfrm>
            <a:off x="4602348" y="1428873"/>
            <a:ext cx="20185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chemeClr val="tx1"/>
                </a:solidFill>
                <a:latin typeface="Arial" pitchFamily="34" charset="0"/>
                <a:cs typeface="Arial" pitchFamily="34" charset="0"/>
              </a:rPr>
              <a:t>In-Vehicle</a:t>
            </a:r>
            <a:r>
              <a:rPr lang="en-US" sz="1800" dirty="0">
                <a:solidFill>
                  <a:schemeClr val="tx1"/>
                </a:solidFill>
                <a:latin typeface="Times New Roman" pitchFamily="18" charset="0"/>
              </a:rPr>
              <a:t> </a:t>
            </a:r>
            <a:r>
              <a:rPr lang="en-US" sz="1800" dirty="0">
                <a:solidFill>
                  <a:schemeClr val="tx1"/>
                </a:solidFill>
                <a:latin typeface="Arial" pitchFamily="34" charset="0"/>
                <a:cs typeface="Arial" pitchFamily="34" charset="0"/>
              </a:rPr>
              <a:t>Display</a:t>
            </a:r>
          </a:p>
          <a:p>
            <a:r>
              <a:rPr lang="en-US" sz="1800" dirty="0">
                <a:solidFill>
                  <a:schemeClr val="tx1"/>
                </a:solidFill>
                <a:latin typeface="Arial" pitchFamily="34" charset="0"/>
                <a:cs typeface="Arial" pitchFamily="34" charset="0"/>
              </a:rPr>
              <a:t> and Annunciation</a:t>
            </a:r>
          </a:p>
        </p:txBody>
      </p:sp>
      <p:grpSp>
        <p:nvGrpSpPr>
          <p:cNvPr id="81" name="Group 4"/>
          <p:cNvGrpSpPr/>
          <p:nvPr/>
        </p:nvGrpSpPr>
        <p:grpSpPr>
          <a:xfrm>
            <a:off x="2895600" y="1295400"/>
            <a:ext cx="1697223" cy="1208088"/>
            <a:chOff x="3160527" y="2009332"/>
            <a:chExt cx="1697223" cy="1208088"/>
          </a:xfrm>
        </p:grpSpPr>
        <p:sp>
          <p:nvSpPr>
            <p:cNvPr id="82" name="Rectangle 83"/>
            <p:cNvSpPr>
              <a:spLocks noChangeArrowheads="1"/>
            </p:cNvSpPr>
            <p:nvPr/>
          </p:nvSpPr>
          <p:spPr bwMode="auto">
            <a:xfrm>
              <a:off x="3160527" y="2009332"/>
              <a:ext cx="1281112" cy="12080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84"/>
            <p:cNvSpPr>
              <a:spLocks noChangeArrowheads="1"/>
            </p:cNvSpPr>
            <p:nvPr/>
          </p:nvSpPr>
          <p:spPr bwMode="auto">
            <a:xfrm>
              <a:off x="3198813" y="2460976"/>
              <a:ext cx="1165225" cy="3048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1"/>
                  </a:solidFill>
                </a:rPr>
                <a:t>    ZONE</a:t>
              </a:r>
              <a:endParaRPr lang="en-US" b="1" dirty="0">
                <a:solidFill>
                  <a:schemeClr val="tx1"/>
                </a:solidFill>
              </a:endParaRPr>
            </a:p>
          </p:txBody>
        </p:sp>
        <p:sp>
          <p:nvSpPr>
            <p:cNvPr id="84" name="Rectangle 85"/>
            <p:cNvSpPr>
              <a:spLocks noChangeArrowheads="1"/>
            </p:cNvSpPr>
            <p:nvPr/>
          </p:nvSpPr>
          <p:spPr bwMode="auto">
            <a:xfrm>
              <a:off x="3213100" y="2826101"/>
              <a:ext cx="1154113" cy="3048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1"/>
                  </a:solidFill>
                </a:rPr>
                <a:t>  AHEAD</a:t>
              </a:r>
              <a:endParaRPr lang="en-US" b="1" dirty="0">
                <a:solidFill>
                  <a:schemeClr val="tx1"/>
                </a:solidFill>
              </a:endParaRPr>
            </a:p>
          </p:txBody>
        </p:sp>
        <p:sp>
          <p:nvSpPr>
            <p:cNvPr id="85" name="Rectangle 86"/>
            <p:cNvSpPr>
              <a:spLocks noChangeArrowheads="1"/>
            </p:cNvSpPr>
            <p:nvPr/>
          </p:nvSpPr>
          <p:spPr bwMode="auto">
            <a:xfrm>
              <a:off x="3208338" y="2110139"/>
              <a:ext cx="1154112" cy="3048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t>   </a:t>
              </a:r>
              <a:r>
                <a:rPr lang="en-US" sz="1400" b="1" dirty="0">
                  <a:solidFill>
                    <a:schemeClr val="tx1"/>
                  </a:solidFill>
                </a:rPr>
                <a:t>WORK</a:t>
              </a:r>
              <a:endParaRPr lang="en-US" b="1" dirty="0">
                <a:solidFill>
                  <a:schemeClr val="tx1"/>
                </a:solidFill>
              </a:endParaRPr>
            </a:p>
          </p:txBody>
        </p:sp>
        <p:sp>
          <p:nvSpPr>
            <p:cNvPr id="86" name="Line 89"/>
            <p:cNvSpPr>
              <a:spLocks noChangeShapeType="1"/>
            </p:cNvSpPr>
            <p:nvPr/>
          </p:nvSpPr>
          <p:spPr bwMode="auto">
            <a:xfrm flipH="1">
              <a:off x="4419600" y="2262539"/>
              <a:ext cx="4381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 name="AutoShape 256"/>
          <p:cNvSpPr>
            <a:spLocks noChangeArrowheads="1"/>
          </p:cNvSpPr>
          <p:nvPr/>
        </p:nvSpPr>
        <p:spPr bwMode="auto">
          <a:xfrm>
            <a:off x="5585079" y="3396127"/>
            <a:ext cx="476182" cy="195294"/>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88" name="AutoShape 256"/>
          <p:cNvSpPr>
            <a:spLocks noChangeArrowheads="1"/>
          </p:cNvSpPr>
          <p:nvPr/>
        </p:nvSpPr>
        <p:spPr bwMode="auto">
          <a:xfrm>
            <a:off x="452761" y="2503488"/>
            <a:ext cx="476182" cy="195294"/>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89" name="AutoShape 256"/>
          <p:cNvSpPr>
            <a:spLocks noChangeArrowheads="1"/>
          </p:cNvSpPr>
          <p:nvPr/>
        </p:nvSpPr>
        <p:spPr bwMode="auto">
          <a:xfrm rot="10800000">
            <a:off x="1371085" y="5550410"/>
            <a:ext cx="476182" cy="195294"/>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91" name="Date Placeholder 5"/>
          <p:cNvSpPr txBox="1">
            <a:spLocks/>
          </p:cNvSpPr>
          <p:nvPr/>
        </p:nvSpPr>
        <p:spPr>
          <a:xfrm>
            <a:off x="657109" y="298448"/>
            <a:ext cx="1874823"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May 2013</a:t>
            </a:r>
            <a:endParaRPr lang="en-GB" sz="1800" b="1" dirty="0">
              <a:solidFill>
                <a:schemeClr val="tx1"/>
              </a:solidFill>
            </a:endParaRPr>
          </a:p>
        </p:txBody>
      </p:sp>
      <p:sp>
        <p:nvSpPr>
          <p:cNvPr id="93" name="Footer Placeholder 92"/>
          <p:cNvSpPr>
            <a:spLocks noGrp="1"/>
          </p:cNvSpPr>
          <p:nvPr>
            <p:ph type="ftr" idx="11"/>
          </p:nvPr>
        </p:nvSpPr>
        <p:spPr/>
        <p:txBody>
          <a:bodyPr/>
          <a:lstStyle/>
          <a:p>
            <a:r>
              <a:rPr lang="en-GB" dirty="0" smtClean="0"/>
              <a:t>John Kenney, Toyota Info Technology Center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685800"/>
          </a:xfrm>
        </p:spPr>
        <p:txBody>
          <a:bodyPr/>
          <a:lstStyle/>
          <a:p>
            <a:r>
              <a:rPr lang="en-US" dirty="0" smtClean="0">
                <a:solidFill>
                  <a:schemeClr val="tx2"/>
                </a:solidFill>
              </a:rPr>
              <a:t>V2I Safety Use Case: Road Hazard Warning</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dirty="0" smtClean="0"/>
              <a:t>Slide </a:t>
            </a:r>
            <a:fld id="{440F5867-744E-4AA6-B0ED-4C44D2DFBB7B}" type="slidenum">
              <a:rPr lang="en-GB" smtClean="0"/>
              <a:pPr/>
              <a:t>17</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21"/>
          <p:cNvSpPr>
            <a:spLocks noChangeArrowheads="1"/>
          </p:cNvSpPr>
          <p:nvPr/>
        </p:nvSpPr>
        <p:spPr bwMode="auto">
          <a:xfrm rot="10800000" flipH="1" flipV="1">
            <a:off x="1557338" y="4306888"/>
            <a:ext cx="976312" cy="365125"/>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3"/>
          <p:cNvSpPr>
            <a:spLocks noChangeAspect="1" noChangeArrowheads="1"/>
          </p:cNvSpPr>
          <p:nvPr/>
        </p:nvSpPr>
        <p:spPr bwMode="auto">
          <a:xfrm>
            <a:off x="3567113" y="1820863"/>
            <a:ext cx="5486400" cy="3392487"/>
          </a:xfrm>
          <a:prstGeom prst="rect">
            <a:avLst/>
          </a:prstGeom>
          <a:noFill/>
          <a:ln w="9525">
            <a:noFill/>
            <a:miter lim="800000"/>
            <a:headEnd/>
            <a:tailEnd/>
          </a:ln>
        </p:spPr>
        <p:txBody>
          <a:bodyPr/>
          <a:lstStyle/>
          <a:p>
            <a:endParaRPr lang="en-US" dirty="0">
              <a:solidFill>
                <a:schemeClr val="tx1"/>
              </a:solidFill>
            </a:endParaRPr>
          </a:p>
        </p:txBody>
      </p:sp>
      <p:sp>
        <p:nvSpPr>
          <p:cNvPr id="9" name="Rectangle 2"/>
          <p:cNvSpPr>
            <a:spLocks noChangeArrowheads="1"/>
          </p:cNvSpPr>
          <p:nvPr/>
        </p:nvSpPr>
        <p:spPr bwMode="auto">
          <a:xfrm>
            <a:off x="1058069" y="5919788"/>
            <a:ext cx="1428750" cy="461962"/>
          </a:xfrm>
          <a:prstGeom prst="rect">
            <a:avLst/>
          </a:prstGeom>
          <a:blipFill>
            <a:blip r:embed="rId2" cstate="print"/>
            <a:tile tx="0" ty="0" sx="100000" sy="100000" flip="none" algn="tl"/>
          </a:blipFill>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10" name="Line 3"/>
          <p:cNvSpPr>
            <a:spLocks noChangeShapeType="1"/>
          </p:cNvSpPr>
          <p:nvPr/>
        </p:nvSpPr>
        <p:spPr bwMode="auto">
          <a:xfrm>
            <a:off x="356394" y="2673350"/>
            <a:ext cx="8321675" cy="0"/>
          </a:xfrm>
          <a:prstGeom prst="line">
            <a:avLst/>
          </a:prstGeom>
          <a:noFill/>
          <a:ln w="38100">
            <a:solidFill>
              <a:srgbClr val="FFCC6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p:cNvSpPr>
            <a:spLocks noChangeShapeType="1"/>
          </p:cNvSpPr>
          <p:nvPr/>
        </p:nvSpPr>
        <p:spPr bwMode="auto">
          <a:xfrm>
            <a:off x="343694" y="1844675"/>
            <a:ext cx="8321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9" descr="Newsprint"/>
          <p:cNvSpPr>
            <a:spLocks noChangeArrowheads="1"/>
          </p:cNvSpPr>
          <p:nvPr/>
        </p:nvSpPr>
        <p:spPr bwMode="auto">
          <a:xfrm>
            <a:off x="3545681" y="3532188"/>
            <a:ext cx="5200650" cy="504825"/>
          </a:xfrm>
          <a:prstGeom prst="roundRect">
            <a:avLst>
              <a:gd name="adj" fmla="val 16667"/>
            </a:avLst>
          </a:prstGeom>
          <a:blipFill dpi="0" rotWithShape="0">
            <a:blip r:embed="rId3" cstate="print"/>
            <a:srcRect/>
            <a:tile tx="0" ty="0" sx="100000" sy="100000" flip="none" algn="tl"/>
          </a:bli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0"/>
          <p:cNvSpPr>
            <a:spLocks noChangeArrowheads="1"/>
          </p:cNvSpPr>
          <p:nvPr/>
        </p:nvSpPr>
        <p:spPr bwMode="auto">
          <a:xfrm>
            <a:off x="6858000" y="3581400"/>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solidFill>
                  <a:schemeClr val="tx1"/>
                </a:solidFill>
                <a:latin typeface="Times New Roman" pitchFamily="18" charset="0"/>
              </a:rPr>
              <a:t>Median</a:t>
            </a:r>
          </a:p>
        </p:txBody>
      </p:sp>
      <p:sp>
        <p:nvSpPr>
          <p:cNvPr id="15" name="Rectangle 12"/>
          <p:cNvSpPr>
            <a:spLocks noChangeArrowheads="1"/>
          </p:cNvSpPr>
          <p:nvPr/>
        </p:nvSpPr>
        <p:spPr bwMode="auto">
          <a:xfrm>
            <a:off x="3531394" y="1905000"/>
            <a:ext cx="27789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tx1"/>
                </a:solidFill>
                <a:latin typeface="Times New Roman" pitchFamily="18" charset="0"/>
              </a:rPr>
              <a:t>Dynamic Message Sign and Multi-App </a:t>
            </a:r>
            <a:r>
              <a:rPr lang="en-US" sz="2000" dirty="0" smtClean="0">
                <a:solidFill>
                  <a:schemeClr val="tx1"/>
                </a:solidFill>
                <a:latin typeface="Times New Roman" pitchFamily="18" charset="0"/>
              </a:rPr>
              <a:t>RSU</a:t>
            </a:r>
            <a:endParaRPr lang="en-US" sz="2000" dirty="0">
              <a:solidFill>
                <a:schemeClr val="tx1"/>
              </a:solidFill>
              <a:latin typeface="Times New Roman" pitchFamily="18" charset="0"/>
            </a:endParaRPr>
          </a:p>
        </p:txBody>
      </p:sp>
      <p:sp>
        <p:nvSpPr>
          <p:cNvPr id="16" name="Rectangle 13"/>
          <p:cNvSpPr>
            <a:spLocks noChangeArrowheads="1"/>
          </p:cNvSpPr>
          <p:nvPr/>
        </p:nvSpPr>
        <p:spPr bwMode="auto">
          <a:xfrm>
            <a:off x="6112669" y="1827213"/>
            <a:ext cx="2635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solidFill>
                  <a:schemeClr val="tx1"/>
                </a:solidFill>
                <a:latin typeface="Times New Roman" pitchFamily="18" charset="0"/>
              </a:rPr>
              <a:t>Road Condition Warning Com. Zone</a:t>
            </a:r>
          </a:p>
        </p:txBody>
      </p:sp>
      <p:sp>
        <p:nvSpPr>
          <p:cNvPr id="17" name="AutoShape 14"/>
          <p:cNvSpPr>
            <a:spLocks noChangeArrowheads="1"/>
          </p:cNvSpPr>
          <p:nvPr/>
        </p:nvSpPr>
        <p:spPr bwMode="auto">
          <a:xfrm flipH="1">
            <a:off x="7731919" y="2068513"/>
            <a:ext cx="976312" cy="36353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5"/>
          <p:cNvSpPr>
            <a:spLocks noChangeArrowheads="1"/>
          </p:cNvSpPr>
          <p:nvPr/>
        </p:nvSpPr>
        <p:spPr bwMode="auto">
          <a:xfrm rot="10795956" flipH="1">
            <a:off x="7819231" y="2068513"/>
            <a:ext cx="2682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6"/>
          <p:cNvSpPr>
            <a:spLocks noChangeArrowheads="1"/>
          </p:cNvSpPr>
          <p:nvPr/>
        </p:nvSpPr>
        <p:spPr bwMode="auto">
          <a:xfrm flipH="1">
            <a:off x="7965281" y="2192338"/>
            <a:ext cx="74613" cy="11588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7"/>
          <p:cNvSpPr>
            <a:spLocks noChangeArrowheads="1"/>
          </p:cNvSpPr>
          <p:nvPr/>
        </p:nvSpPr>
        <p:spPr bwMode="auto">
          <a:xfrm rot="10804044">
            <a:off x="8324056" y="2071688"/>
            <a:ext cx="2555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8"/>
          <p:cNvSpPr>
            <a:spLocks noChangeShapeType="1"/>
          </p:cNvSpPr>
          <p:nvPr/>
        </p:nvSpPr>
        <p:spPr bwMode="auto">
          <a:xfrm rot="10800000" flipV="1">
            <a:off x="350044" y="4916488"/>
            <a:ext cx="8321675" cy="0"/>
          </a:xfrm>
          <a:prstGeom prst="line">
            <a:avLst/>
          </a:prstGeom>
          <a:noFill/>
          <a:ln w="38100">
            <a:solidFill>
              <a:srgbClr val="FFCC6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9"/>
          <p:cNvSpPr>
            <a:spLocks noChangeShapeType="1"/>
          </p:cNvSpPr>
          <p:nvPr/>
        </p:nvSpPr>
        <p:spPr bwMode="auto">
          <a:xfrm rot="10800000" flipV="1">
            <a:off x="291306" y="5932488"/>
            <a:ext cx="8321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0"/>
          <p:cNvSpPr>
            <a:spLocks noChangeArrowheads="1"/>
          </p:cNvSpPr>
          <p:nvPr/>
        </p:nvSpPr>
        <p:spPr bwMode="auto">
          <a:xfrm rot="10800000" flipV="1">
            <a:off x="4272045" y="2926621"/>
            <a:ext cx="20753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chemeClr val="tx1"/>
                </a:solidFill>
                <a:latin typeface="Times New Roman" pitchFamily="18" charset="0"/>
              </a:rPr>
              <a:t>Road </a:t>
            </a:r>
            <a:r>
              <a:rPr lang="en-US" sz="1600" dirty="0" smtClean="0">
                <a:solidFill>
                  <a:schemeClr val="tx1"/>
                </a:solidFill>
                <a:latin typeface="Times New Roman" pitchFamily="18" charset="0"/>
              </a:rPr>
              <a:t>Sensor Station</a:t>
            </a:r>
            <a:endParaRPr lang="en-US" sz="1600" dirty="0">
              <a:solidFill>
                <a:schemeClr val="tx1"/>
              </a:solidFill>
              <a:latin typeface="Times New Roman" pitchFamily="18" charset="0"/>
            </a:endParaRPr>
          </a:p>
        </p:txBody>
      </p:sp>
      <p:sp>
        <p:nvSpPr>
          <p:cNvPr id="24" name="AutoShape 21"/>
          <p:cNvSpPr>
            <a:spLocks noChangeArrowheads="1"/>
          </p:cNvSpPr>
          <p:nvPr/>
        </p:nvSpPr>
        <p:spPr bwMode="auto">
          <a:xfrm rot="10800000" flipH="1" flipV="1">
            <a:off x="388144" y="5300663"/>
            <a:ext cx="976312" cy="365125"/>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2"/>
          <p:cNvSpPr>
            <a:spLocks noChangeArrowheads="1"/>
          </p:cNvSpPr>
          <p:nvPr/>
        </p:nvSpPr>
        <p:spPr bwMode="auto">
          <a:xfrm rot="4043" flipH="1" flipV="1">
            <a:off x="1007269" y="5299075"/>
            <a:ext cx="268287"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3"/>
          <p:cNvSpPr>
            <a:spLocks noChangeArrowheads="1"/>
          </p:cNvSpPr>
          <p:nvPr/>
        </p:nvSpPr>
        <p:spPr bwMode="auto">
          <a:xfrm rot="10800000" flipH="1" flipV="1">
            <a:off x="1054894" y="5422900"/>
            <a:ext cx="74612" cy="1158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4"/>
          <p:cNvSpPr>
            <a:spLocks noChangeArrowheads="1"/>
          </p:cNvSpPr>
          <p:nvPr/>
        </p:nvSpPr>
        <p:spPr bwMode="auto">
          <a:xfrm rot="21595956" flipV="1">
            <a:off x="515144" y="5302250"/>
            <a:ext cx="255587"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5"/>
          <p:cNvSpPr>
            <a:spLocks noChangeShapeType="1"/>
          </p:cNvSpPr>
          <p:nvPr/>
        </p:nvSpPr>
        <p:spPr bwMode="auto">
          <a:xfrm flipV="1">
            <a:off x="2937669" y="1487488"/>
            <a:ext cx="446087" cy="3603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6"/>
          <p:cNvSpPr>
            <a:spLocks noChangeShapeType="1"/>
          </p:cNvSpPr>
          <p:nvPr/>
        </p:nvSpPr>
        <p:spPr bwMode="auto">
          <a:xfrm flipH="1" flipV="1">
            <a:off x="2937669" y="5924550"/>
            <a:ext cx="446087" cy="3603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7"/>
          <p:cNvSpPr>
            <a:spLocks noChangeShapeType="1"/>
          </p:cNvSpPr>
          <p:nvPr/>
        </p:nvSpPr>
        <p:spPr bwMode="auto">
          <a:xfrm flipV="1">
            <a:off x="308769" y="5919788"/>
            <a:ext cx="446087" cy="35877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8"/>
          <p:cNvSpPr>
            <a:spLocks noChangeShapeType="1"/>
          </p:cNvSpPr>
          <p:nvPr/>
        </p:nvSpPr>
        <p:spPr bwMode="auto">
          <a:xfrm flipH="1" flipV="1">
            <a:off x="286544" y="1455738"/>
            <a:ext cx="446087" cy="3603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9"/>
          <p:cNvSpPr>
            <a:spLocks noChangeShapeType="1"/>
          </p:cNvSpPr>
          <p:nvPr/>
        </p:nvSpPr>
        <p:spPr bwMode="auto">
          <a:xfrm>
            <a:off x="2937669" y="1839913"/>
            <a:ext cx="0" cy="4067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0"/>
          <p:cNvSpPr>
            <a:spLocks noChangeShapeType="1"/>
          </p:cNvSpPr>
          <p:nvPr/>
        </p:nvSpPr>
        <p:spPr bwMode="auto">
          <a:xfrm>
            <a:off x="748506" y="1820863"/>
            <a:ext cx="0" cy="4098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31"/>
          <p:cNvSpPr>
            <a:spLocks noChangeArrowheads="1"/>
          </p:cNvSpPr>
          <p:nvPr/>
        </p:nvSpPr>
        <p:spPr bwMode="auto">
          <a:xfrm>
            <a:off x="3772694" y="3668713"/>
            <a:ext cx="317500" cy="23177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32"/>
          <p:cNvSpPr>
            <a:spLocks noChangeArrowheads="1"/>
          </p:cNvSpPr>
          <p:nvPr/>
        </p:nvSpPr>
        <p:spPr bwMode="auto">
          <a:xfrm>
            <a:off x="1058069" y="1393825"/>
            <a:ext cx="1428750" cy="422275"/>
          </a:xfrm>
          <a:prstGeom prst="rect">
            <a:avLst/>
          </a:prstGeom>
          <a:blipFill>
            <a:blip r:embed="rId2" cstate="print"/>
            <a:tile tx="0" ty="0" sx="100000" sy="100000" flip="none" algn="tl"/>
          </a:blipFill>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6" name="AutoShape 33" descr="Newsprint"/>
          <p:cNvSpPr>
            <a:spLocks noChangeArrowheads="1"/>
          </p:cNvSpPr>
          <p:nvPr/>
        </p:nvSpPr>
        <p:spPr bwMode="auto">
          <a:xfrm>
            <a:off x="42069" y="3525838"/>
            <a:ext cx="284162" cy="504825"/>
          </a:xfrm>
          <a:prstGeom prst="roundRect">
            <a:avLst>
              <a:gd name="adj" fmla="val 16667"/>
            </a:avLst>
          </a:prstGeom>
          <a:blipFill dpi="0" rotWithShape="0">
            <a:blip r:embed="rId3" cstate="print"/>
            <a:srcRect/>
            <a:tile tx="0" ty="0" sx="100000" sy="100000" flip="none" algn="tl"/>
          </a:bli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4"/>
          <p:cNvSpPr>
            <a:spLocks noChangeShapeType="1"/>
          </p:cNvSpPr>
          <p:nvPr/>
        </p:nvSpPr>
        <p:spPr bwMode="auto">
          <a:xfrm flipH="1">
            <a:off x="740569" y="3770313"/>
            <a:ext cx="2197100" cy="127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5"/>
          <p:cNvSpPr>
            <a:spLocks noChangeShapeType="1"/>
          </p:cNvSpPr>
          <p:nvPr/>
        </p:nvSpPr>
        <p:spPr bwMode="auto">
          <a:xfrm flipH="1" flipV="1">
            <a:off x="265906" y="3541713"/>
            <a:ext cx="500063" cy="2413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6"/>
          <p:cNvSpPr>
            <a:spLocks noChangeShapeType="1"/>
          </p:cNvSpPr>
          <p:nvPr/>
        </p:nvSpPr>
        <p:spPr bwMode="auto">
          <a:xfrm flipH="1">
            <a:off x="265906" y="3783013"/>
            <a:ext cx="514350" cy="24765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7"/>
          <p:cNvSpPr>
            <a:spLocks noChangeShapeType="1"/>
          </p:cNvSpPr>
          <p:nvPr/>
        </p:nvSpPr>
        <p:spPr bwMode="auto">
          <a:xfrm flipV="1">
            <a:off x="2937669" y="3540125"/>
            <a:ext cx="623887" cy="230188"/>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8"/>
          <p:cNvSpPr>
            <a:spLocks noChangeShapeType="1"/>
          </p:cNvSpPr>
          <p:nvPr/>
        </p:nvSpPr>
        <p:spPr bwMode="auto">
          <a:xfrm>
            <a:off x="2937669" y="3757613"/>
            <a:ext cx="593725" cy="27146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39"/>
          <p:cNvSpPr>
            <a:spLocks noChangeShapeType="1"/>
          </p:cNvSpPr>
          <p:nvPr/>
        </p:nvSpPr>
        <p:spPr bwMode="auto">
          <a:xfrm>
            <a:off x="269081" y="4043363"/>
            <a:ext cx="3305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0"/>
          <p:cNvSpPr>
            <a:spLocks noChangeShapeType="1"/>
          </p:cNvSpPr>
          <p:nvPr/>
        </p:nvSpPr>
        <p:spPr bwMode="auto">
          <a:xfrm>
            <a:off x="283369" y="3524250"/>
            <a:ext cx="3305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1"/>
          <p:cNvSpPr>
            <a:spLocks noChangeShapeType="1"/>
          </p:cNvSpPr>
          <p:nvPr/>
        </p:nvSpPr>
        <p:spPr bwMode="auto">
          <a:xfrm flipH="1">
            <a:off x="4137819" y="3252946"/>
            <a:ext cx="215900" cy="5173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42"/>
          <p:cNvSpPr>
            <a:spLocks noChangeArrowheads="1"/>
          </p:cNvSpPr>
          <p:nvPr/>
        </p:nvSpPr>
        <p:spPr bwMode="auto">
          <a:xfrm>
            <a:off x="1341225" y="3415268"/>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smtClean="0">
                <a:solidFill>
                  <a:schemeClr val="tx1"/>
                </a:solidFill>
                <a:latin typeface="Times New Roman" pitchFamily="18" charset="0"/>
              </a:rPr>
              <a:t>Bridge</a:t>
            </a:r>
            <a:endParaRPr lang="en-US" sz="1800" dirty="0">
              <a:solidFill>
                <a:schemeClr val="tx1"/>
              </a:solidFill>
              <a:latin typeface="Times New Roman" pitchFamily="18" charset="0"/>
            </a:endParaRPr>
          </a:p>
        </p:txBody>
      </p:sp>
      <p:sp>
        <p:nvSpPr>
          <p:cNvPr id="46" name="Freeform 43" descr="White marble"/>
          <p:cNvSpPr>
            <a:spLocks/>
          </p:cNvSpPr>
          <p:nvPr/>
        </p:nvSpPr>
        <p:spPr bwMode="auto">
          <a:xfrm>
            <a:off x="1058070" y="2000251"/>
            <a:ext cx="1685130" cy="1376362"/>
          </a:xfrm>
          <a:custGeom>
            <a:avLst/>
            <a:gdLst>
              <a:gd name="T0" fmla="*/ 213 w 652"/>
              <a:gd name="T1" fmla="*/ 19 h 606"/>
              <a:gd name="T2" fmla="*/ 550 w 652"/>
              <a:gd name="T3" fmla="*/ 19 h 606"/>
              <a:gd name="T4" fmla="*/ 613 w 652"/>
              <a:gd name="T5" fmla="*/ 92 h 606"/>
              <a:gd name="T6" fmla="*/ 622 w 652"/>
              <a:gd name="T7" fmla="*/ 165 h 606"/>
              <a:gd name="T8" fmla="*/ 641 w 652"/>
              <a:gd name="T9" fmla="*/ 183 h 606"/>
              <a:gd name="T10" fmla="*/ 650 w 652"/>
              <a:gd name="T11" fmla="*/ 219 h 606"/>
              <a:gd name="T12" fmla="*/ 604 w 652"/>
              <a:gd name="T13" fmla="*/ 492 h 606"/>
              <a:gd name="T14" fmla="*/ 513 w 652"/>
              <a:gd name="T15" fmla="*/ 528 h 606"/>
              <a:gd name="T16" fmla="*/ 422 w 652"/>
              <a:gd name="T17" fmla="*/ 510 h 606"/>
              <a:gd name="T18" fmla="*/ 304 w 652"/>
              <a:gd name="T19" fmla="*/ 537 h 606"/>
              <a:gd name="T20" fmla="*/ 13 w 652"/>
              <a:gd name="T21" fmla="*/ 419 h 606"/>
              <a:gd name="T22" fmla="*/ 22 w 652"/>
              <a:gd name="T23" fmla="*/ 328 h 606"/>
              <a:gd name="T24" fmla="*/ 41 w 652"/>
              <a:gd name="T25" fmla="*/ 301 h 606"/>
              <a:gd name="T26" fmla="*/ 59 w 652"/>
              <a:gd name="T27" fmla="*/ 246 h 606"/>
              <a:gd name="T28" fmla="*/ 41 w 652"/>
              <a:gd name="T29" fmla="*/ 210 h 606"/>
              <a:gd name="T30" fmla="*/ 22 w 652"/>
              <a:gd name="T31" fmla="*/ 192 h 606"/>
              <a:gd name="T32" fmla="*/ 4 w 652"/>
              <a:gd name="T33" fmla="*/ 137 h 606"/>
              <a:gd name="T34" fmla="*/ 13 w 652"/>
              <a:gd name="T35" fmla="*/ 74 h 606"/>
              <a:gd name="T36" fmla="*/ 168 w 652"/>
              <a:gd name="T37" fmla="*/ 37 h 606"/>
              <a:gd name="T38" fmla="*/ 213 w 652"/>
              <a:gd name="T39" fmla="*/ 1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2" h="606">
                <a:moveTo>
                  <a:pt x="213" y="19"/>
                </a:moveTo>
                <a:cubicBezTo>
                  <a:pt x="296" y="15"/>
                  <a:pt x="466" y="0"/>
                  <a:pt x="550" y="19"/>
                </a:cubicBezTo>
                <a:cubicBezTo>
                  <a:pt x="563" y="22"/>
                  <a:pt x="605" y="81"/>
                  <a:pt x="613" y="92"/>
                </a:cubicBezTo>
                <a:cubicBezTo>
                  <a:pt x="616" y="116"/>
                  <a:pt x="615" y="142"/>
                  <a:pt x="622" y="165"/>
                </a:cubicBezTo>
                <a:cubicBezTo>
                  <a:pt x="625" y="173"/>
                  <a:pt x="637" y="175"/>
                  <a:pt x="641" y="183"/>
                </a:cubicBezTo>
                <a:cubicBezTo>
                  <a:pt x="647" y="194"/>
                  <a:pt x="647" y="207"/>
                  <a:pt x="650" y="219"/>
                </a:cubicBezTo>
                <a:cubicBezTo>
                  <a:pt x="647" y="270"/>
                  <a:pt x="652" y="438"/>
                  <a:pt x="604" y="492"/>
                </a:cubicBezTo>
                <a:cubicBezTo>
                  <a:pt x="582" y="516"/>
                  <a:pt x="542" y="514"/>
                  <a:pt x="513" y="528"/>
                </a:cubicBezTo>
                <a:cubicBezTo>
                  <a:pt x="482" y="524"/>
                  <a:pt x="453" y="510"/>
                  <a:pt x="422" y="510"/>
                </a:cubicBezTo>
                <a:cubicBezTo>
                  <a:pt x="383" y="510"/>
                  <a:pt x="341" y="528"/>
                  <a:pt x="304" y="537"/>
                </a:cubicBezTo>
                <a:cubicBezTo>
                  <a:pt x="20" y="528"/>
                  <a:pt x="33" y="606"/>
                  <a:pt x="13" y="419"/>
                </a:cubicBezTo>
                <a:cubicBezTo>
                  <a:pt x="16" y="389"/>
                  <a:pt x="15" y="358"/>
                  <a:pt x="22" y="328"/>
                </a:cubicBezTo>
                <a:cubicBezTo>
                  <a:pt x="25" y="317"/>
                  <a:pt x="36" y="311"/>
                  <a:pt x="41" y="301"/>
                </a:cubicBezTo>
                <a:cubicBezTo>
                  <a:pt x="49" y="283"/>
                  <a:pt x="59" y="246"/>
                  <a:pt x="59" y="246"/>
                </a:cubicBezTo>
                <a:cubicBezTo>
                  <a:pt x="53" y="234"/>
                  <a:pt x="49" y="221"/>
                  <a:pt x="41" y="210"/>
                </a:cubicBezTo>
                <a:cubicBezTo>
                  <a:pt x="36" y="203"/>
                  <a:pt x="26" y="200"/>
                  <a:pt x="22" y="192"/>
                </a:cubicBezTo>
                <a:cubicBezTo>
                  <a:pt x="13" y="175"/>
                  <a:pt x="4" y="137"/>
                  <a:pt x="4" y="137"/>
                </a:cubicBezTo>
                <a:cubicBezTo>
                  <a:pt x="7" y="116"/>
                  <a:pt x="0" y="91"/>
                  <a:pt x="13" y="74"/>
                </a:cubicBezTo>
                <a:cubicBezTo>
                  <a:pt x="25" y="59"/>
                  <a:pt x="154" y="39"/>
                  <a:pt x="168" y="37"/>
                </a:cubicBezTo>
                <a:cubicBezTo>
                  <a:pt x="201" y="26"/>
                  <a:pt x="187" y="32"/>
                  <a:pt x="213" y="19"/>
                </a:cubicBezTo>
                <a:close/>
              </a:path>
            </a:pathLst>
          </a:custGeom>
          <a:blipFill dpi="0" rotWithShape="0">
            <a:blip r:embed="rId4" cstate="print"/>
            <a:srcRect/>
            <a:tile tx="0" ty="0" sx="100000" sy="100000" flip="none" algn="tl"/>
          </a:blipFill>
          <a:ln w="12700" cap="flat" cmpd="sng">
            <a:solidFill>
              <a:schemeClr val="tx1"/>
            </a:solidFill>
            <a:prstDash val="solid"/>
            <a:round/>
            <a:headEnd/>
            <a:tailEnd/>
          </a:ln>
          <a:effectLst/>
          <a:extLst/>
        </p:spPr>
        <p:txBody>
          <a:bodyPr wrap="none" anchor="ctr"/>
          <a:lstStyle/>
          <a:p>
            <a:endParaRPr lang="en-US"/>
          </a:p>
        </p:txBody>
      </p:sp>
      <p:sp>
        <p:nvSpPr>
          <p:cNvPr id="47" name="Rectangle 44"/>
          <p:cNvSpPr>
            <a:spLocks noChangeArrowheads="1"/>
          </p:cNvSpPr>
          <p:nvPr/>
        </p:nvSpPr>
        <p:spPr bwMode="auto">
          <a:xfrm>
            <a:off x="1658144" y="2535238"/>
            <a:ext cx="774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tx1"/>
                </a:solidFill>
                <a:latin typeface="Times New Roman" pitchFamily="18" charset="0"/>
              </a:rPr>
              <a:t>ICE</a:t>
            </a:r>
          </a:p>
        </p:txBody>
      </p:sp>
      <p:sp>
        <p:nvSpPr>
          <p:cNvPr id="48" name="AutoShape 50"/>
          <p:cNvSpPr>
            <a:spLocks noChangeArrowheads="1"/>
          </p:cNvSpPr>
          <p:nvPr/>
        </p:nvSpPr>
        <p:spPr bwMode="auto">
          <a:xfrm rot="4043" flipH="1" flipV="1">
            <a:off x="2169319" y="4325938"/>
            <a:ext cx="268287"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51"/>
          <p:cNvSpPr>
            <a:spLocks noChangeArrowheads="1"/>
          </p:cNvSpPr>
          <p:nvPr/>
        </p:nvSpPr>
        <p:spPr bwMode="auto">
          <a:xfrm rot="10800000" flipH="1" flipV="1">
            <a:off x="2216944" y="4449763"/>
            <a:ext cx="74612" cy="11588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52"/>
          <p:cNvSpPr>
            <a:spLocks noChangeArrowheads="1"/>
          </p:cNvSpPr>
          <p:nvPr/>
        </p:nvSpPr>
        <p:spPr bwMode="auto">
          <a:xfrm rot="21595956" flipV="1">
            <a:off x="1677194" y="4329113"/>
            <a:ext cx="255587"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53"/>
          <p:cNvSpPr>
            <a:spLocks noChangeShapeType="1"/>
          </p:cNvSpPr>
          <p:nvPr/>
        </p:nvSpPr>
        <p:spPr bwMode="auto">
          <a:xfrm>
            <a:off x="2937669" y="1430338"/>
            <a:ext cx="72866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54"/>
          <p:cNvSpPr>
            <a:spLocks noChangeArrowheads="1"/>
          </p:cNvSpPr>
          <p:nvPr/>
        </p:nvSpPr>
        <p:spPr bwMode="auto">
          <a:xfrm>
            <a:off x="3581400" y="106680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chemeClr val="tx1"/>
                </a:solidFill>
                <a:latin typeface="Times New Roman" pitchFamily="18" charset="0"/>
              </a:rPr>
              <a:t>Up to 650 </a:t>
            </a:r>
            <a:r>
              <a:rPr lang="en-US" sz="1600" dirty="0" err="1">
                <a:solidFill>
                  <a:schemeClr val="tx1"/>
                </a:solidFill>
                <a:latin typeface="Times New Roman" pitchFamily="18" charset="0"/>
              </a:rPr>
              <a:t>ft</a:t>
            </a:r>
            <a:r>
              <a:rPr lang="en-US" sz="1600" dirty="0">
                <a:solidFill>
                  <a:schemeClr val="tx1"/>
                </a:solidFill>
                <a:latin typeface="Times New Roman" pitchFamily="18" charset="0"/>
              </a:rPr>
              <a:t> forward of the Hazard</a:t>
            </a:r>
          </a:p>
        </p:txBody>
      </p:sp>
      <p:sp>
        <p:nvSpPr>
          <p:cNvPr id="53" name="Oval 55"/>
          <p:cNvSpPr>
            <a:spLocks noChangeArrowheads="1"/>
          </p:cNvSpPr>
          <p:nvPr/>
        </p:nvSpPr>
        <p:spPr bwMode="auto">
          <a:xfrm rot="954412">
            <a:off x="5718969" y="1506538"/>
            <a:ext cx="114300" cy="123825"/>
          </a:xfrm>
          <a:prstGeom prst="ellipse">
            <a:avLst/>
          </a:prstGeom>
          <a:solidFill>
            <a:schemeClr val="hlink"/>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Arc 56"/>
          <p:cNvSpPr>
            <a:spLocks/>
          </p:cNvSpPr>
          <p:nvPr/>
        </p:nvSpPr>
        <p:spPr bwMode="auto">
          <a:xfrm rot="14448336" flipH="1" flipV="1">
            <a:off x="6388893" y="1582738"/>
            <a:ext cx="455613" cy="623888"/>
          </a:xfrm>
          <a:custGeom>
            <a:avLst/>
            <a:gdLst>
              <a:gd name="G0" fmla="+- 0 0 0"/>
              <a:gd name="G1" fmla="+- 21592 0 0"/>
              <a:gd name="G2" fmla="+- 21600 0 0"/>
              <a:gd name="T0" fmla="*/ 594 w 21600"/>
              <a:gd name="T1" fmla="*/ 0 h 29695"/>
              <a:gd name="T2" fmla="*/ 20023 w 21600"/>
              <a:gd name="T3" fmla="*/ 29695 h 29695"/>
              <a:gd name="T4" fmla="*/ 0 w 21600"/>
              <a:gd name="T5" fmla="*/ 21592 h 29695"/>
            </a:gdLst>
            <a:ahLst/>
            <a:cxnLst>
              <a:cxn ang="0">
                <a:pos x="T0" y="T1"/>
              </a:cxn>
              <a:cxn ang="0">
                <a:pos x="T2" y="T3"/>
              </a:cxn>
              <a:cxn ang="0">
                <a:pos x="T4" y="T5"/>
              </a:cxn>
            </a:cxnLst>
            <a:rect l="0" t="0" r="r" b="b"/>
            <a:pathLst>
              <a:path w="21600" h="29695" fill="none" extrusionOk="0">
                <a:moveTo>
                  <a:pt x="593" y="0"/>
                </a:moveTo>
                <a:cubicBezTo>
                  <a:pt x="12287" y="321"/>
                  <a:pt x="21600" y="9893"/>
                  <a:pt x="21600" y="21592"/>
                </a:cubicBezTo>
                <a:cubicBezTo>
                  <a:pt x="21600" y="24369"/>
                  <a:pt x="21064" y="27120"/>
                  <a:pt x="20022" y="29694"/>
                </a:cubicBezTo>
              </a:path>
              <a:path w="21600" h="29695" stroke="0" extrusionOk="0">
                <a:moveTo>
                  <a:pt x="593" y="0"/>
                </a:moveTo>
                <a:cubicBezTo>
                  <a:pt x="12287" y="321"/>
                  <a:pt x="21600" y="9893"/>
                  <a:pt x="21600" y="21592"/>
                </a:cubicBezTo>
                <a:cubicBezTo>
                  <a:pt x="21600" y="24369"/>
                  <a:pt x="21064" y="27120"/>
                  <a:pt x="20022" y="29694"/>
                </a:cubicBezTo>
                <a:lnTo>
                  <a:pt x="0" y="21592"/>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Arc 57"/>
          <p:cNvSpPr>
            <a:spLocks/>
          </p:cNvSpPr>
          <p:nvPr/>
        </p:nvSpPr>
        <p:spPr bwMode="auto">
          <a:xfrm rot="14448336" flipH="1" flipV="1">
            <a:off x="6699250" y="1488281"/>
            <a:ext cx="1060450" cy="1023938"/>
          </a:xfrm>
          <a:custGeom>
            <a:avLst/>
            <a:gdLst>
              <a:gd name="G0" fmla="+- 0 0 0"/>
              <a:gd name="G1" fmla="+- 20645 0 0"/>
              <a:gd name="G2" fmla="+- 21600 0 0"/>
              <a:gd name="T0" fmla="*/ 6352 w 21600"/>
              <a:gd name="T1" fmla="*/ 0 h 25896"/>
              <a:gd name="T2" fmla="*/ 20952 w 21600"/>
              <a:gd name="T3" fmla="*/ 25896 h 25896"/>
              <a:gd name="T4" fmla="*/ 0 w 21600"/>
              <a:gd name="T5" fmla="*/ 20645 h 25896"/>
            </a:gdLst>
            <a:ahLst/>
            <a:cxnLst>
              <a:cxn ang="0">
                <a:pos x="T0" y="T1"/>
              </a:cxn>
              <a:cxn ang="0">
                <a:pos x="T2" y="T3"/>
              </a:cxn>
              <a:cxn ang="0">
                <a:pos x="T4" y="T5"/>
              </a:cxn>
            </a:cxnLst>
            <a:rect l="0" t="0" r="r" b="b"/>
            <a:pathLst>
              <a:path w="21600" h="25896" fill="none" extrusionOk="0">
                <a:moveTo>
                  <a:pt x="6351" y="0"/>
                </a:moveTo>
                <a:cubicBezTo>
                  <a:pt x="15415" y="2788"/>
                  <a:pt x="21600" y="11162"/>
                  <a:pt x="21600" y="20645"/>
                </a:cubicBezTo>
                <a:cubicBezTo>
                  <a:pt x="21600" y="22415"/>
                  <a:pt x="21382" y="24178"/>
                  <a:pt x="20952" y="25896"/>
                </a:cubicBezTo>
              </a:path>
              <a:path w="21600" h="25896" stroke="0" extrusionOk="0">
                <a:moveTo>
                  <a:pt x="6351" y="0"/>
                </a:moveTo>
                <a:cubicBezTo>
                  <a:pt x="15415" y="2788"/>
                  <a:pt x="21600" y="11162"/>
                  <a:pt x="21600" y="20645"/>
                </a:cubicBezTo>
                <a:cubicBezTo>
                  <a:pt x="21600" y="22415"/>
                  <a:pt x="21382" y="24178"/>
                  <a:pt x="20952" y="25896"/>
                </a:cubicBezTo>
                <a:lnTo>
                  <a:pt x="0" y="20645"/>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9"/>
          <p:cNvSpPr>
            <a:spLocks noChangeShapeType="1"/>
          </p:cNvSpPr>
          <p:nvPr/>
        </p:nvSpPr>
        <p:spPr bwMode="auto">
          <a:xfrm rot="954412">
            <a:off x="5534819" y="2022475"/>
            <a:ext cx="2938462" cy="1317625"/>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rc 60"/>
          <p:cNvSpPr>
            <a:spLocks/>
          </p:cNvSpPr>
          <p:nvPr/>
        </p:nvSpPr>
        <p:spPr bwMode="auto">
          <a:xfrm rot="15787864" flipH="1" flipV="1">
            <a:off x="7281862" y="1858169"/>
            <a:ext cx="1693863" cy="1260475"/>
          </a:xfrm>
          <a:custGeom>
            <a:avLst/>
            <a:gdLst>
              <a:gd name="G0" fmla="+- 4424 0 0"/>
              <a:gd name="G1" fmla="+- 21600 0 0"/>
              <a:gd name="G2" fmla="+- 21600 0 0"/>
              <a:gd name="T0" fmla="*/ 0 w 25613"/>
              <a:gd name="T1" fmla="*/ 458 h 21600"/>
              <a:gd name="T2" fmla="*/ 25613 w 25613"/>
              <a:gd name="T3" fmla="*/ 17407 h 21600"/>
              <a:gd name="T4" fmla="*/ 4424 w 25613"/>
              <a:gd name="T5" fmla="*/ 21600 h 21600"/>
            </a:gdLst>
            <a:ahLst/>
            <a:cxnLst>
              <a:cxn ang="0">
                <a:pos x="T0" y="T1"/>
              </a:cxn>
              <a:cxn ang="0">
                <a:pos x="T2" y="T3"/>
              </a:cxn>
              <a:cxn ang="0">
                <a:pos x="T4" y="T5"/>
              </a:cxn>
            </a:cxnLst>
            <a:rect l="0" t="0" r="r" b="b"/>
            <a:pathLst>
              <a:path w="25613" h="21600" fill="none" extrusionOk="0">
                <a:moveTo>
                  <a:pt x="-1" y="457"/>
                </a:moveTo>
                <a:cubicBezTo>
                  <a:pt x="1454" y="153"/>
                  <a:pt x="2937" y="-1"/>
                  <a:pt x="4424" y="0"/>
                </a:cubicBezTo>
                <a:cubicBezTo>
                  <a:pt x="14736" y="0"/>
                  <a:pt x="23611" y="7290"/>
                  <a:pt x="25613" y="17406"/>
                </a:cubicBezTo>
              </a:path>
              <a:path w="25613" h="21600" stroke="0" extrusionOk="0">
                <a:moveTo>
                  <a:pt x="-1" y="457"/>
                </a:moveTo>
                <a:cubicBezTo>
                  <a:pt x="1454" y="153"/>
                  <a:pt x="2937" y="-1"/>
                  <a:pt x="4424" y="0"/>
                </a:cubicBezTo>
                <a:cubicBezTo>
                  <a:pt x="14736" y="0"/>
                  <a:pt x="23611" y="7290"/>
                  <a:pt x="25613" y="17406"/>
                </a:cubicBezTo>
                <a:lnTo>
                  <a:pt x="4424"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61"/>
          <p:cNvSpPr>
            <a:spLocks noChangeShapeType="1"/>
          </p:cNvSpPr>
          <p:nvPr/>
        </p:nvSpPr>
        <p:spPr bwMode="auto">
          <a:xfrm>
            <a:off x="5718969" y="1462088"/>
            <a:ext cx="0" cy="22860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62"/>
          <p:cNvSpPr>
            <a:spLocks noChangeShapeType="1"/>
          </p:cNvSpPr>
          <p:nvPr/>
        </p:nvSpPr>
        <p:spPr bwMode="auto">
          <a:xfrm>
            <a:off x="4815681" y="1428750"/>
            <a:ext cx="852488"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3"/>
          <p:cNvSpPr>
            <a:spLocks noChangeShapeType="1"/>
          </p:cNvSpPr>
          <p:nvPr/>
        </p:nvSpPr>
        <p:spPr bwMode="auto">
          <a:xfrm>
            <a:off x="5668169" y="1317625"/>
            <a:ext cx="868362" cy="952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64"/>
          <p:cNvSpPr>
            <a:spLocks noChangeArrowheads="1"/>
          </p:cNvSpPr>
          <p:nvPr/>
        </p:nvSpPr>
        <p:spPr bwMode="auto">
          <a:xfrm>
            <a:off x="6588919" y="1192213"/>
            <a:ext cx="14303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latin typeface="Times New Roman" pitchFamily="18" charset="0"/>
              </a:rPr>
              <a:t>90 m  (300 ft) range</a:t>
            </a:r>
          </a:p>
        </p:txBody>
      </p:sp>
      <p:sp>
        <p:nvSpPr>
          <p:cNvPr id="62" name="Line 65"/>
          <p:cNvSpPr>
            <a:spLocks noChangeShapeType="1"/>
          </p:cNvSpPr>
          <p:nvPr/>
        </p:nvSpPr>
        <p:spPr bwMode="auto">
          <a:xfrm>
            <a:off x="7998619" y="1314450"/>
            <a:ext cx="839787" cy="4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66"/>
          <p:cNvSpPr>
            <a:spLocks noChangeShapeType="1"/>
          </p:cNvSpPr>
          <p:nvPr/>
        </p:nvSpPr>
        <p:spPr bwMode="auto">
          <a:xfrm flipV="1">
            <a:off x="5066506" y="1663700"/>
            <a:ext cx="609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utoShape 73"/>
          <p:cNvSpPr>
            <a:spLocks noChangeArrowheads="1"/>
          </p:cNvSpPr>
          <p:nvPr/>
        </p:nvSpPr>
        <p:spPr bwMode="auto">
          <a:xfrm flipH="1">
            <a:off x="130969" y="2890838"/>
            <a:ext cx="976312" cy="36353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utoShape 74"/>
          <p:cNvSpPr>
            <a:spLocks noChangeArrowheads="1"/>
          </p:cNvSpPr>
          <p:nvPr/>
        </p:nvSpPr>
        <p:spPr bwMode="auto">
          <a:xfrm rot="10795956" flipH="1">
            <a:off x="218281" y="2890838"/>
            <a:ext cx="268288" cy="36195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5"/>
          <p:cNvSpPr>
            <a:spLocks noChangeArrowheads="1"/>
          </p:cNvSpPr>
          <p:nvPr/>
        </p:nvSpPr>
        <p:spPr bwMode="auto">
          <a:xfrm flipH="1">
            <a:off x="364331" y="3014663"/>
            <a:ext cx="74613" cy="11588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76"/>
          <p:cNvSpPr>
            <a:spLocks noChangeArrowheads="1"/>
          </p:cNvSpPr>
          <p:nvPr/>
        </p:nvSpPr>
        <p:spPr bwMode="auto">
          <a:xfrm rot="10804044">
            <a:off x="723106" y="2894013"/>
            <a:ext cx="255588" cy="360362"/>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12"/>
          <p:cNvSpPr>
            <a:spLocks noChangeArrowheads="1"/>
          </p:cNvSpPr>
          <p:nvPr/>
        </p:nvSpPr>
        <p:spPr bwMode="auto">
          <a:xfrm>
            <a:off x="3259721" y="4208244"/>
            <a:ext cx="5720739" cy="163121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u="sng" dirty="0" smtClean="0">
                <a:solidFill>
                  <a:schemeClr val="accent2"/>
                </a:solidFill>
              </a:rPr>
              <a:t>Variations include</a:t>
            </a:r>
            <a:r>
              <a:rPr lang="en-US" sz="2000" b="1" dirty="0" smtClean="0">
                <a:solidFill>
                  <a:schemeClr val="accent2"/>
                </a:solidFill>
              </a:rPr>
              <a:t>:</a:t>
            </a:r>
            <a:endParaRPr lang="en-US" sz="2000" b="1" dirty="0" smtClean="0">
              <a:solidFill>
                <a:schemeClr val="accent2"/>
              </a:solidFill>
            </a:endParaRPr>
          </a:p>
          <a:p>
            <a:r>
              <a:rPr lang="en-US" sz="2000" b="1" dirty="0" smtClean="0">
                <a:solidFill>
                  <a:schemeClr val="accent2"/>
                </a:solidFill>
              </a:rPr>
              <a:t>Road Condition (ice), </a:t>
            </a:r>
            <a:r>
              <a:rPr lang="en-US" sz="2000" b="1" dirty="0" smtClean="0">
                <a:solidFill>
                  <a:schemeClr val="accent2"/>
                </a:solidFill>
              </a:rPr>
              <a:t>		Curve </a:t>
            </a:r>
            <a:r>
              <a:rPr lang="en-US" sz="2000" b="1" dirty="0" smtClean="0">
                <a:solidFill>
                  <a:schemeClr val="accent2"/>
                </a:solidFill>
              </a:rPr>
              <a:t>Speed</a:t>
            </a:r>
          </a:p>
          <a:p>
            <a:r>
              <a:rPr lang="en-US" sz="2000" b="1" dirty="0" smtClean="0">
                <a:solidFill>
                  <a:schemeClr val="accent2"/>
                </a:solidFill>
              </a:rPr>
              <a:t>Low </a:t>
            </a:r>
            <a:r>
              <a:rPr lang="en-US" sz="2000" b="1" dirty="0" smtClean="0">
                <a:solidFill>
                  <a:schemeClr val="accent2"/>
                </a:solidFill>
              </a:rPr>
              <a:t>Bridge					Roll-over</a:t>
            </a:r>
            <a:endParaRPr lang="en-US" sz="2000" b="1" dirty="0" smtClean="0">
              <a:solidFill>
                <a:schemeClr val="accent2"/>
              </a:solidFill>
            </a:endParaRPr>
          </a:p>
          <a:p>
            <a:r>
              <a:rPr lang="en-US" sz="2000" b="1" dirty="0" smtClean="0">
                <a:solidFill>
                  <a:schemeClr val="accent2"/>
                </a:solidFill>
              </a:rPr>
              <a:t>Roadway Weather (RWIS)	In </a:t>
            </a:r>
            <a:r>
              <a:rPr lang="en-US" sz="2000" b="1" dirty="0" smtClean="0">
                <a:solidFill>
                  <a:schemeClr val="accent2"/>
                </a:solidFill>
              </a:rPr>
              <a:t>Vehicle Signage</a:t>
            </a:r>
          </a:p>
          <a:p>
            <a:r>
              <a:rPr lang="en-US" sz="2000" b="1" dirty="0" smtClean="0">
                <a:solidFill>
                  <a:schemeClr val="accent2"/>
                </a:solidFill>
              </a:rPr>
              <a:t>Accident </a:t>
            </a:r>
            <a:r>
              <a:rPr lang="en-US" sz="2000" b="1" dirty="0" smtClean="0">
                <a:solidFill>
                  <a:schemeClr val="accent2"/>
                </a:solidFill>
              </a:rPr>
              <a:t>Ahead</a:t>
            </a:r>
            <a:r>
              <a:rPr lang="en-US" sz="2000" b="1" dirty="0">
                <a:solidFill>
                  <a:schemeClr val="accent2"/>
                </a:solidFill>
              </a:rPr>
              <a:t>	</a:t>
            </a:r>
            <a:r>
              <a:rPr lang="en-US" sz="2000" b="1" dirty="0" smtClean="0">
                <a:solidFill>
                  <a:schemeClr val="accent2"/>
                </a:solidFill>
              </a:rPr>
              <a:t>			Rock slide, </a:t>
            </a:r>
            <a:r>
              <a:rPr lang="en-US" sz="2000" b="1" dirty="0" smtClean="0">
                <a:solidFill>
                  <a:schemeClr val="accent2"/>
                </a:solidFill>
              </a:rPr>
              <a:t> </a:t>
            </a:r>
            <a:r>
              <a:rPr lang="en-US" sz="2000" b="1" dirty="0" smtClean="0">
                <a:solidFill>
                  <a:schemeClr val="accent2"/>
                </a:solidFill>
              </a:rPr>
              <a:t>etc.</a:t>
            </a:r>
            <a:endParaRPr lang="en-US" sz="2000" b="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73" y="770182"/>
            <a:ext cx="7770813" cy="533400"/>
          </a:xfrm>
        </p:spPr>
        <p:txBody>
          <a:bodyPr/>
          <a:lstStyle/>
          <a:p>
            <a:r>
              <a:rPr lang="en-US" dirty="0" smtClean="0">
                <a:solidFill>
                  <a:schemeClr val="tx2"/>
                </a:solidFill>
              </a:rPr>
              <a:t>V2I Safety Use Case: (PREEMPT</a:t>
            </a:r>
            <a:r>
              <a:rPr lang="en-US" dirty="0" smtClean="0">
                <a:solidFill>
                  <a:schemeClr val="tx2"/>
                </a:solidFill>
              </a:rPr>
              <a:t>)</a:t>
            </a:r>
            <a:br>
              <a:rPr lang="en-US" dirty="0" smtClean="0">
                <a:solidFill>
                  <a:schemeClr val="tx2"/>
                </a:solidFill>
              </a:rPr>
            </a:br>
            <a:r>
              <a:rPr lang="en-US" sz="2400" dirty="0" smtClean="0">
                <a:solidFill>
                  <a:schemeClr val="tx2"/>
                </a:solidFill>
              </a:rPr>
              <a:t>(also used for Transit/Freight Priority)</a:t>
            </a:r>
            <a:endParaRPr lang="en-US" sz="2400"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18</a:t>
            </a:fld>
            <a:endParaRPr lang="en-GB"/>
          </a:p>
        </p:txBody>
      </p:sp>
      <p:sp>
        <p:nvSpPr>
          <p:cNvPr id="6" name="AutoShape 3"/>
          <p:cNvSpPr>
            <a:spLocks noChangeAspect="1" noChangeArrowheads="1"/>
          </p:cNvSpPr>
          <p:nvPr/>
        </p:nvSpPr>
        <p:spPr bwMode="auto">
          <a:xfrm>
            <a:off x="3492408" y="912331"/>
            <a:ext cx="5486400" cy="3392487"/>
          </a:xfrm>
          <a:prstGeom prst="rect">
            <a:avLst/>
          </a:prstGeom>
          <a:noFill/>
          <a:ln w="9525">
            <a:noFill/>
            <a:miter lim="800000"/>
            <a:headEnd/>
            <a:tailEnd/>
          </a:ln>
        </p:spPr>
        <p:txBody>
          <a:bodyPr/>
          <a:lstStyle/>
          <a:p>
            <a:endParaRPr lang="en-US"/>
          </a:p>
        </p:txBody>
      </p:sp>
      <p:sp>
        <p:nvSpPr>
          <p:cNvPr id="7" name="Text Box 256"/>
          <p:cNvSpPr txBox="1">
            <a:spLocks noChangeArrowheads="1"/>
          </p:cNvSpPr>
          <p:nvPr/>
        </p:nvSpPr>
        <p:spPr bwMode="auto">
          <a:xfrm>
            <a:off x="153431" y="1809049"/>
            <a:ext cx="1766094" cy="646331"/>
          </a:xfrm>
          <a:prstGeom prst="rect">
            <a:avLst/>
          </a:prstGeom>
          <a:noFill/>
          <a:ln w="9525" algn="ctr">
            <a:noFill/>
            <a:miter lim="800000"/>
            <a:headEnd/>
            <a:tailEnd/>
          </a:ln>
        </p:spPr>
        <p:txBody>
          <a:bodyPr wrap="square">
            <a:spAutoFit/>
          </a:bodyPr>
          <a:lstStyle/>
          <a:p>
            <a:pPr marL="342900" indent="-342900" algn="ctr">
              <a:spcBef>
                <a:spcPct val="20000"/>
              </a:spcBef>
            </a:pPr>
            <a:r>
              <a:rPr lang="en-US" sz="1800" b="1" dirty="0" smtClean="0">
                <a:solidFill>
                  <a:schemeClr val="tx1"/>
                </a:solidFill>
                <a:latin typeface="Arial" charset="0"/>
                <a:ea typeface="ＭＳ Ｐゴシック" pitchFamily="34" charset="-128"/>
              </a:rPr>
              <a:t>Emergency Vehicle</a:t>
            </a:r>
            <a:endParaRPr lang="en-US" sz="1800" b="1" dirty="0">
              <a:solidFill>
                <a:schemeClr val="tx1"/>
              </a:solidFill>
              <a:latin typeface="Arial" charset="0"/>
              <a:ea typeface="ＭＳ Ｐゴシック" pitchFamily="34" charset="-128"/>
            </a:endParaRPr>
          </a:p>
        </p:txBody>
      </p:sp>
      <p:sp>
        <p:nvSpPr>
          <p:cNvPr id="8" name="Oval 7"/>
          <p:cNvSpPr>
            <a:spLocks noChangeArrowheads="1"/>
          </p:cNvSpPr>
          <p:nvPr/>
        </p:nvSpPr>
        <p:spPr bwMode="auto">
          <a:xfrm>
            <a:off x="715962" y="2917747"/>
            <a:ext cx="8428038" cy="1743075"/>
          </a:xfrm>
          <a:prstGeom prst="ellipse">
            <a:avLst/>
          </a:prstGeom>
          <a:solidFill>
            <a:schemeClr val="accent1">
              <a:lumMod val="60000"/>
              <a:lumOff val="40000"/>
            </a:schemeClr>
          </a:solidFill>
          <a:ln>
            <a:noFill/>
          </a:ln>
          <a:effectLst/>
          <a:extLst/>
        </p:spPr>
        <p:txBody>
          <a:bodyPr wrap="none" anchor="ctr"/>
          <a:lstStyle/>
          <a:p>
            <a:endParaRPr lang="en-US"/>
          </a:p>
        </p:txBody>
      </p:sp>
      <p:sp>
        <p:nvSpPr>
          <p:cNvPr id="9" name="Text Box 7"/>
          <p:cNvSpPr txBox="1">
            <a:spLocks noChangeArrowheads="1"/>
          </p:cNvSpPr>
          <p:nvPr/>
        </p:nvSpPr>
        <p:spPr bwMode="auto">
          <a:xfrm rot="17186411" flipH="1">
            <a:off x="2978851" y="41071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10" name="Text Box 8"/>
          <p:cNvSpPr txBox="1">
            <a:spLocks noChangeArrowheads="1"/>
          </p:cNvSpPr>
          <p:nvPr/>
        </p:nvSpPr>
        <p:spPr bwMode="auto">
          <a:xfrm rot="17186411" flipH="1">
            <a:off x="3131251" y="41071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11" name="Line 9"/>
          <p:cNvSpPr>
            <a:spLocks noChangeShapeType="1"/>
          </p:cNvSpPr>
          <p:nvPr/>
        </p:nvSpPr>
        <p:spPr bwMode="auto">
          <a:xfrm>
            <a:off x="-8030" y="4247668"/>
            <a:ext cx="3116263" cy="14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
          <p:cNvSpPr>
            <a:spLocks noChangeShapeType="1"/>
          </p:cNvSpPr>
          <p:nvPr/>
        </p:nvSpPr>
        <p:spPr bwMode="auto">
          <a:xfrm>
            <a:off x="64995" y="3415818"/>
            <a:ext cx="2973388" cy="11113"/>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2"/>
          <p:cNvSpPr>
            <a:spLocks noChangeShapeType="1"/>
          </p:cNvSpPr>
          <p:nvPr/>
        </p:nvSpPr>
        <p:spPr bwMode="auto">
          <a:xfrm>
            <a:off x="3292383" y="4258781"/>
            <a:ext cx="33607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3"/>
          <p:cNvSpPr>
            <a:spLocks noChangeShapeType="1"/>
          </p:cNvSpPr>
          <p:nvPr/>
        </p:nvSpPr>
        <p:spPr bwMode="auto">
          <a:xfrm>
            <a:off x="14195" y="2561743"/>
            <a:ext cx="3005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4"/>
          <p:cNvSpPr>
            <a:spLocks noChangeShapeType="1"/>
          </p:cNvSpPr>
          <p:nvPr/>
        </p:nvSpPr>
        <p:spPr bwMode="auto">
          <a:xfrm>
            <a:off x="3266983" y="2571268"/>
            <a:ext cx="33988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5"/>
          <p:cNvSpPr>
            <a:spLocks noChangeArrowheads="1"/>
          </p:cNvSpPr>
          <p:nvPr/>
        </p:nvSpPr>
        <p:spPr bwMode="auto">
          <a:xfrm>
            <a:off x="7086600" y="3124200"/>
            <a:ext cx="68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Arial" pitchFamily="34" charset="0"/>
                <a:cs typeface="Arial" pitchFamily="34" charset="0"/>
              </a:rPr>
              <a:t>RSE</a:t>
            </a:r>
            <a:endParaRPr lang="en-US" sz="1600" b="1" dirty="0">
              <a:solidFill>
                <a:schemeClr val="tx1"/>
              </a:solidFill>
            </a:endParaRPr>
          </a:p>
        </p:txBody>
      </p:sp>
      <p:grpSp>
        <p:nvGrpSpPr>
          <p:cNvPr id="17" name="Group 26"/>
          <p:cNvGrpSpPr>
            <a:grpSpLocks/>
          </p:cNvGrpSpPr>
          <p:nvPr/>
        </p:nvGrpSpPr>
        <p:grpSpPr bwMode="auto">
          <a:xfrm flipH="1">
            <a:off x="1300070" y="2790343"/>
            <a:ext cx="5543550" cy="1270000"/>
            <a:chOff x="68" y="2324"/>
            <a:chExt cx="3492" cy="800"/>
          </a:xfrm>
        </p:grpSpPr>
        <p:sp>
          <p:nvSpPr>
            <p:cNvPr id="18" name="Arc 27"/>
            <p:cNvSpPr>
              <a:spLocks/>
            </p:cNvSpPr>
            <p:nvPr/>
          </p:nvSpPr>
          <p:spPr bwMode="auto">
            <a:xfrm rot="8106075" flipH="1">
              <a:off x="2847" y="2340"/>
              <a:ext cx="713" cy="757"/>
            </a:xfrm>
            <a:custGeom>
              <a:avLst/>
              <a:gdLst>
                <a:gd name="G0" fmla="+- 0 0 0"/>
                <a:gd name="G1" fmla="+- 21544 0 0"/>
                <a:gd name="G2" fmla="+- 21600 0 0"/>
                <a:gd name="T0" fmla="*/ 1553 w 21600"/>
                <a:gd name="T1" fmla="*/ 0 h 21769"/>
                <a:gd name="T2" fmla="*/ 21599 w 21600"/>
                <a:gd name="T3" fmla="*/ 21769 h 21769"/>
                <a:gd name="T4" fmla="*/ 0 w 21600"/>
                <a:gd name="T5" fmla="*/ 21544 h 21769"/>
              </a:gdLst>
              <a:ahLst/>
              <a:cxnLst>
                <a:cxn ang="0">
                  <a:pos x="T0" y="T1"/>
                </a:cxn>
                <a:cxn ang="0">
                  <a:pos x="T2" y="T3"/>
                </a:cxn>
                <a:cxn ang="0">
                  <a:pos x="T4" y="T5"/>
                </a:cxn>
              </a:cxnLst>
              <a:rect l="0" t="0" r="r" b="b"/>
              <a:pathLst>
                <a:path w="21600" h="21769" fill="none" extrusionOk="0">
                  <a:moveTo>
                    <a:pt x="1553" y="-1"/>
                  </a:moveTo>
                  <a:cubicBezTo>
                    <a:pt x="12850" y="814"/>
                    <a:pt x="21600" y="10217"/>
                    <a:pt x="21600" y="21544"/>
                  </a:cubicBezTo>
                  <a:cubicBezTo>
                    <a:pt x="21600" y="21619"/>
                    <a:pt x="21599" y="21694"/>
                    <a:pt x="21598" y="21768"/>
                  </a:cubicBezTo>
                </a:path>
                <a:path w="21600" h="21769" stroke="0" extrusionOk="0">
                  <a:moveTo>
                    <a:pt x="1553" y="-1"/>
                  </a:moveTo>
                  <a:cubicBezTo>
                    <a:pt x="12850" y="814"/>
                    <a:pt x="21600" y="10217"/>
                    <a:pt x="21600" y="21544"/>
                  </a:cubicBezTo>
                  <a:cubicBezTo>
                    <a:pt x="21600" y="21619"/>
                    <a:pt x="21599" y="21694"/>
                    <a:pt x="21598" y="21768"/>
                  </a:cubicBezTo>
                  <a:lnTo>
                    <a:pt x="0" y="21544"/>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rc 28"/>
            <p:cNvSpPr>
              <a:spLocks/>
            </p:cNvSpPr>
            <p:nvPr/>
          </p:nvSpPr>
          <p:spPr bwMode="auto">
            <a:xfrm rot="8106075" flipH="1">
              <a:off x="229" y="2375"/>
              <a:ext cx="713" cy="749"/>
            </a:xfrm>
            <a:custGeom>
              <a:avLst/>
              <a:gdLst>
                <a:gd name="G0" fmla="+- 0 0 0"/>
                <a:gd name="G1" fmla="+- 21343 0 0"/>
                <a:gd name="G2" fmla="+- 21600 0 0"/>
                <a:gd name="T0" fmla="*/ 3323 w 21600"/>
                <a:gd name="T1" fmla="*/ 0 h 21568"/>
                <a:gd name="T2" fmla="*/ 21599 w 21600"/>
                <a:gd name="T3" fmla="*/ 21568 h 21568"/>
                <a:gd name="T4" fmla="*/ 0 w 21600"/>
                <a:gd name="T5" fmla="*/ 21343 h 21568"/>
              </a:gdLst>
              <a:ahLst/>
              <a:cxnLst>
                <a:cxn ang="0">
                  <a:pos x="T0" y="T1"/>
                </a:cxn>
                <a:cxn ang="0">
                  <a:pos x="T2" y="T3"/>
                </a:cxn>
                <a:cxn ang="0">
                  <a:pos x="T4" y="T5"/>
                </a:cxn>
              </a:cxnLst>
              <a:rect l="0" t="0" r="r" b="b"/>
              <a:pathLst>
                <a:path w="21600" h="21568" fill="none" extrusionOk="0">
                  <a:moveTo>
                    <a:pt x="3322" y="0"/>
                  </a:moveTo>
                  <a:cubicBezTo>
                    <a:pt x="13842" y="1637"/>
                    <a:pt x="21600" y="10696"/>
                    <a:pt x="21600" y="21343"/>
                  </a:cubicBezTo>
                  <a:cubicBezTo>
                    <a:pt x="21600" y="21418"/>
                    <a:pt x="21599" y="21493"/>
                    <a:pt x="21598" y="21567"/>
                  </a:cubicBezTo>
                </a:path>
                <a:path w="21600" h="21568" stroke="0" extrusionOk="0">
                  <a:moveTo>
                    <a:pt x="3322" y="0"/>
                  </a:moveTo>
                  <a:cubicBezTo>
                    <a:pt x="13842" y="1637"/>
                    <a:pt x="21600" y="10696"/>
                    <a:pt x="21600" y="21343"/>
                  </a:cubicBezTo>
                  <a:cubicBezTo>
                    <a:pt x="21600" y="21418"/>
                    <a:pt x="21599" y="21493"/>
                    <a:pt x="21598" y="21567"/>
                  </a:cubicBezTo>
                  <a:lnTo>
                    <a:pt x="0" y="21343"/>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rc 29"/>
            <p:cNvSpPr>
              <a:spLocks/>
            </p:cNvSpPr>
            <p:nvPr/>
          </p:nvSpPr>
          <p:spPr bwMode="auto">
            <a:xfrm rot="8106075" flipH="1">
              <a:off x="68" y="2447"/>
              <a:ext cx="551" cy="573"/>
            </a:xfrm>
            <a:custGeom>
              <a:avLst/>
              <a:gdLst>
                <a:gd name="G0" fmla="+- 0 0 0"/>
                <a:gd name="G1" fmla="+- 21600 0 0"/>
                <a:gd name="G2" fmla="+- 21600 0 0"/>
                <a:gd name="T0" fmla="*/ 138 w 21600"/>
                <a:gd name="T1" fmla="*/ 0 h 21825"/>
                <a:gd name="T2" fmla="*/ 21599 w 21600"/>
                <a:gd name="T3" fmla="*/ 21825 h 21825"/>
                <a:gd name="T4" fmla="*/ 0 w 21600"/>
                <a:gd name="T5" fmla="*/ 21600 h 21825"/>
              </a:gdLst>
              <a:ahLst/>
              <a:cxnLst>
                <a:cxn ang="0">
                  <a:pos x="T0" y="T1"/>
                </a:cxn>
                <a:cxn ang="0">
                  <a:pos x="T2" y="T3"/>
                </a:cxn>
                <a:cxn ang="0">
                  <a:pos x="T4" y="T5"/>
                </a:cxn>
              </a:cxnLst>
              <a:rect l="0" t="0" r="r" b="b"/>
              <a:pathLst>
                <a:path w="21600" h="21825" fill="none" extrusionOk="0">
                  <a:moveTo>
                    <a:pt x="137" y="0"/>
                  </a:moveTo>
                  <a:cubicBezTo>
                    <a:pt x="12013" y="76"/>
                    <a:pt x="21600" y="9724"/>
                    <a:pt x="21600" y="21600"/>
                  </a:cubicBezTo>
                  <a:cubicBezTo>
                    <a:pt x="21600" y="21675"/>
                    <a:pt x="21599" y="21750"/>
                    <a:pt x="21598" y="21824"/>
                  </a:cubicBezTo>
                </a:path>
                <a:path w="21600" h="21825" stroke="0" extrusionOk="0">
                  <a:moveTo>
                    <a:pt x="137" y="0"/>
                  </a:moveTo>
                  <a:cubicBezTo>
                    <a:pt x="12013" y="76"/>
                    <a:pt x="21600" y="9724"/>
                    <a:pt x="21600" y="21600"/>
                  </a:cubicBezTo>
                  <a:cubicBezTo>
                    <a:pt x="21600" y="21675"/>
                    <a:pt x="21599" y="21750"/>
                    <a:pt x="21598" y="21824"/>
                  </a:cubicBezTo>
                  <a:lnTo>
                    <a:pt x="0"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rc 30"/>
            <p:cNvSpPr>
              <a:spLocks/>
            </p:cNvSpPr>
            <p:nvPr/>
          </p:nvSpPr>
          <p:spPr bwMode="auto">
            <a:xfrm rot="8106075" flipH="1">
              <a:off x="2351" y="2324"/>
              <a:ext cx="713" cy="758"/>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rc 31"/>
            <p:cNvSpPr>
              <a:spLocks/>
            </p:cNvSpPr>
            <p:nvPr/>
          </p:nvSpPr>
          <p:spPr bwMode="auto">
            <a:xfrm rot="8106075" flipH="1">
              <a:off x="583" y="2340"/>
              <a:ext cx="713" cy="758"/>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rc 32"/>
            <p:cNvSpPr>
              <a:spLocks/>
            </p:cNvSpPr>
            <p:nvPr/>
          </p:nvSpPr>
          <p:spPr bwMode="auto">
            <a:xfrm rot="8106075" flipH="1">
              <a:off x="911" y="2340"/>
              <a:ext cx="713" cy="758"/>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rc 33"/>
            <p:cNvSpPr>
              <a:spLocks/>
            </p:cNvSpPr>
            <p:nvPr/>
          </p:nvSpPr>
          <p:spPr bwMode="auto">
            <a:xfrm rot="8106075" flipH="1">
              <a:off x="1273" y="2335"/>
              <a:ext cx="702" cy="778"/>
            </a:xfrm>
            <a:custGeom>
              <a:avLst/>
              <a:gdLst>
                <a:gd name="G0" fmla="+- 0 0 0"/>
                <a:gd name="G1" fmla="+- 21576 0 0"/>
                <a:gd name="G2" fmla="+- 21600 0 0"/>
                <a:gd name="T0" fmla="*/ 1027 w 21600"/>
                <a:gd name="T1" fmla="*/ 0 h 22366"/>
                <a:gd name="T2" fmla="*/ 21586 w 21600"/>
                <a:gd name="T3" fmla="*/ 22366 h 22366"/>
                <a:gd name="T4" fmla="*/ 0 w 21600"/>
                <a:gd name="T5" fmla="*/ 21576 h 22366"/>
              </a:gdLst>
              <a:ahLst/>
              <a:cxnLst>
                <a:cxn ang="0">
                  <a:pos x="T0" y="T1"/>
                </a:cxn>
                <a:cxn ang="0">
                  <a:pos x="T2" y="T3"/>
                </a:cxn>
                <a:cxn ang="0">
                  <a:pos x="T4" y="T5"/>
                </a:cxn>
              </a:cxnLst>
              <a:rect l="0" t="0" r="r" b="b"/>
              <a:pathLst>
                <a:path w="21600" h="22366" fill="none" extrusionOk="0">
                  <a:moveTo>
                    <a:pt x="1026" y="0"/>
                  </a:moveTo>
                  <a:cubicBezTo>
                    <a:pt x="12544" y="548"/>
                    <a:pt x="21600" y="10045"/>
                    <a:pt x="21600" y="21576"/>
                  </a:cubicBezTo>
                  <a:cubicBezTo>
                    <a:pt x="21600" y="21839"/>
                    <a:pt x="21595" y="22102"/>
                    <a:pt x="21585" y="22365"/>
                  </a:cubicBezTo>
                </a:path>
                <a:path w="21600" h="22366" stroke="0" extrusionOk="0">
                  <a:moveTo>
                    <a:pt x="1026" y="0"/>
                  </a:moveTo>
                  <a:cubicBezTo>
                    <a:pt x="12544" y="548"/>
                    <a:pt x="21600" y="10045"/>
                    <a:pt x="21600" y="21576"/>
                  </a:cubicBezTo>
                  <a:cubicBezTo>
                    <a:pt x="21600" y="21839"/>
                    <a:pt x="21595" y="22102"/>
                    <a:pt x="21585" y="22365"/>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rc 34"/>
            <p:cNvSpPr>
              <a:spLocks/>
            </p:cNvSpPr>
            <p:nvPr/>
          </p:nvSpPr>
          <p:spPr bwMode="auto">
            <a:xfrm rot="8106075" flipH="1">
              <a:off x="1783" y="2340"/>
              <a:ext cx="713" cy="758"/>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Line 35"/>
          <p:cNvSpPr>
            <a:spLocks noChangeShapeType="1"/>
          </p:cNvSpPr>
          <p:nvPr/>
        </p:nvSpPr>
        <p:spPr bwMode="auto">
          <a:xfrm flipV="1">
            <a:off x="700789" y="4773925"/>
            <a:ext cx="2460625"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6"/>
          <p:cNvSpPr>
            <a:spLocks noChangeArrowheads="1"/>
          </p:cNvSpPr>
          <p:nvPr/>
        </p:nvSpPr>
        <p:spPr bwMode="auto">
          <a:xfrm>
            <a:off x="3118552" y="4635813"/>
            <a:ext cx="1595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latin typeface="Times New Roman" pitchFamily="18" charset="0"/>
              </a:rPr>
              <a:t>up to 1000 m (3281 ft)</a:t>
            </a:r>
          </a:p>
        </p:txBody>
      </p:sp>
      <p:sp>
        <p:nvSpPr>
          <p:cNvPr id="28" name="Line 37"/>
          <p:cNvSpPr>
            <a:spLocks noChangeShapeType="1"/>
          </p:cNvSpPr>
          <p:nvPr/>
        </p:nvSpPr>
        <p:spPr bwMode="auto">
          <a:xfrm>
            <a:off x="4625089" y="4785038"/>
            <a:ext cx="2984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38"/>
          <p:cNvSpPr txBox="1">
            <a:spLocks noChangeArrowheads="1"/>
          </p:cNvSpPr>
          <p:nvPr/>
        </p:nvSpPr>
        <p:spPr bwMode="auto">
          <a:xfrm rot="17186411" flipH="1">
            <a:off x="2889951" y="24180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30" name="Text Box 39"/>
          <p:cNvSpPr txBox="1">
            <a:spLocks noChangeArrowheads="1"/>
          </p:cNvSpPr>
          <p:nvPr/>
        </p:nvSpPr>
        <p:spPr bwMode="auto">
          <a:xfrm rot="17186411" flipH="1">
            <a:off x="3113789" y="2419662"/>
            <a:ext cx="293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a:t>
            </a:r>
          </a:p>
        </p:txBody>
      </p:sp>
      <p:sp>
        <p:nvSpPr>
          <p:cNvPr id="31" name="Line 40"/>
          <p:cNvSpPr>
            <a:spLocks noChangeShapeType="1"/>
          </p:cNvSpPr>
          <p:nvPr/>
        </p:nvSpPr>
        <p:spPr bwMode="auto">
          <a:xfrm>
            <a:off x="3289208" y="3428518"/>
            <a:ext cx="3482975"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41"/>
          <p:cNvSpPr txBox="1">
            <a:spLocks noChangeArrowheads="1"/>
          </p:cNvSpPr>
          <p:nvPr/>
        </p:nvSpPr>
        <p:spPr bwMode="auto">
          <a:xfrm rot="17186411" flipH="1">
            <a:off x="2902651" y="32816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33" name="Text Box 42"/>
          <p:cNvSpPr txBox="1">
            <a:spLocks noChangeArrowheads="1"/>
          </p:cNvSpPr>
          <p:nvPr/>
        </p:nvSpPr>
        <p:spPr bwMode="auto">
          <a:xfrm rot="17186411" flipH="1">
            <a:off x="3143951" y="32816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grpSp>
        <p:nvGrpSpPr>
          <p:cNvPr id="34" name="Group 43"/>
          <p:cNvGrpSpPr>
            <a:grpSpLocks/>
          </p:cNvGrpSpPr>
          <p:nvPr/>
        </p:nvGrpSpPr>
        <p:grpSpPr bwMode="auto">
          <a:xfrm>
            <a:off x="212633" y="3582506"/>
            <a:ext cx="976312" cy="363537"/>
            <a:chOff x="3565" y="2445"/>
            <a:chExt cx="615" cy="229"/>
          </a:xfrm>
        </p:grpSpPr>
        <p:sp>
          <p:nvSpPr>
            <p:cNvPr id="35" name="Oval 34"/>
            <p:cNvSpPr>
              <a:spLocks noChangeArrowheads="1"/>
            </p:cNvSpPr>
            <p:nvPr/>
          </p:nvSpPr>
          <p:spPr bwMode="auto">
            <a:xfrm rot="-10800000">
              <a:off x="3794" y="2522"/>
              <a:ext cx="72" cy="7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45"/>
            <p:cNvSpPr>
              <a:spLocks noChangeArrowheads="1"/>
            </p:cNvSpPr>
            <p:nvPr/>
          </p:nvSpPr>
          <p:spPr bwMode="auto">
            <a:xfrm rot="-10800000">
              <a:off x="3565" y="2445"/>
              <a:ext cx="615" cy="229"/>
            </a:xfrm>
            <a:prstGeom prst="roundRect">
              <a:avLst>
                <a:gd name="adj" fmla="val 16667"/>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46"/>
            <p:cNvSpPr>
              <a:spLocks noChangeArrowheads="1"/>
            </p:cNvSpPr>
            <p:nvPr/>
          </p:nvSpPr>
          <p:spPr bwMode="auto">
            <a:xfrm rot="4044">
              <a:off x="3619" y="2446"/>
              <a:ext cx="169" cy="227"/>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47"/>
            <p:cNvSpPr>
              <a:spLocks noChangeArrowheads="1"/>
            </p:cNvSpPr>
            <p:nvPr/>
          </p:nvSpPr>
          <p:spPr bwMode="auto">
            <a:xfrm rot="21595957" flipH="1">
              <a:off x="3937" y="2445"/>
              <a:ext cx="161" cy="226"/>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48"/>
            <p:cNvGrpSpPr>
              <a:grpSpLocks/>
            </p:cNvGrpSpPr>
            <p:nvPr/>
          </p:nvGrpSpPr>
          <p:grpSpPr bwMode="auto">
            <a:xfrm>
              <a:off x="3815" y="2523"/>
              <a:ext cx="85" cy="73"/>
              <a:chOff x="1498" y="3677"/>
              <a:chExt cx="212" cy="193"/>
            </a:xfrm>
          </p:grpSpPr>
          <p:grpSp>
            <p:nvGrpSpPr>
              <p:cNvPr id="40" name="Group 49"/>
              <p:cNvGrpSpPr>
                <a:grpSpLocks/>
              </p:cNvGrpSpPr>
              <p:nvPr/>
            </p:nvGrpSpPr>
            <p:grpSpPr bwMode="auto">
              <a:xfrm>
                <a:off x="1498" y="3677"/>
                <a:ext cx="212" cy="192"/>
                <a:chOff x="1500" y="3680"/>
                <a:chExt cx="576" cy="576"/>
              </a:xfrm>
            </p:grpSpPr>
            <p:sp>
              <p:nvSpPr>
                <p:cNvPr id="49" name="AutoShape 50"/>
                <p:cNvSpPr>
                  <a:spLocks noChangeArrowheads="1"/>
                </p:cNvSpPr>
                <p:nvPr/>
              </p:nvSpPr>
              <p:spPr bwMode="auto">
                <a:xfrm>
                  <a:off x="1500" y="3680"/>
                  <a:ext cx="576" cy="576"/>
                </a:xfrm>
                <a:prstGeom prst="octagon">
                  <a:avLst>
                    <a:gd name="adj" fmla="val 29287"/>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51"/>
                <p:cNvSpPr>
                  <a:spLocks noChangeArrowheads="1"/>
                </p:cNvSpPr>
                <p:nvPr/>
              </p:nvSpPr>
              <p:spPr bwMode="auto">
                <a:xfrm>
                  <a:off x="1710" y="3883"/>
                  <a:ext cx="156" cy="164"/>
                </a:xfrm>
                <a:prstGeom prst="octagon">
                  <a:avLst>
                    <a:gd name="adj" fmla="val 29287"/>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Line 52"/>
              <p:cNvSpPr>
                <a:spLocks noChangeShapeType="1"/>
              </p:cNvSpPr>
              <p:nvPr/>
            </p:nvSpPr>
            <p:spPr bwMode="auto">
              <a:xfrm flipH="1">
                <a:off x="1559" y="3803"/>
                <a:ext cx="3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53"/>
              <p:cNvSpPr>
                <a:spLocks noChangeShapeType="1"/>
              </p:cNvSpPr>
              <p:nvPr/>
            </p:nvSpPr>
            <p:spPr bwMode="auto">
              <a:xfrm flipH="1">
                <a:off x="1502" y="3783"/>
                <a:ext cx="72"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54"/>
              <p:cNvSpPr>
                <a:spLocks noChangeShapeType="1"/>
              </p:cNvSpPr>
              <p:nvPr/>
            </p:nvSpPr>
            <p:spPr bwMode="auto">
              <a:xfrm flipH="1" flipV="1">
                <a:off x="1499" y="3734"/>
                <a:ext cx="75" cy="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55"/>
              <p:cNvSpPr>
                <a:spLocks noChangeShapeType="1"/>
              </p:cNvSpPr>
              <p:nvPr/>
            </p:nvSpPr>
            <p:spPr bwMode="auto">
              <a:xfrm flipH="1" flipV="1">
                <a:off x="1556" y="3677"/>
                <a:ext cx="33" cy="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6"/>
              <p:cNvSpPr>
                <a:spLocks noChangeShapeType="1"/>
              </p:cNvSpPr>
              <p:nvPr/>
            </p:nvSpPr>
            <p:spPr bwMode="auto">
              <a:xfrm flipV="1">
                <a:off x="1617" y="3677"/>
                <a:ext cx="38" cy="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
              <p:cNvSpPr>
                <a:spLocks noChangeShapeType="1"/>
              </p:cNvSpPr>
              <p:nvPr/>
            </p:nvSpPr>
            <p:spPr bwMode="auto">
              <a:xfrm flipV="1">
                <a:off x="1635" y="3734"/>
                <a:ext cx="75" cy="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58"/>
              <p:cNvSpPr>
                <a:spLocks noChangeShapeType="1"/>
              </p:cNvSpPr>
              <p:nvPr/>
            </p:nvSpPr>
            <p:spPr bwMode="auto">
              <a:xfrm>
                <a:off x="1634" y="3783"/>
                <a:ext cx="76"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59"/>
              <p:cNvSpPr>
                <a:spLocks noChangeShapeType="1"/>
              </p:cNvSpPr>
              <p:nvPr/>
            </p:nvSpPr>
            <p:spPr bwMode="auto">
              <a:xfrm>
                <a:off x="1617" y="3798"/>
                <a:ext cx="38" cy="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 name="Line 72"/>
          <p:cNvSpPr>
            <a:spLocks noChangeShapeType="1"/>
          </p:cNvSpPr>
          <p:nvPr/>
        </p:nvSpPr>
        <p:spPr bwMode="auto">
          <a:xfrm>
            <a:off x="6903945" y="934556"/>
            <a:ext cx="0" cy="16462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73"/>
          <p:cNvSpPr>
            <a:spLocks noChangeShapeType="1"/>
          </p:cNvSpPr>
          <p:nvPr/>
        </p:nvSpPr>
        <p:spPr bwMode="auto">
          <a:xfrm>
            <a:off x="6934604" y="4646925"/>
            <a:ext cx="0" cy="1627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74"/>
          <p:cNvSpPr>
            <a:spLocks noChangeShapeType="1"/>
          </p:cNvSpPr>
          <p:nvPr/>
        </p:nvSpPr>
        <p:spPr bwMode="auto">
          <a:xfrm>
            <a:off x="7742145" y="944081"/>
            <a:ext cx="0" cy="1511300"/>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75"/>
          <p:cNvSpPr>
            <a:spLocks noChangeShapeType="1"/>
          </p:cNvSpPr>
          <p:nvPr/>
        </p:nvSpPr>
        <p:spPr bwMode="auto">
          <a:xfrm>
            <a:off x="7772804" y="4773925"/>
            <a:ext cx="0" cy="1511300"/>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76"/>
          <p:cNvSpPr>
            <a:spLocks noChangeShapeType="1"/>
          </p:cNvSpPr>
          <p:nvPr/>
        </p:nvSpPr>
        <p:spPr bwMode="auto">
          <a:xfrm>
            <a:off x="8566058" y="931381"/>
            <a:ext cx="12700" cy="16494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77"/>
          <p:cNvSpPr>
            <a:spLocks noChangeShapeType="1"/>
          </p:cNvSpPr>
          <p:nvPr/>
        </p:nvSpPr>
        <p:spPr bwMode="auto">
          <a:xfrm>
            <a:off x="8596717" y="4659625"/>
            <a:ext cx="12700" cy="1638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78"/>
          <p:cNvSpPr>
            <a:spLocks noChangeShapeType="1"/>
          </p:cNvSpPr>
          <p:nvPr/>
        </p:nvSpPr>
        <p:spPr bwMode="auto">
          <a:xfrm>
            <a:off x="7742145" y="2469668"/>
            <a:ext cx="0" cy="1936750"/>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 name="Group 79"/>
          <p:cNvGrpSpPr>
            <a:grpSpLocks/>
          </p:cNvGrpSpPr>
          <p:nvPr/>
        </p:nvGrpSpPr>
        <p:grpSpPr bwMode="auto">
          <a:xfrm>
            <a:off x="6737258" y="2455381"/>
            <a:ext cx="123825" cy="766762"/>
            <a:chOff x="2249" y="2083"/>
            <a:chExt cx="78" cy="483"/>
          </a:xfrm>
        </p:grpSpPr>
        <p:sp>
          <p:nvSpPr>
            <p:cNvPr id="59" name="Line 80"/>
            <p:cNvSpPr>
              <a:spLocks noChangeShapeType="1"/>
            </p:cNvSpPr>
            <p:nvPr/>
          </p:nvSpPr>
          <p:spPr bwMode="auto">
            <a:xfrm>
              <a:off x="2291" y="212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59"/>
            <p:cNvSpPr>
              <a:spLocks noChangeArrowheads="1"/>
            </p:cNvSpPr>
            <p:nvPr/>
          </p:nvSpPr>
          <p:spPr bwMode="auto">
            <a:xfrm rot="5400000">
              <a:off x="2252" y="2080"/>
              <a:ext cx="72" cy="78"/>
            </a:xfrm>
            <a:prstGeom prst="ellipse">
              <a:avLst/>
            </a:prstGeom>
            <a:solidFill>
              <a:schemeClr val="tx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82"/>
          <p:cNvGrpSpPr>
            <a:grpSpLocks/>
          </p:cNvGrpSpPr>
          <p:nvPr/>
        </p:nvGrpSpPr>
        <p:grpSpPr bwMode="auto">
          <a:xfrm rot="-10804893">
            <a:off x="8585108" y="3611081"/>
            <a:ext cx="123825" cy="768350"/>
            <a:chOff x="2249" y="2083"/>
            <a:chExt cx="78" cy="483"/>
          </a:xfrm>
        </p:grpSpPr>
        <p:sp>
          <p:nvSpPr>
            <p:cNvPr id="62" name="Line 83"/>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2"/>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4" name="Group 85"/>
          <p:cNvGrpSpPr>
            <a:grpSpLocks/>
          </p:cNvGrpSpPr>
          <p:nvPr/>
        </p:nvGrpSpPr>
        <p:grpSpPr bwMode="auto">
          <a:xfrm rot="-5400000">
            <a:off x="7081745" y="4014306"/>
            <a:ext cx="96838" cy="652462"/>
            <a:chOff x="2249" y="2083"/>
            <a:chExt cx="78" cy="483"/>
          </a:xfrm>
        </p:grpSpPr>
        <p:sp>
          <p:nvSpPr>
            <p:cNvPr id="65" name="Line 86"/>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65"/>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7" name="Group 88"/>
          <p:cNvGrpSpPr>
            <a:grpSpLocks/>
          </p:cNvGrpSpPr>
          <p:nvPr/>
        </p:nvGrpSpPr>
        <p:grpSpPr bwMode="auto">
          <a:xfrm rot="-16186110">
            <a:off x="8258876" y="2141850"/>
            <a:ext cx="123825" cy="766762"/>
            <a:chOff x="2249" y="2083"/>
            <a:chExt cx="78" cy="483"/>
          </a:xfrm>
        </p:grpSpPr>
        <p:sp>
          <p:nvSpPr>
            <p:cNvPr id="68" name="Line 89"/>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68"/>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 name="Line 91"/>
          <p:cNvSpPr>
            <a:spLocks noChangeShapeType="1"/>
          </p:cNvSpPr>
          <p:nvPr/>
        </p:nvSpPr>
        <p:spPr bwMode="auto">
          <a:xfrm flipH="1" flipV="1">
            <a:off x="7738970" y="3415818"/>
            <a:ext cx="914400" cy="914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rc 92"/>
          <p:cNvSpPr>
            <a:spLocks/>
          </p:cNvSpPr>
          <p:nvPr/>
        </p:nvSpPr>
        <p:spPr bwMode="auto">
          <a:xfrm rot="18720867">
            <a:off x="7507196" y="2428393"/>
            <a:ext cx="461962" cy="503237"/>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Arc 93"/>
          <p:cNvSpPr>
            <a:spLocks/>
          </p:cNvSpPr>
          <p:nvPr/>
        </p:nvSpPr>
        <p:spPr bwMode="auto">
          <a:xfrm rot="8106075" flipH="1">
            <a:off x="8089808" y="3130068"/>
            <a:ext cx="463550" cy="503238"/>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Arc 94"/>
          <p:cNvSpPr>
            <a:spLocks/>
          </p:cNvSpPr>
          <p:nvPr/>
        </p:nvSpPr>
        <p:spPr bwMode="auto">
          <a:xfrm rot="8000514">
            <a:off x="7253692" y="5024750"/>
            <a:ext cx="1130300" cy="1203325"/>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Arc 95"/>
          <p:cNvSpPr>
            <a:spLocks/>
          </p:cNvSpPr>
          <p:nvPr/>
        </p:nvSpPr>
        <p:spPr bwMode="auto">
          <a:xfrm rot="8000514">
            <a:off x="7313520" y="4392131"/>
            <a:ext cx="874713" cy="909637"/>
          </a:xfrm>
          <a:custGeom>
            <a:avLst/>
            <a:gdLst>
              <a:gd name="G0" fmla="+- 0 0 0"/>
              <a:gd name="G1" fmla="+- 21600 0 0"/>
              <a:gd name="G2" fmla="+- 21600 0 0"/>
              <a:gd name="T0" fmla="*/ 138 w 21600"/>
              <a:gd name="T1" fmla="*/ 0 h 21825"/>
              <a:gd name="T2" fmla="*/ 21599 w 21600"/>
              <a:gd name="T3" fmla="*/ 21825 h 21825"/>
              <a:gd name="T4" fmla="*/ 0 w 21600"/>
              <a:gd name="T5" fmla="*/ 21600 h 21825"/>
            </a:gdLst>
            <a:ahLst/>
            <a:cxnLst>
              <a:cxn ang="0">
                <a:pos x="T0" y="T1"/>
              </a:cxn>
              <a:cxn ang="0">
                <a:pos x="T2" y="T3"/>
              </a:cxn>
              <a:cxn ang="0">
                <a:pos x="T4" y="T5"/>
              </a:cxn>
            </a:cxnLst>
            <a:rect l="0" t="0" r="r" b="b"/>
            <a:pathLst>
              <a:path w="21600" h="21825" fill="none" extrusionOk="0">
                <a:moveTo>
                  <a:pt x="137" y="0"/>
                </a:moveTo>
                <a:cubicBezTo>
                  <a:pt x="12013" y="76"/>
                  <a:pt x="21600" y="9724"/>
                  <a:pt x="21600" y="21600"/>
                </a:cubicBezTo>
                <a:cubicBezTo>
                  <a:pt x="21600" y="21675"/>
                  <a:pt x="21599" y="21750"/>
                  <a:pt x="21598" y="21824"/>
                </a:cubicBezTo>
              </a:path>
              <a:path w="21600" h="21825" stroke="0" extrusionOk="0">
                <a:moveTo>
                  <a:pt x="137" y="0"/>
                </a:moveTo>
                <a:cubicBezTo>
                  <a:pt x="12013" y="76"/>
                  <a:pt x="21600" y="9724"/>
                  <a:pt x="21600" y="21600"/>
                </a:cubicBezTo>
                <a:cubicBezTo>
                  <a:pt x="21600" y="21675"/>
                  <a:pt x="21599" y="21750"/>
                  <a:pt x="21598" y="21824"/>
                </a:cubicBezTo>
                <a:lnTo>
                  <a:pt x="0"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Arc 96"/>
          <p:cNvSpPr>
            <a:spLocks/>
          </p:cNvSpPr>
          <p:nvPr/>
        </p:nvSpPr>
        <p:spPr bwMode="auto">
          <a:xfrm rot="8000514">
            <a:off x="7504814" y="3923024"/>
            <a:ext cx="463550" cy="503238"/>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Arc 97"/>
          <p:cNvSpPr>
            <a:spLocks/>
          </p:cNvSpPr>
          <p:nvPr/>
        </p:nvSpPr>
        <p:spPr bwMode="auto">
          <a:xfrm rot="8000514">
            <a:off x="7380989" y="4153212"/>
            <a:ext cx="709613" cy="682625"/>
          </a:xfrm>
          <a:custGeom>
            <a:avLst/>
            <a:gdLst>
              <a:gd name="G0" fmla="+- 1434 0 0"/>
              <a:gd name="G1" fmla="+- 21600 0 0"/>
              <a:gd name="G2" fmla="+- 21600 0 0"/>
              <a:gd name="T0" fmla="*/ 0 w 23034"/>
              <a:gd name="T1" fmla="*/ 48 h 23534"/>
              <a:gd name="T2" fmla="*/ 22947 w 23034"/>
              <a:gd name="T3" fmla="*/ 23534 h 23534"/>
              <a:gd name="T4" fmla="*/ 1434 w 23034"/>
              <a:gd name="T5" fmla="*/ 21600 h 23534"/>
            </a:gdLst>
            <a:ahLst/>
            <a:cxnLst>
              <a:cxn ang="0">
                <a:pos x="T0" y="T1"/>
              </a:cxn>
              <a:cxn ang="0">
                <a:pos x="T2" y="T3"/>
              </a:cxn>
              <a:cxn ang="0">
                <a:pos x="T4" y="T5"/>
              </a:cxn>
            </a:cxnLst>
            <a:rect l="0" t="0" r="r" b="b"/>
            <a:pathLst>
              <a:path w="23034" h="23534" fill="none" extrusionOk="0">
                <a:moveTo>
                  <a:pt x="-1" y="47"/>
                </a:moveTo>
                <a:cubicBezTo>
                  <a:pt x="477" y="15"/>
                  <a:pt x="955" y="-1"/>
                  <a:pt x="1434" y="0"/>
                </a:cubicBezTo>
                <a:cubicBezTo>
                  <a:pt x="13363" y="0"/>
                  <a:pt x="23034" y="9670"/>
                  <a:pt x="23034" y="21600"/>
                </a:cubicBezTo>
                <a:cubicBezTo>
                  <a:pt x="23034" y="22245"/>
                  <a:pt x="23005" y="22890"/>
                  <a:pt x="22947" y="23534"/>
                </a:cubicBezTo>
              </a:path>
              <a:path w="23034" h="23534" stroke="0" extrusionOk="0">
                <a:moveTo>
                  <a:pt x="-1" y="47"/>
                </a:moveTo>
                <a:cubicBezTo>
                  <a:pt x="477" y="15"/>
                  <a:pt x="955" y="-1"/>
                  <a:pt x="1434" y="0"/>
                </a:cubicBezTo>
                <a:cubicBezTo>
                  <a:pt x="13363" y="0"/>
                  <a:pt x="23034" y="9670"/>
                  <a:pt x="23034" y="21600"/>
                </a:cubicBezTo>
                <a:cubicBezTo>
                  <a:pt x="23034" y="22245"/>
                  <a:pt x="23005" y="22890"/>
                  <a:pt x="22947" y="23534"/>
                </a:cubicBezTo>
                <a:lnTo>
                  <a:pt x="1434"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Arc 99"/>
          <p:cNvSpPr>
            <a:spLocks/>
          </p:cNvSpPr>
          <p:nvPr/>
        </p:nvSpPr>
        <p:spPr bwMode="auto">
          <a:xfrm rot="18720867">
            <a:off x="7329395" y="1918806"/>
            <a:ext cx="854075" cy="927100"/>
          </a:xfrm>
          <a:custGeom>
            <a:avLst/>
            <a:gdLst>
              <a:gd name="G0" fmla="+- 0 0 0"/>
              <a:gd name="G1" fmla="+- 21188 0 0"/>
              <a:gd name="G2" fmla="+- 21600 0 0"/>
              <a:gd name="T0" fmla="*/ 4196 w 21319"/>
              <a:gd name="T1" fmla="*/ 0 h 21188"/>
              <a:gd name="T2" fmla="*/ 21319 w 21319"/>
              <a:gd name="T3" fmla="*/ 17714 h 21188"/>
              <a:gd name="T4" fmla="*/ 0 w 21319"/>
              <a:gd name="T5" fmla="*/ 21188 h 21188"/>
            </a:gdLst>
            <a:ahLst/>
            <a:cxnLst>
              <a:cxn ang="0">
                <a:pos x="T0" y="T1"/>
              </a:cxn>
              <a:cxn ang="0">
                <a:pos x="T2" y="T3"/>
              </a:cxn>
              <a:cxn ang="0">
                <a:pos x="T4" y="T5"/>
              </a:cxn>
            </a:cxnLst>
            <a:rect l="0" t="0" r="r" b="b"/>
            <a:pathLst>
              <a:path w="21319" h="21188" fill="none" extrusionOk="0">
                <a:moveTo>
                  <a:pt x="4196" y="-1"/>
                </a:moveTo>
                <a:cubicBezTo>
                  <a:pt x="13041" y="1751"/>
                  <a:pt x="19868" y="8813"/>
                  <a:pt x="21318" y="17714"/>
                </a:cubicBezTo>
              </a:path>
              <a:path w="21319" h="21188" stroke="0" extrusionOk="0">
                <a:moveTo>
                  <a:pt x="4196" y="-1"/>
                </a:moveTo>
                <a:cubicBezTo>
                  <a:pt x="13041" y="1751"/>
                  <a:pt x="19868" y="8813"/>
                  <a:pt x="21318" y="17714"/>
                </a:cubicBezTo>
                <a:lnTo>
                  <a:pt x="0" y="21188"/>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Arc 100"/>
          <p:cNvSpPr>
            <a:spLocks/>
          </p:cNvSpPr>
          <p:nvPr/>
        </p:nvSpPr>
        <p:spPr bwMode="auto">
          <a:xfrm rot="18720867">
            <a:off x="7302408" y="1383818"/>
            <a:ext cx="876300" cy="1006475"/>
          </a:xfrm>
          <a:custGeom>
            <a:avLst/>
            <a:gdLst>
              <a:gd name="G0" fmla="+- 22 0 0"/>
              <a:gd name="G1" fmla="+- 21600 0 0"/>
              <a:gd name="G2" fmla="+- 21600 0 0"/>
              <a:gd name="T0" fmla="*/ 0 w 21622"/>
              <a:gd name="T1" fmla="*/ 0 h 24122"/>
              <a:gd name="T2" fmla="*/ 21474 w 21622"/>
              <a:gd name="T3" fmla="*/ 24122 h 24122"/>
              <a:gd name="T4" fmla="*/ 22 w 21622"/>
              <a:gd name="T5" fmla="*/ 21600 h 24122"/>
            </a:gdLst>
            <a:ahLst/>
            <a:cxnLst>
              <a:cxn ang="0">
                <a:pos x="T0" y="T1"/>
              </a:cxn>
              <a:cxn ang="0">
                <a:pos x="T2" y="T3"/>
              </a:cxn>
              <a:cxn ang="0">
                <a:pos x="T4" y="T5"/>
              </a:cxn>
            </a:cxnLst>
            <a:rect l="0" t="0" r="r" b="b"/>
            <a:pathLst>
              <a:path w="21622" h="24122" fill="none" extrusionOk="0">
                <a:moveTo>
                  <a:pt x="0" y="0"/>
                </a:moveTo>
                <a:cubicBezTo>
                  <a:pt x="7" y="0"/>
                  <a:pt x="14" y="-1"/>
                  <a:pt x="22" y="0"/>
                </a:cubicBezTo>
                <a:cubicBezTo>
                  <a:pt x="11951" y="0"/>
                  <a:pt x="21622" y="9670"/>
                  <a:pt x="21622" y="21600"/>
                </a:cubicBezTo>
                <a:cubicBezTo>
                  <a:pt x="21622" y="22442"/>
                  <a:pt x="21572" y="23284"/>
                  <a:pt x="21474" y="24122"/>
                </a:cubicBezTo>
              </a:path>
              <a:path w="21622" h="24122" stroke="0" extrusionOk="0">
                <a:moveTo>
                  <a:pt x="0" y="0"/>
                </a:moveTo>
                <a:cubicBezTo>
                  <a:pt x="7" y="0"/>
                  <a:pt x="14" y="-1"/>
                  <a:pt x="22" y="0"/>
                </a:cubicBezTo>
                <a:cubicBezTo>
                  <a:pt x="11951" y="0"/>
                  <a:pt x="21622" y="9670"/>
                  <a:pt x="21622" y="21600"/>
                </a:cubicBezTo>
                <a:cubicBezTo>
                  <a:pt x="21622" y="22442"/>
                  <a:pt x="21572" y="23284"/>
                  <a:pt x="21474" y="24122"/>
                </a:cubicBezTo>
                <a:lnTo>
                  <a:pt x="22"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Arc 101"/>
          <p:cNvSpPr>
            <a:spLocks/>
          </p:cNvSpPr>
          <p:nvPr/>
        </p:nvSpPr>
        <p:spPr bwMode="auto">
          <a:xfrm rot="18720867">
            <a:off x="7195748" y="1258406"/>
            <a:ext cx="1131888" cy="1203325"/>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0" name="Object 79"/>
          <p:cNvGraphicFramePr>
            <a:graphicFrameLocks noChangeAspect="1"/>
          </p:cNvGraphicFramePr>
          <p:nvPr>
            <p:extLst>
              <p:ext uri="{D42A27DB-BD31-4B8C-83A1-F6EECF244321}">
                <p14:modId xmlns:p14="http://schemas.microsoft.com/office/powerpoint/2010/main" val="1010536659"/>
              </p:ext>
            </p:extLst>
          </p:nvPr>
        </p:nvGraphicFramePr>
        <p:xfrm>
          <a:off x="6803933" y="3009418"/>
          <a:ext cx="128587" cy="134938"/>
        </p:xfrm>
        <a:graphic>
          <a:graphicData uri="http://schemas.openxmlformats.org/presentationml/2006/ole">
            <mc:AlternateContent xmlns:mc="http://schemas.openxmlformats.org/markup-compatibility/2006">
              <mc:Choice xmlns:v="urn:schemas-microsoft-com:vml" Requires="v">
                <p:oleObj spid="_x0000_s19486" name="Clip" r:id="rId3" imgW="1833327" imgH="5495453" progId="">
                  <p:embed/>
                </p:oleObj>
              </mc:Choice>
              <mc:Fallback>
                <p:oleObj name="Clip" r:id="rId3" imgW="1833327" imgH="549545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65254"/>
                      <a:stretch>
                        <a:fillRect/>
                      </a:stretch>
                    </p:blipFill>
                    <p:spPr bwMode="auto">
                      <a:xfrm>
                        <a:off x="6803933" y="3009418"/>
                        <a:ext cx="128587" cy="13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3149096543"/>
              </p:ext>
            </p:extLst>
          </p:nvPr>
        </p:nvGraphicFramePr>
        <p:xfrm flipV="1">
          <a:off x="8134258" y="2528406"/>
          <a:ext cx="128587" cy="134937"/>
        </p:xfrm>
        <a:graphic>
          <a:graphicData uri="http://schemas.openxmlformats.org/presentationml/2006/ole">
            <mc:AlternateContent xmlns:mc="http://schemas.openxmlformats.org/markup-compatibility/2006">
              <mc:Choice xmlns:v="urn:schemas-microsoft-com:vml" Requires="v">
                <p:oleObj spid="_x0000_s19487" name="Clip" r:id="rId5" imgW="1833327" imgH="5495453" progId="">
                  <p:embed/>
                </p:oleObj>
              </mc:Choice>
              <mc:Fallback>
                <p:oleObj name="Clip" r:id="rId5" imgW="1833327" imgH="5495453"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b="65254"/>
                      <a:stretch>
                        <a:fillRect/>
                      </a:stretch>
                    </p:blipFill>
                    <p:spPr bwMode="auto">
                      <a:xfrm flipV="1">
                        <a:off x="8134258" y="2528406"/>
                        <a:ext cx="128587" cy="134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215935128"/>
              </p:ext>
            </p:extLst>
          </p:nvPr>
        </p:nvGraphicFramePr>
        <p:xfrm>
          <a:off x="8524783" y="3738081"/>
          <a:ext cx="128587" cy="133350"/>
        </p:xfrm>
        <a:graphic>
          <a:graphicData uri="http://schemas.openxmlformats.org/presentationml/2006/ole">
            <mc:AlternateContent xmlns:mc="http://schemas.openxmlformats.org/markup-compatibility/2006">
              <mc:Choice xmlns:v="urn:schemas-microsoft-com:vml" Requires="v">
                <p:oleObj spid="_x0000_s19488" name="Clip" r:id="rId7" imgW="1833327" imgH="5495453" progId="">
                  <p:embed/>
                </p:oleObj>
              </mc:Choice>
              <mc:Fallback>
                <p:oleObj name="Clip" r:id="rId7" imgW="1833327" imgH="5495453"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t="65254"/>
                      <a:stretch>
                        <a:fillRect/>
                      </a:stretch>
                    </p:blipFill>
                    <p:spPr bwMode="auto">
                      <a:xfrm>
                        <a:off x="8524783" y="3738081"/>
                        <a:ext cx="128587"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599816977"/>
              </p:ext>
            </p:extLst>
          </p:nvPr>
        </p:nvGraphicFramePr>
        <p:xfrm flipV="1">
          <a:off x="7186520" y="4168293"/>
          <a:ext cx="128588" cy="134938"/>
        </p:xfrm>
        <a:graphic>
          <a:graphicData uri="http://schemas.openxmlformats.org/presentationml/2006/ole">
            <mc:AlternateContent xmlns:mc="http://schemas.openxmlformats.org/markup-compatibility/2006">
              <mc:Choice xmlns:v="urn:schemas-microsoft-com:vml" Requires="v">
                <p:oleObj spid="_x0000_s19489" name="Clip" r:id="rId8" imgW="1833327" imgH="5495453" progId="">
                  <p:embed/>
                </p:oleObj>
              </mc:Choice>
              <mc:Fallback>
                <p:oleObj name="Clip" r:id="rId8" imgW="1833327" imgH="5495453"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b="65254"/>
                      <a:stretch>
                        <a:fillRect/>
                      </a:stretch>
                    </p:blipFill>
                    <p:spPr bwMode="auto">
                      <a:xfrm flipV="1">
                        <a:off x="7186520" y="4168293"/>
                        <a:ext cx="128588" cy="13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Oval 83"/>
          <p:cNvSpPr>
            <a:spLocks noChangeArrowheads="1"/>
          </p:cNvSpPr>
          <p:nvPr/>
        </p:nvSpPr>
        <p:spPr bwMode="auto">
          <a:xfrm rot="10800000">
            <a:off x="7684995" y="3347556"/>
            <a:ext cx="114300" cy="123825"/>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Arc 107"/>
          <p:cNvSpPr>
            <a:spLocks/>
          </p:cNvSpPr>
          <p:nvPr/>
        </p:nvSpPr>
        <p:spPr bwMode="auto">
          <a:xfrm rot="13493925">
            <a:off x="6903945" y="3169756"/>
            <a:ext cx="463550" cy="503237"/>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Arc 108"/>
          <p:cNvSpPr>
            <a:spLocks/>
          </p:cNvSpPr>
          <p:nvPr/>
        </p:nvSpPr>
        <p:spPr bwMode="auto">
          <a:xfrm rot="13493925">
            <a:off x="6473733" y="3084031"/>
            <a:ext cx="709612" cy="681037"/>
          </a:xfrm>
          <a:custGeom>
            <a:avLst/>
            <a:gdLst>
              <a:gd name="G0" fmla="+- 1434 0 0"/>
              <a:gd name="G1" fmla="+- 21600 0 0"/>
              <a:gd name="G2" fmla="+- 21600 0 0"/>
              <a:gd name="T0" fmla="*/ 0 w 23034"/>
              <a:gd name="T1" fmla="*/ 48 h 23534"/>
              <a:gd name="T2" fmla="*/ 22947 w 23034"/>
              <a:gd name="T3" fmla="*/ 23534 h 23534"/>
              <a:gd name="T4" fmla="*/ 1434 w 23034"/>
              <a:gd name="T5" fmla="*/ 21600 h 23534"/>
            </a:gdLst>
            <a:ahLst/>
            <a:cxnLst>
              <a:cxn ang="0">
                <a:pos x="T0" y="T1"/>
              </a:cxn>
              <a:cxn ang="0">
                <a:pos x="T2" y="T3"/>
              </a:cxn>
              <a:cxn ang="0">
                <a:pos x="T4" y="T5"/>
              </a:cxn>
            </a:cxnLst>
            <a:rect l="0" t="0" r="r" b="b"/>
            <a:pathLst>
              <a:path w="23034" h="23534" fill="none" extrusionOk="0">
                <a:moveTo>
                  <a:pt x="-1" y="47"/>
                </a:moveTo>
                <a:cubicBezTo>
                  <a:pt x="477" y="15"/>
                  <a:pt x="955" y="-1"/>
                  <a:pt x="1434" y="0"/>
                </a:cubicBezTo>
                <a:cubicBezTo>
                  <a:pt x="13363" y="0"/>
                  <a:pt x="23034" y="9670"/>
                  <a:pt x="23034" y="21600"/>
                </a:cubicBezTo>
                <a:cubicBezTo>
                  <a:pt x="23034" y="22245"/>
                  <a:pt x="23005" y="22890"/>
                  <a:pt x="22947" y="23534"/>
                </a:cubicBezTo>
              </a:path>
              <a:path w="23034" h="23534" stroke="0" extrusionOk="0">
                <a:moveTo>
                  <a:pt x="-1" y="47"/>
                </a:moveTo>
                <a:cubicBezTo>
                  <a:pt x="477" y="15"/>
                  <a:pt x="955" y="-1"/>
                  <a:pt x="1434" y="0"/>
                </a:cubicBezTo>
                <a:cubicBezTo>
                  <a:pt x="13363" y="0"/>
                  <a:pt x="23034" y="9670"/>
                  <a:pt x="23034" y="21600"/>
                </a:cubicBezTo>
                <a:cubicBezTo>
                  <a:pt x="23034" y="22245"/>
                  <a:pt x="23005" y="22890"/>
                  <a:pt x="22947" y="23534"/>
                </a:cubicBezTo>
                <a:lnTo>
                  <a:pt x="1434"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Arc 109"/>
          <p:cNvSpPr>
            <a:spLocks/>
          </p:cNvSpPr>
          <p:nvPr/>
        </p:nvSpPr>
        <p:spPr bwMode="auto">
          <a:xfrm rot="8106075" flipH="1">
            <a:off x="8359683" y="3090381"/>
            <a:ext cx="709612" cy="682625"/>
          </a:xfrm>
          <a:custGeom>
            <a:avLst/>
            <a:gdLst>
              <a:gd name="G0" fmla="+- 1434 0 0"/>
              <a:gd name="G1" fmla="+- 21600 0 0"/>
              <a:gd name="G2" fmla="+- 21600 0 0"/>
              <a:gd name="T0" fmla="*/ 0 w 23034"/>
              <a:gd name="T1" fmla="*/ 48 h 23534"/>
              <a:gd name="T2" fmla="*/ 22947 w 23034"/>
              <a:gd name="T3" fmla="*/ 23534 h 23534"/>
              <a:gd name="T4" fmla="*/ 1434 w 23034"/>
              <a:gd name="T5" fmla="*/ 21600 h 23534"/>
            </a:gdLst>
            <a:ahLst/>
            <a:cxnLst>
              <a:cxn ang="0">
                <a:pos x="T0" y="T1"/>
              </a:cxn>
              <a:cxn ang="0">
                <a:pos x="T2" y="T3"/>
              </a:cxn>
              <a:cxn ang="0">
                <a:pos x="T4" y="T5"/>
              </a:cxn>
            </a:cxnLst>
            <a:rect l="0" t="0" r="r" b="b"/>
            <a:pathLst>
              <a:path w="23034" h="23534" fill="none" extrusionOk="0">
                <a:moveTo>
                  <a:pt x="-1" y="47"/>
                </a:moveTo>
                <a:cubicBezTo>
                  <a:pt x="477" y="15"/>
                  <a:pt x="955" y="-1"/>
                  <a:pt x="1434" y="0"/>
                </a:cubicBezTo>
                <a:cubicBezTo>
                  <a:pt x="13363" y="0"/>
                  <a:pt x="23034" y="9670"/>
                  <a:pt x="23034" y="21600"/>
                </a:cubicBezTo>
                <a:cubicBezTo>
                  <a:pt x="23034" y="22245"/>
                  <a:pt x="23005" y="22890"/>
                  <a:pt x="22947" y="23534"/>
                </a:cubicBezTo>
              </a:path>
              <a:path w="23034" h="23534" stroke="0" extrusionOk="0">
                <a:moveTo>
                  <a:pt x="-1" y="47"/>
                </a:moveTo>
                <a:cubicBezTo>
                  <a:pt x="477" y="15"/>
                  <a:pt x="955" y="-1"/>
                  <a:pt x="1434" y="0"/>
                </a:cubicBezTo>
                <a:cubicBezTo>
                  <a:pt x="13363" y="0"/>
                  <a:pt x="23034" y="9670"/>
                  <a:pt x="23034" y="21600"/>
                </a:cubicBezTo>
                <a:cubicBezTo>
                  <a:pt x="23034" y="22245"/>
                  <a:pt x="23005" y="22890"/>
                  <a:pt x="22947" y="23534"/>
                </a:cubicBezTo>
                <a:lnTo>
                  <a:pt x="1434" y="21600"/>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110"/>
          <p:cNvSpPr>
            <a:spLocks noChangeShapeType="1"/>
          </p:cNvSpPr>
          <p:nvPr/>
        </p:nvSpPr>
        <p:spPr bwMode="auto">
          <a:xfrm flipH="1">
            <a:off x="6649945" y="4252431"/>
            <a:ext cx="258763" cy="111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111"/>
          <p:cNvSpPr>
            <a:spLocks noChangeShapeType="1"/>
          </p:cNvSpPr>
          <p:nvPr/>
        </p:nvSpPr>
        <p:spPr bwMode="auto">
          <a:xfrm flipH="1">
            <a:off x="6649945" y="2571268"/>
            <a:ext cx="249238" cy="3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89"/>
          <p:cNvSpPr>
            <a:spLocks noChangeArrowheads="1"/>
          </p:cNvSpPr>
          <p:nvPr/>
        </p:nvSpPr>
        <p:spPr bwMode="auto">
          <a:xfrm>
            <a:off x="457199" y="5257800"/>
            <a:ext cx="58284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1" dirty="0" smtClean="0">
                <a:solidFill>
                  <a:schemeClr val="tx1"/>
                </a:solidFill>
                <a:latin typeface="Arial" pitchFamily="34" charset="0"/>
                <a:cs typeface="Arial" pitchFamily="34" charset="0"/>
              </a:rPr>
              <a:t>Preempt Transaction</a:t>
            </a:r>
          </a:p>
          <a:p>
            <a:r>
              <a:rPr lang="en-US" sz="1400" b="1" dirty="0" smtClean="0">
                <a:solidFill>
                  <a:schemeClr val="tx1"/>
                </a:solidFill>
                <a:latin typeface="Arial" pitchFamily="34" charset="0"/>
                <a:cs typeface="Arial" pitchFamily="34" charset="0"/>
              </a:rPr>
              <a:t>1</a:t>
            </a:r>
            <a:r>
              <a:rPr lang="en-US" sz="1400" b="1" dirty="0" smtClean="0">
                <a:solidFill>
                  <a:schemeClr val="tx1"/>
                </a:solidFill>
                <a:latin typeface="Arial" pitchFamily="34" charset="0"/>
                <a:cs typeface="Arial" pitchFamily="34" charset="0"/>
              </a:rPr>
              <a:t>. DSRC OBE-to-RSE: Vehicle Host Preemption </a:t>
            </a:r>
            <a:r>
              <a:rPr lang="en-US" sz="1400" b="1" dirty="0" smtClean="0">
                <a:solidFill>
                  <a:schemeClr val="tx1"/>
                </a:solidFill>
                <a:latin typeface="Arial" pitchFamily="34" charset="0"/>
                <a:cs typeface="Arial" pitchFamily="34" charset="0"/>
              </a:rPr>
              <a:t>Request</a:t>
            </a:r>
          </a:p>
          <a:p>
            <a:r>
              <a:rPr lang="en-US" sz="1400" b="1" dirty="0" smtClean="0">
                <a:solidFill>
                  <a:schemeClr val="tx1"/>
                </a:solidFill>
                <a:latin typeface="Arial" pitchFamily="34" charset="0"/>
                <a:cs typeface="Arial" pitchFamily="34" charset="0"/>
              </a:rPr>
              <a:t>2</a:t>
            </a:r>
            <a:r>
              <a:rPr lang="en-US" sz="1400" b="1" dirty="0" smtClean="0">
                <a:solidFill>
                  <a:schemeClr val="tx1"/>
                </a:solidFill>
                <a:latin typeface="Arial" pitchFamily="34" charset="0"/>
                <a:cs typeface="Arial" pitchFamily="34" charset="0"/>
              </a:rPr>
              <a:t>. DSRC RSE-to-OBE: ACK</a:t>
            </a:r>
            <a:endParaRPr lang="en-US" sz="1400" b="1" dirty="0" smtClean="0">
              <a:solidFill>
                <a:schemeClr val="tx1"/>
              </a:solidFill>
              <a:latin typeface="Arial" pitchFamily="34" charset="0"/>
              <a:cs typeface="Arial" pitchFamily="34" charset="0"/>
            </a:endParaRPr>
          </a:p>
          <a:p>
            <a:r>
              <a:rPr lang="en-US" sz="1400" b="1" dirty="0" smtClean="0">
                <a:solidFill>
                  <a:schemeClr val="tx1"/>
                </a:solidFill>
                <a:latin typeface="Arial" pitchFamily="34" charset="0"/>
                <a:cs typeface="Arial" pitchFamily="34" charset="0"/>
              </a:rPr>
              <a:t>3. Emergency Vehicle Host Displays </a:t>
            </a:r>
            <a:r>
              <a:rPr lang="en-US" sz="1400" b="1" dirty="0" smtClean="0">
                <a:solidFill>
                  <a:schemeClr val="tx1"/>
                </a:solidFill>
                <a:latin typeface="Arial" pitchFamily="34" charset="0"/>
                <a:cs typeface="Arial" pitchFamily="34" charset="0"/>
              </a:rPr>
              <a:t>Preempt-ACK within vehicle</a:t>
            </a:r>
            <a:endParaRPr lang="en-US" sz="1400" b="1" dirty="0">
              <a:solidFill>
                <a:schemeClr val="tx1"/>
              </a:solidFill>
              <a:latin typeface="Arial" pitchFamily="34" charset="0"/>
              <a:cs typeface="Arial" pitchFamily="34" charset="0"/>
            </a:endParaRPr>
          </a:p>
        </p:txBody>
      </p:sp>
      <p:sp>
        <p:nvSpPr>
          <p:cNvPr id="91" name="Arc 115"/>
          <p:cNvSpPr>
            <a:spLocks/>
          </p:cNvSpPr>
          <p:nvPr/>
        </p:nvSpPr>
        <p:spPr bwMode="auto">
          <a:xfrm rot="13493925">
            <a:off x="363445" y="2828443"/>
            <a:ext cx="1131888" cy="1198563"/>
          </a:xfrm>
          <a:custGeom>
            <a:avLst/>
            <a:gdLst>
              <a:gd name="G0" fmla="+- 0 0 0"/>
              <a:gd name="G1" fmla="+- 21503 0 0"/>
              <a:gd name="G2" fmla="+- 21600 0 0"/>
              <a:gd name="T0" fmla="*/ 2044 w 21600"/>
              <a:gd name="T1" fmla="*/ 0 h 21728"/>
              <a:gd name="T2" fmla="*/ 21599 w 21600"/>
              <a:gd name="T3" fmla="*/ 21728 h 21728"/>
              <a:gd name="T4" fmla="*/ 0 w 21600"/>
              <a:gd name="T5" fmla="*/ 21503 h 21728"/>
            </a:gdLst>
            <a:ahLst/>
            <a:cxnLst>
              <a:cxn ang="0">
                <a:pos x="T0" y="T1"/>
              </a:cxn>
              <a:cxn ang="0">
                <a:pos x="T2" y="T3"/>
              </a:cxn>
              <a:cxn ang="0">
                <a:pos x="T4" y="T5"/>
              </a:cxn>
            </a:cxnLst>
            <a:rect l="0" t="0" r="r" b="b"/>
            <a:pathLst>
              <a:path w="21600" h="21728" fill="none" extrusionOk="0">
                <a:moveTo>
                  <a:pt x="2044" y="-1"/>
                </a:moveTo>
                <a:cubicBezTo>
                  <a:pt x="13131" y="1053"/>
                  <a:pt x="21600" y="10365"/>
                  <a:pt x="21600" y="21503"/>
                </a:cubicBezTo>
                <a:cubicBezTo>
                  <a:pt x="21600" y="21578"/>
                  <a:pt x="21599" y="21653"/>
                  <a:pt x="21598" y="21727"/>
                </a:cubicBezTo>
              </a:path>
              <a:path w="21600" h="21728" stroke="0" extrusionOk="0">
                <a:moveTo>
                  <a:pt x="2044" y="-1"/>
                </a:moveTo>
                <a:cubicBezTo>
                  <a:pt x="13131" y="1053"/>
                  <a:pt x="21600" y="10365"/>
                  <a:pt x="21600" y="21503"/>
                </a:cubicBezTo>
                <a:cubicBezTo>
                  <a:pt x="21600" y="21578"/>
                  <a:pt x="21599" y="21653"/>
                  <a:pt x="21598" y="21727"/>
                </a:cubicBezTo>
                <a:lnTo>
                  <a:pt x="0" y="21503"/>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AutoShape 63"/>
          <p:cNvSpPr>
            <a:spLocks noChangeArrowheads="1"/>
          </p:cNvSpPr>
          <p:nvPr/>
        </p:nvSpPr>
        <p:spPr bwMode="auto">
          <a:xfrm rot="16200000" flipH="1">
            <a:off x="6832069" y="1608338"/>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AutoShape 64"/>
          <p:cNvSpPr>
            <a:spLocks noChangeArrowheads="1"/>
          </p:cNvSpPr>
          <p:nvPr/>
        </p:nvSpPr>
        <p:spPr bwMode="auto">
          <a:xfrm rot="5395956" flipH="1">
            <a:off x="7184494" y="1876626"/>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AutoShape 66"/>
          <p:cNvSpPr>
            <a:spLocks noChangeArrowheads="1"/>
          </p:cNvSpPr>
          <p:nvPr/>
        </p:nvSpPr>
        <p:spPr bwMode="auto">
          <a:xfrm rot="5404044">
            <a:off x="7193225" y="1377357"/>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AutoShape 63"/>
          <p:cNvSpPr>
            <a:spLocks noChangeArrowheads="1"/>
          </p:cNvSpPr>
          <p:nvPr/>
        </p:nvSpPr>
        <p:spPr bwMode="auto">
          <a:xfrm rot="5400000" flipH="1">
            <a:off x="7694880" y="4768274"/>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AutoShape 64"/>
          <p:cNvSpPr>
            <a:spLocks noChangeArrowheads="1"/>
          </p:cNvSpPr>
          <p:nvPr/>
        </p:nvSpPr>
        <p:spPr bwMode="auto">
          <a:xfrm rot="16195956" flipH="1">
            <a:off x="8050480" y="4503162"/>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AutoShape 66"/>
          <p:cNvSpPr>
            <a:spLocks noChangeArrowheads="1"/>
          </p:cNvSpPr>
          <p:nvPr/>
        </p:nvSpPr>
        <p:spPr bwMode="auto">
          <a:xfrm rot="16204044">
            <a:off x="8054449" y="5000843"/>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8" name="Group 143"/>
          <p:cNvGrpSpPr/>
          <p:nvPr/>
        </p:nvGrpSpPr>
        <p:grpSpPr>
          <a:xfrm rot="5400000">
            <a:off x="7694880" y="5932099"/>
            <a:ext cx="976312" cy="361950"/>
            <a:chOff x="1065213" y="1945039"/>
            <a:chExt cx="976312" cy="361950"/>
          </a:xfrm>
        </p:grpSpPr>
        <p:sp>
          <p:nvSpPr>
            <p:cNvPr id="99" name="AutoShape 63"/>
            <p:cNvSpPr>
              <a:spLocks noChangeArrowheads="1"/>
            </p:cNvSpPr>
            <p:nvPr/>
          </p:nvSpPr>
          <p:spPr bwMode="auto">
            <a:xfrm flipH="1">
              <a:off x="1065213" y="1945039"/>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AutoShape 64"/>
            <p:cNvSpPr>
              <a:spLocks noChangeArrowheads="1"/>
            </p:cNvSpPr>
            <p:nvPr/>
          </p:nvSpPr>
          <p:spPr bwMode="auto">
            <a:xfrm rot="10795956" flipH="1">
              <a:off x="1152525" y="1945039"/>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65"/>
            <p:cNvSpPr>
              <a:spLocks noChangeArrowheads="1"/>
            </p:cNvSpPr>
            <p:nvPr/>
          </p:nvSpPr>
          <p:spPr bwMode="auto">
            <a:xfrm flipH="1">
              <a:off x="1298575" y="2067276"/>
              <a:ext cx="74613" cy="1158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AutoShape 66"/>
            <p:cNvSpPr>
              <a:spLocks noChangeArrowheads="1"/>
            </p:cNvSpPr>
            <p:nvPr/>
          </p:nvSpPr>
          <p:spPr bwMode="auto">
            <a:xfrm rot="10804044">
              <a:off x="1657350" y="1946626"/>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 name="Group 2"/>
          <p:cNvGrpSpPr/>
          <p:nvPr/>
        </p:nvGrpSpPr>
        <p:grpSpPr>
          <a:xfrm rot="21202460">
            <a:off x="5023739" y="2624354"/>
            <a:ext cx="976312" cy="370372"/>
            <a:chOff x="3514198" y="1765920"/>
            <a:chExt cx="976312" cy="370372"/>
          </a:xfrm>
        </p:grpSpPr>
        <p:sp>
          <p:nvSpPr>
            <p:cNvPr id="104" name="AutoShape 63"/>
            <p:cNvSpPr>
              <a:spLocks noChangeArrowheads="1"/>
            </p:cNvSpPr>
            <p:nvPr/>
          </p:nvSpPr>
          <p:spPr bwMode="auto">
            <a:xfrm flipH="1">
              <a:off x="3514198" y="1765920"/>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AutoShape 64"/>
            <p:cNvSpPr>
              <a:spLocks noChangeArrowheads="1"/>
            </p:cNvSpPr>
            <p:nvPr/>
          </p:nvSpPr>
          <p:spPr bwMode="auto">
            <a:xfrm rot="10795956" flipH="1">
              <a:off x="3622582" y="1774342"/>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AutoShape 66"/>
            <p:cNvSpPr>
              <a:spLocks noChangeArrowheads="1"/>
            </p:cNvSpPr>
            <p:nvPr/>
          </p:nvSpPr>
          <p:spPr bwMode="auto">
            <a:xfrm rot="10804044">
              <a:off x="4127407" y="1775929"/>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 name="Group 153"/>
          <p:cNvGrpSpPr/>
          <p:nvPr/>
        </p:nvGrpSpPr>
        <p:grpSpPr>
          <a:xfrm rot="150888">
            <a:off x="3081938" y="2648238"/>
            <a:ext cx="976312" cy="370372"/>
            <a:chOff x="3514198" y="1765920"/>
            <a:chExt cx="976312" cy="370372"/>
          </a:xfrm>
        </p:grpSpPr>
        <p:sp>
          <p:nvSpPr>
            <p:cNvPr id="108" name="AutoShape 63"/>
            <p:cNvSpPr>
              <a:spLocks noChangeArrowheads="1"/>
            </p:cNvSpPr>
            <p:nvPr/>
          </p:nvSpPr>
          <p:spPr bwMode="auto">
            <a:xfrm flipH="1">
              <a:off x="3514198" y="1765920"/>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AutoShape 64"/>
            <p:cNvSpPr>
              <a:spLocks noChangeArrowheads="1"/>
            </p:cNvSpPr>
            <p:nvPr/>
          </p:nvSpPr>
          <p:spPr bwMode="auto">
            <a:xfrm rot="10795956" flipH="1">
              <a:off x="3622582" y="1774342"/>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AutoShape 66"/>
            <p:cNvSpPr>
              <a:spLocks noChangeArrowheads="1"/>
            </p:cNvSpPr>
            <p:nvPr/>
          </p:nvSpPr>
          <p:spPr bwMode="auto">
            <a:xfrm rot="10804044">
              <a:off x="4127407" y="1775929"/>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 name="Group 157"/>
          <p:cNvGrpSpPr/>
          <p:nvPr/>
        </p:nvGrpSpPr>
        <p:grpSpPr>
          <a:xfrm rot="150888">
            <a:off x="3909726" y="3873468"/>
            <a:ext cx="976312" cy="370372"/>
            <a:chOff x="3514198" y="1765920"/>
            <a:chExt cx="976312" cy="370372"/>
          </a:xfrm>
        </p:grpSpPr>
        <p:sp>
          <p:nvSpPr>
            <p:cNvPr id="112" name="AutoShape 63"/>
            <p:cNvSpPr>
              <a:spLocks noChangeArrowheads="1"/>
            </p:cNvSpPr>
            <p:nvPr/>
          </p:nvSpPr>
          <p:spPr bwMode="auto">
            <a:xfrm flipH="1">
              <a:off x="3514198" y="1765920"/>
              <a:ext cx="976312" cy="3619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AutoShape 64"/>
            <p:cNvSpPr>
              <a:spLocks noChangeArrowheads="1"/>
            </p:cNvSpPr>
            <p:nvPr/>
          </p:nvSpPr>
          <p:spPr bwMode="auto">
            <a:xfrm rot="10795956" flipH="1">
              <a:off x="3622582" y="1774342"/>
              <a:ext cx="268288" cy="3587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66"/>
            <p:cNvSpPr>
              <a:spLocks noChangeArrowheads="1"/>
            </p:cNvSpPr>
            <p:nvPr/>
          </p:nvSpPr>
          <p:spPr bwMode="auto">
            <a:xfrm rot="10804044">
              <a:off x="4127407" y="1775929"/>
              <a:ext cx="2555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 name="Rectangle 114"/>
          <p:cNvSpPr>
            <a:spLocks noChangeArrowheads="1"/>
          </p:cNvSpPr>
          <p:nvPr/>
        </p:nvSpPr>
        <p:spPr bwMode="auto">
          <a:xfrm>
            <a:off x="1516763" y="3507164"/>
            <a:ext cx="5984587" cy="3693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1" dirty="0" smtClean="0">
                <a:solidFill>
                  <a:schemeClr val="accent2"/>
                </a:solidFill>
                <a:latin typeface="Arial" pitchFamily="34" charset="0"/>
                <a:cs typeface="Arial" pitchFamily="34" charset="0"/>
              </a:rPr>
              <a:t>DSRC Transaction occurs on </a:t>
            </a:r>
            <a:r>
              <a:rPr lang="en-US" sz="1800" b="1" dirty="0" smtClean="0">
                <a:solidFill>
                  <a:schemeClr val="accent2"/>
                </a:solidFill>
                <a:latin typeface="Arial" pitchFamily="34" charset="0"/>
                <a:cs typeface="Arial" pitchFamily="34" charset="0"/>
              </a:rPr>
              <a:t>Ch. 184 </a:t>
            </a:r>
            <a:r>
              <a:rPr lang="en-US" sz="1800" b="1" dirty="0" smtClean="0">
                <a:solidFill>
                  <a:schemeClr val="accent2"/>
                </a:solidFill>
                <a:latin typeface="Arial" pitchFamily="34" charset="0"/>
                <a:cs typeface="Arial" pitchFamily="34" charset="0"/>
              </a:rPr>
              <a:t>at high power. </a:t>
            </a:r>
            <a:endParaRPr lang="en-US" sz="1800" b="1" dirty="0">
              <a:solidFill>
                <a:schemeClr val="accent2"/>
              </a:solidFill>
              <a:latin typeface="Arial" pitchFamily="34" charset="0"/>
              <a:cs typeface="Arial" pitchFamily="34" charset="0"/>
            </a:endParaRPr>
          </a:p>
        </p:txBody>
      </p:sp>
      <p:sp>
        <p:nvSpPr>
          <p:cNvPr id="116" name="Rectangle 115"/>
          <p:cNvSpPr>
            <a:spLocks noChangeArrowheads="1"/>
          </p:cNvSpPr>
          <p:nvPr/>
        </p:nvSpPr>
        <p:spPr bwMode="auto">
          <a:xfrm>
            <a:off x="802972" y="2857361"/>
            <a:ext cx="7137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Times New Roman" pitchFamily="18" charset="0"/>
              </a:rPr>
              <a:t>OBE</a:t>
            </a:r>
            <a:endParaRPr lang="en-US" sz="1600" b="1" dirty="0">
              <a:solidFill>
                <a:schemeClr val="tx1"/>
              </a:solidFill>
              <a:latin typeface="Times New Roman" pitchFamily="18" charset="0"/>
            </a:endParaRPr>
          </a:p>
        </p:txBody>
      </p:sp>
      <p:sp>
        <p:nvSpPr>
          <p:cNvPr id="117" name="Line 21"/>
          <p:cNvSpPr>
            <a:spLocks noChangeShapeType="1"/>
          </p:cNvSpPr>
          <p:nvPr/>
        </p:nvSpPr>
        <p:spPr bwMode="auto">
          <a:xfrm flipH="1">
            <a:off x="700789" y="3086410"/>
            <a:ext cx="561975" cy="677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Date Placeholder 5"/>
          <p:cNvSpPr txBox="1">
            <a:spLocks/>
          </p:cNvSpPr>
          <p:nvPr/>
        </p:nvSpPr>
        <p:spPr>
          <a:xfrm>
            <a:off x="668984" y="241299"/>
            <a:ext cx="1874823"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May 2013</a:t>
            </a:r>
            <a:endParaRPr lang="en-GB" sz="1800" b="1" dirty="0">
              <a:solidFill>
                <a:schemeClr val="tx1"/>
              </a:solidFill>
            </a:endParaRPr>
          </a:p>
        </p:txBody>
      </p:sp>
      <p:sp>
        <p:nvSpPr>
          <p:cNvPr id="121" name="Footer Placeholder 120"/>
          <p:cNvSpPr>
            <a:spLocks noGrp="1"/>
          </p:cNvSpPr>
          <p:nvPr>
            <p:ph type="ftr" idx="11"/>
          </p:nvPr>
        </p:nvSpPr>
        <p:spPr/>
        <p:txBody>
          <a:bodyPr/>
          <a:lstStyle/>
          <a:p>
            <a:r>
              <a:rPr lang="en-GB" smtClean="0"/>
              <a:t>John Kenney, Toyota Info Technology Center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V2I Safety Use Case: Standardized Tolls</a:t>
            </a:r>
            <a:endParaRPr lang="en-US"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19</a:t>
            </a:fld>
            <a:endParaRPr lang="en-GB"/>
          </a:p>
        </p:txBody>
      </p:sp>
      <p:sp>
        <p:nvSpPr>
          <p:cNvPr id="6" name="AutoShape 3"/>
          <p:cNvSpPr>
            <a:spLocks noChangeAspect="1" noChangeArrowheads="1"/>
          </p:cNvSpPr>
          <p:nvPr/>
        </p:nvSpPr>
        <p:spPr bwMode="auto">
          <a:xfrm>
            <a:off x="3495901" y="1423308"/>
            <a:ext cx="5486400" cy="3392487"/>
          </a:xfrm>
          <a:prstGeom prst="rect">
            <a:avLst/>
          </a:prstGeom>
          <a:noFill/>
          <a:ln w="9525">
            <a:noFill/>
            <a:miter lim="800000"/>
            <a:headEnd/>
            <a:tailEnd/>
          </a:ln>
        </p:spPr>
        <p:txBody>
          <a:bodyPr/>
          <a:lstStyle/>
          <a:p>
            <a:endParaRPr lang="en-US">
              <a:solidFill>
                <a:schemeClr val="tx1"/>
              </a:solidFill>
            </a:endParaRPr>
          </a:p>
        </p:txBody>
      </p:sp>
      <p:sp>
        <p:nvSpPr>
          <p:cNvPr id="7" name="Text Box 256"/>
          <p:cNvSpPr txBox="1">
            <a:spLocks noChangeArrowheads="1"/>
          </p:cNvSpPr>
          <p:nvPr/>
        </p:nvSpPr>
        <p:spPr bwMode="auto">
          <a:xfrm>
            <a:off x="-9050" y="5334000"/>
            <a:ext cx="9144000" cy="523220"/>
          </a:xfrm>
          <a:prstGeom prst="rect">
            <a:avLst/>
          </a:prstGeom>
          <a:noFill/>
          <a:ln w="9525" algn="ctr">
            <a:noFill/>
            <a:miter lim="800000"/>
            <a:headEnd/>
            <a:tailEnd/>
          </a:ln>
        </p:spPr>
        <p:txBody>
          <a:bodyPr wrap="square">
            <a:spAutoFit/>
          </a:bodyPr>
          <a:lstStyle/>
          <a:p>
            <a:pPr marL="342900" indent="-342900" algn="ctr">
              <a:spcBef>
                <a:spcPct val="20000"/>
              </a:spcBef>
            </a:pPr>
            <a:r>
              <a:rPr lang="en-US" sz="2800" b="1" dirty="0" smtClean="0">
                <a:solidFill>
                  <a:schemeClr val="tx1"/>
                </a:solidFill>
                <a:latin typeface="Arial" charset="0"/>
                <a:ea typeface="ＭＳ Ｐゴシック" pitchFamily="34" charset="-128"/>
              </a:rPr>
              <a:t>Open Road </a:t>
            </a:r>
            <a:r>
              <a:rPr lang="en-US" sz="2800" b="1" dirty="0" smtClean="0">
                <a:solidFill>
                  <a:schemeClr val="tx1"/>
                </a:solidFill>
                <a:latin typeface="Arial" charset="0"/>
                <a:ea typeface="ＭＳ Ｐゴシック" pitchFamily="34" charset="-128"/>
              </a:rPr>
              <a:t>Example</a:t>
            </a:r>
          </a:p>
        </p:txBody>
      </p:sp>
      <p:sp>
        <p:nvSpPr>
          <p:cNvPr id="8" name="Rectangle 2" descr="80%"/>
          <p:cNvSpPr>
            <a:spLocks noChangeArrowheads="1"/>
          </p:cNvSpPr>
          <p:nvPr/>
        </p:nvSpPr>
        <p:spPr bwMode="auto">
          <a:xfrm>
            <a:off x="2083026" y="2618695"/>
            <a:ext cx="3614737" cy="1728788"/>
          </a:xfrm>
          <a:prstGeom prst="rect">
            <a:avLst/>
          </a:prstGeom>
          <a:pattFill prst="pct80">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solidFill>
                <a:schemeClr val="tx1"/>
              </a:solidFill>
            </a:endParaRPr>
          </a:p>
        </p:txBody>
      </p:sp>
      <p:sp>
        <p:nvSpPr>
          <p:cNvPr id="9" name="Rectangle 3" descr="Large confetti"/>
          <p:cNvSpPr>
            <a:spLocks noChangeArrowheads="1"/>
          </p:cNvSpPr>
          <p:nvPr/>
        </p:nvSpPr>
        <p:spPr bwMode="auto">
          <a:xfrm>
            <a:off x="2879951" y="2648858"/>
            <a:ext cx="2836862" cy="1652587"/>
          </a:xfrm>
          <a:prstGeom prst="rect">
            <a:avLst/>
          </a:prstGeom>
          <a:pattFill prst="lgConfetti">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solidFill>
                <a:schemeClr val="tx1"/>
              </a:solidFill>
            </a:endParaRPr>
          </a:p>
        </p:txBody>
      </p:sp>
      <p:sp>
        <p:nvSpPr>
          <p:cNvPr id="10" name="Line 4"/>
          <p:cNvSpPr>
            <a:spLocks noChangeShapeType="1"/>
          </p:cNvSpPr>
          <p:nvPr/>
        </p:nvSpPr>
        <p:spPr bwMode="auto">
          <a:xfrm flipH="1">
            <a:off x="2402113" y="4349070"/>
            <a:ext cx="628491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 name="Line 9"/>
          <p:cNvSpPr>
            <a:spLocks noChangeShapeType="1"/>
          </p:cNvSpPr>
          <p:nvPr/>
        </p:nvSpPr>
        <p:spPr bwMode="auto">
          <a:xfrm>
            <a:off x="428851" y="4349070"/>
            <a:ext cx="34623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 name="Line 10"/>
          <p:cNvSpPr>
            <a:spLocks noChangeShapeType="1"/>
          </p:cNvSpPr>
          <p:nvPr/>
        </p:nvSpPr>
        <p:spPr bwMode="auto">
          <a:xfrm>
            <a:off x="3894363" y="4363358"/>
            <a:ext cx="47926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3" name="Line 11"/>
          <p:cNvSpPr>
            <a:spLocks noChangeShapeType="1"/>
          </p:cNvSpPr>
          <p:nvPr/>
        </p:nvSpPr>
        <p:spPr bwMode="auto">
          <a:xfrm flipV="1">
            <a:off x="420913" y="2618695"/>
            <a:ext cx="3463925" cy="47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4" name="Line 12"/>
          <p:cNvSpPr>
            <a:spLocks noChangeShapeType="1"/>
          </p:cNvSpPr>
          <p:nvPr/>
        </p:nvSpPr>
        <p:spPr bwMode="auto">
          <a:xfrm>
            <a:off x="3859438" y="2618695"/>
            <a:ext cx="47037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5" name="Rectangle 14"/>
          <p:cNvSpPr>
            <a:spLocks noChangeArrowheads="1"/>
          </p:cNvSpPr>
          <p:nvPr/>
        </p:nvSpPr>
        <p:spPr bwMode="auto">
          <a:xfrm flipH="1">
            <a:off x="3200400" y="2209800"/>
            <a:ext cx="167033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b="1" dirty="0" smtClean="0">
                <a:solidFill>
                  <a:schemeClr val="tx1"/>
                </a:solidFill>
                <a:latin typeface="Arial" pitchFamily="34" charset="0"/>
                <a:cs typeface="Arial" pitchFamily="34" charset="0"/>
              </a:rPr>
              <a:t>Capture Zone</a:t>
            </a:r>
            <a:endParaRPr lang="en-US" sz="1800" b="1" dirty="0">
              <a:solidFill>
                <a:schemeClr val="tx1"/>
              </a:solidFill>
              <a:latin typeface="Arial" pitchFamily="34" charset="0"/>
              <a:cs typeface="Arial" pitchFamily="34" charset="0"/>
            </a:endParaRPr>
          </a:p>
        </p:txBody>
      </p:sp>
      <p:sp>
        <p:nvSpPr>
          <p:cNvPr id="16" name="Line 15"/>
          <p:cNvSpPr>
            <a:spLocks noChangeShapeType="1"/>
          </p:cNvSpPr>
          <p:nvPr/>
        </p:nvSpPr>
        <p:spPr bwMode="auto">
          <a:xfrm flipH="1">
            <a:off x="2402113" y="2623458"/>
            <a:ext cx="502443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 name="Rectangle 17"/>
          <p:cNvSpPr>
            <a:spLocks noChangeArrowheads="1"/>
          </p:cNvSpPr>
          <p:nvPr/>
        </p:nvSpPr>
        <p:spPr bwMode="auto">
          <a:xfrm flipH="1">
            <a:off x="5262237" y="1626212"/>
            <a:ext cx="2077811"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sz="1800" b="1" dirty="0" smtClean="0">
                <a:solidFill>
                  <a:schemeClr val="tx1"/>
                </a:solidFill>
                <a:latin typeface="Arial" pitchFamily="34" charset="0"/>
                <a:cs typeface="Arial" pitchFamily="34" charset="0"/>
              </a:rPr>
              <a:t>RSE-Equipped</a:t>
            </a:r>
            <a:endParaRPr lang="en-US" sz="1800" b="1" dirty="0" smtClean="0">
              <a:solidFill>
                <a:schemeClr val="tx1"/>
              </a:solidFill>
              <a:latin typeface="Arial" pitchFamily="34" charset="0"/>
              <a:cs typeface="Arial" pitchFamily="34" charset="0"/>
            </a:endParaRPr>
          </a:p>
          <a:p>
            <a:pPr algn="ctr"/>
            <a:r>
              <a:rPr lang="en-US" sz="1800" b="1" dirty="0" smtClean="0">
                <a:solidFill>
                  <a:schemeClr val="tx1"/>
                </a:solidFill>
                <a:latin typeface="Arial" pitchFamily="34" charset="0"/>
                <a:cs typeface="Arial" pitchFamily="34" charset="0"/>
              </a:rPr>
              <a:t>Gantry</a:t>
            </a:r>
            <a:endParaRPr lang="en-US" sz="1800" b="1" dirty="0">
              <a:solidFill>
                <a:schemeClr val="tx1"/>
              </a:solidFill>
              <a:latin typeface="Arial" pitchFamily="34" charset="0"/>
              <a:cs typeface="Arial" pitchFamily="34" charset="0"/>
            </a:endParaRPr>
          </a:p>
        </p:txBody>
      </p:sp>
      <p:sp>
        <p:nvSpPr>
          <p:cNvPr id="18" name="Line 18"/>
          <p:cNvSpPr>
            <a:spLocks noChangeShapeType="1"/>
          </p:cNvSpPr>
          <p:nvPr/>
        </p:nvSpPr>
        <p:spPr bwMode="auto">
          <a:xfrm>
            <a:off x="5905726" y="4114120"/>
            <a:ext cx="31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9" name="Rectangle 19" descr="Wide upward diagonal"/>
          <p:cNvSpPr>
            <a:spLocks noChangeArrowheads="1"/>
          </p:cNvSpPr>
          <p:nvPr/>
        </p:nvSpPr>
        <p:spPr bwMode="auto">
          <a:xfrm>
            <a:off x="6077176" y="4430033"/>
            <a:ext cx="433387" cy="207962"/>
          </a:xfrm>
          <a:prstGeom prst="rect">
            <a:avLst/>
          </a:prstGeom>
          <a:pattFill prst="wdUpDiag">
            <a:fgClr>
              <a:schemeClr val="folHlink"/>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 name="Rectangle 20" descr="Wide upward diagonal"/>
          <p:cNvSpPr>
            <a:spLocks noChangeArrowheads="1"/>
          </p:cNvSpPr>
          <p:nvPr/>
        </p:nvSpPr>
        <p:spPr bwMode="auto">
          <a:xfrm>
            <a:off x="6077176" y="2315483"/>
            <a:ext cx="433387" cy="209550"/>
          </a:xfrm>
          <a:prstGeom prst="rect">
            <a:avLst/>
          </a:prstGeom>
          <a:pattFill prst="wdUpDiag">
            <a:fgClr>
              <a:schemeClr val="folHlink"/>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1" name="Line 21"/>
          <p:cNvSpPr>
            <a:spLocks noChangeShapeType="1"/>
          </p:cNvSpPr>
          <p:nvPr/>
        </p:nvSpPr>
        <p:spPr bwMode="auto">
          <a:xfrm>
            <a:off x="6137501" y="2380570"/>
            <a:ext cx="3016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 name="Line 22"/>
          <p:cNvSpPr>
            <a:spLocks noChangeShapeType="1"/>
          </p:cNvSpPr>
          <p:nvPr/>
        </p:nvSpPr>
        <p:spPr bwMode="auto">
          <a:xfrm flipH="1">
            <a:off x="6435951" y="2377395"/>
            <a:ext cx="17462" cy="2200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3" name="Line 23"/>
          <p:cNvSpPr>
            <a:spLocks noChangeShapeType="1"/>
          </p:cNvSpPr>
          <p:nvPr/>
        </p:nvSpPr>
        <p:spPr bwMode="auto">
          <a:xfrm flipH="1">
            <a:off x="6131151" y="4574495"/>
            <a:ext cx="3143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4" name="Line 24"/>
          <p:cNvSpPr>
            <a:spLocks noChangeShapeType="1"/>
          </p:cNvSpPr>
          <p:nvPr/>
        </p:nvSpPr>
        <p:spPr bwMode="auto">
          <a:xfrm flipV="1">
            <a:off x="6135913" y="2377395"/>
            <a:ext cx="0" cy="2200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25" name="Group 25"/>
          <p:cNvGrpSpPr>
            <a:grpSpLocks/>
          </p:cNvGrpSpPr>
          <p:nvPr/>
        </p:nvGrpSpPr>
        <p:grpSpPr bwMode="auto">
          <a:xfrm>
            <a:off x="6169251" y="4155395"/>
            <a:ext cx="233362" cy="388938"/>
            <a:chOff x="4346" y="3357"/>
            <a:chExt cx="268" cy="454"/>
          </a:xfrm>
        </p:grpSpPr>
        <p:sp>
          <p:nvSpPr>
            <p:cNvPr id="26" name="AutoShape 26"/>
            <p:cNvSpPr>
              <a:spLocks noChangeArrowheads="1"/>
            </p:cNvSpPr>
            <p:nvPr/>
          </p:nvSpPr>
          <p:spPr bwMode="auto">
            <a:xfrm rot="10800000">
              <a:off x="4370" y="3357"/>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 name="AutoShape 27"/>
            <p:cNvSpPr>
              <a:spLocks noChangeArrowheads="1"/>
            </p:cNvSpPr>
            <p:nvPr/>
          </p:nvSpPr>
          <p:spPr bwMode="auto">
            <a:xfrm>
              <a:off x="4346" y="3363"/>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8" name="Group 28"/>
          <p:cNvGrpSpPr>
            <a:grpSpLocks/>
          </p:cNvGrpSpPr>
          <p:nvPr/>
        </p:nvGrpSpPr>
        <p:grpSpPr bwMode="auto">
          <a:xfrm>
            <a:off x="6174013" y="3296558"/>
            <a:ext cx="233363" cy="390525"/>
            <a:chOff x="4352" y="2355"/>
            <a:chExt cx="268" cy="454"/>
          </a:xfrm>
        </p:grpSpPr>
        <p:sp>
          <p:nvSpPr>
            <p:cNvPr id="29" name="AutoShape 29"/>
            <p:cNvSpPr>
              <a:spLocks noChangeArrowheads="1"/>
            </p:cNvSpPr>
            <p:nvPr/>
          </p:nvSpPr>
          <p:spPr bwMode="auto">
            <a:xfrm rot="10800000">
              <a:off x="4376" y="2355"/>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 name="AutoShape 30"/>
            <p:cNvSpPr>
              <a:spLocks noChangeArrowheads="1"/>
            </p:cNvSpPr>
            <p:nvPr/>
          </p:nvSpPr>
          <p:spPr bwMode="auto">
            <a:xfrm>
              <a:off x="4352" y="2361"/>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1" name="Group 31"/>
          <p:cNvGrpSpPr>
            <a:grpSpLocks/>
          </p:cNvGrpSpPr>
          <p:nvPr/>
        </p:nvGrpSpPr>
        <p:grpSpPr bwMode="auto">
          <a:xfrm>
            <a:off x="6169251" y="2867933"/>
            <a:ext cx="233362" cy="387350"/>
            <a:chOff x="4346" y="1851"/>
            <a:chExt cx="268" cy="454"/>
          </a:xfrm>
        </p:grpSpPr>
        <p:sp>
          <p:nvSpPr>
            <p:cNvPr id="32" name="AutoShape 32"/>
            <p:cNvSpPr>
              <a:spLocks noChangeArrowheads="1"/>
            </p:cNvSpPr>
            <p:nvPr/>
          </p:nvSpPr>
          <p:spPr bwMode="auto">
            <a:xfrm rot="10800000">
              <a:off x="4370" y="1851"/>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 name="AutoShape 33"/>
            <p:cNvSpPr>
              <a:spLocks noChangeArrowheads="1"/>
            </p:cNvSpPr>
            <p:nvPr/>
          </p:nvSpPr>
          <p:spPr bwMode="auto">
            <a:xfrm>
              <a:off x="4346" y="1857"/>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4" name="Group 34"/>
          <p:cNvGrpSpPr>
            <a:grpSpLocks/>
          </p:cNvGrpSpPr>
          <p:nvPr/>
        </p:nvGrpSpPr>
        <p:grpSpPr bwMode="auto">
          <a:xfrm>
            <a:off x="6174013" y="2426608"/>
            <a:ext cx="233363" cy="385762"/>
            <a:chOff x="4352" y="1335"/>
            <a:chExt cx="268" cy="454"/>
          </a:xfrm>
        </p:grpSpPr>
        <p:sp>
          <p:nvSpPr>
            <p:cNvPr id="35" name="AutoShape 35"/>
            <p:cNvSpPr>
              <a:spLocks noChangeArrowheads="1"/>
            </p:cNvSpPr>
            <p:nvPr/>
          </p:nvSpPr>
          <p:spPr bwMode="auto">
            <a:xfrm rot="10800000">
              <a:off x="4376" y="1335"/>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6" name="AutoShape 36"/>
            <p:cNvSpPr>
              <a:spLocks noChangeArrowheads="1"/>
            </p:cNvSpPr>
            <p:nvPr/>
          </p:nvSpPr>
          <p:spPr bwMode="auto">
            <a:xfrm>
              <a:off x="4352" y="1341"/>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7" name="Group 37"/>
          <p:cNvGrpSpPr>
            <a:grpSpLocks/>
          </p:cNvGrpSpPr>
          <p:nvPr/>
        </p:nvGrpSpPr>
        <p:grpSpPr bwMode="auto">
          <a:xfrm>
            <a:off x="6174013" y="3734708"/>
            <a:ext cx="233363" cy="388937"/>
            <a:chOff x="4352" y="2865"/>
            <a:chExt cx="268" cy="454"/>
          </a:xfrm>
        </p:grpSpPr>
        <p:sp>
          <p:nvSpPr>
            <p:cNvPr id="38" name="AutoShape 38"/>
            <p:cNvSpPr>
              <a:spLocks noChangeArrowheads="1"/>
            </p:cNvSpPr>
            <p:nvPr/>
          </p:nvSpPr>
          <p:spPr bwMode="auto">
            <a:xfrm rot="10800000">
              <a:off x="4376" y="2865"/>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9" name="AutoShape 39"/>
            <p:cNvSpPr>
              <a:spLocks noChangeArrowheads="1"/>
            </p:cNvSpPr>
            <p:nvPr/>
          </p:nvSpPr>
          <p:spPr bwMode="auto">
            <a:xfrm>
              <a:off x="4352" y="2871"/>
              <a:ext cx="244" cy="448"/>
            </a:xfrm>
            <a:prstGeom prst="rtTriangle">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40" name="Line 40"/>
          <p:cNvSpPr>
            <a:spLocks noChangeShapeType="1"/>
          </p:cNvSpPr>
          <p:nvPr/>
        </p:nvSpPr>
        <p:spPr bwMode="auto">
          <a:xfrm>
            <a:off x="428851" y="3507541"/>
            <a:ext cx="8189913" cy="0"/>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1" name="AutoShape 42"/>
          <p:cNvSpPr>
            <a:spLocks noChangeArrowheads="1"/>
          </p:cNvSpPr>
          <p:nvPr/>
        </p:nvSpPr>
        <p:spPr bwMode="auto">
          <a:xfrm>
            <a:off x="1176563" y="2772683"/>
            <a:ext cx="976313" cy="387350"/>
          </a:xfrm>
          <a:prstGeom prst="roundRect">
            <a:avLst>
              <a:gd name="adj" fmla="val 16667"/>
            </a:avLst>
          </a:prstGeom>
          <a:solidFill>
            <a:srgbClr val="62FCAB"/>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2" name="AutoShape 43"/>
          <p:cNvSpPr>
            <a:spLocks noChangeArrowheads="1"/>
          </p:cNvSpPr>
          <p:nvPr/>
        </p:nvSpPr>
        <p:spPr bwMode="auto">
          <a:xfrm rot="10804044">
            <a:off x="1824263" y="2774270"/>
            <a:ext cx="268288"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3" name="Rectangle 44"/>
          <p:cNvSpPr>
            <a:spLocks noChangeArrowheads="1"/>
          </p:cNvSpPr>
          <p:nvPr/>
        </p:nvSpPr>
        <p:spPr bwMode="auto">
          <a:xfrm>
            <a:off x="1897288" y="2893333"/>
            <a:ext cx="74613" cy="122237"/>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4" name="AutoShape 45"/>
          <p:cNvSpPr>
            <a:spLocks noChangeArrowheads="1"/>
          </p:cNvSpPr>
          <p:nvPr/>
        </p:nvSpPr>
        <p:spPr bwMode="auto">
          <a:xfrm rot="10795957" flipH="1">
            <a:off x="1268638" y="2777445"/>
            <a:ext cx="255588"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5" name="Line 48"/>
          <p:cNvSpPr>
            <a:spLocks noChangeShapeType="1"/>
          </p:cNvSpPr>
          <p:nvPr/>
        </p:nvSpPr>
        <p:spPr bwMode="auto">
          <a:xfrm flipH="1">
            <a:off x="5742213" y="3647395"/>
            <a:ext cx="323850" cy="612775"/>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6" name="Line 49"/>
          <p:cNvSpPr>
            <a:spLocks noChangeShapeType="1"/>
          </p:cNvSpPr>
          <p:nvPr/>
        </p:nvSpPr>
        <p:spPr bwMode="auto">
          <a:xfrm flipH="1" flipV="1">
            <a:off x="5716813" y="2671083"/>
            <a:ext cx="334963" cy="657225"/>
          </a:xfrm>
          <a:prstGeom prst="line">
            <a:avLst/>
          </a:prstGeom>
          <a:noFill/>
          <a:ln w="127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7" name="Line 50"/>
          <p:cNvSpPr>
            <a:spLocks noChangeShapeType="1"/>
          </p:cNvSpPr>
          <p:nvPr/>
        </p:nvSpPr>
        <p:spPr bwMode="auto">
          <a:xfrm flipH="1">
            <a:off x="2879951" y="3647395"/>
            <a:ext cx="3194050" cy="639763"/>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8" name="Line 51"/>
          <p:cNvSpPr>
            <a:spLocks noChangeShapeType="1"/>
          </p:cNvSpPr>
          <p:nvPr/>
        </p:nvSpPr>
        <p:spPr bwMode="auto">
          <a:xfrm>
            <a:off x="2879951" y="2661558"/>
            <a:ext cx="3176587"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49" name="Group 52"/>
          <p:cNvGrpSpPr>
            <a:grpSpLocks/>
          </p:cNvGrpSpPr>
          <p:nvPr/>
        </p:nvGrpSpPr>
        <p:grpSpPr bwMode="auto">
          <a:xfrm>
            <a:off x="6066063" y="3333070"/>
            <a:ext cx="74613" cy="314325"/>
            <a:chOff x="4221" y="2918"/>
            <a:chExt cx="78" cy="444"/>
          </a:xfrm>
        </p:grpSpPr>
        <p:sp>
          <p:nvSpPr>
            <p:cNvPr id="50" name="Line 53"/>
            <p:cNvSpPr>
              <a:spLocks noChangeShapeType="1"/>
            </p:cNvSpPr>
            <p:nvPr/>
          </p:nvSpPr>
          <p:spPr bwMode="auto">
            <a:xfrm flipH="1">
              <a:off x="4221" y="2918"/>
              <a:ext cx="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 name="Line 54"/>
            <p:cNvSpPr>
              <a:spLocks noChangeShapeType="1"/>
            </p:cNvSpPr>
            <p:nvPr/>
          </p:nvSpPr>
          <p:spPr bwMode="auto">
            <a:xfrm>
              <a:off x="4225" y="2922"/>
              <a:ext cx="0" cy="4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2" name="Line 55"/>
            <p:cNvSpPr>
              <a:spLocks noChangeShapeType="1"/>
            </p:cNvSpPr>
            <p:nvPr/>
          </p:nvSpPr>
          <p:spPr bwMode="auto">
            <a:xfrm>
              <a:off x="4229" y="3362"/>
              <a:ext cx="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3" name="Line 56"/>
            <p:cNvSpPr>
              <a:spLocks noChangeShapeType="1"/>
            </p:cNvSpPr>
            <p:nvPr/>
          </p:nvSpPr>
          <p:spPr bwMode="auto">
            <a:xfrm>
              <a:off x="4261" y="2922"/>
              <a:ext cx="0" cy="4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54" name="Line 57"/>
          <p:cNvSpPr>
            <a:spLocks noChangeShapeType="1"/>
          </p:cNvSpPr>
          <p:nvPr/>
        </p:nvSpPr>
        <p:spPr bwMode="auto">
          <a:xfrm flipH="1">
            <a:off x="5904138" y="2990170"/>
            <a:ext cx="428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5" name="Line 58"/>
          <p:cNvSpPr>
            <a:spLocks noChangeShapeType="1"/>
          </p:cNvSpPr>
          <p:nvPr/>
        </p:nvSpPr>
        <p:spPr bwMode="auto">
          <a:xfrm flipH="1">
            <a:off x="5904138" y="3507695"/>
            <a:ext cx="428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6" name="Line 59"/>
          <p:cNvSpPr>
            <a:spLocks noChangeShapeType="1"/>
          </p:cNvSpPr>
          <p:nvPr/>
        </p:nvSpPr>
        <p:spPr bwMode="auto">
          <a:xfrm flipH="1">
            <a:off x="5978751" y="3504520"/>
            <a:ext cx="79375"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7" name="Line 74"/>
          <p:cNvSpPr>
            <a:spLocks noChangeShapeType="1"/>
          </p:cNvSpPr>
          <p:nvPr/>
        </p:nvSpPr>
        <p:spPr bwMode="auto">
          <a:xfrm flipV="1">
            <a:off x="2127476" y="4615770"/>
            <a:ext cx="103346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8" name="Rectangle 75"/>
          <p:cNvSpPr>
            <a:spLocks noChangeArrowheads="1"/>
          </p:cNvSpPr>
          <p:nvPr/>
        </p:nvSpPr>
        <p:spPr bwMode="auto">
          <a:xfrm>
            <a:off x="3460976" y="4468133"/>
            <a:ext cx="1557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dirty="0">
                <a:solidFill>
                  <a:schemeClr val="tx1"/>
                </a:solidFill>
                <a:latin typeface="Times New Roman" pitchFamily="18" charset="0"/>
              </a:rPr>
              <a:t> </a:t>
            </a:r>
            <a:r>
              <a:rPr lang="en-US" sz="1800" dirty="0" smtClean="0">
                <a:solidFill>
                  <a:schemeClr val="tx1"/>
                </a:solidFill>
                <a:latin typeface="Times New Roman" pitchFamily="18" charset="0"/>
              </a:rPr>
              <a:t>30 m</a:t>
            </a:r>
            <a:br>
              <a:rPr lang="en-US" sz="1800" dirty="0" smtClean="0">
                <a:solidFill>
                  <a:schemeClr val="tx1"/>
                </a:solidFill>
                <a:latin typeface="Times New Roman" pitchFamily="18" charset="0"/>
              </a:rPr>
            </a:br>
            <a:r>
              <a:rPr lang="en-US" sz="1800" dirty="0" smtClean="0">
                <a:solidFill>
                  <a:schemeClr val="tx1"/>
                </a:solidFill>
                <a:latin typeface="Times New Roman" pitchFamily="18" charset="0"/>
              </a:rPr>
              <a:t>(</a:t>
            </a:r>
            <a:r>
              <a:rPr lang="en-US" sz="1800" dirty="0">
                <a:solidFill>
                  <a:schemeClr val="tx1"/>
                </a:solidFill>
                <a:latin typeface="Times New Roman" pitchFamily="18" charset="0"/>
              </a:rPr>
              <a:t>98 ft)</a:t>
            </a:r>
          </a:p>
        </p:txBody>
      </p:sp>
      <p:sp>
        <p:nvSpPr>
          <p:cNvPr id="59" name="Line 76"/>
          <p:cNvSpPr>
            <a:spLocks noChangeShapeType="1"/>
          </p:cNvSpPr>
          <p:nvPr/>
        </p:nvSpPr>
        <p:spPr bwMode="auto">
          <a:xfrm>
            <a:off x="5072288" y="4603070"/>
            <a:ext cx="939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60" name="Group 79"/>
          <p:cNvGrpSpPr>
            <a:grpSpLocks/>
          </p:cNvGrpSpPr>
          <p:nvPr/>
        </p:nvGrpSpPr>
        <p:grpSpPr bwMode="auto">
          <a:xfrm>
            <a:off x="6177188" y="3341008"/>
            <a:ext cx="74613" cy="315912"/>
            <a:chOff x="4221" y="2918"/>
            <a:chExt cx="78" cy="444"/>
          </a:xfrm>
        </p:grpSpPr>
        <p:sp>
          <p:nvSpPr>
            <p:cNvPr id="61" name="Line 80"/>
            <p:cNvSpPr>
              <a:spLocks noChangeShapeType="1"/>
            </p:cNvSpPr>
            <p:nvPr/>
          </p:nvSpPr>
          <p:spPr bwMode="auto">
            <a:xfrm flipH="1">
              <a:off x="4221" y="2918"/>
              <a:ext cx="78" cy="0"/>
            </a:xfrm>
            <a:prstGeom prst="line">
              <a:avLst/>
            </a:prstGeom>
            <a:noFill/>
            <a:ln w="127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2" name="Line 81"/>
            <p:cNvSpPr>
              <a:spLocks noChangeShapeType="1"/>
            </p:cNvSpPr>
            <p:nvPr/>
          </p:nvSpPr>
          <p:spPr bwMode="auto">
            <a:xfrm>
              <a:off x="4225" y="2922"/>
              <a:ext cx="0" cy="436"/>
            </a:xfrm>
            <a:prstGeom prst="line">
              <a:avLst/>
            </a:prstGeom>
            <a:noFill/>
            <a:ln w="127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3" name="Line 82"/>
            <p:cNvSpPr>
              <a:spLocks noChangeShapeType="1"/>
            </p:cNvSpPr>
            <p:nvPr/>
          </p:nvSpPr>
          <p:spPr bwMode="auto">
            <a:xfrm>
              <a:off x="4229" y="3362"/>
              <a:ext cx="62" cy="0"/>
            </a:xfrm>
            <a:prstGeom prst="line">
              <a:avLst/>
            </a:prstGeom>
            <a:noFill/>
            <a:ln w="127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4" name="Line 83"/>
            <p:cNvSpPr>
              <a:spLocks noChangeShapeType="1"/>
            </p:cNvSpPr>
            <p:nvPr/>
          </p:nvSpPr>
          <p:spPr bwMode="auto">
            <a:xfrm>
              <a:off x="4261" y="2922"/>
              <a:ext cx="0" cy="436"/>
            </a:xfrm>
            <a:prstGeom prst="line">
              <a:avLst/>
            </a:prstGeom>
            <a:noFill/>
            <a:ln w="127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65" name="Line 84"/>
          <p:cNvSpPr>
            <a:spLocks noChangeShapeType="1"/>
          </p:cNvSpPr>
          <p:nvPr/>
        </p:nvSpPr>
        <p:spPr bwMode="auto">
          <a:xfrm rot="954412" flipH="1">
            <a:off x="5812063" y="3483883"/>
            <a:ext cx="222250" cy="90805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6" name="Line 85"/>
          <p:cNvSpPr>
            <a:spLocks noChangeShapeType="1"/>
          </p:cNvSpPr>
          <p:nvPr/>
        </p:nvSpPr>
        <p:spPr bwMode="auto">
          <a:xfrm rot="954412" flipH="1" flipV="1">
            <a:off x="5643788" y="2772683"/>
            <a:ext cx="646113" cy="700087"/>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7" name="AutoShape 86"/>
          <p:cNvSpPr>
            <a:spLocks noChangeArrowheads="1"/>
          </p:cNvSpPr>
          <p:nvPr/>
        </p:nvSpPr>
        <p:spPr bwMode="auto">
          <a:xfrm>
            <a:off x="2535463" y="3693433"/>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8" name="AutoShape 87"/>
          <p:cNvSpPr>
            <a:spLocks noChangeArrowheads="1"/>
          </p:cNvSpPr>
          <p:nvPr/>
        </p:nvSpPr>
        <p:spPr bwMode="auto">
          <a:xfrm rot="10804044">
            <a:off x="3156176" y="3693433"/>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9" name="Rectangle 88" descr="Small checker board"/>
          <p:cNvSpPr>
            <a:spLocks noChangeArrowheads="1"/>
          </p:cNvSpPr>
          <p:nvPr/>
        </p:nvSpPr>
        <p:spPr bwMode="auto">
          <a:xfrm>
            <a:off x="3203801" y="3825195"/>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0" name="AutoShape 89"/>
          <p:cNvSpPr>
            <a:spLocks noChangeArrowheads="1"/>
          </p:cNvSpPr>
          <p:nvPr/>
        </p:nvSpPr>
        <p:spPr bwMode="auto">
          <a:xfrm rot="10795956" flipH="1">
            <a:off x="2664051" y="3696608"/>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1" name="AutoShape 90"/>
          <p:cNvSpPr>
            <a:spLocks noChangeArrowheads="1"/>
          </p:cNvSpPr>
          <p:nvPr/>
        </p:nvSpPr>
        <p:spPr bwMode="auto">
          <a:xfrm rot="10800000" flipH="1" flipV="1">
            <a:off x="3206976" y="2918733"/>
            <a:ext cx="976312"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2" name="AutoShape 91"/>
          <p:cNvSpPr>
            <a:spLocks noChangeArrowheads="1"/>
          </p:cNvSpPr>
          <p:nvPr/>
        </p:nvSpPr>
        <p:spPr bwMode="auto">
          <a:xfrm rot="4043" flipH="1" flipV="1">
            <a:off x="3826101" y="2918733"/>
            <a:ext cx="268287" cy="382587"/>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3" name="Rectangle 92" descr="Large confetti"/>
          <p:cNvSpPr>
            <a:spLocks noChangeArrowheads="1"/>
          </p:cNvSpPr>
          <p:nvPr/>
        </p:nvSpPr>
        <p:spPr bwMode="auto">
          <a:xfrm rot="10800000" flipH="1" flipV="1">
            <a:off x="3873726" y="3048908"/>
            <a:ext cx="74612" cy="123825"/>
          </a:xfrm>
          <a:prstGeom prst="rect">
            <a:avLst/>
          </a:prstGeom>
          <a:pattFill prst="lgConfetti">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4" name="AutoShape 93"/>
          <p:cNvSpPr>
            <a:spLocks noChangeArrowheads="1"/>
          </p:cNvSpPr>
          <p:nvPr/>
        </p:nvSpPr>
        <p:spPr bwMode="auto">
          <a:xfrm rot="21595956" flipV="1">
            <a:off x="3333976" y="2920320"/>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75" name="Group 1"/>
          <p:cNvGrpSpPr/>
          <p:nvPr/>
        </p:nvGrpSpPr>
        <p:grpSpPr>
          <a:xfrm>
            <a:off x="417863" y="3768045"/>
            <a:ext cx="976313" cy="387350"/>
            <a:chOff x="863375" y="5469720"/>
            <a:chExt cx="976313" cy="387350"/>
          </a:xfrm>
        </p:grpSpPr>
        <p:sp>
          <p:nvSpPr>
            <p:cNvPr id="76"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7"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8"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9"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81" name="Date Placeholder 5"/>
          <p:cNvSpPr txBox="1">
            <a:spLocks/>
          </p:cNvSpPr>
          <p:nvPr/>
        </p:nvSpPr>
        <p:spPr>
          <a:xfrm>
            <a:off x="566206" y="230351"/>
            <a:ext cx="1874823"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smtClean="0">
                <a:solidFill>
                  <a:schemeClr val="tx1"/>
                </a:solidFill>
              </a:rPr>
              <a:t>May 2013</a:t>
            </a:r>
            <a:endParaRPr lang="en-GB" sz="1800" b="1" dirty="0">
              <a:solidFill>
                <a:schemeClr val="tx1"/>
              </a:solidFill>
            </a:endParaRPr>
          </a:p>
        </p:txBody>
      </p:sp>
      <p:sp>
        <p:nvSpPr>
          <p:cNvPr id="83" name="Footer Placeholder 82"/>
          <p:cNvSpPr>
            <a:spLocks noGrp="1"/>
          </p:cNvSpPr>
          <p:nvPr>
            <p:ph type="ftr" idx="11"/>
          </p:nvPr>
        </p:nvSpPr>
        <p:spPr/>
        <p:txBody>
          <a:bodyPr/>
          <a:lstStyle/>
          <a:p>
            <a:r>
              <a:rPr lang="en-GB" smtClean="0"/>
              <a:t>John Kenney, Toyota Info Technology Center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smtClean="0"/>
              <a:t>May 2013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dirty="0" smtClean="0"/>
              <a:t>John Kenney, Toyota Info Technology Center </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This presentation provides information about Dedicated Short Range Communication (DSRC), which uses IEEE 802.11p in the 5.9 GHz band in the US and Europe.  The primary purpose of the presentation is to illustrate many vehicle-to-vehicle and vehicle-to/from-infrastructure use cases for DSRC</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solidFill>
                  <a:schemeClr val="tx2"/>
                </a:solidFill>
              </a:rPr>
              <a:t>V2I Safety Use Case: RR Grade Crossing</a:t>
            </a:r>
            <a:endParaRPr lang="en-US" dirty="0"/>
          </a:p>
        </p:txBody>
      </p:sp>
      <p:sp>
        <p:nvSpPr>
          <p:cNvPr id="3" name="Date Placeholder 2"/>
          <p:cNvSpPr>
            <a:spLocks noGrp="1"/>
          </p:cNvSpPr>
          <p:nvPr>
            <p:ph type="dt" idx="10"/>
          </p:nvPr>
        </p:nvSpPr>
        <p:spPr/>
        <p:txBody>
          <a:bodyPr/>
          <a:lstStyle/>
          <a:p>
            <a:r>
              <a:rPr lang="en-US" smtClean="0"/>
              <a:t>May 2013</a:t>
            </a:r>
            <a:endParaRPr lang="en-GB" dirty="0"/>
          </a:p>
        </p:txBody>
      </p:sp>
      <p:sp>
        <p:nvSpPr>
          <p:cNvPr id="4" name="Footer Placeholder 3"/>
          <p:cNvSpPr>
            <a:spLocks noGrp="1"/>
          </p:cNvSpPr>
          <p:nvPr>
            <p:ph type="ftr" idx="11"/>
          </p:nvPr>
        </p:nvSpPr>
        <p:spPr/>
        <p:txBody>
          <a:bodyPr/>
          <a:lstStyle/>
          <a:p>
            <a:r>
              <a:rPr lang="en-GB" dirty="0" smtClean="0"/>
              <a:t>John Kenney, Toyota Info Technology Center </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20</a:t>
            </a:fld>
            <a:endParaRPr lang="en-GB"/>
          </a:p>
        </p:txBody>
      </p:sp>
      <p:sp>
        <p:nvSpPr>
          <p:cNvPr id="6" name="Line 515"/>
          <p:cNvSpPr>
            <a:spLocks noChangeShapeType="1"/>
          </p:cNvSpPr>
          <p:nvPr/>
        </p:nvSpPr>
        <p:spPr bwMode="auto">
          <a:xfrm>
            <a:off x="4549775" y="3398838"/>
            <a:ext cx="0" cy="2555874"/>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 name="AutoShape 3"/>
          <p:cNvSpPr>
            <a:spLocks noChangeAspect="1" noChangeArrowheads="1"/>
          </p:cNvSpPr>
          <p:nvPr/>
        </p:nvSpPr>
        <p:spPr bwMode="auto">
          <a:xfrm>
            <a:off x="3567113" y="1820863"/>
            <a:ext cx="5486400" cy="3392487"/>
          </a:xfrm>
          <a:prstGeom prst="rect">
            <a:avLst/>
          </a:prstGeom>
          <a:noFill/>
          <a:ln w="9525">
            <a:noFill/>
            <a:miter lim="800000"/>
            <a:headEnd/>
            <a:tailEnd/>
          </a:ln>
        </p:spPr>
        <p:txBody>
          <a:bodyPr/>
          <a:lstStyle/>
          <a:p>
            <a:endParaRPr lang="en-US">
              <a:solidFill>
                <a:schemeClr val="tx1"/>
              </a:solidFill>
            </a:endParaRPr>
          </a:p>
        </p:txBody>
      </p:sp>
      <p:grpSp>
        <p:nvGrpSpPr>
          <p:cNvPr id="8" name="Group 4"/>
          <p:cNvGrpSpPr>
            <a:grpSpLocks/>
          </p:cNvGrpSpPr>
          <p:nvPr/>
        </p:nvGrpSpPr>
        <p:grpSpPr bwMode="auto">
          <a:xfrm>
            <a:off x="4808537" y="3480535"/>
            <a:ext cx="365125" cy="976313"/>
            <a:chOff x="3021" y="3884"/>
            <a:chExt cx="230" cy="615"/>
          </a:xfrm>
        </p:grpSpPr>
        <p:sp>
          <p:nvSpPr>
            <p:cNvPr id="9" name="AutoShape 5"/>
            <p:cNvSpPr>
              <a:spLocks noChangeArrowheads="1"/>
            </p:cNvSpPr>
            <p:nvPr/>
          </p:nvSpPr>
          <p:spPr bwMode="auto">
            <a:xfrm rot="-5400000">
              <a:off x="2829" y="4077"/>
              <a:ext cx="615" cy="229"/>
            </a:xfrm>
            <a:prstGeom prst="roundRect">
              <a:avLst>
                <a:gd name="adj" fmla="val 16667"/>
              </a:avLst>
            </a:prstGeom>
            <a:solidFill>
              <a:srgbClr val="62FCAB"/>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 name="AutoShape 6"/>
            <p:cNvSpPr>
              <a:spLocks noChangeArrowheads="1"/>
            </p:cNvSpPr>
            <p:nvPr/>
          </p:nvSpPr>
          <p:spPr bwMode="auto">
            <a:xfrm rot="5404044">
              <a:off x="3050" y="3909"/>
              <a:ext cx="169" cy="227"/>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 name="Rectangle 7"/>
            <p:cNvSpPr>
              <a:spLocks noChangeArrowheads="1"/>
            </p:cNvSpPr>
            <p:nvPr/>
          </p:nvSpPr>
          <p:spPr bwMode="auto">
            <a:xfrm rot="-5400000">
              <a:off x="3112" y="4017"/>
              <a:ext cx="47" cy="73"/>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 name="AutoShape 8"/>
            <p:cNvSpPr>
              <a:spLocks noChangeArrowheads="1"/>
            </p:cNvSpPr>
            <p:nvPr/>
          </p:nvSpPr>
          <p:spPr bwMode="auto">
            <a:xfrm rot="5395957" flipH="1">
              <a:off x="3056" y="4223"/>
              <a:ext cx="161" cy="227"/>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3" name="Group 9"/>
          <p:cNvGrpSpPr>
            <a:grpSpLocks/>
          </p:cNvGrpSpPr>
          <p:nvPr/>
        </p:nvGrpSpPr>
        <p:grpSpPr bwMode="auto">
          <a:xfrm>
            <a:off x="-201613" y="1949450"/>
            <a:ext cx="1978026" cy="384175"/>
            <a:chOff x="4309" y="1513"/>
            <a:chExt cx="1246" cy="242"/>
          </a:xfrm>
        </p:grpSpPr>
        <p:sp>
          <p:nvSpPr>
            <p:cNvPr id="14" name="Freeform 10"/>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 name="Freeform 11"/>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 name="Freeform 12"/>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 name="Freeform 13"/>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 name="Freeform 14"/>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 name="Freeform 15"/>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 name="Freeform 16"/>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 name="Freeform 17"/>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 name="Freeform 18"/>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 name="Freeform 19"/>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 name="Freeform 20"/>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 name="Freeform 21"/>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 name="Freeform 22"/>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 name="Freeform 23"/>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 name="Freeform 24"/>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 name="Freeform 25"/>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 name="Freeform 26"/>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 name="Freeform 27"/>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 name="Freeform 28"/>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 name="Freeform 29"/>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 name="Freeform 30"/>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 name="Freeform 31"/>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 name="Freeform 32"/>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 name="Freeform 33"/>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 name="Freeform 34"/>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 name="Freeform 35"/>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 name="Freeform 36"/>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 name="Freeform 37"/>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 name="Freeform 38"/>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 name="Freeform 39"/>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 name="Freeform 40"/>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 name="Freeform 41"/>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 name="Freeform 42"/>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 name="Freeform 43"/>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 name="Freeform 44"/>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 name="Freeform 45"/>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 name="Freeform 46"/>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1" name="Freeform 47"/>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 name="Freeform 48"/>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 name="Freeform 49"/>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 name="Freeform 50"/>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 name="Freeform 51"/>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 name="Freeform 52"/>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 name="Freeform 53"/>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 name="Freeform 54"/>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 name="Freeform 55"/>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 name="Freeform 56"/>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 name="Freeform 57"/>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 name="Freeform 58"/>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 name="Freeform 59"/>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 name="Freeform 60"/>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 name="Freeform 61"/>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 name="Freeform 62"/>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 name="Freeform 63"/>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 name="Freeform 64"/>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 name="Freeform 65"/>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 name="Freeform 66"/>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 name="Freeform 67"/>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 name="Freeform 68"/>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 name="Freeform 69"/>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 name="Freeform 70"/>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 name="Freeform 71"/>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 name="Freeform 72"/>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 name="Freeform 73"/>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 name="Freeform 74"/>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 name="Freeform 75"/>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 name="Freeform 76"/>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 name="Freeform 77"/>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 name="Freeform 78"/>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 name="Freeform 79"/>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 name="Freeform 80"/>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 name="Freeform 81"/>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 name="Freeform 82"/>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 name="Freeform 83"/>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 name="Freeform 84"/>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 name="Freeform 85"/>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 name="Freeform 86"/>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 name="Freeform 87"/>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 name="Freeform 88"/>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 name="Freeform 89"/>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 name="Freeform 90"/>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 name="Freeform 91"/>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 name="Freeform 92"/>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 name="Freeform 93"/>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 name="Freeform 94"/>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 name="Freeform 95"/>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 name="Freeform 96"/>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 name="Freeform 97"/>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 name="Freeform 98"/>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 name="Freeform 99"/>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 name="Freeform 100"/>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 name="Freeform 101"/>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 name="Freeform 102"/>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 name="Freeform 103"/>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 name="Freeform 104"/>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 name="Freeform 105"/>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 name="Freeform 106"/>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 name="Freeform 107"/>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 name="Freeform 108"/>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 name="Freeform 109"/>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 name="Freeform 110"/>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 name="Freeform 111"/>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 name="Freeform 112"/>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 name="Freeform 113"/>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 name="Freeform 114"/>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 name="Freeform 115"/>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 name="Freeform 116"/>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 name="Freeform 117"/>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 name="Freeform 118"/>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 name="Freeform 119"/>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 name="Freeform 120"/>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 name="Freeform 121"/>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 name="Freeform 122"/>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 name="Freeform 123"/>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8" name="Freeform 124"/>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9" name="Freeform 125"/>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0" name="Freeform 126"/>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1" name="Freeform 127"/>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2" name="Freeform 128"/>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3" name="Freeform 129"/>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4" name="Freeform 130"/>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5" name="Freeform 131"/>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6" name="Freeform 132"/>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7" name="Freeform 133"/>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8" name="Freeform 134"/>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39" name="Freeform 135"/>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0" name="Freeform 136"/>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1" name="Freeform 137"/>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2" name="Freeform 138"/>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3" name="Freeform 139"/>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4" name="Freeform 140"/>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5" name="Freeform 141"/>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6" name="Freeform 142"/>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7" name="Freeform 143"/>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8" name="Freeform 144"/>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49" name="Freeform 145"/>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0" name="Freeform 146"/>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1" name="Freeform 147"/>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2" name="Freeform 148"/>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3" name="Freeform 149"/>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4" name="Freeform 150"/>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5" name="Freeform 151"/>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6" name="Freeform 152"/>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7" name="Freeform 153"/>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8" name="Freeform 154"/>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59" name="Freeform 155"/>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0" name="Freeform 156"/>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1" name="Freeform 157"/>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2" name="Freeform 158"/>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3" name="Freeform 159"/>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4" name="Freeform 160"/>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5" name="Freeform 161"/>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6" name="Freeform 162"/>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7" name="Freeform 163"/>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8" name="Freeform 164"/>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69" name="Freeform 165"/>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0" name="Freeform 166"/>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1" name="Freeform 167"/>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2" name="Freeform 168"/>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3" name="Freeform 169"/>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4" name="Freeform 170"/>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5" name="Freeform 171"/>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6" name="Freeform 172"/>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7" name="Freeform 173"/>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8" name="Freeform 174"/>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79" name="Freeform 175"/>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0" name="Freeform 176"/>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1" name="Freeform 177"/>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2" name="Freeform 178"/>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3" name="Freeform 179"/>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4" name="Freeform 180"/>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5" name="Freeform 181"/>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6" name="Freeform 182"/>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7" name="Freeform 183"/>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8" name="Freeform 184"/>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89" name="Freeform 185"/>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0" name="Freeform 186"/>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1" name="Freeform 187"/>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2" name="Freeform 188"/>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3" name="Freeform 189"/>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4" name="Freeform 190"/>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5" name="Freeform 191"/>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6" name="Freeform 192"/>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7" name="Freeform 193"/>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8" name="Freeform 194"/>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99" name="Freeform 195"/>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0" name="Freeform 196"/>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1" name="Freeform 197"/>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2" name="Freeform 198"/>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3" name="Freeform 199"/>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4" name="Freeform 200"/>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5" name="Freeform 201"/>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6" name="Freeform 202"/>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7" name="Freeform 203"/>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8" name="Freeform 204"/>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09" name="Freeform 205"/>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0" name="Freeform 206"/>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1" name="Freeform 207"/>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2" name="Freeform 208"/>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3" name="Freeform 209"/>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4" name="Freeform 210"/>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5" name="Freeform 211"/>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6" name="Freeform 212"/>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7" name="Freeform 213"/>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8" name="Freeform 214"/>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19" name="Freeform 215"/>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0" name="Freeform 216"/>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1" name="Freeform 217"/>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2" name="Freeform 218"/>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3" name="Freeform 219"/>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4" name="Freeform 220"/>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5" name="Freeform 221"/>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6" name="Freeform 222"/>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7" name="Freeform 223"/>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8" name="Freeform 224"/>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29" name="Freeform 225"/>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0" name="Freeform 226"/>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1" name="Freeform 227"/>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2" name="Freeform 228"/>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3" name="Freeform 229"/>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4" name="Freeform 230"/>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5" name="Freeform 231"/>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6" name="Freeform 232"/>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7" name="Freeform 233"/>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8" name="Freeform 234"/>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39" name="Freeform 235"/>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0" name="Freeform 236"/>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1" name="Freeform 237"/>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2" name="Freeform 238"/>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3" name="Freeform 239"/>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4" name="Freeform 240"/>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5" name="Freeform 241"/>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6" name="Freeform 242"/>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7" name="Freeform 243"/>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8" name="Freeform 244"/>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49" name="Freeform 245"/>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0" name="Freeform 246"/>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1" name="Freeform 247"/>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2" name="Freeform 248"/>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3" name="Freeform 249"/>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4" name="Freeform 250"/>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5" name="Freeform 251"/>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6" name="Freeform 252"/>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7" name="Freeform 253"/>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58" name="Freeform 254"/>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259" name="Freeform 255"/>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0" name="Freeform 256"/>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1" name="Line 257"/>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2" name="Freeform 258"/>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3" name="Freeform 259"/>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grpSp>
        <p:nvGrpSpPr>
          <p:cNvPr id="264" name="Group 260"/>
          <p:cNvGrpSpPr>
            <a:grpSpLocks/>
          </p:cNvGrpSpPr>
          <p:nvPr/>
        </p:nvGrpSpPr>
        <p:grpSpPr bwMode="auto">
          <a:xfrm>
            <a:off x="1665288" y="1949450"/>
            <a:ext cx="1978025" cy="384175"/>
            <a:chOff x="4309" y="1513"/>
            <a:chExt cx="1246" cy="242"/>
          </a:xfrm>
        </p:grpSpPr>
        <p:sp>
          <p:nvSpPr>
            <p:cNvPr id="265" name="Freeform 261"/>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6" name="Freeform 262"/>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7" name="Freeform 263"/>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8" name="Freeform 264"/>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69" name="Freeform 265"/>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0" name="Freeform 266"/>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1" name="Freeform 267"/>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2" name="Freeform 268"/>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3" name="Freeform 269"/>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4" name="Freeform 270"/>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5" name="Freeform 271"/>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6" name="Freeform 272"/>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7" name="Freeform 273"/>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8" name="Freeform 274"/>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79" name="Freeform 275"/>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0" name="Freeform 276"/>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1" name="Freeform 277"/>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2" name="Freeform 278"/>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3" name="Freeform 279"/>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4" name="Freeform 280"/>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5" name="Freeform 281"/>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6" name="Freeform 282"/>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7" name="Freeform 283"/>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8" name="Freeform 284"/>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89" name="Freeform 285"/>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0" name="Freeform 286"/>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1" name="Freeform 287"/>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2" name="Freeform 288"/>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3" name="Freeform 289"/>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4" name="Freeform 290"/>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5" name="Freeform 291"/>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6" name="Freeform 292"/>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7" name="Freeform 293"/>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8" name="Freeform 294"/>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299" name="Freeform 295"/>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0" name="Freeform 296"/>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1" name="Freeform 297"/>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2" name="Freeform 298"/>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3" name="Freeform 299"/>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4" name="Freeform 300"/>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5" name="Freeform 301"/>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6" name="Freeform 302"/>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7" name="Freeform 303"/>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8" name="Freeform 304"/>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09" name="Freeform 305"/>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0" name="Freeform 306"/>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1" name="Freeform 307"/>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2" name="Freeform 308"/>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3" name="Freeform 309"/>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4" name="Freeform 310"/>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5" name="Freeform 311"/>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6" name="Freeform 312"/>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7" name="Freeform 313"/>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8" name="Freeform 314"/>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19" name="Freeform 315"/>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0" name="Freeform 316"/>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1" name="Freeform 317"/>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2" name="Freeform 318"/>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3" name="Freeform 319"/>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4" name="Freeform 320"/>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5" name="Freeform 321"/>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6" name="Freeform 322"/>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7" name="Freeform 323"/>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8" name="Freeform 324"/>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29" name="Freeform 325"/>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0" name="Freeform 326"/>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1" name="Freeform 327"/>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2" name="Freeform 328"/>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3" name="Freeform 329"/>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4" name="Freeform 330"/>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5" name="Freeform 331"/>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6" name="Freeform 332"/>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7" name="Freeform 333"/>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8" name="Freeform 334"/>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39" name="Freeform 335"/>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0" name="Freeform 336"/>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1" name="Freeform 337"/>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2" name="Freeform 338"/>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3" name="Freeform 339"/>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4" name="Freeform 340"/>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5" name="Freeform 341"/>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6" name="Freeform 342"/>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7" name="Freeform 343"/>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8" name="Freeform 344"/>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49" name="Freeform 345"/>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0" name="Freeform 346"/>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1" name="Freeform 347"/>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2" name="Freeform 348"/>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3" name="Freeform 349"/>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4" name="Freeform 350"/>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5" name="Freeform 351"/>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6" name="Freeform 352"/>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7" name="Freeform 353"/>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8" name="Freeform 354"/>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59" name="Freeform 355"/>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0" name="Freeform 356"/>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1" name="Freeform 357"/>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2" name="Freeform 358"/>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3" name="Freeform 359"/>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4" name="Freeform 360"/>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5" name="Freeform 361"/>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6" name="Freeform 362"/>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7" name="Freeform 363"/>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8" name="Freeform 364"/>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69" name="Freeform 365"/>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0" name="Freeform 366"/>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1" name="Freeform 367"/>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2" name="Freeform 368"/>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3" name="Freeform 369"/>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4" name="Freeform 370"/>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5" name="Freeform 371"/>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6" name="Freeform 372"/>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7" name="Freeform 373"/>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8" name="Freeform 374"/>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79" name="Freeform 375"/>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0" name="Freeform 376"/>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1" name="Freeform 377"/>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2" name="Freeform 378"/>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3" name="Freeform 379"/>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4" name="Freeform 380"/>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5" name="Freeform 381"/>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6" name="Freeform 382"/>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7" name="Freeform 383"/>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8" name="Freeform 384"/>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89" name="Freeform 385"/>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0" name="Freeform 386"/>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1" name="Freeform 387"/>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2" name="Freeform 388"/>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3" name="Freeform 389"/>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4" name="Freeform 390"/>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5" name="Freeform 391"/>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6" name="Freeform 392"/>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7" name="Freeform 393"/>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8" name="Freeform 394"/>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399" name="Freeform 395"/>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0" name="Freeform 396"/>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1" name="Freeform 397"/>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2" name="Freeform 398"/>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3" name="Freeform 399"/>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4" name="Freeform 400"/>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5" name="Freeform 401"/>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6" name="Freeform 402"/>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7" name="Freeform 403"/>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8" name="Freeform 404"/>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09" name="Freeform 405"/>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0" name="Freeform 406"/>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1" name="Freeform 407"/>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2" name="Freeform 408"/>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3" name="Freeform 409"/>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4" name="Freeform 410"/>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5" name="Freeform 411"/>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6" name="Freeform 412"/>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7" name="Freeform 413"/>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8" name="Freeform 414"/>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19" name="Freeform 415"/>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0" name="Freeform 416"/>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1" name="Freeform 417"/>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2" name="Freeform 418"/>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3" name="Freeform 419"/>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4" name="Freeform 420"/>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5" name="Freeform 421"/>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6" name="Freeform 422"/>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7" name="Freeform 423"/>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8" name="Freeform 424"/>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29" name="Freeform 425"/>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0" name="Freeform 426"/>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1" name="Freeform 427"/>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2" name="Freeform 428"/>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3" name="Freeform 429"/>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4" name="Freeform 430"/>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5" name="Freeform 431"/>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6" name="Freeform 432"/>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7" name="Freeform 433"/>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8" name="Freeform 434"/>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39" name="Freeform 435"/>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0" name="Freeform 436"/>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1" name="Freeform 437"/>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2" name="Freeform 438"/>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3" name="Freeform 439"/>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4" name="Freeform 440"/>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5" name="Freeform 441"/>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6" name="Freeform 442"/>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7" name="Freeform 443"/>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8" name="Freeform 444"/>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49" name="Freeform 445"/>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0" name="Freeform 446"/>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1" name="Freeform 447"/>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2" name="Freeform 448"/>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3" name="Freeform 449"/>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4" name="Freeform 450"/>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5" name="Freeform 451"/>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6" name="Freeform 452"/>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7" name="Freeform 453"/>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8" name="Freeform 454"/>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59" name="Freeform 455"/>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0" name="Freeform 456"/>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1" name="Freeform 457"/>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2" name="Freeform 458"/>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3" name="Freeform 459"/>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4" name="Freeform 460"/>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5" name="Freeform 461"/>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6" name="Freeform 462"/>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7" name="Freeform 463"/>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8" name="Freeform 464"/>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69" name="Freeform 465"/>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0" name="Freeform 466"/>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1" name="Freeform 467"/>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2" name="Freeform 468"/>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3" name="Freeform 469"/>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4" name="Freeform 470"/>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5" name="Freeform 471"/>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6" name="Freeform 472"/>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7" name="Freeform 473"/>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8" name="Freeform 474"/>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79" name="Freeform 475"/>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0" name="Freeform 476"/>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1" name="Freeform 477"/>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2" name="Freeform 478"/>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3" name="Freeform 479"/>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4" name="Freeform 480"/>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5" name="Freeform 481"/>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6" name="Freeform 482"/>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7" name="Freeform 483"/>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8" name="Freeform 484"/>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89" name="Freeform 485"/>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0" name="Freeform 486"/>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1" name="Freeform 487"/>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2" name="Freeform 488"/>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3" name="Freeform 489"/>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4" name="Freeform 490"/>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5" name="Freeform 491"/>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6" name="Freeform 492"/>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7" name="Freeform 493"/>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8" name="Freeform 494"/>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499" name="Freeform 495"/>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0" name="Freeform 496"/>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1" name="Freeform 497"/>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2" name="Freeform 498"/>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3" name="Freeform 499"/>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4" name="Freeform 500"/>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5" name="Freeform 501"/>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6" name="Freeform 502"/>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7" name="Freeform 503"/>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8" name="Freeform 504"/>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09" name="Freeform 505"/>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510" name="Freeform 506"/>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11" name="Freeform 507"/>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12" name="Line 508"/>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3" name="Freeform 509"/>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14" name="Freeform 510"/>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sp>
        <p:nvSpPr>
          <p:cNvPr id="515" name="Line 512"/>
          <p:cNvSpPr>
            <a:spLocks noChangeShapeType="1"/>
          </p:cNvSpPr>
          <p:nvPr/>
        </p:nvSpPr>
        <p:spPr bwMode="auto">
          <a:xfrm>
            <a:off x="3711575" y="2971800"/>
            <a:ext cx="0" cy="2982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6" name="Line 514"/>
          <p:cNvSpPr>
            <a:spLocks noChangeShapeType="1"/>
          </p:cNvSpPr>
          <p:nvPr/>
        </p:nvSpPr>
        <p:spPr bwMode="auto">
          <a:xfrm>
            <a:off x="5386388" y="2971800"/>
            <a:ext cx="0" cy="2982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7" name="Line 515"/>
          <p:cNvSpPr>
            <a:spLocks noChangeShapeType="1"/>
          </p:cNvSpPr>
          <p:nvPr/>
        </p:nvSpPr>
        <p:spPr bwMode="auto">
          <a:xfrm>
            <a:off x="4549775" y="1309688"/>
            <a:ext cx="0" cy="1814512"/>
          </a:xfrm>
          <a:prstGeom prst="line">
            <a:avLst/>
          </a:prstGeom>
          <a:noFill/>
          <a:ln w="38100" cmpd="dbl">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18" name="Rectangle 517"/>
          <p:cNvSpPr>
            <a:spLocks noChangeArrowheads="1"/>
          </p:cNvSpPr>
          <p:nvPr/>
        </p:nvSpPr>
        <p:spPr bwMode="auto">
          <a:xfrm flipH="1">
            <a:off x="8026400" y="3586163"/>
            <a:ext cx="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19" name="Rectangle 518"/>
          <p:cNvSpPr>
            <a:spLocks noChangeArrowheads="1"/>
          </p:cNvSpPr>
          <p:nvPr/>
        </p:nvSpPr>
        <p:spPr bwMode="auto">
          <a:xfrm flipH="1">
            <a:off x="7991475" y="3586163"/>
            <a:ext cx="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20" name="Rectangle 519"/>
          <p:cNvSpPr>
            <a:spLocks noChangeArrowheads="1"/>
          </p:cNvSpPr>
          <p:nvPr/>
        </p:nvSpPr>
        <p:spPr bwMode="auto">
          <a:xfrm flipH="1">
            <a:off x="7991475" y="3073400"/>
            <a:ext cx="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21" name="Rectangle 520"/>
          <p:cNvSpPr>
            <a:spLocks noChangeArrowheads="1"/>
          </p:cNvSpPr>
          <p:nvPr/>
        </p:nvSpPr>
        <p:spPr bwMode="auto">
          <a:xfrm flipH="1">
            <a:off x="8026400" y="3079750"/>
            <a:ext cx="0"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22" name="Rectangle 521"/>
          <p:cNvSpPr>
            <a:spLocks noChangeArrowheads="1"/>
          </p:cNvSpPr>
          <p:nvPr/>
        </p:nvSpPr>
        <p:spPr bwMode="auto">
          <a:xfrm flipH="1">
            <a:off x="7991475" y="3049588"/>
            <a:ext cx="34925"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sp>
        <p:nvSpPr>
          <p:cNvPr id="523" name="Rectangle 522"/>
          <p:cNvSpPr>
            <a:spLocks noChangeArrowheads="1"/>
          </p:cNvSpPr>
          <p:nvPr/>
        </p:nvSpPr>
        <p:spPr bwMode="auto">
          <a:xfrm flipH="1">
            <a:off x="7991475" y="3036888"/>
            <a:ext cx="34925"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tx1"/>
              </a:solidFill>
            </a:endParaRPr>
          </a:p>
        </p:txBody>
      </p:sp>
      <p:grpSp>
        <p:nvGrpSpPr>
          <p:cNvPr id="524" name="Group 524"/>
          <p:cNvGrpSpPr>
            <a:grpSpLocks/>
          </p:cNvGrpSpPr>
          <p:nvPr/>
        </p:nvGrpSpPr>
        <p:grpSpPr bwMode="auto">
          <a:xfrm>
            <a:off x="7324725" y="1949450"/>
            <a:ext cx="1978025" cy="384175"/>
            <a:chOff x="4309" y="1513"/>
            <a:chExt cx="1246" cy="242"/>
          </a:xfrm>
        </p:grpSpPr>
        <p:sp>
          <p:nvSpPr>
            <p:cNvPr id="525" name="Freeform 524"/>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6" name="Freeform 525"/>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7" name="Freeform 526"/>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8" name="Freeform 527"/>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29" name="Freeform 528"/>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0" name="Freeform 529"/>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1" name="Freeform 530"/>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2" name="Freeform 531"/>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3" name="Freeform 532"/>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4" name="Freeform 533"/>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5" name="Freeform 534"/>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6" name="Freeform 535"/>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7" name="Freeform 536"/>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8" name="Freeform 537"/>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39" name="Freeform 538"/>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0" name="Freeform 539"/>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1" name="Freeform 540"/>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2" name="Freeform 541"/>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3" name="Freeform 542"/>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4" name="Freeform 543"/>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5" name="Freeform 544"/>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6" name="Freeform 545"/>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7" name="Freeform 546"/>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8" name="Freeform 547"/>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49" name="Freeform 548"/>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0" name="Freeform 549"/>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1" name="Freeform 550"/>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2" name="Freeform 551"/>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3" name="Freeform 552"/>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4" name="Freeform 553"/>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5" name="Freeform 554"/>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6" name="Freeform 555"/>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7" name="Freeform 556"/>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8" name="Freeform 557"/>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59" name="Freeform 558"/>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0" name="Freeform 559"/>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1" name="Freeform 560"/>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2" name="Freeform 561"/>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3" name="Freeform 562"/>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4" name="Freeform 563"/>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5" name="Freeform 564"/>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6" name="Freeform 565"/>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7" name="Freeform 566"/>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8" name="Freeform 567"/>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69" name="Freeform 568"/>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0" name="Freeform 569"/>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1" name="Freeform 570"/>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2" name="Freeform 571"/>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3" name="Freeform 572"/>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4" name="Freeform 573"/>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5" name="Freeform 574"/>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6" name="Freeform 575"/>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7" name="Freeform 576"/>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8" name="Freeform 577"/>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79" name="Freeform 578"/>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0" name="Freeform 579"/>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1" name="Freeform 580"/>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2" name="Freeform 581"/>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3" name="Freeform 582"/>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4" name="Freeform 583"/>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5" name="Freeform 584"/>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6" name="Freeform 585"/>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7" name="Freeform 586"/>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8" name="Freeform 587"/>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89" name="Freeform 588"/>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0" name="Freeform 589"/>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1" name="Freeform 590"/>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2" name="Freeform 591"/>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3" name="Freeform 592"/>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4" name="Freeform 593"/>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5" name="Freeform 594"/>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6" name="Freeform 595"/>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7" name="Freeform 596"/>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8" name="Freeform 597"/>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599" name="Freeform 598"/>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0" name="Freeform 599"/>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1" name="Freeform 600"/>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2" name="Freeform 601"/>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3" name="Freeform 602"/>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4" name="Freeform 603"/>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5" name="Freeform 604"/>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6" name="Freeform 605"/>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7" name="Freeform 606"/>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8" name="Freeform 607"/>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09" name="Freeform 608"/>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0" name="Freeform 609"/>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1" name="Freeform 610"/>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2" name="Freeform 611"/>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3" name="Freeform 612"/>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4" name="Freeform 613"/>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5" name="Freeform 614"/>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6" name="Freeform 615"/>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7" name="Freeform 616"/>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8" name="Freeform 617"/>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19" name="Freeform 618"/>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0" name="Freeform 619"/>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1" name="Freeform 620"/>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2" name="Freeform 621"/>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3" name="Freeform 622"/>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4" name="Freeform 623"/>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5" name="Freeform 624"/>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6" name="Freeform 625"/>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7" name="Freeform 626"/>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8" name="Freeform 627"/>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29" name="Freeform 628"/>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0" name="Freeform 629"/>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1" name="Freeform 630"/>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2" name="Freeform 631"/>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3" name="Freeform 632"/>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4" name="Freeform 633"/>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5" name="Freeform 634"/>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6" name="Freeform 635"/>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7" name="Freeform 636"/>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8" name="Freeform 637"/>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39" name="Freeform 638"/>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0" name="Freeform 639"/>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1" name="Freeform 640"/>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2" name="Freeform 641"/>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3" name="Freeform 642"/>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4" name="Freeform 643"/>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5" name="Freeform 644"/>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6" name="Freeform 645"/>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7" name="Freeform 646"/>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8" name="Freeform 647"/>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49" name="Freeform 648"/>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0" name="Freeform 649"/>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1" name="Freeform 650"/>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2" name="Freeform 651"/>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3" name="Freeform 652"/>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4" name="Freeform 653"/>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5" name="Freeform 654"/>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6" name="Freeform 655"/>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7" name="Freeform 656"/>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8" name="Freeform 657"/>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59" name="Freeform 658"/>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0" name="Freeform 659"/>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1" name="Freeform 660"/>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2" name="Freeform 661"/>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3" name="Freeform 662"/>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4" name="Freeform 663"/>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5" name="Freeform 664"/>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6" name="Freeform 665"/>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7" name="Freeform 666"/>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8" name="Freeform 667"/>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69" name="Freeform 668"/>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0" name="Freeform 669"/>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1" name="Freeform 670"/>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2" name="Freeform 671"/>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3" name="Freeform 672"/>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4" name="Freeform 673"/>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5" name="Freeform 674"/>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6" name="Freeform 675"/>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7" name="Freeform 676"/>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8" name="Freeform 677"/>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79" name="Freeform 678"/>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0" name="Freeform 679"/>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1" name="Freeform 680"/>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2" name="Freeform 681"/>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3" name="Freeform 682"/>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4" name="Freeform 683"/>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5" name="Freeform 684"/>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6" name="Freeform 685"/>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7" name="Freeform 686"/>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8" name="Freeform 687"/>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89" name="Freeform 688"/>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0" name="Freeform 689"/>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1" name="Freeform 690"/>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2" name="Freeform 691"/>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3" name="Freeform 692"/>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4" name="Freeform 693"/>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5" name="Freeform 694"/>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6" name="Freeform 695"/>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7" name="Freeform 696"/>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8" name="Freeform 697"/>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699" name="Freeform 698"/>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0" name="Freeform 699"/>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1" name="Freeform 700"/>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2" name="Freeform 701"/>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3" name="Freeform 702"/>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4" name="Freeform 703"/>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5" name="Freeform 704"/>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6" name="Freeform 705"/>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7" name="Freeform 706"/>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8" name="Freeform 707"/>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09" name="Freeform 708"/>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0" name="Freeform 709"/>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1" name="Freeform 710"/>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2" name="Freeform 711"/>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3" name="Freeform 712"/>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4" name="Freeform 713"/>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5" name="Freeform 714"/>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6" name="Freeform 715"/>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7" name="Freeform 716"/>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8" name="Freeform 717"/>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19" name="Freeform 718"/>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0" name="Freeform 719"/>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1" name="Freeform 720"/>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2" name="Freeform 721"/>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3" name="Freeform 722"/>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4" name="Freeform 723"/>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5" name="Freeform 724"/>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6" name="Freeform 725"/>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7" name="Freeform 726"/>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8" name="Freeform 727"/>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29" name="Freeform 728"/>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0" name="Freeform 729"/>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1" name="Freeform 730"/>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2" name="Freeform 731"/>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3" name="Freeform 732"/>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4" name="Freeform 733"/>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5" name="Freeform 734"/>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6" name="Freeform 735"/>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7" name="Freeform 736"/>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8" name="Freeform 737"/>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39" name="Freeform 738"/>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0" name="Freeform 739"/>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1" name="Freeform 740"/>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2" name="Freeform 741"/>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3" name="Freeform 742"/>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4" name="Freeform 743"/>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5" name="Freeform 744"/>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6" name="Freeform 745"/>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7" name="Freeform 746"/>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8" name="Freeform 747"/>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49" name="Freeform 748"/>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0" name="Freeform 749"/>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1" name="Freeform 750"/>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2" name="Freeform 751"/>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3" name="Freeform 752"/>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4" name="Freeform 753"/>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5" name="Freeform 754"/>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6" name="Freeform 755"/>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7" name="Freeform 756"/>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8" name="Freeform 757"/>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59" name="Freeform 758"/>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0" name="Freeform 759"/>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1" name="Freeform 760"/>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2" name="Freeform 761"/>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3" name="Freeform 762"/>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4" name="Freeform 763"/>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5" name="Freeform 764"/>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6" name="Freeform 765"/>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7" name="Freeform 766"/>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8" name="Freeform 767"/>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69" name="Freeform 768"/>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770" name="Freeform 769"/>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1" name="Freeform 770"/>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2" name="Line 772"/>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773" name="Freeform 772"/>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4" name="Freeform 773"/>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grpSp>
        <p:nvGrpSpPr>
          <p:cNvPr id="775" name="Group 775"/>
          <p:cNvGrpSpPr>
            <a:grpSpLocks/>
          </p:cNvGrpSpPr>
          <p:nvPr/>
        </p:nvGrpSpPr>
        <p:grpSpPr bwMode="auto">
          <a:xfrm>
            <a:off x="5411788" y="1949450"/>
            <a:ext cx="1978025" cy="384175"/>
            <a:chOff x="4309" y="1513"/>
            <a:chExt cx="1246" cy="242"/>
          </a:xfrm>
        </p:grpSpPr>
        <p:sp>
          <p:nvSpPr>
            <p:cNvPr id="776" name="Freeform 775"/>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7" name="Freeform 776"/>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8" name="Freeform 777"/>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79" name="Freeform 778"/>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0" name="Freeform 779"/>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1" name="Freeform 780"/>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2" name="Freeform 781"/>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3" name="Freeform 782"/>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4" name="Freeform 783"/>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5" name="Freeform 784"/>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6" name="Freeform 785"/>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7" name="Freeform 786"/>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8" name="Freeform 787"/>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89" name="Freeform 788"/>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0" name="Freeform 789"/>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1" name="Freeform 790"/>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2" name="Freeform 791"/>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3" name="Freeform 792"/>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4" name="Freeform 793"/>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5" name="Freeform 794"/>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6" name="Freeform 795"/>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7" name="Freeform 796"/>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8" name="Freeform 797"/>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799" name="Freeform 798"/>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0" name="Freeform 799"/>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1" name="Freeform 800"/>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2" name="Freeform 801"/>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3" name="Freeform 802"/>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4" name="Freeform 803"/>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5" name="Freeform 804"/>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6" name="Freeform 805"/>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7" name="Freeform 806"/>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8" name="Freeform 807"/>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09" name="Freeform 808"/>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0" name="Freeform 809"/>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1" name="Freeform 810"/>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2" name="Freeform 811"/>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3" name="Freeform 812"/>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4" name="Freeform 813"/>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5" name="Freeform 814"/>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6" name="Freeform 815"/>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7" name="Freeform 816"/>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8" name="Freeform 817"/>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19" name="Freeform 818"/>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0" name="Freeform 819"/>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1" name="Freeform 820"/>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2" name="Freeform 821"/>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3" name="Freeform 822"/>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4" name="Freeform 823"/>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5" name="Freeform 824"/>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6" name="Freeform 825"/>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7" name="Freeform 826"/>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8" name="Freeform 827"/>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29" name="Freeform 828"/>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0" name="Freeform 829"/>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1" name="Freeform 830"/>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2" name="Freeform 831"/>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3" name="Freeform 832"/>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4" name="Freeform 833"/>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5" name="Freeform 834"/>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6" name="Freeform 835"/>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7" name="Freeform 836"/>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8" name="Freeform 837"/>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39" name="Freeform 838"/>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0" name="Freeform 839"/>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1" name="Freeform 840"/>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2" name="Freeform 841"/>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3" name="Freeform 842"/>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4" name="Freeform 843"/>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5" name="Freeform 844"/>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6" name="Freeform 845"/>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7" name="Freeform 846"/>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8" name="Freeform 847"/>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49" name="Freeform 848"/>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0" name="Freeform 849"/>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1" name="Freeform 850"/>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2" name="Freeform 851"/>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3" name="Freeform 852"/>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4" name="Freeform 853"/>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5" name="Freeform 854"/>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6" name="Freeform 855"/>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7" name="Freeform 856"/>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8" name="Freeform 857"/>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59" name="Freeform 858"/>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0" name="Freeform 859"/>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1" name="Freeform 860"/>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2" name="Freeform 861"/>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3" name="Freeform 862"/>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4" name="Freeform 863"/>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5" name="Freeform 864"/>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6" name="Freeform 865"/>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7" name="Freeform 866"/>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8" name="Freeform 867"/>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69" name="Freeform 868"/>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0" name="Freeform 869"/>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1" name="Freeform 870"/>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2" name="Freeform 871"/>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3" name="Freeform 872"/>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4" name="Freeform 873"/>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5" name="Freeform 874"/>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6" name="Freeform 875"/>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7" name="Freeform 876"/>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8" name="Freeform 877"/>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79" name="Freeform 878"/>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0" name="Freeform 879"/>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1" name="Freeform 880"/>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2" name="Freeform 881"/>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3" name="Freeform 882"/>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4" name="Freeform 883"/>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5" name="Freeform 884"/>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6" name="Freeform 885"/>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7" name="Freeform 886"/>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8" name="Freeform 887"/>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89" name="Freeform 888"/>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0" name="Freeform 889"/>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1" name="Freeform 890"/>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2" name="Freeform 891"/>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3" name="Freeform 892"/>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4" name="Freeform 893"/>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5" name="Freeform 894"/>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6" name="Freeform 895"/>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7" name="Freeform 896"/>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8" name="Freeform 897"/>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899" name="Freeform 898"/>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0" name="Freeform 899"/>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1" name="Freeform 900"/>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2" name="Freeform 901"/>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3" name="Freeform 902"/>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4" name="Freeform 903"/>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5" name="Freeform 904"/>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6" name="Freeform 905"/>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7" name="Freeform 906"/>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8" name="Freeform 907"/>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09" name="Freeform 908"/>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0" name="Freeform 909"/>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1" name="Freeform 910"/>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2" name="Freeform 911"/>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3" name="Freeform 912"/>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4" name="Freeform 913"/>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5" name="Freeform 914"/>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6" name="Freeform 915"/>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7" name="Freeform 916"/>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8" name="Freeform 917"/>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19" name="Freeform 918"/>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0" name="Freeform 919"/>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1" name="Freeform 920"/>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2" name="Freeform 921"/>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3" name="Freeform 922"/>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4" name="Freeform 923"/>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5" name="Freeform 924"/>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6" name="Freeform 925"/>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7" name="Freeform 926"/>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8" name="Freeform 927"/>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29" name="Freeform 928"/>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0" name="Freeform 929"/>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1" name="Freeform 930"/>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2" name="Freeform 931"/>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3" name="Freeform 932"/>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4" name="Freeform 933"/>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5" name="Freeform 934"/>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6" name="Freeform 935"/>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7" name="Freeform 936"/>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8" name="Freeform 937"/>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39" name="Freeform 938"/>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0" name="Freeform 939"/>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1" name="Freeform 940"/>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2" name="Freeform 941"/>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3" name="Freeform 942"/>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4" name="Freeform 943"/>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5" name="Freeform 944"/>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6" name="Freeform 945"/>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7" name="Freeform 946"/>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8" name="Freeform 947"/>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49" name="Freeform 948"/>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0" name="Freeform 949"/>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1" name="Freeform 950"/>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2" name="Freeform 951"/>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3" name="Freeform 952"/>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4" name="Freeform 953"/>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5" name="Freeform 954"/>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6" name="Freeform 955"/>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7" name="Freeform 956"/>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8" name="Freeform 957"/>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59" name="Freeform 958"/>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0" name="Freeform 959"/>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1" name="Freeform 960"/>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2" name="Freeform 961"/>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3" name="Freeform 962"/>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4" name="Freeform 963"/>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5" name="Freeform 964"/>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6" name="Freeform 965"/>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7" name="Freeform 966"/>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8" name="Freeform 967"/>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69" name="Freeform 968"/>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0" name="Freeform 969"/>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1" name="Freeform 970"/>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2" name="Freeform 971"/>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3" name="Freeform 972"/>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4" name="Freeform 973"/>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5" name="Freeform 974"/>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6" name="Freeform 975"/>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7" name="Freeform 976"/>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8" name="Freeform 977"/>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79" name="Freeform 978"/>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0" name="Freeform 979"/>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1" name="Freeform 980"/>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2" name="Freeform 981"/>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3" name="Freeform 982"/>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4" name="Freeform 983"/>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5" name="Freeform 984"/>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6" name="Freeform 985"/>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7" name="Freeform 986"/>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8" name="Freeform 987"/>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89" name="Freeform 988"/>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0" name="Freeform 989"/>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1" name="Freeform 990"/>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2" name="Freeform 991"/>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3" name="Freeform 992"/>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4" name="Freeform 993"/>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5" name="Freeform 994"/>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6" name="Freeform 995"/>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7" name="Freeform 996"/>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8" name="Freeform 997"/>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999" name="Freeform 998"/>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0" name="Freeform 999"/>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1" name="Freeform 1000"/>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2" name="Freeform 1001"/>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3" name="Freeform 1002"/>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4" name="Freeform 1003"/>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5" name="Freeform 1004"/>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6" name="Freeform 1005"/>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7" name="Freeform 1006"/>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8" name="Freeform 1007"/>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09" name="Freeform 1008"/>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0" name="Freeform 1009"/>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1" name="Freeform 1010"/>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2" name="Freeform 1011"/>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3" name="Freeform 1012"/>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4" name="Freeform 1013"/>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5" name="Freeform 1014"/>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6" name="Freeform 1015"/>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7" name="Freeform 1016"/>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8" name="Freeform 1017"/>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19" name="Freeform 1018"/>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0" name="Freeform 1019"/>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1021" name="Freeform 1020"/>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2" name="Freeform 1021"/>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3" name="Line 1023"/>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24" name="Freeform 1023"/>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5" name="Freeform 1024"/>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grpSp>
        <p:nvGrpSpPr>
          <p:cNvPr id="1026" name="Group 1026"/>
          <p:cNvGrpSpPr>
            <a:grpSpLocks/>
          </p:cNvGrpSpPr>
          <p:nvPr/>
        </p:nvGrpSpPr>
        <p:grpSpPr bwMode="auto">
          <a:xfrm>
            <a:off x="3532188" y="1949450"/>
            <a:ext cx="1978025" cy="384175"/>
            <a:chOff x="4309" y="1513"/>
            <a:chExt cx="1246" cy="242"/>
          </a:xfrm>
        </p:grpSpPr>
        <p:sp>
          <p:nvSpPr>
            <p:cNvPr id="1027" name="Freeform 1026"/>
            <p:cNvSpPr>
              <a:spLocks/>
            </p:cNvSpPr>
            <p:nvPr/>
          </p:nvSpPr>
          <p:spPr bwMode="auto">
            <a:xfrm>
              <a:off x="5459"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8" name="Freeform 1027"/>
            <p:cNvSpPr>
              <a:spLocks/>
            </p:cNvSpPr>
            <p:nvPr/>
          </p:nvSpPr>
          <p:spPr bwMode="auto">
            <a:xfrm>
              <a:off x="550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29" name="Freeform 1028"/>
            <p:cNvSpPr>
              <a:spLocks/>
            </p:cNvSpPr>
            <p:nvPr/>
          </p:nvSpPr>
          <p:spPr bwMode="auto">
            <a:xfrm>
              <a:off x="5458" y="1513"/>
              <a:ext cx="48" cy="1"/>
            </a:xfrm>
            <a:custGeom>
              <a:avLst/>
              <a:gdLst>
                <a:gd name="T0" fmla="*/ 2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3 w 96"/>
                <a:gd name="T19" fmla="*/ 2 h 3"/>
                <a:gd name="T20" fmla="*/ 3 w 96"/>
                <a:gd name="T21" fmla="*/ 2 h 3"/>
                <a:gd name="T22" fmla="*/ 2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2" y="1"/>
                  </a:moveTo>
                  <a:lnTo>
                    <a:pt x="2" y="3"/>
                  </a:lnTo>
                  <a:lnTo>
                    <a:pt x="96" y="3"/>
                  </a:lnTo>
                  <a:lnTo>
                    <a:pt x="96" y="0"/>
                  </a:lnTo>
                  <a:lnTo>
                    <a:pt x="2" y="0"/>
                  </a:lnTo>
                  <a:lnTo>
                    <a:pt x="0" y="2"/>
                  </a:lnTo>
                  <a:lnTo>
                    <a:pt x="2"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0" name="Freeform 1029"/>
            <p:cNvSpPr>
              <a:spLocks/>
            </p:cNvSpPr>
            <p:nvPr/>
          </p:nvSpPr>
          <p:spPr bwMode="auto">
            <a:xfrm>
              <a:off x="5458"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1" name="Freeform 1030"/>
            <p:cNvSpPr>
              <a:spLocks/>
            </p:cNvSpPr>
            <p:nvPr/>
          </p:nvSpPr>
          <p:spPr bwMode="auto">
            <a:xfrm>
              <a:off x="5459"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2" name="Freeform 1031"/>
            <p:cNvSpPr>
              <a:spLocks/>
            </p:cNvSpPr>
            <p:nvPr/>
          </p:nvSpPr>
          <p:spPr bwMode="auto">
            <a:xfrm>
              <a:off x="5352" y="1514"/>
              <a:ext cx="46"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3" name="Freeform 1032"/>
            <p:cNvSpPr>
              <a:spLocks/>
            </p:cNvSpPr>
            <p:nvPr/>
          </p:nvSpPr>
          <p:spPr bwMode="auto">
            <a:xfrm>
              <a:off x="5398"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1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4" name="Freeform 1033"/>
            <p:cNvSpPr>
              <a:spLocks/>
            </p:cNvSpPr>
            <p:nvPr/>
          </p:nvSpPr>
          <p:spPr bwMode="auto">
            <a:xfrm>
              <a:off x="5351"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5" name="Freeform 1034"/>
            <p:cNvSpPr>
              <a:spLocks/>
            </p:cNvSpPr>
            <p:nvPr/>
          </p:nvSpPr>
          <p:spPr bwMode="auto">
            <a:xfrm>
              <a:off x="5351"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6" name="Freeform 1035"/>
            <p:cNvSpPr>
              <a:spLocks/>
            </p:cNvSpPr>
            <p:nvPr/>
          </p:nvSpPr>
          <p:spPr bwMode="auto">
            <a:xfrm>
              <a:off x="5352"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7" name="Freeform 1036"/>
            <p:cNvSpPr>
              <a:spLocks/>
            </p:cNvSpPr>
            <p:nvPr/>
          </p:nvSpPr>
          <p:spPr bwMode="auto">
            <a:xfrm>
              <a:off x="5244"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8" name="Freeform 1037"/>
            <p:cNvSpPr>
              <a:spLocks/>
            </p:cNvSpPr>
            <p:nvPr/>
          </p:nvSpPr>
          <p:spPr bwMode="auto">
            <a:xfrm>
              <a:off x="5290"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39" name="Freeform 1038"/>
            <p:cNvSpPr>
              <a:spLocks/>
            </p:cNvSpPr>
            <p:nvPr/>
          </p:nvSpPr>
          <p:spPr bwMode="auto">
            <a:xfrm>
              <a:off x="5243" y="1513"/>
              <a:ext cx="48" cy="1"/>
            </a:xfrm>
            <a:custGeom>
              <a:avLst/>
              <a:gdLst>
                <a:gd name="T0" fmla="*/ 3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3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3" y="1"/>
                  </a:moveTo>
                  <a:lnTo>
                    <a:pt x="2" y="3"/>
                  </a:lnTo>
                  <a:lnTo>
                    <a:pt x="96" y="3"/>
                  </a:lnTo>
                  <a:lnTo>
                    <a:pt x="96" y="0"/>
                  </a:lnTo>
                  <a:lnTo>
                    <a:pt x="2" y="0"/>
                  </a:lnTo>
                  <a:lnTo>
                    <a:pt x="0" y="2"/>
                  </a:lnTo>
                  <a:lnTo>
                    <a:pt x="2"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0" name="Freeform 1039"/>
            <p:cNvSpPr>
              <a:spLocks/>
            </p:cNvSpPr>
            <p:nvPr/>
          </p:nvSpPr>
          <p:spPr bwMode="auto">
            <a:xfrm>
              <a:off x="5243" y="1514"/>
              <a:ext cx="2"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1" name="Freeform 1040"/>
            <p:cNvSpPr>
              <a:spLocks/>
            </p:cNvSpPr>
            <p:nvPr/>
          </p:nvSpPr>
          <p:spPr bwMode="auto">
            <a:xfrm>
              <a:off x="5244"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2" name="Freeform 1041"/>
            <p:cNvSpPr>
              <a:spLocks/>
            </p:cNvSpPr>
            <p:nvPr/>
          </p:nvSpPr>
          <p:spPr bwMode="auto">
            <a:xfrm>
              <a:off x="5137" y="1514"/>
              <a:ext cx="47" cy="240"/>
            </a:xfrm>
            <a:custGeom>
              <a:avLst/>
              <a:gdLst>
                <a:gd name="T0" fmla="*/ 93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3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3" y="481"/>
                  </a:moveTo>
                  <a:lnTo>
                    <a:pt x="94" y="0"/>
                  </a:lnTo>
                  <a:lnTo>
                    <a:pt x="0" y="0"/>
                  </a:lnTo>
                  <a:lnTo>
                    <a:pt x="0" y="481"/>
                  </a:lnTo>
                  <a:lnTo>
                    <a:pt x="94" y="481"/>
                  </a:lnTo>
                  <a:lnTo>
                    <a:pt x="94"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3" name="Freeform 1042"/>
            <p:cNvSpPr>
              <a:spLocks/>
            </p:cNvSpPr>
            <p:nvPr/>
          </p:nvSpPr>
          <p:spPr bwMode="auto">
            <a:xfrm>
              <a:off x="5184" y="1513"/>
              <a:ext cx="1" cy="241"/>
            </a:xfrm>
            <a:custGeom>
              <a:avLst/>
              <a:gdLst>
                <a:gd name="T0" fmla="*/ 0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 name="T22" fmla="*/ 0 w 2"/>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3">
                  <a:moveTo>
                    <a:pt x="0" y="3"/>
                  </a:moveTo>
                  <a:lnTo>
                    <a:pt x="0" y="2"/>
                  </a:lnTo>
                  <a:lnTo>
                    <a:pt x="0" y="483"/>
                  </a:lnTo>
                  <a:lnTo>
                    <a:pt x="2" y="483"/>
                  </a:lnTo>
                  <a:lnTo>
                    <a:pt x="2" y="2"/>
                  </a:lnTo>
                  <a:lnTo>
                    <a:pt x="1" y="0"/>
                  </a:lnTo>
                  <a:lnTo>
                    <a:pt x="2" y="2"/>
                  </a:lnTo>
                  <a:lnTo>
                    <a:pt x="2" y="0"/>
                  </a:lnTo>
                  <a:lnTo>
                    <a:pt x="1" y="0"/>
                  </a:lnTo>
                  <a:lnTo>
                    <a:pt x="1" y="3"/>
                  </a:lnTo>
                  <a:lnTo>
                    <a:pt x="1"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4" name="Freeform 1043"/>
            <p:cNvSpPr>
              <a:spLocks/>
            </p:cNvSpPr>
            <p:nvPr/>
          </p:nvSpPr>
          <p:spPr bwMode="auto">
            <a:xfrm>
              <a:off x="5137" y="1513"/>
              <a:ext cx="47" cy="1"/>
            </a:xfrm>
            <a:custGeom>
              <a:avLst/>
              <a:gdLst>
                <a:gd name="T0" fmla="*/ 2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2 w 95"/>
                <a:gd name="T19" fmla="*/ 2 h 3"/>
                <a:gd name="T20" fmla="*/ 2 w 95"/>
                <a:gd name="T21" fmla="*/ 2 h 3"/>
                <a:gd name="T22" fmla="*/ 2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2" y="1"/>
                  </a:moveTo>
                  <a:lnTo>
                    <a:pt x="1" y="3"/>
                  </a:lnTo>
                  <a:lnTo>
                    <a:pt x="95" y="3"/>
                  </a:lnTo>
                  <a:lnTo>
                    <a:pt x="95"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5" name="Freeform 1044"/>
            <p:cNvSpPr>
              <a:spLocks/>
            </p:cNvSpPr>
            <p:nvPr/>
          </p:nvSpPr>
          <p:spPr bwMode="auto">
            <a:xfrm>
              <a:off x="5137" y="1514"/>
              <a:ext cx="1" cy="241"/>
            </a:xfrm>
            <a:custGeom>
              <a:avLst/>
              <a:gdLst>
                <a:gd name="T0" fmla="*/ 0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0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79"/>
                  </a:moveTo>
                  <a:lnTo>
                    <a:pt x="2" y="481"/>
                  </a:lnTo>
                  <a:lnTo>
                    <a:pt x="2" y="0"/>
                  </a:lnTo>
                  <a:lnTo>
                    <a:pt x="0" y="0"/>
                  </a:lnTo>
                  <a:lnTo>
                    <a:pt x="0" y="481"/>
                  </a:lnTo>
                  <a:lnTo>
                    <a:pt x="1" y="482"/>
                  </a:lnTo>
                  <a:lnTo>
                    <a:pt x="0" y="481"/>
                  </a:lnTo>
                  <a:lnTo>
                    <a:pt x="0" y="482"/>
                  </a:lnTo>
                  <a:lnTo>
                    <a:pt x="1" y="482"/>
                  </a:lnTo>
                  <a:lnTo>
                    <a:pt x="1" y="480"/>
                  </a:lnTo>
                  <a:lnTo>
                    <a:pt x="1" y="480"/>
                  </a:lnTo>
                  <a:lnTo>
                    <a:pt x="0"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6" name="Freeform 1045"/>
            <p:cNvSpPr>
              <a:spLocks/>
            </p:cNvSpPr>
            <p:nvPr/>
          </p:nvSpPr>
          <p:spPr bwMode="auto">
            <a:xfrm>
              <a:off x="5137" y="1754"/>
              <a:ext cx="48"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3 w 95"/>
                <a:gd name="T19" fmla="*/ 1 h 2"/>
                <a:gd name="T20" fmla="*/ 93 w 95"/>
                <a:gd name="T21" fmla="*/ 1 h 2"/>
                <a:gd name="T22" fmla="*/ 92 w 9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
                  <a:moveTo>
                    <a:pt x="92" y="1"/>
                  </a:moveTo>
                  <a:lnTo>
                    <a:pt x="94" y="0"/>
                  </a:lnTo>
                  <a:lnTo>
                    <a:pt x="0" y="0"/>
                  </a:lnTo>
                  <a:lnTo>
                    <a:pt x="0" y="2"/>
                  </a:lnTo>
                  <a:lnTo>
                    <a:pt x="94" y="2"/>
                  </a:lnTo>
                  <a:lnTo>
                    <a:pt x="95" y="1"/>
                  </a:lnTo>
                  <a:lnTo>
                    <a:pt x="94" y="2"/>
                  </a:lnTo>
                  <a:lnTo>
                    <a:pt x="95" y="2"/>
                  </a:lnTo>
                  <a:lnTo>
                    <a:pt x="95" y="1"/>
                  </a:lnTo>
                  <a:lnTo>
                    <a:pt x="93" y="1"/>
                  </a:lnTo>
                  <a:lnTo>
                    <a:pt x="93"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7" name="Freeform 1046"/>
            <p:cNvSpPr>
              <a:spLocks/>
            </p:cNvSpPr>
            <p:nvPr/>
          </p:nvSpPr>
          <p:spPr bwMode="auto">
            <a:xfrm>
              <a:off x="5030"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Lst>
              <a:ahLst/>
              <a:cxnLst>
                <a:cxn ang="0">
                  <a:pos x="T0" y="T1"/>
                </a:cxn>
                <a:cxn ang="0">
                  <a:pos x="T2" y="T3"/>
                </a:cxn>
                <a:cxn ang="0">
                  <a:pos x="T4" y="T5"/>
                </a:cxn>
                <a:cxn ang="0">
                  <a:pos x="T6" y="T7"/>
                </a:cxn>
                <a:cxn ang="0">
                  <a:pos x="T8" y="T9"/>
                </a:cxn>
                <a:cxn ang="0">
                  <a:pos x="T10" y="T11"/>
                </a:cxn>
              </a:cxnLst>
              <a:rect l="0" t="0" r="r" b="b"/>
              <a:pathLst>
                <a:path w="94" h="481">
                  <a:moveTo>
                    <a:pt x="94" y="481"/>
                  </a:moveTo>
                  <a:lnTo>
                    <a:pt x="94" y="0"/>
                  </a:lnTo>
                  <a:lnTo>
                    <a:pt x="0" y="0"/>
                  </a:lnTo>
                  <a:lnTo>
                    <a:pt x="0"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8" name="Freeform 1047"/>
            <p:cNvSpPr>
              <a:spLocks/>
            </p:cNvSpPr>
            <p:nvPr/>
          </p:nvSpPr>
          <p:spPr bwMode="auto">
            <a:xfrm>
              <a:off x="5075"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49" name="Freeform 1048"/>
            <p:cNvSpPr>
              <a:spLocks/>
            </p:cNvSpPr>
            <p:nvPr/>
          </p:nvSpPr>
          <p:spPr bwMode="auto">
            <a:xfrm>
              <a:off x="5029" y="1513"/>
              <a:ext cx="48" cy="1"/>
            </a:xfrm>
            <a:custGeom>
              <a:avLst/>
              <a:gdLst>
                <a:gd name="T0" fmla="*/ 4 w 96"/>
                <a:gd name="T1" fmla="*/ 1 h 3"/>
                <a:gd name="T2" fmla="*/ 2 w 96"/>
                <a:gd name="T3" fmla="*/ 3 h 3"/>
                <a:gd name="T4" fmla="*/ 96 w 96"/>
                <a:gd name="T5" fmla="*/ 3 h 3"/>
                <a:gd name="T6" fmla="*/ 96 w 96"/>
                <a:gd name="T7" fmla="*/ 0 h 3"/>
                <a:gd name="T8" fmla="*/ 2 w 96"/>
                <a:gd name="T9" fmla="*/ 0 h 3"/>
                <a:gd name="T10" fmla="*/ 0 w 96"/>
                <a:gd name="T11" fmla="*/ 2 h 3"/>
                <a:gd name="T12" fmla="*/ 2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2" y="3"/>
                  </a:lnTo>
                  <a:lnTo>
                    <a:pt x="96" y="3"/>
                  </a:lnTo>
                  <a:lnTo>
                    <a:pt x="96" y="0"/>
                  </a:lnTo>
                  <a:lnTo>
                    <a:pt x="2" y="0"/>
                  </a:lnTo>
                  <a:lnTo>
                    <a:pt x="0" y="2"/>
                  </a:lnTo>
                  <a:lnTo>
                    <a:pt x="2"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0" name="Freeform 1049"/>
            <p:cNvSpPr>
              <a:spLocks/>
            </p:cNvSpPr>
            <p:nvPr/>
          </p:nvSpPr>
          <p:spPr bwMode="auto">
            <a:xfrm>
              <a:off x="5029" y="1514"/>
              <a:ext cx="1" cy="241"/>
            </a:xfrm>
            <a:custGeom>
              <a:avLst/>
              <a:gdLst>
                <a:gd name="T0" fmla="*/ 2 w 4"/>
                <a:gd name="T1" fmla="*/ 479 h 482"/>
                <a:gd name="T2" fmla="*/ 4 w 4"/>
                <a:gd name="T3" fmla="*/ 481 h 482"/>
                <a:gd name="T4" fmla="*/ 4 w 4"/>
                <a:gd name="T5" fmla="*/ 0 h 482"/>
                <a:gd name="T6" fmla="*/ 0 w 4"/>
                <a:gd name="T7" fmla="*/ 0 h 482"/>
                <a:gd name="T8" fmla="*/ 0 w 4"/>
                <a:gd name="T9" fmla="*/ 481 h 482"/>
                <a:gd name="T10" fmla="*/ 2 w 4"/>
                <a:gd name="T11" fmla="*/ 482 h 482"/>
                <a:gd name="T12" fmla="*/ 0 w 4"/>
                <a:gd name="T13" fmla="*/ 481 h 482"/>
                <a:gd name="T14" fmla="*/ 0 w 4"/>
                <a:gd name="T15" fmla="*/ 482 h 482"/>
                <a:gd name="T16" fmla="*/ 2 w 4"/>
                <a:gd name="T17" fmla="*/ 482 h 482"/>
                <a:gd name="T18" fmla="*/ 2 w 4"/>
                <a:gd name="T19" fmla="*/ 480 h 482"/>
                <a:gd name="T20" fmla="*/ 2 w 4"/>
                <a:gd name="T21" fmla="*/ 480 h 482"/>
                <a:gd name="T22" fmla="*/ 2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2" y="479"/>
                  </a:moveTo>
                  <a:lnTo>
                    <a:pt x="4" y="481"/>
                  </a:lnTo>
                  <a:lnTo>
                    <a:pt x="4" y="0"/>
                  </a:lnTo>
                  <a:lnTo>
                    <a:pt x="0" y="0"/>
                  </a:lnTo>
                  <a:lnTo>
                    <a:pt x="0" y="481"/>
                  </a:lnTo>
                  <a:lnTo>
                    <a:pt x="2" y="482"/>
                  </a:lnTo>
                  <a:lnTo>
                    <a:pt x="0" y="481"/>
                  </a:lnTo>
                  <a:lnTo>
                    <a:pt x="0" y="482"/>
                  </a:lnTo>
                  <a:lnTo>
                    <a:pt x="2" y="482"/>
                  </a:lnTo>
                  <a:lnTo>
                    <a:pt x="2" y="480"/>
                  </a:lnTo>
                  <a:lnTo>
                    <a:pt x="2" y="480"/>
                  </a:lnTo>
                  <a:lnTo>
                    <a:pt x="2"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1" name="Freeform 1050"/>
            <p:cNvSpPr>
              <a:spLocks/>
            </p:cNvSpPr>
            <p:nvPr/>
          </p:nvSpPr>
          <p:spPr bwMode="auto">
            <a:xfrm>
              <a:off x="5030" y="1754"/>
              <a:ext cx="47" cy="1"/>
            </a:xfrm>
            <a:custGeom>
              <a:avLst/>
              <a:gdLst>
                <a:gd name="T0" fmla="*/ 92 w 95"/>
                <a:gd name="T1" fmla="*/ 1 h 2"/>
                <a:gd name="T2" fmla="*/ 94 w 95"/>
                <a:gd name="T3" fmla="*/ 0 h 2"/>
                <a:gd name="T4" fmla="*/ 0 w 95"/>
                <a:gd name="T5" fmla="*/ 0 h 2"/>
                <a:gd name="T6" fmla="*/ 0 w 95"/>
                <a:gd name="T7" fmla="*/ 2 h 2"/>
                <a:gd name="T8" fmla="*/ 94 w 95"/>
                <a:gd name="T9" fmla="*/ 2 h 2"/>
                <a:gd name="T10" fmla="*/ 95 w 95"/>
                <a:gd name="T11" fmla="*/ 1 h 2"/>
                <a:gd name="T12" fmla="*/ 94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4" y="0"/>
                  </a:lnTo>
                  <a:lnTo>
                    <a:pt x="0" y="0"/>
                  </a:lnTo>
                  <a:lnTo>
                    <a:pt x="0" y="2"/>
                  </a:lnTo>
                  <a:lnTo>
                    <a:pt x="94" y="2"/>
                  </a:lnTo>
                  <a:lnTo>
                    <a:pt x="95" y="1"/>
                  </a:lnTo>
                  <a:lnTo>
                    <a:pt x="94"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2" name="Freeform 1051"/>
            <p:cNvSpPr>
              <a:spLocks/>
            </p:cNvSpPr>
            <p:nvPr/>
          </p:nvSpPr>
          <p:spPr bwMode="auto">
            <a:xfrm>
              <a:off x="4922" y="1514"/>
              <a:ext cx="47" cy="240"/>
            </a:xfrm>
            <a:custGeom>
              <a:avLst/>
              <a:gdLst>
                <a:gd name="T0" fmla="*/ 94 w 94"/>
                <a:gd name="T1" fmla="*/ 481 h 481"/>
                <a:gd name="T2" fmla="*/ 94 w 94"/>
                <a:gd name="T3" fmla="*/ 0 h 481"/>
                <a:gd name="T4" fmla="*/ 0 w 94"/>
                <a:gd name="T5" fmla="*/ 0 h 481"/>
                <a:gd name="T6" fmla="*/ 0 w 94"/>
                <a:gd name="T7" fmla="*/ 481 h 481"/>
                <a:gd name="T8" fmla="*/ 94 w 94"/>
                <a:gd name="T9" fmla="*/ 481 h 481"/>
                <a:gd name="T10" fmla="*/ 94 w 94"/>
                <a:gd name="T11" fmla="*/ 481 h 481"/>
                <a:gd name="T12" fmla="*/ 94 w 94"/>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4" h="481">
                  <a:moveTo>
                    <a:pt x="94" y="481"/>
                  </a:moveTo>
                  <a:lnTo>
                    <a:pt x="94" y="0"/>
                  </a:lnTo>
                  <a:lnTo>
                    <a:pt x="0" y="0"/>
                  </a:lnTo>
                  <a:lnTo>
                    <a:pt x="0" y="481"/>
                  </a:lnTo>
                  <a:lnTo>
                    <a:pt x="94" y="481"/>
                  </a:lnTo>
                  <a:lnTo>
                    <a:pt x="94" y="481"/>
                  </a:lnTo>
                  <a:lnTo>
                    <a:pt x="94"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3" name="Freeform 1052"/>
            <p:cNvSpPr>
              <a:spLocks/>
            </p:cNvSpPr>
            <p:nvPr/>
          </p:nvSpPr>
          <p:spPr bwMode="auto">
            <a:xfrm>
              <a:off x="4969"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4" name="Freeform 1053"/>
            <p:cNvSpPr>
              <a:spLocks/>
            </p:cNvSpPr>
            <p:nvPr/>
          </p:nvSpPr>
          <p:spPr bwMode="auto">
            <a:xfrm>
              <a:off x="4922" y="1513"/>
              <a:ext cx="47" cy="1"/>
            </a:xfrm>
            <a:custGeom>
              <a:avLst/>
              <a:gdLst>
                <a:gd name="T0" fmla="*/ 3 w 95"/>
                <a:gd name="T1" fmla="*/ 1 h 3"/>
                <a:gd name="T2" fmla="*/ 1 w 95"/>
                <a:gd name="T3" fmla="*/ 3 h 3"/>
                <a:gd name="T4" fmla="*/ 95 w 95"/>
                <a:gd name="T5" fmla="*/ 3 h 3"/>
                <a:gd name="T6" fmla="*/ 95 w 95"/>
                <a:gd name="T7" fmla="*/ 0 h 3"/>
                <a:gd name="T8" fmla="*/ 1 w 95"/>
                <a:gd name="T9" fmla="*/ 0 h 3"/>
                <a:gd name="T10" fmla="*/ 0 w 95"/>
                <a:gd name="T11" fmla="*/ 2 h 3"/>
                <a:gd name="T12" fmla="*/ 1 w 95"/>
                <a:gd name="T13" fmla="*/ 0 h 3"/>
                <a:gd name="T14" fmla="*/ 0 w 95"/>
                <a:gd name="T15" fmla="*/ 0 h 3"/>
                <a:gd name="T16" fmla="*/ 0 w 95"/>
                <a:gd name="T17" fmla="*/ 2 h 3"/>
                <a:gd name="T18" fmla="*/ 4 w 95"/>
                <a:gd name="T19" fmla="*/ 2 h 3"/>
                <a:gd name="T20" fmla="*/ 4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1" y="3"/>
                  </a:lnTo>
                  <a:lnTo>
                    <a:pt x="95" y="3"/>
                  </a:lnTo>
                  <a:lnTo>
                    <a:pt x="95" y="0"/>
                  </a:lnTo>
                  <a:lnTo>
                    <a:pt x="1" y="0"/>
                  </a:lnTo>
                  <a:lnTo>
                    <a:pt x="0" y="2"/>
                  </a:lnTo>
                  <a:lnTo>
                    <a:pt x="1" y="0"/>
                  </a:lnTo>
                  <a:lnTo>
                    <a:pt x="0" y="0"/>
                  </a:lnTo>
                  <a:lnTo>
                    <a:pt x="0" y="2"/>
                  </a:lnTo>
                  <a:lnTo>
                    <a:pt x="4" y="2"/>
                  </a:lnTo>
                  <a:lnTo>
                    <a:pt x="4"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5" name="Freeform 1054"/>
            <p:cNvSpPr>
              <a:spLocks/>
            </p:cNvSpPr>
            <p:nvPr/>
          </p:nvSpPr>
          <p:spPr bwMode="auto">
            <a:xfrm>
              <a:off x="4922" y="1514"/>
              <a:ext cx="1" cy="241"/>
            </a:xfrm>
            <a:custGeom>
              <a:avLst/>
              <a:gdLst>
                <a:gd name="T0" fmla="*/ 1 w 4"/>
                <a:gd name="T1" fmla="*/ 479 h 482"/>
                <a:gd name="T2" fmla="*/ 4 w 4"/>
                <a:gd name="T3" fmla="*/ 481 h 482"/>
                <a:gd name="T4" fmla="*/ 4 w 4"/>
                <a:gd name="T5" fmla="*/ 0 h 482"/>
                <a:gd name="T6" fmla="*/ 0 w 4"/>
                <a:gd name="T7" fmla="*/ 0 h 482"/>
                <a:gd name="T8" fmla="*/ 0 w 4"/>
                <a:gd name="T9" fmla="*/ 481 h 482"/>
                <a:gd name="T10" fmla="*/ 1 w 4"/>
                <a:gd name="T11" fmla="*/ 482 h 482"/>
                <a:gd name="T12" fmla="*/ 0 w 4"/>
                <a:gd name="T13" fmla="*/ 481 h 482"/>
                <a:gd name="T14" fmla="*/ 0 w 4"/>
                <a:gd name="T15" fmla="*/ 482 h 482"/>
                <a:gd name="T16" fmla="*/ 1 w 4"/>
                <a:gd name="T17" fmla="*/ 482 h 482"/>
                <a:gd name="T18" fmla="*/ 1 w 4"/>
                <a:gd name="T19" fmla="*/ 480 h 482"/>
                <a:gd name="T20" fmla="*/ 1 w 4"/>
                <a:gd name="T21" fmla="*/ 480 h 482"/>
                <a:gd name="T22" fmla="*/ 1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1" y="479"/>
                  </a:moveTo>
                  <a:lnTo>
                    <a:pt x="4" y="481"/>
                  </a:lnTo>
                  <a:lnTo>
                    <a:pt x="4"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6" name="Freeform 1055"/>
            <p:cNvSpPr>
              <a:spLocks/>
            </p:cNvSpPr>
            <p:nvPr/>
          </p:nvSpPr>
          <p:spPr bwMode="auto">
            <a:xfrm>
              <a:off x="4922" y="1754"/>
              <a:ext cx="48" cy="1"/>
            </a:xfrm>
            <a:custGeom>
              <a:avLst/>
              <a:gdLst>
                <a:gd name="T0" fmla="*/ 93 w 96"/>
                <a:gd name="T1" fmla="*/ 1 h 2"/>
                <a:gd name="T2" fmla="*/ 94 w 96"/>
                <a:gd name="T3" fmla="*/ 0 h 2"/>
                <a:gd name="T4" fmla="*/ 0 w 96"/>
                <a:gd name="T5" fmla="*/ 0 h 2"/>
                <a:gd name="T6" fmla="*/ 0 w 96"/>
                <a:gd name="T7" fmla="*/ 2 h 2"/>
                <a:gd name="T8" fmla="*/ 94 w 96"/>
                <a:gd name="T9" fmla="*/ 2 h 2"/>
                <a:gd name="T10" fmla="*/ 96 w 96"/>
                <a:gd name="T11" fmla="*/ 1 h 2"/>
                <a:gd name="T12" fmla="*/ 94 w 96"/>
                <a:gd name="T13" fmla="*/ 2 h 2"/>
                <a:gd name="T14" fmla="*/ 96 w 96"/>
                <a:gd name="T15" fmla="*/ 2 h 2"/>
                <a:gd name="T16" fmla="*/ 96 w 96"/>
                <a:gd name="T17" fmla="*/ 1 h 2"/>
                <a:gd name="T18" fmla="*/ 93 w 96"/>
                <a:gd name="T19" fmla="*/ 1 h 2"/>
                <a:gd name="T20" fmla="*/ 93 w 96"/>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2">
                  <a:moveTo>
                    <a:pt x="93" y="1"/>
                  </a:moveTo>
                  <a:lnTo>
                    <a:pt x="94" y="0"/>
                  </a:lnTo>
                  <a:lnTo>
                    <a:pt x="0" y="0"/>
                  </a:lnTo>
                  <a:lnTo>
                    <a:pt x="0" y="2"/>
                  </a:lnTo>
                  <a:lnTo>
                    <a:pt x="94" y="2"/>
                  </a:lnTo>
                  <a:lnTo>
                    <a:pt x="96" y="1"/>
                  </a:lnTo>
                  <a:lnTo>
                    <a:pt x="94" y="2"/>
                  </a:lnTo>
                  <a:lnTo>
                    <a:pt x="96" y="2"/>
                  </a:lnTo>
                  <a:lnTo>
                    <a:pt x="96" y="1"/>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7" name="Freeform 1056"/>
            <p:cNvSpPr>
              <a:spLocks/>
            </p:cNvSpPr>
            <p:nvPr/>
          </p:nvSpPr>
          <p:spPr bwMode="auto">
            <a:xfrm>
              <a:off x="4815"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8" name="Freeform 1057"/>
            <p:cNvSpPr>
              <a:spLocks/>
            </p:cNvSpPr>
            <p:nvPr/>
          </p:nvSpPr>
          <p:spPr bwMode="auto">
            <a:xfrm>
              <a:off x="4861" y="1513"/>
              <a:ext cx="2" cy="241"/>
            </a:xfrm>
            <a:custGeom>
              <a:avLst/>
              <a:gdLst>
                <a:gd name="T0" fmla="*/ 2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2" y="3"/>
                  </a:moveTo>
                  <a:lnTo>
                    <a:pt x="0" y="2"/>
                  </a:lnTo>
                  <a:lnTo>
                    <a:pt x="0" y="483"/>
                  </a:lnTo>
                  <a:lnTo>
                    <a:pt x="3" y="483"/>
                  </a:lnTo>
                  <a:lnTo>
                    <a:pt x="3" y="2"/>
                  </a:lnTo>
                  <a:lnTo>
                    <a:pt x="2" y="0"/>
                  </a:lnTo>
                  <a:lnTo>
                    <a:pt x="3" y="2"/>
                  </a:lnTo>
                  <a:lnTo>
                    <a:pt x="3" y="0"/>
                  </a:lnTo>
                  <a:lnTo>
                    <a:pt x="2" y="0"/>
                  </a:lnTo>
                  <a:lnTo>
                    <a:pt x="2"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59" name="Freeform 1058"/>
            <p:cNvSpPr>
              <a:spLocks/>
            </p:cNvSpPr>
            <p:nvPr/>
          </p:nvSpPr>
          <p:spPr bwMode="auto">
            <a:xfrm>
              <a:off x="4814"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4 w 96"/>
                <a:gd name="T19" fmla="*/ 2 h 3"/>
                <a:gd name="T20" fmla="*/ 4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4" y="2"/>
                  </a:lnTo>
                  <a:lnTo>
                    <a:pt x="4"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0" name="Freeform 1059"/>
            <p:cNvSpPr>
              <a:spLocks/>
            </p:cNvSpPr>
            <p:nvPr/>
          </p:nvSpPr>
          <p:spPr bwMode="auto">
            <a:xfrm>
              <a:off x="4814" y="1514"/>
              <a:ext cx="2" cy="241"/>
            </a:xfrm>
            <a:custGeom>
              <a:avLst/>
              <a:gdLst>
                <a:gd name="T0" fmla="*/ 3 w 4"/>
                <a:gd name="T1" fmla="*/ 479 h 482"/>
                <a:gd name="T2" fmla="*/ 4 w 4"/>
                <a:gd name="T3" fmla="*/ 481 h 482"/>
                <a:gd name="T4" fmla="*/ 4 w 4"/>
                <a:gd name="T5" fmla="*/ 0 h 482"/>
                <a:gd name="T6" fmla="*/ 0 w 4"/>
                <a:gd name="T7" fmla="*/ 0 h 482"/>
                <a:gd name="T8" fmla="*/ 0 w 4"/>
                <a:gd name="T9" fmla="*/ 481 h 482"/>
                <a:gd name="T10" fmla="*/ 3 w 4"/>
                <a:gd name="T11" fmla="*/ 482 h 482"/>
                <a:gd name="T12" fmla="*/ 0 w 4"/>
                <a:gd name="T13" fmla="*/ 481 h 482"/>
                <a:gd name="T14" fmla="*/ 0 w 4"/>
                <a:gd name="T15" fmla="*/ 482 h 482"/>
                <a:gd name="T16" fmla="*/ 3 w 4"/>
                <a:gd name="T17" fmla="*/ 482 h 482"/>
                <a:gd name="T18" fmla="*/ 3 w 4"/>
                <a:gd name="T19" fmla="*/ 480 h 482"/>
                <a:gd name="T20" fmla="*/ 3 w 4"/>
                <a:gd name="T21" fmla="*/ 480 h 482"/>
                <a:gd name="T22" fmla="*/ 3 w 4"/>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82">
                  <a:moveTo>
                    <a:pt x="3" y="479"/>
                  </a:moveTo>
                  <a:lnTo>
                    <a:pt x="4" y="481"/>
                  </a:lnTo>
                  <a:lnTo>
                    <a:pt x="4"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1" name="Freeform 1060"/>
            <p:cNvSpPr>
              <a:spLocks/>
            </p:cNvSpPr>
            <p:nvPr/>
          </p:nvSpPr>
          <p:spPr bwMode="auto">
            <a:xfrm>
              <a:off x="4815"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2" name="Freeform 1061"/>
            <p:cNvSpPr>
              <a:spLocks/>
            </p:cNvSpPr>
            <p:nvPr/>
          </p:nvSpPr>
          <p:spPr bwMode="auto">
            <a:xfrm>
              <a:off x="4708"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3" name="Freeform 1062"/>
            <p:cNvSpPr>
              <a:spLocks/>
            </p:cNvSpPr>
            <p:nvPr/>
          </p:nvSpPr>
          <p:spPr bwMode="auto">
            <a:xfrm>
              <a:off x="4754"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4" name="Freeform 1063"/>
            <p:cNvSpPr>
              <a:spLocks/>
            </p:cNvSpPr>
            <p:nvPr/>
          </p:nvSpPr>
          <p:spPr bwMode="auto">
            <a:xfrm>
              <a:off x="4707" y="1513"/>
              <a:ext cx="48" cy="1"/>
            </a:xfrm>
            <a:custGeom>
              <a:avLst/>
              <a:gdLst>
                <a:gd name="T0" fmla="*/ 4 w 96"/>
                <a:gd name="T1" fmla="*/ 1 h 3"/>
                <a:gd name="T2" fmla="*/ 3 w 96"/>
                <a:gd name="T3" fmla="*/ 3 h 3"/>
                <a:gd name="T4" fmla="*/ 96 w 96"/>
                <a:gd name="T5" fmla="*/ 3 h 3"/>
                <a:gd name="T6" fmla="*/ 96 w 96"/>
                <a:gd name="T7" fmla="*/ 0 h 3"/>
                <a:gd name="T8" fmla="*/ 3 w 96"/>
                <a:gd name="T9" fmla="*/ 0 h 3"/>
                <a:gd name="T10" fmla="*/ 0 w 96"/>
                <a:gd name="T11" fmla="*/ 2 h 3"/>
                <a:gd name="T12" fmla="*/ 3 w 96"/>
                <a:gd name="T13" fmla="*/ 0 h 3"/>
                <a:gd name="T14" fmla="*/ 0 w 96"/>
                <a:gd name="T15" fmla="*/ 0 h 3"/>
                <a:gd name="T16" fmla="*/ 0 w 96"/>
                <a:gd name="T17" fmla="*/ 2 h 3"/>
                <a:gd name="T18" fmla="*/ 5 w 96"/>
                <a:gd name="T19" fmla="*/ 2 h 3"/>
                <a:gd name="T20" fmla="*/ 5 w 96"/>
                <a:gd name="T21" fmla="*/ 2 h 3"/>
                <a:gd name="T22" fmla="*/ 4 w 9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
                  <a:moveTo>
                    <a:pt x="4" y="1"/>
                  </a:moveTo>
                  <a:lnTo>
                    <a:pt x="3" y="3"/>
                  </a:lnTo>
                  <a:lnTo>
                    <a:pt x="96" y="3"/>
                  </a:lnTo>
                  <a:lnTo>
                    <a:pt x="96" y="0"/>
                  </a:lnTo>
                  <a:lnTo>
                    <a:pt x="3" y="0"/>
                  </a:lnTo>
                  <a:lnTo>
                    <a:pt x="0" y="2"/>
                  </a:lnTo>
                  <a:lnTo>
                    <a:pt x="3" y="0"/>
                  </a:lnTo>
                  <a:lnTo>
                    <a:pt x="0" y="0"/>
                  </a:lnTo>
                  <a:lnTo>
                    <a:pt x="0" y="2"/>
                  </a:lnTo>
                  <a:lnTo>
                    <a:pt x="5" y="2"/>
                  </a:lnTo>
                  <a:lnTo>
                    <a:pt x="5"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5" name="Freeform 1064"/>
            <p:cNvSpPr>
              <a:spLocks/>
            </p:cNvSpPr>
            <p:nvPr/>
          </p:nvSpPr>
          <p:spPr bwMode="auto">
            <a:xfrm>
              <a:off x="4707" y="1514"/>
              <a:ext cx="2" cy="241"/>
            </a:xfrm>
            <a:custGeom>
              <a:avLst/>
              <a:gdLst>
                <a:gd name="T0" fmla="*/ 3 w 5"/>
                <a:gd name="T1" fmla="*/ 479 h 482"/>
                <a:gd name="T2" fmla="*/ 5 w 5"/>
                <a:gd name="T3" fmla="*/ 481 h 482"/>
                <a:gd name="T4" fmla="*/ 5 w 5"/>
                <a:gd name="T5" fmla="*/ 0 h 482"/>
                <a:gd name="T6" fmla="*/ 0 w 5"/>
                <a:gd name="T7" fmla="*/ 0 h 482"/>
                <a:gd name="T8" fmla="*/ 0 w 5"/>
                <a:gd name="T9" fmla="*/ 481 h 482"/>
                <a:gd name="T10" fmla="*/ 3 w 5"/>
                <a:gd name="T11" fmla="*/ 482 h 482"/>
                <a:gd name="T12" fmla="*/ 0 w 5"/>
                <a:gd name="T13" fmla="*/ 481 h 482"/>
                <a:gd name="T14" fmla="*/ 0 w 5"/>
                <a:gd name="T15" fmla="*/ 482 h 482"/>
                <a:gd name="T16" fmla="*/ 3 w 5"/>
                <a:gd name="T17" fmla="*/ 482 h 482"/>
                <a:gd name="T18" fmla="*/ 3 w 5"/>
                <a:gd name="T19" fmla="*/ 480 h 482"/>
                <a:gd name="T20" fmla="*/ 3 w 5"/>
                <a:gd name="T21" fmla="*/ 480 h 482"/>
                <a:gd name="T22" fmla="*/ 3 w 5"/>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82">
                  <a:moveTo>
                    <a:pt x="3" y="479"/>
                  </a:moveTo>
                  <a:lnTo>
                    <a:pt x="5" y="481"/>
                  </a:lnTo>
                  <a:lnTo>
                    <a:pt x="5" y="0"/>
                  </a:lnTo>
                  <a:lnTo>
                    <a:pt x="0" y="0"/>
                  </a:lnTo>
                  <a:lnTo>
                    <a:pt x="0" y="481"/>
                  </a:lnTo>
                  <a:lnTo>
                    <a:pt x="3" y="482"/>
                  </a:lnTo>
                  <a:lnTo>
                    <a:pt x="0" y="481"/>
                  </a:lnTo>
                  <a:lnTo>
                    <a:pt x="0" y="482"/>
                  </a:lnTo>
                  <a:lnTo>
                    <a:pt x="3" y="482"/>
                  </a:lnTo>
                  <a:lnTo>
                    <a:pt x="3" y="480"/>
                  </a:lnTo>
                  <a:lnTo>
                    <a:pt x="3" y="480"/>
                  </a:lnTo>
                  <a:lnTo>
                    <a:pt x="3"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6" name="Freeform 1065"/>
            <p:cNvSpPr>
              <a:spLocks/>
            </p:cNvSpPr>
            <p:nvPr/>
          </p:nvSpPr>
          <p:spPr bwMode="auto">
            <a:xfrm>
              <a:off x="4708"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7" name="Freeform 1066"/>
            <p:cNvSpPr>
              <a:spLocks/>
            </p:cNvSpPr>
            <p:nvPr/>
          </p:nvSpPr>
          <p:spPr bwMode="auto">
            <a:xfrm>
              <a:off x="4601" y="1514"/>
              <a:ext cx="47" cy="240"/>
            </a:xfrm>
            <a:custGeom>
              <a:avLst/>
              <a:gdLst>
                <a:gd name="T0" fmla="*/ 92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 name="T12" fmla="*/ 92 w 9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93" h="481">
                  <a:moveTo>
                    <a:pt x="92" y="481"/>
                  </a:moveTo>
                  <a:lnTo>
                    <a:pt x="93" y="0"/>
                  </a:lnTo>
                  <a:lnTo>
                    <a:pt x="0" y="0"/>
                  </a:lnTo>
                  <a:lnTo>
                    <a:pt x="0" y="481"/>
                  </a:lnTo>
                  <a:lnTo>
                    <a:pt x="93" y="481"/>
                  </a:lnTo>
                  <a:lnTo>
                    <a:pt x="93" y="481"/>
                  </a:lnTo>
                  <a:lnTo>
                    <a:pt x="92"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8" name="Freeform 1067"/>
            <p:cNvSpPr>
              <a:spLocks/>
            </p:cNvSpPr>
            <p:nvPr/>
          </p:nvSpPr>
          <p:spPr bwMode="auto">
            <a:xfrm>
              <a:off x="4647" y="1513"/>
              <a:ext cx="1"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2 w 3"/>
                <a:gd name="T11" fmla="*/ 0 h 483"/>
                <a:gd name="T12" fmla="*/ 3 w 3"/>
                <a:gd name="T13" fmla="*/ 2 h 483"/>
                <a:gd name="T14" fmla="*/ 3 w 3"/>
                <a:gd name="T15" fmla="*/ 0 h 483"/>
                <a:gd name="T16" fmla="*/ 2 w 3"/>
                <a:gd name="T17" fmla="*/ 0 h 483"/>
                <a:gd name="T18" fmla="*/ 2 w 3"/>
                <a:gd name="T19" fmla="*/ 3 h 483"/>
                <a:gd name="T20" fmla="*/ 2 w 3"/>
                <a:gd name="T21" fmla="*/ 3 h 483"/>
                <a:gd name="T22" fmla="*/ 1 w 3"/>
                <a:gd name="T23"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3">
                  <a:moveTo>
                    <a:pt x="1" y="3"/>
                  </a:moveTo>
                  <a:lnTo>
                    <a:pt x="0" y="2"/>
                  </a:lnTo>
                  <a:lnTo>
                    <a:pt x="0" y="483"/>
                  </a:lnTo>
                  <a:lnTo>
                    <a:pt x="3" y="483"/>
                  </a:lnTo>
                  <a:lnTo>
                    <a:pt x="3" y="2"/>
                  </a:lnTo>
                  <a:lnTo>
                    <a:pt x="2" y="0"/>
                  </a:lnTo>
                  <a:lnTo>
                    <a:pt x="3" y="2"/>
                  </a:lnTo>
                  <a:lnTo>
                    <a:pt x="3" y="0"/>
                  </a:lnTo>
                  <a:lnTo>
                    <a:pt x="2" y="0"/>
                  </a:lnTo>
                  <a:lnTo>
                    <a:pt x="2"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69" name="Freeform 1068"/>
            <p:cNvSpPr>
              <a:spLocks/>
            </p:cNvSpPr>
            <p:nvPr/>
          </p:nvSpPr>
          <p:spPr bwMode="auto">
            <a:xfrm>
              <a:off x="4600" y="1513"/>
              <a:ext cx="48" cy="1"/>
            </a:xfrm>
            <a:custGeom>
              <a:avLst/>
              <a:gdLst>
                <a:gd name="T0" fmla="*/ 3 w 95"/>
                <a:gd name="T1" fmla="*/ 1 h 3"/>
                <a:gd name="T2" fmla="*/ 2 w 95"/>
                <a:gd name="T3" fmla="*/ 3 h 3"/>
                <a:gd name="T4" fmla="*/ 95 w 95"/>
                <a:gd name="T5" fmla="*/ 3 h 3"/>
                <a:gd name="T6" fmla="*/ 95 w 95"/>
                <a:gd name="T7" fmla="*/ 0 h 3"/>
                <a:gd name="T8" fmla="*/ 2 w 95"/>
                <a:gd name="T9" fmla="*/ 0 h 3"/>
                <a:gd name="T10" fmla="*/ 0 w 95"/>
                <a:gd name="T11" fmla="*/ 2 h 3"/>
                <a:gd name="T12" fmla="*/ 2 w 95"/>
                <a:gd name="T13" fmla="*/ 0 h 3"/>
                <a:gd name="T14" fmla="*/ 0 w 95"/>
                <a:gd name="T15" fmla="*/ 0 h 3"/>
                <a:gd name="T16" fmla="*/ 0 w 95"/>
                <a:gd name="T17" fmla="*/ 2 h 3"/>
                <a:gd name="T18" fmla="*/ 3 w 95"/>
                <a:gd name="T19" fmla="*/ 2 h 3"/>
                <a:gd name="T20" fmla="*/ 3 w 95"/>
                <a:gd name="T21" fmla="*/ 2 h 3"/>
                <a:gd name="T22" fmla="*/ 3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3" y="1"/>
                  </a:moveTo>
                  <a:lnTo>
                    <a:pt x="2" y="3"/>
                  </a:lnTo>
                  <a:lnTo>
                    <a:pt x="95" y="3"/>
                  </a:lnTo>
                  <a:lnTo>
                    <a:pt x="95" y="0"/>
                  </a:lnTo>
                  <a:lnTo>
                    <a:pt x="2" y="0"/>
                  </a:lnTo>
                  <a:lnTo>
                    <a:pt x="0" y="2"/>
                  </a:lnTo>
                  <a:lnTo>
                    <a:pt x="2" y="0"/>
                  </a:lnTo>
                  <a:lnTo>
                    <a:pt x="0" y="0"/>
                  </a:lnTo>
                  <a:lnTo>
                    <a:pt x="0" y="2"/>
                  </a:lnTo>
                  <a:lnTo>
                    <a:pt x="3" y="2"/>
                  </a:lnTo>
                  <a:lnTo>
                    <a:pt x="3"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0" name="Freeform 1069"/>
            <p:cNvSpPr>
              <a:spLocks/>
            </p:cNvSpPr>
            <p:nvPr/>
          </p:nvSpPr>
          <p:spPr bwMode="auto">
            <a:xfrm>
              <a:off x="4600" y="1514"/>
              <a:ext cx="1"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2 w 3"/>
                <a:gd name="T11" fmla="*/ 482 h 482"/>
                <a:gd name="T12" fmla="*/ 0 w 3"/>
                <a:gd name="T13" fmla="*/ 481 h 482"/>
                <a:gd name="T14" fmla="*/ 0 w 3"/>
                <a:gd name="T15" fmla="*/ 482 h 482"/>
                <a:gd name="T16" fmla="*/ 2 w 3"/>
                <a:gd name="T17" fmla="*/ 482 h 482"/>
                <a:gd name="T18" fmla="*/ 2 w 3"/>
                <a:gd name="T19" fmla="*/ 480 h 482"/>
                <a:gd name="T20" fmla="*/ 2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2" y="482"/>
                  </a:lnTo>
                  <a:lnTo>
                    <a:pt x="0" y="481"/>
                  </a:lnTo>
                  <a:lnTo>
                    <a:pt x="0" y="482"/>
                  </a:lnTo>
                  <a:lnTo>
                    <a:pt x="2" y="482"/>
                  </a:lnTo>
                  <a:lnTo>
                    <a:pt x="2" y="480"/>
                  </a:lnTo>
                  <a:lnTo>
                    <a:pt x="2"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1" name="Freeform 1070"/>
            <p:cNvSpPr>
              <a:spLocks/>
            </p:cNvSpPr>
            <p:nvPr/>
          </p:nvSpPr>
          <p:spPr bwMode="auto">
            <a:xfrm>
              <a:off x="4601" y="1754"/>
              <a:ext cx="47"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1 w 94"/>
                <a:gd name="T19" fmla="*/ 1 h 2"/>
                <a:gd name="T20" fmla="*/ 91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91" y="1"/>
                  </a:moveTo>
                  <a:lnTo>
                    <a:pt x="93" y="0"/>
                  </a:lnTo>
                  <a:lnTo>
                    <a:pt x="0" y="0"/>
                  </a:lnTo>
                  <a:lnTo>
                    <a:pt x="0" y="2"/>
                  </a:lnTo>
                  <a:lnTo>
                    <a:pt x="93" y="2"/>
                  </a:lnTo>
                  <a:lnTo>
                    <a:pt x="94" y="1"/>
                  </a:lnTo>
                  <a:lnTo>
                    <a:pt x="93" y="2"/>
                  </a:lnTo>
                  <a:lnTo>
                    <a:pt x="94" y="2"/>
                  </a:lnTo>
                  <a:lnTo>
                    <a:pt x="94" y="1"/>
                  </a:lnTo>
                  <a:lnTo>
                    <a:pt x="91"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2" name="Freeform 1071"/>
            <p:cNvSpPr>
              <a:spLocks/>
            </p:cNvSpPr>
            <p:nvPr/>
          </p:nvSpPr>
          <p:spPr bwMode="auto">
            <a:xfrm>
              <a:off x="4493"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3" name="Freeform 1072"/>
            <p:cNvSpPr>
              <a:spLocks/>
            </p:cNvSpPr>
            <p:nvPr/>
          </p:nvSpPr>
          <p:spPr bwMode="auto">
            <a:xfrm>
              <a:off x="4540" y="1513"/>
              <a:ext cx="1" cy="241"/>
            </a:xfrm>
            <a:custGeom>
              <a:avLst/>
              <a:gdLst>
                <a:gd name="T0" fmla="*/ 1 w 2"/>
                <a:gd name="T1" fmla="*/ 3 h 483"/>
                <a:gd name="T2" fmla="*/ 0 w 2"/>
                <a:gd name="T3" fmla="*/ 2 h 483"/>
                <a:gd name="T4" fmla="*/ 0 w 2"/>
                <a:gd name="T5" fmla="*/ 483 h 483"/>
                <a:gd name="T6" fmla="*/ 2 w 2"/>
                <a:gd name="T7" fmla="*/ 483 h 483"/>
                <a:gd name="T8" fmla="*/ 2 w 2"/>
                <a:gd name="T9" fmla="*/ 2 h 483"/>
                <a:gd name="T10" fmla="*/ 1 w 2"/>
                <a:gd name="T11" fmla="*/ 0 h 483"/>
                <a:gd name="T12" fmla="*/ 2 w 2"/>
                <a:gd name="T13" fmla="*/ 2 h 483"/>
                <a:gd name="T14" fmla="*/ 2 w 2"/>
                <a:gd name="T15" fmla="*/ 0 h 483"/>
                <a:gd name="T16" fmla="*/ 1 w 2"/>
                <a:gd name="T17" fmla="*/ 0 h 483"/>
                <a:gd name="T18" fmla="*/ 1 w 2"/>
                <a:gd name="T19" fmla="*/ 3 h 483"/>
                <a:gd name="T20" fmla="*/ 1 w 2"/>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3">
                  <a:moveTo>
                    <a:pt x="1" y="3"/>
                  </a:moveTo>
                  <a:lnTo>
                    <a:pt x="0" y="2"/>
                  </a:lnTo>
                  <a:lnTo>
                    <a:pt x="0" y="483"/>
                  </a:lnTo>
                  <a:lnTo>
                    <a:pt x="2" y="483"/>
                  </a:lnTo>
                  <a:lnTo>
                    <a:pt x="2" y="2"/>
                  </a:lnTo>
                  <a:lnTo>
                    <a:pt x="1" y="0"/>
                  </a:lnTo>
                  <a:lnTo>
                    <a:pt x="2" y="2"/>
                  </a:lnTo>
                  <a:lnTo>
                    <a:pt x="2"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4" name="Freeform 1073"/>
            <p:cNvSpPr>
              <a:spLocks/>
            </p:cNvSpPr>
            <p:nvPr/>
          </p:nvSpPr>
          <p:spPr bwMode="auto">
            <a:xfrm>
              <a:off x="4493" y="1513"/>
              <a:ext cx="47"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2 w 94"/>
                <a:gd name="T19" fmla="*/ 2 h 3"/>
                <a:gd name="T20" fmla="*/ 2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2" y="2"/>
                  </a:lnTo>
                  <a:lnTo>
                    <a:pt x="2"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5" name="Freeform 1074"/>
            <p:cNvSpPr>
              <a:spLocks/>
            </p:cNvSpPr>
            <p:nvPr/>
          </p:nvSpPr>
          <p:spPr bwMode="auto">
            <a:xfrm>
              <a:off x="4493" y="1514"/>
              <a:ext cx="1" cy="241"/>
            </a:xfrm>
            <a:custGeom>
              <a:avLst/>
              <a:gdLst>
                <a:gd name="T0" fmla="*/ 1 w 2"/>
                <a:gd name="T1" fmla="*/ 479 h 482"/>
                <a:gd name="T2" fmla="*/ 2 w 2"/>
                <a:gd name="T3" fmla="*/ 481 h 482"/>
                <a:gd name="T4" fmla="*/ 2 w 2"/>
                <a:gd name="T5" fmla="*/ 0 h 482"/>
                <a:gd name="T6" fmla="*/ 0 w 2"/>
                <a:gd name="T7" fmla="*/ 0 h 482"/>
                <a:gd name="T8" fmla="*/ 0 w 2"/>
                <a:gd name="T9" fmla="*/ 481 h 482"/>
                <a:gd name="T10" fmla="*/ 1 w 2"/>
                <a:gd name="T11" fmla="*/ 482 h 482"/>
                <a:gd name="T12" fmla="*/ 0 w 2"/>
                <a:gd name="T13" fmla="*/ 481 h 482"/>
                <a:gd name="T14" fmla="*/ 0 w 2"/>
                <a:gd name="T15" fmla="*/ 482 h 482"/>
                <a:gd name="T16" fmla="*/ 1 w 2"/>
                <a:gd name="T17" fmla="*/ 482 h 482"/>
                <a:gd name="T18" fmla="*/ 1 w 2"/>
                <a:gd name="T19" fmla="*/ 480 h 482"/>
                <a:gd name="T20" fmla="*/ 1 w 2"/>
                <a:gd name="T21" fmla="*/ 480 h 482"/>
                <a:gd name="T22" fmla="*/ 1 w 2"/>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1" y="479"/>
                  </a:moveTo>
                  <a:lnTo>
                    <a:pt x="2" y="481"/>
                  </a:lnTo>
                  <a:lnTo>
                    <a:pt x="2"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6" name="Freeform 1075"/>
            <p:cNvSpPr>
              <a:spLocks/>
            </p:cNvSpPr>
            <p:nvPr/>
          </p:nvSpPr>
          <p:spPr bwMode="auto">
            <a:xfrm>
              <a:off x="4493" y="1754"/>
              <a:ext cx="48" cy="1"/>
            </a:xfrm>
            <a:custGeom>
              <a:avLst/>
              <a:gdLst>
                <a:gd name="T0" fmla="*/ 91 w 94"/>
                <a:gd name="T1" fmla="*/ 1 h 2"/>
                <a:gd name="T2" fmla="*/ 93 w 94"/>
                <a:gd name="T3" fmla="*/ 0 h 2"/>
                <a:gd name="T4" fmla="*/ 0 w 94"/>
                <a:gd name="T5" fmla="*/ 0 h 2"/>
                <a:gd name="T6" fmla="*/ 0 w 94"/>
                <a:gd name="T7" fmla="*/ 2 h 2"/>
                <a:gd name="T8" fmla="*/ 93 w 94"/>
                <a:gd name="T9" fmla="*/ 2 h 2"/>
                <a:gd name="T10" fmla="*/ 94 w 94"/>
                <a:gd name="T11" fmla="*/ 1 h 2"/>
                <a:gd name="T12" fmla="*/ 93 w 94"/>
                <a:gd name="T13" fmla="*/ 2 h 2"/>
                <a:gd name="T14" fmla="*/ 94 w 94"/>
                <a:gd name="T15" fmla="*/ 2 h 2"/>
                <a:gd name="T16" fmla="*/ 94 w 94"/>
                <a:gd name="T17" fmla="*/ 1 h 2"/>
                <a:gd name="T18" fmla="*/ 92 w 94"/>
                <a:gd name="T19" fmla="*/ 1 h 2"/>
                <a:gd name="T20" fmla="*/ 92 w 94"/>
                <a:gd name="T21" fmla="*/ 1 h 2"/>
                <a:gd name="T22" fmla="*/ 91 w 94"/>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2">
                  <a:moveTo>
                    <a:pt x="91" y="1"/>
                  </a:moveTo>
                  <a:lnTo>
                    <a:pt x="93" y="0"/>
                  </a:lnTo>
                  <a:lnTo>
                    <a:pt x="0" y="0"/>
                  </a:lnTo>
                  <a:lnTo>
                    <a:pt x="0" y="2"/>
                  </a:lnTo>
                  <a:lnTo>
                    <a:pt x="93" y="2"/>
                  </a:lnTo>
                  <a:lnTo>
                    <a:pt x="94" y="1"/>
                  </a:lnTo>
                  <a:lnTo>
                    <a:pt x="93" y="2"/>
                  </a:lnTo>
                  <a:lnTo>
                    <a:pt x="94" y="2"/>
                  </a:lnTo>
                  <a:lnTo>
                    <a:pt x="94" y="1"/>
                  </a:lnTo>
                  <a:lnTo>
                    <a:pt x="92" y="1"/>
                  </a:lnTo>
                  <a:lnTo>
                    <a:pt x="92" y="1"/>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7" name="Freeform 1076"/>
            <p:cNvSpPr>
              <a:spLocks/>
            </p:cNvSpPr>
            <p:nvPr/>
          </p:nvSpPr>
          <p:spPr bwMode="auto">
            <a:xfrm>
              <a:off x="4386" y="1514"/>
              <a:ext cx="47" cy="240"/>
            </a:xfrm>
            <a:custGeom>
              <a:avLst/>
              <a:gdLst>
                <a:gd name="T0" fmla="*/ 93 w 93"/>
                <a:gd name="T1" fmla="*/ 481 h 481"/>
                <a:gd name="T2" fmla="*/ 93 w 93"/>
                <a:gd name="T3" fmla="*/ 0 h 481"/>
                <a:gd name="T4" fmla="*/ 0 w 93"/>
                <a:gd name="T5" fmla="*/ 0 h 481"/>
                <a:gd name="T6" fmla="*/ 0 w 93"/>
                <a:gd name="T7" fmla="*/ 481 h 481"/>
                <a:gd name="T8" fmla="*/ 93 w 93"/>
                <a:gd name="T9" fmla="*/ 481 h 481"/>
                <a:gd name="T10" fmla="*/ 93 w 93"/>
                <a:gd name="T11" fmla="*/ 481 h 481"/>
              </a:gdLst>
              <a:ahLst/>
              <a:cxnLst>
                <a:cxn ang="0">
                  <a:pos x="T0" y="T1"/>
                </a:cxn>
                <a:cxn ang="0">
                  <a:pos x="T2" y="T3"/>
                </a:cxn>
                <a:cxn ang="0">
                  <a:pos x="T4" y="T5"/>
                </a:cxn>
                <a:cxn ang="0">
                  <a:pos x="T6" y="T7"/>
                </a:cxn>
                <a:cxn ang="0">
                  <a:pos x="T8" y="T9"/>
                </a:cxn>
                <a:cxn ang="0">
                  <a:pos x="T10" y="T11"/>
                </a:cxn>
              </a:cxnLst>
              <a:rect l="0" t="0" r="r" b="b"/>
              <a:pathLst>
                <a:path w="93" h="481">
                  <a:moveTo>
                    <a:pt x="93" y="481"/>
                  </a:moveTo>
                  <a:lnTo>
                    <a:pt x="93" y="0"/>
                  </a:lnTo>
                  <a:lnTo>
                    <a:pt x="0" y="0"/>
                  </a:lnTo>
                  <a:lnTo>
                    <a:pt x="0" y="481"/>
                  </a:lnTo>
                  <a:lnTo>
                    <a:pt x="93" y="481"/>
                  </a:lnTo>
                  <a:lnTo>
                    <a:pt x="93" y="481"/>
                  </a:lnTo>
                  <a:close/>
                </a:path>
              </a:pathLst>
            </a:custGeom>
            <a:solidFill>
              <a:srgbClr val="AB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8" name="Freeform 1077"/>
            <p:cNvSpPr>
              <a:spLocks/>
            </p:cNvSpPr>
            <p:nvPr/>
          </p:nvSpPr>
          <p:spPr bwMode="auto">
            <a:xfrm>
              <a:off x="4432" y="1513"/>
              <a:ext cx="2" cy="241"/>
            </a:xfrm>
            <a:custGeom>
              <a:avLst/>
              <a:gdLst>
                <a:gd name="T0" fmla="*/ 1 w 3"/>
                <a:gd name="T1" fmla="*/ 3 h 483"/>
                <a:gd name="T2" fmla="*/ 0 w 3"/>
                <a:gd name="T3" fmla="*/ 2 h 483"/>
                <a:gd name="T4" fmla="*/ 0 w 3"/>
                <a:gd name="T5" fmla="*/ 483 h 483"/>
                <a:gd name="T6" fmla="*/ 3 w 3"/>
                <a:gd name="T7" fmla="*/ 483 h 483"/>
                <a:gd name="T8" fmla="*/ 3 w 3"/>
                <a:gd name="T9" fmla="*/ 2 h 483"/>
                <a:gd name="T10" fmla="*/ 1 w 3"/>
                <a:gd name="T11" fmla="*/ 0 h 483"/>
                <a:gd name="T12" fmla="*/ 3 w 3"/>
                <a:gd name="T13" fmla="*/ 2 h 483"/>
                <a:gd name="T14" fmla="*/ 3 w 3"/>
                <a:gd name="T15" fmla="*/ 0 h 483"/>
                <a:gd name="T16" fmla="*/ 1 w 3"/>
                <a:gd name="T17" fmla="*/ 0 h 483"/>
                <a:gd name="T18" fmla="*/ 1 w 3"/>
                <a:gd name="T19" fmla="*/ 3 h 483"/>
                <a:gd name="T20" fmla="*/ 1 w 3"/>
                <a:gd name="T21" fmla="*/ 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3">
                  <a:moveTo>
                    <a:pt x="1" y="3"/>
                  </a:moveTo>
                  <a:lnTo>
                    <a:pt x="0" y="2"/>
                  </a:lnTo>
                  <a:lnTo>
                    <a:pt x="0" y="483"/>
                  </a:lnTo>
                  <a:lnTo>
                    <a:pt x="3" y="483"/>
                  </a:lnTo>
                  <a:lnTo>
                    <a:pt x="3" y="2"/>
                  </a:lnTo>
                  <a:lnTo>
                    <a:pt x="1" y="0"/>
                  </a:lnTo>
                  <a:lnTo>
                    <a:pt x="3" y="2"/>
                  </a:lnTo>
                  <a:lnTo>
                    <a:pt x="3" y="0"/>
                  </a:lnTo>
                  <a:lnTo>
                    <a:pt x="1" y="0"/>
                  </a:lnTo>
                  <a:lnTo>
                    <a:pt x="1"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79" name="Freeform 1078"/>
            <p:cNvSpPr>
              <a:spLocks/>
            </p:cNvSpPr>
            <p:nvPr/>
          </p:nvSpPr>
          <p:spPr bwMode="auto">
            <a:xfrm>
              <a:off x="4385" y="1513"/>
              <a:ext cx="48" cy="1"/>
            </a:xfrm>
            <a:custGeom>
              <a:avLst/>
              <a:gdLst>
                <a:gd name="T0" fmla="*/ 2 w 94"/>
                <a:gd name="T1" fmla="*/ 1 h 3"/>
                <a:gd name="T2" fmla="*/ 1 w 94"/>
                <a:gd name="T3" fmla="*/ 3 h 3"/>
                <a:gd name="T4" fmla="*/ 94 w 94"/>
                <a:gd name="T5" fmla="*/ 3 h 3"/>
                <a:gd name="T6" fmla="*/ 94 w 94"/>
                <a:gd name="T7" fmla="*/ 0 h 3"/>
                <a:gd name="T8" fmla="*/ 1 w 94"/>
                <a:gd name="T9" fmla="*/ 0 h 3"/>
                <a:gd name="T10" fmla="*/ 0 w 94"/>
                <a:gd name="T11" fmla="*/ 2 h 3"/>
                <a:gd name="T12" fmla="*/ 1 w 94"/>
                <a:gd name="T13" fmla="*/ 0 h 3"/>
                <a:gd name="T14" fmla="*/ 0 w 94"/>
                <a:gd name="T15" fmla="*/ 0 h 3"/>
                <a:gd name="T16" fmla="*/ 0 w 94"/>
                <a:gd name="T17" fmla="*/ 2 h 3"/>
                <a:gd name="T18" fmla="*/ 3 w 94"/>
                <a:gd name="T19" fmla="*/ 2 h 3"/>
                <a:gd name="T20" fmla="*/ 3 w 94"/>
                <a:gd name="T21" fmla="*/ 2 h 3"/>
                <a:gd name="T22" fmla="*/ 2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2" y="1"/>
                  </a:moveTo>
                  <a:lnTo>
                    <a:pt x="1" y="3"/>
                  </a:lnTo>
                  <a:lnTo>
                    <a:pt x="94" y="3"/>
                  </a:lnTo>
                  <a:lnTo>
                    <a:pt x="94" y="0"/>
                  </a:lnTo>
                  <a:lnTo>
                    <a:pt x="1" y="0"/>
                  </a:lnTo>
                  <a:lnTo>
                    <a:pt x="0" y="2"/>
                  </a:lnTo>
                  <a:lnTo>
                    <a:pt x="1" y="0"/>
                  </a:lnTo>
                  <a:lnTo>
                    <a:pt x="0" y="0"/>
                  </a:lnTo>
                  <a:lnTo>
                    <a:pt x="0" y="2"/>
                  </a:lnTo>
                  <a:lnTo>
                    <a:pt x="3" y="2"/>
                  </a:lnTo>
                  <a:lnTo>
                    <a:pt x="3"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0" name="Freeform 1079"/>
            <p:cNvSpPr>
              <a:spLocks/>
            </p:cNvSpPr>
            <p:nvPr/>
          </p:nvSpPr>
          <p:spPr bwMode="auto">
            <a:xfrm>
              <a:off x="4385" y="1514"/>
              <a:ext cx="2" cy="241"/>
            </a:xfrm>
            <a:custGeom>
              <a:avLst/>
              <a:gdLst>
                <a:gd name="T0" fmla="*/ 1 w 3"/>
                <a:gd name="T1" fmla="*/ 479 h 482"/>
                <a:gd name="T2" fmla="*/ 3 w 3"/>
                <a:gd name="T3" fmla="*/ 481 h 482"/>
                <a:gd name="T4" fmla="*/ 3 w 3"/>
                <a:gd name="T5" fmla="*/ 0 h 482"/>
                <a:gd name="T6" fmla="*/ 0 w 3"/>
                <a:gd name="T7" fmla="*/ 0 h 482"/>
                <a:gd name="T8" fmla="*/ 0 w 3"/>
                <a:gd name="T9" fmla="*/ 481 h 482"/>
                <a:gd name="T10" fmla="*/ 1 w 3"/>
                <a:gd name="T11" fmla="*/ 482 h 482"/>
                <a:gd name="T12" fmla="*/ 0 w 3"/>
                <a:gd name="T13" fmla="*/ 481 h 482"/>
                <a:gd name="T14" fmla="*/ 0 w 3"/>
                <a:gd name="T15" fmla="*/ 482 h 482"/>
                <a:gd name="T16" fmla="*/ 1 w 3"/>
                <a:gd name="T17" fmla="*/ 482 h 482"/>
                <a:gd name="T18" fmla="*/ 1 w 3"/>
                <a:gd name="T19" fmla="*/ 480 h 482"/>
                <a:gd name="T20" fmla="*/ 1 w 3"/>
                <a:gd name="T21" fmla="*/ 480 h 482"/>
                <a:gd name="T22" fmla="*/ 1 w 3"/>
                <a:gd name="T23" fmla="*/ 47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79"/>
                  </a:moveTo>
                  <a:lnTo>
                    <a:pt x="3" y="481"/>
                  </a:lnTo>
                  <a:lnTo>
                    <a:pt x="3" y="0"/>
                  </a:lnTo>
                  <a:lnTo>
                    <a:pt x="0" y="0"/>
                  </a:lnTo>
                  <a:lnTo>
                    <a:pt x="0" y="481"/>
                  </a:lnTo>
                  <a:lnTo>
                    <a:pt x="1" y="482"/>
                  </a:lnTo>
                  <a:lnTo>
                    <a:pt x="0" y="481"/>
                  </a:lnTo>
                  <a:lnTo>
                    <a:pt x="0" y="482"/>
                  </a:lnTo>
                  <a:lnTo>
                    <a:pt x="1" y="482"/>
                  </a:lnTo>
                  <a:lnTo>
                    <a:pt x="1" y="480"/>
                  </a:lnTo>
                  <a:lnTo>
                    <a:pt x="1" y="480"/>
                  </a:lnTo>
                  <a:lnTo>
                    <a:pt x="1" y="4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1" name="Freeform 1080"/>
            <p:cNvSpPr>
              <a:spLocks/>
            </p:cNvSpPr>
            <p:nvPr/>
          </p:nvSpPr>
          <p:spPr bwMode="auto">
            <a:xfrm>
              <a:off x="4386" y="1754"/>
              <a:ext cx="48" cy="1"/>
            </a:xfrm>
            <a:custGeom>
              <a:avLst/>
              <a:gdLst>
                <a:gd name="T0" fmla="*/ 92 w 95"/>
                <a:gd name="T1" fmla="*/ 1 h 2"/>
                <a:gd name="T2" fmla="*/ 93 w 95"/>
                <a:gd name="T3" fmla="*/ 0 h 2"/>
                <a:gd name="T4" fmla="*/ 0 w 95"/>
                <a:gd name="T5" fmla="*/ 0 h 2"/>
                <a:gd name="T6" fmla="*/ 0 w 95"/>
                <a:gd name="T7" fmla="*/ 2 h 2"/>
                <a:gd name="T8" fmla="*/ 93 w 95"/>
                <a:gd name="T9" fmla="*/ 2 h 2"/>
                <a:gd name="T10" fmla="*/ 95 w 95"/>
                <a:gd name="T11" fmla="*/ 1 h 2"/>
                <a:gd name="T12" fmla="*/ 93 w 95"/>
                <a:gd name="T13" fmla="*/ 2 h 2"/>
                <a:gd name="T14" fmla="*/ 95 w 95"/>
                <a:gd name="T15" fmla="*/ 2 h 2"/>
                <a:gd name="T16" fmla="*/ 95 w 95"/>
                <a:gd name="T17" fmla="*/ 1 h 2"/>
                <a:gd name="T18" fmla="*/ 92 w 95"/>
                <a:gd name="T19" fmla="*/ 1 h 2"/>
                <a:gd name="T20" fmla="*/ 92 w 95"/>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2">
                  <a:moveTo>
                    <a:pt x="92" y="1"/>
                  </a:moveTo>
                  <a:lnTo>
                    <a:pt x="93" y="0"/>
                  </a:lnTo>
                  <a:lnTo>
                    <a:pt x="0" y="0"/>
                  </a:lnTo>
                  <a:lnTo>
                    <a:pt x="0" y="2"/>
                  </a:lnTo>
                  <a:lnTo>
                    <a:pt x="93" y="2"/>
                  </a:lnTo>
                  <a:lnTo>
                    <a:pt x="95" y="1"/>
                  </a:lnTo>
                  <a:lnTo>
                    <a:pt x="93" y="2"/>
                  </a:lnTo>
                  <a:lnTo>
                    <a:pt x="95" y="2"/>
                  </a:lnTo>
                  <a:lnTo>
                    <a:pt x="95" y="1"/>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2" name="Freeform 1081"/>
            <p:cNvSpPr>
              <a:spLocks/>
            </p:cNvSpPr>
            <p:nvPr/>
          </p:nvSpPr>
          <p:spPr bwMode="auto">
            <a:xfrm>
              <a:off x="5460"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3" name="Freeform 1082"/>
            <p:cNvSpPr>
              <a:spLocks/>
            </p:cNvSpPr>
            <p:nvPr/>
          </p:nvSpPr>
          <p:spPr bwMode="auto">
            <a:xfrm>
              <a:off x="5504" y="1713"/>
              <a:ext cx="1" cy="10"/>
            </a:xfrm>
            <a:custGeom>
              <a:avLst/>
              <a:gdLst>
                <a:gd name="T0" fmla="*/ 1 w 2"/>
                <a:gd name="T1" fmla="*/ 20 h 20"/>
                <a:gd name="T2" fmla="*/ 2 w 2"/>
                <a:gd name="T3" fmla="*/ 19 h 20"/>
                <a:gd name="T4" fmla="*/ 2 w 2"/>
                <a:gd name="T5" fmla="*/ 0 h 20"/>
                <a:gd name="T6" fmla="*/ 0 w 2"/>
                <a:gd name="T7" fmla="*/ 0 h 20"/>
                <a:gd name="T8" fmla="*/ 0 w 2"/>
                <a:gd name="T9" fmla="*/ 19 h 20"/>
                <a:gd name="T10" fmla="*/ 1 w 2"/>
                <a:gd name="T11" fmla="*/ 18 h 20"/>
                <a:gd name="T12" fmla="*/ 1 w 2"/>
                <a:gd name="T13" fmla="*/ 20 h 20"/>
                <a:gd name="T14" fmla="*/ 2 w 2"/>
                <a:gd name="T15" fmla="*/ 20 h 20"/>
                <a:gd name="T16" fmla="*/ 2 w 2"/>
                <a:gd name="T17" fmla="*/ 19 h 20"/>
                <a:gd name="T18" fmla="*/ 1 w 2"/>
                <a:gd name="T19" fmla="*/ 20 h 20"/>
                <a:gd name="T20" fmla="*/ 1 w 2"/>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0">
                  <a:moveTo>
                    <a:pt x="1" y="20"/>
                  </a:moveTo>
                  <a:lnTo>
                    <a:pt x="2" y="19"/>
                  </a:lnTo>
                  <a:lnTo>
                    <a:pt x="2" y="0"/>
                  </a:lnTo>
                  <a:lnTo>
                    <a:pt x="0" y="0"/>
                  </a:lnTo>
                  <a:lnTo>
                    <a:pt x="0" y="19"/>
                  </a:lnTo>
                  <a:lnTo>
                    <a:pt x="1" y="18"/>
                  </a:lnTo>
                  <a:lnTo>
                    <a:pt x="1" y="20"/>
                  </a:lnTo>
                  <a:lnTo>
                    <a:pt x="2" y="20"/>
                  </a:lnTo>
                  <a:lnTo>
                    <a:pt x="2"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4" name="Freeform 1083"/>
            <p:cNvSpPr>
              <a:spLocks/>
            </p:cNvSpPr>
            <p:nvPr/>
          </p:nvSpPr>
          <p:spPr bwMode="auto">
            <a:xfrm>
              <a:off x="5459"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3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5" name="Freeform 1084"/>
            <p:cNvSpPr>
              <a:spLocks/>
            </p:cNvSpPr>
            <p:nvPr/>
          </p:nvSpPr>
          <p:spPr bwMode="auto">
            <a:xfrm>
              <a:off x="5459"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6" name="Freeform 1085"/>
            <p:cNvSpPr>
              <a:spLocks/>
            </p:cNvSpPr>
            <p:nvPr/>
          </p:nvSpPr>
          <p:spPr bwMode="auto">
            <a:xfrm>
              <a:off x="5460"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7" name="Freeform 1086"/>
            <p:cNvSpPr>
              <a:spLocks/>
            </p:cNvSpPr>
            <p:nvPr/>
          </p:nvSpPr>
          <p:spPr bwMode="auto">
            <a:xfrm>
              <a:off x="5460"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8" name="Freeform 1087"/>
            <p:cNvSpPr>
              <a:spLocks/>
            </p:cNvSpPr>
            <p:nvPr/>
          </p:nvSpPr>
          <p:spPr bwMode="auto">
            <a:xfrm>
              <a:off x="5504" y="1579"/>
              <a:ext cx="1"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89" name="Freeform 1088"/>
            <p:cNvSpPr>
              <a:spLocks/>
            </p:cNvSpPr>
            <p:nvPr/>
          </p:nvSpPr>
          <p:spPr bwMode="auto">
            <a:xfrm>
              <a:off x="5459" y="1588"/>
              <a:ext cx="46" cy="1"/>
            </a:xfrm>
            <a:custGeom>
              <a:avLst/>
              <a:gdLst>
                <a:gd name="T0" fmla="*/ 0 w 92"/>
                <a:gd name="T1" fmla="*/ 0 h 2"/>
                <a:gd name="T2" fmla="*/ 1 w 92"/>
                <a:gd name="T3" fmla="*/ 2 h 2"/>
                <a:gd name="T4" fmla="*/ 92 w 92"/>
                <a:gd name="T5" fmla="*/ 2 h 2"/>
                <a:gd name="T6" fmla="*/ 92 w 92"/>
                <a:gd name="T7" fmla="*/ 0 h 2"/>
                <a:gd name="T8" fmla="*/ 1 w 92"/>
                <a:gd name="T9" fmla="*/ 0 h 2"/>
                <a:gd name="T10" fmla="*/ 2 w 92"/>
                <a:gd name="T11" fmla="*/ 0 h 2"/>
                <a:gd name="T12" fmla="*/ 0 w 92"/>
                <a:gd name="T13" fmla="*/ 0 h 2"/>
                <a:gd name="T14" fmla="*/ 0 w 92"/>
                <a:gd name="T15" fmla="*/ 2 h 2"/>
                <a:gd name="T16" fmla="*/ 1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1" y="2"/>
                  </a:lnTo>
                  <a:lnTo>
                    <a:pt x="92" y="2"/>
                  </a:lnTo>
                  <a:lnTo>
                    <a:pt x="92"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0" name="Freeform 1089"/>
            <p:cNvSpPr>
              <a:spLocks/>
            </p:cNvSpPr>
            <p:nvPr/>
          </p:nvSpPr>
          <p:spPr bwMode="auto">
            <a:xfrm>
              <a:off x="5459" y="1578"/>
              <a:ext cx="1" cy="10"/>
            </a:xfrm>
            <a:custGeom>
              <a:avLst/>
              <a:gdLst>
                <a:gd name="T0" fmla="*/ 0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0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0" y="0"/>
                  </a:moveTo>
                  <a:lnTo>
                    <a:pt x="0" y="2"/>
                  </a:lnTo>
                  <a:lnTo>
                    <a:pt x="0" y="21"/>
                  </a:lnTo>
                  <a:lnTo>
                    <a:pt x="2" y="21"/>
                  </a:lnTo>
                  <a:lnTo>
                    <a:pt x="2" y="2"/>
                  </a:lnTo>
                  <a:lnTo>
                    <a:pt x="1" y="3"/>
                  </a:lnTo>
                  <a:lnTo>
                    <a:pt x="1" y="0"/>
                  </a:lnTo>
                  <a:lnTo>
                    <a:pt x="0" y="0"/>
                  </a:lnTo>
                  <a:lnTo>
                    <a:pt x="0"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1" name="Freeform 1090"/>
            <p:cNvSpPr>
              <a:spLocks/>
            </p:cNvSpPr>
            <p:nvPr/>
          </p:nvSpPr>
          <p:spPr bwMode="auto">
            <a:xfrm>
              <a:off x="5460" y="1578"/>
              <a:ext cx="45"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2" name="Freeform 1091"/>
            <p:cNvSpPr>
              <a:spLocks/>
            </p:cNvSpPr>
            <p:nvPr/>
          </p:nvSpPr>
          <p:spPr bwMode="auto">
            <a:xfrm>
              <a:off x="5353" y="1712"/>
              <a:ext cx="44"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3" name="Freeform 1092"/>
            <p:cNvSpPr>
              <a:spLocks/>
            </p:cNvSpPr>
            <p:nvPr/>
          </p:nvSpPr>
          <p:spPr bwMode="auto">
            <a:xfrm>
              <a:off x="5396"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4" name="Freeform 1093"/>
            <p:cNvSpPr>
              <a:spLocks/>
            </p:cNvSpPr>
            <p:nvPr/>
          </p:nvSpPr>
          <p:spPr bwMode="auto">
            <a:xfrm>
              <a:off x="5352" y="1722"/>
              <a:ext cx="45"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5" name="Freeform 1094"/>
            <p:cNvSpPr>
              <a:spLocks/>
            </p:cNvSpPr>
            <p:nvPr/>
          </p:nvSpPr>
          <p:spPr bwMode="auto">
            <a:xfrm>
              <a:off x="5352"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6" name="Freeform 1095"/>
            <p:cNvSpPr>
              <a:spLocks/>
            </p:cNvSpPr>
            <p:nvPr/>
          </p:nvSpPr>
          <p:spPr bwMode="auto">
            <a:xfrm>
              <a:off x="5353" y="1712"/>
              <a:ext cx="45"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7" name="Freeform 1096"/>
            <p:cNvSpPr>
              <a:spLocks/>
            </p:cNvSpPr>
            <p:nvPr/>
          </p:nvSpPr>
          <p:spPr bwMode="auto">
            <a:xfrm>
              <a:off x="5353" y="1578"/>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8" name="Freeform 1097"/>
            <p:cNvSpPr>
              <a:spLocks/>
            </p:cNvSpPr>
            <p:nvPr/>
          </p:nvSpPr>
          <p:spPr bwMode="auto">
            <a:xfrm>
              <a:off x="5397" y="1579"/>
              <a:ext cx="1"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099" name="Freeform 1098"/>
            <p:cNvSpPr>
              <a:spLocks/>
            </p:cNvSpPr>
            <p:nvPr/>
          </p:nvSpPr>
          <p:spPr bwMode="auto">
            <a:xfrm>
              <a:off x="5352"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2 w 92"/>
                <a:gd name="T11" fmla="*/ 0 h 2"/>
                <a:gd name="T12" fmla="*/ 0 w 92"/>
                <a:gd name="T13" fmla="*/ 0 h 2"/>
                <a:gd name="T14" fmla="*/ 0 w 92"/>
                <a:gd name="T15" fmla="*/ 2 h 2"/>
                <a:gd name="T16" fmla="*/ 2 w 92"/>
                <a:gd name="T17" fmla="*/ 2 h 2"/>
                <a:gd name="T18" fmla="*/ 0 w 92"/>
                <a:gd name="T19" fmla="*/ 0 h 2"/>
                <a:gd name="T20" fmla="*/ 0 w 92"/>
                <a:gd name="T21" fmla="*/ 0 h 2"/>
                <a:gd name="T22" fmla="*/ 0 w 9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0"/>
                  </a:moveTo>
                  <a:lnTo>
                    <a:pt x="2" y="2"/>
                  </a:lnTo>
                  <a:lnTo>
                    <a:pt x="92" y="2"/>
                  </a:lnTo>
                  <a:lnTo>
                    <a:pt x="92" y="0"/>
                  </a:lnTo>
                  <a:lnTo>
                    <a:pt x="2" y="0"/>
                  </a:lnTo>
                  <a:lnTo>
                    <a:pt x="2" y="0"/>
                  </a:lnTo>
                  <a:lnTo>
                    <a:pt x="0" y="0"/>
                  </a:lnTo>
                  <a:lnTo>
                    <a:pt x="0" y="2"/>
                  </a:lnTo>
                  <a:lnTo>
                    <a:pt x="2"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0" name="Freeform 1099"/>
            <p:cNvSpPr>
              <a:spLocks/>
            </p:cNvSpPr>
            <p:nvPr/>
          </p:nvSpPr>
          <p:spPr bwMode="auto">
            <a:xfrm>
              <a:off x="5352" y="1578"/>
              <a:ext cx="1" cy="10"/>
            </a:xfrm>
            <a:custGeom>
              <a:avLst/>
              <a:gdLst>
                <a:gd name="T0" fmla="*/ 2 w 2"/>
                <a:gd name="T1" fmla="*/ 0 h 21"/>
                <a:gd name="T2" fmla="*/ 0 w 2"/>
                <a:gd name="T3" fmla="*/ 2 h 21"/>
                <a:gd name="T4" fmla="*/ 0 w 2"/>
                <a:gd name="T5" fmla="*/ 21 h 21"/>
                <a:gd name="T6" fmla="*/ 2 w 2"/>
                <a:gd name="T7" fmla="*/ 21 h 21"/>
                <a:gd name="T8" fmla="*/ 2 w 2"/>
                <a:gd name="T9" fmla="*/ 2 h 21"/>
                <a:gd name="T10" fmla="*/ 2 w 2"/>
                <a:gd name="T11" fmla="*/ 3 h 21"/>
                <a:gd name="T12" fmla="*/ 2 w 2"/>
                <a:gd name="T13" fmla="*/ 0 h 21"/>
                <a:gd name="T14" fmla="*/ 0 w 2"/>
                <a:gd name="T15" fmla="*/ 0 h 21"/>
                <a:gd name="T16" fmla="*/ 0 w 2"/>
                <a:gd name="T17" fmla="*/ 2 h 21"/>
                <a:gd name="T18" fmla="*/ 2 w 2"/>
                <a:gd name="T19" fmla="*/ 0 h 21"/>
                <a:gd name="T20" fmla="*/ 2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2" y="0"/>
                  </a:moveTo>
                  <a:lnTo>
                    <a:pt x="0" y="2"/>
                  </a:lnTo>
                  <a:lnTo>
                    <a:pt x="0" y="21"/>
                  </a:lnTo>
                  <a:lnTo>
                    <a:pt x="2" y="21"/>
                  </a:lnTo>
                  <a:lnTo>
                    <a:pt x="2"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1" name="Freeform 1100"/>
            <p:cNvSpPr>
              <a:spLocks/>
            </p:cNvSpPr>
            <p:nvPr/>
          </p:nvSpPr>
          <p:spPr bwMode="auto">
            <a:xfrm>
              <a:off x="5353" y="1578"/>
              <a:ext cx="45"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2" name="Freeform 1101"/>
            <p:cNvSpPr>
              <a:spLocks/>
            </p:cNvSpPr>
            <p:nvPr/>
          </p:nvSpPr>
          <p:spPr bwMode="auto">
            <a:xfrm>
              <a:off x="5245" y="1712"/>
              <a:ext cx="45"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3" name="Freeform 1102"/>
            <p:cNvSpPr>
              <a:spLocks/>
            </p:cNvSpPr>
            <p:nvPr/>
          </p:nvSpPr>
          <p:spPr bwMode="auto">
            <a:xfrm>
              <a:off x="5289"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4" name="Freeform 1103"/>
            <p:cNvSpPr>
              <a:spLocks/>
            </p:cNvSpPr>
            <p:nvPr/>
          </p:nvSpPr>
          <p:spPr bwMode="auto">
            <a:xfrm>
              <a:off x="5245" y="1722"/>
              <a:ext cx="45" cy="1"/>
            </a:xfrm>
            <a:custGeom>
              <a:avLst/>
              <a:gdLst>
                <a:gd name="T0" fmla="*/ 0 w 91"/>
                <a:gd name="T1" fmla="*/ 1 h 2"/>
                <a:gd name="T2" fmla="*/ 1 w 91"/>
                <a:gd name="T3" fmla="*/ 2 h 2"/>
                <a:gd name="T4" fmla="*/ 91 w 91"/>
                <a:gd name="T5" fmla="*/ 2 h 2"/>
                <a:gd name="T6" fmla="*/ 91 w 91"/>
                <a:gd name="T7" fmla="*/ 0 h 2"/>
                <a:gd name="T8" fmla="*/ 1 w 91"/>
                <a:gd name="T9" fmla="*/ 0 h 2"/>
                <a:gd name="T10" fmla="*/ 4 w 91"/>
                <a:gd name="T11" fmla="*/ 1 h 2"/>
                <a:gd name="T12" fmla="*/ 0 w 91"/>
                <a:gd name="T13" fmla="*/ 1 h 2"/>
                <a:gd name="T14" fmla="*/ 0 w 91"/>
                <a:gd name="T15" fmla="*/ 2 h 2"/>
                <a:gd name="T16" fmla="*/ 1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1" y="2"/>
                  </a:lnTo>
                  <a:lnTo>
                    <a:pt x="91" y="2"/>
                  </a:lnTo>
                  <a:lnTo>
                    <a:pt x="91"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5" name="Freeform 1104"/>
            <p:cNvSpPr>
              <a:spLocks/>
            </p:cNvSpPr>
            <p:nvPr/>
          </p:nvSpPr>
          <p:spPr bwMode="auto">
            <a:xfrm>
              <a:off x="5245" y="1712"/>
              <a:ext cx="1"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6" name="Freeform 1105"/>
            <p:cNvSpPr>
              <a:spLocks/>
            </p:cNvSpPr>
            <p:nvPr/>
          </p:nvSpPr>
          <p:spPr bwMode="auto">
            <a:xfrm>
              <a:off x="5245"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7" name="Freeform 1106"/>
            <p:cNvSpPr>
              <a:spLocks/>
            </p:cNvSpPr>
            <p:nvPr/>
          </p:nvSpPr>
          <p:spPr bwMode="auto">
            <a:xfrm>
              <a:off x="5245"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8" name="Freeform 1107"/>
            <p:cNvSpPr>
              <a:spLocks/>
            </p:cNvSpPr>
            <p:nvPr/>
          </p:nvSpPr>
          <p:spPr bwMode="auto">
            <a:xfrm>
              <a:off x="5289"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1 w 3"/>
                <a:gd name="T11" fmla="*/ 19 h 21"/>
                <a:gd name="T12" fmla="*/ 1 w 3"/>
                <a:gd name="T13" fmla="*/ 21 h 21"/>
                <a:gd name="T14" fmla="*/ 3 w 3"/>
                <a:gd name="T15" fmla="*/ 21 h 21"/>
                <a:gd name="T16" fmla="*/ 3 w 3"/>
                <a:gd name="T17" fmla="*/ 19 h 21"/>
                <a:gd name="T18" fmla="*/ 1 w 3"/>
                <a:gd name="T19" fmla="*/ 21 h 21"/>
                <a:gd name="T20" fmla="*/ 1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21"/>
                  </a:moveTo>
                  <a:lnTo>
                    <a:pt x="3" y="19"/>
                  </a:lnTo>
                  <a:lnTo>
                    <a:pt x="3" y="0"/>
                  </a:lnTo>
                  <a:lnTo>
                    <a:pt x="0" y="0"/>
                  </a:lnTo>
                  <a:lnTo>
                    <a:pt x="0" y="19"/>
                  </a:lnTo>
                  <a:lnTo>
                    <a:pt x="1" y="19"/>
                  </a:lnTo>
                  <a:lnTo>
                    <a:pt x="1" y="21"/>
                  </a:lnTo>
                  <a:lnTo>
                    <a:pt x="3" y="21"/>
                  </a:lnTo>
                  <a:lnTo>
                    <a:pt x="3"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09" name="Freeform 1108"/>
            <p:cNvSpPr>
              <a:spLocks/>
            </p:cNvSpPr>
            <p:nvPr/>
          </p:nvSpPr>
          <p:spPr bwMode="auto">
            <a:xfrm>
              <a:off x="5244"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0" name="Freeform 1109"/>
            <p:cNvSpPr>
              <a:spLocks/>
            </p:cNvSpPr>
            <p:nvPr/>
          </p:nvSpPr>
          <p:spPr bwMode="auto">
            <a:xfrm>
              <a:off x="5244" y="1578"/>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2" y="3"/>
                  </a:lnTo>
                  <a:lnTo>
                    <a:pt x="2" y="0"/>
                  </a:lnTo>
                  <a:lnTo>
                    <a:pt x="0" y="0"/>
                  </a:lnTo>
                  <a:lnTo>
                    <a:pt x="0" y="2"/>
                  </a:lnTo>
                  <a:lnTo>
                    <a:pt x="2" y="0"/>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1" name="Freeform 1110"/>
            <p:cNvSpPr>
              <a:spLocks/>
            </p:cNvSpPr>
            <p:nvPr/>
          </p:nvSpPr>
          <p:spPr bwMode="auto">
            <a:xfrm>
              <a:off x="5245" y="1578"/>
              <a:ext cx="46" cy="1"/>
            </a:xfrm>
            <a:custGeom>
              <a:avLst/>
              <a:gdLst>
                <a:gd name="T0" fmla="*/ 92 w 92"/>
                <a:gd name="T1" fmla="*/ 1 h 3"/>
                <a:gd name="T2" fmla="*/ 90 w 92"/>
                <a:gd name="T3" fmla="*/ 0 h 3"/>
                <a:gd name="T4" fmla="*/ 0 w 92"/>
                <a:gd name="T5" fmla="*/ 0 h 3"/>
                <a:gd name="T6" fmla="*/ 0 w 92"/>
                <a:gd name="T7" fmla="*/ 3 h 3"/>
                <a:gd name="T8" fmla="*/ 90 w 92"/>
                <a:gd name="T9" fmla="*/ 3 h 3"/>
                <a:gd name="T10" fmla="*/ 89 w 92"/>
                <a:gd name="T11" fmla="*/ 2 h 3"/>
                <a:gd name="T12" fmla="*/ 92 w 92"/>
                <a:gd name="T13" fmla="*/ 2 h 3"/>
                <a:gd name="T14" fmla="*/ 92 w 92"/>
                <a:gd name="T15" fmla="*/ 0 h 3"/>
                <a:gd name="T16" fmla="*/ 90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0" y="0"/>
                  </a:lnTo>
                  <a:lnTo>
                    <a:pt x="0" y="0"/>
                  </a:lnTo>
                  <a:lnTo>
                    <a:pt x="0" y="3"/>
                  </a:lnTo>
                  <a:lnTo>
                    <a:pt x="90" y="3"/>
                  </a:lnTo>
                  <a:lnTo>
                    <a:pt x="89" y="2"/>
                  </a:lnTo>
                  <a:lnTo>
                    <a:pt x="92" y="2"/>
                  </a:lnTo>
                  <a:lnTo>
                    <a:pt x="92" y="0"/>
                  </a:lnTo>
                  <a:lnTo>
                    <a:pt x="90"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2" name="Freeform 1111"/>
            <p:cNvSpPr>
              <a:spLocks/>
            </p:cNvSpPr>
            <p:nvPr/>
          </p:nvSpPr>
          <p:spPr bwMode="auto">
            <a:xfrm>
              <a:off x="5138" y="1712"/>
              <a:ext cx="44"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3" name="Freeform 1112"/>
            <p:cNvSpPr>
              <a:spLocks/>
            </p:cNvSpPr>
            <p:nvPr/>
          </p:nvSpPr>
          <p:spPr bwMode="auto">
            <a:xfrm>
              <a:off x="5181"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4" name="Freeform 1113"/>
            <p:cNvSpPr>
              <a:spLocks/>
            </p:cNvSpPr>
            <p:nvPr/>
          </p:nvSpPr>
          <p:spPr bwMode="auto">
            <a:xfrm>
              <a:off x="5137" y="1722"/>
              <a:ext cx="45" cy="1"/>
            </a:xfrm>
            <a:custGeom>
              <a:avLst/>
              <a:gdLst>
                <a:gd name="T0" fmla="*/ 0 w 92"/>
                <a:gd name="T1" fmla="*/ 1 h 2"/>
                <a:gd name="T2" fmla="*/ 2 w 92"/>
                <a:gd name="T3" fmla="*/ 2 h 2"/>
                <a:gd name="T4" fmla="*/ 92 w 92"/>
                <a:gd name="T5" fmla="*/ 2 h 2"/>
                <a:gd name="T6" fmla="*/ 92 w 92"/>
                <a:gd name="T7" fmla="*/ 0 h 2"/>
                <a:gd name="T8" fmla="*/ 2 w 92"/>
                <a:gd name="T9" fmla="*/ 0 h 2"/>
                <a:gd name="T10" fmla="*/ 5 w 92"/>
                <a:gd name="T11" fmla="*/ 1 h 2"/>
                <a:gd name="T12" fmla="*/ 1 w 92"/>
                <a:gd name="T13" fmla="*/ 1 h 2"/>
                <a:gd name="T14" fmla="*/ 1 w 92"/>
                <a:gd name="T15" fmla="*/ 2 h 2"/>
                <a:gd name="T16" fmla="*/ 2 w 92"/>
                <a:gd name="T17" fmla="*/ 2 h 2"/>
                <a:gd name="T18" fmla="*/ 1 w 92"/>
                <a:gd name="T19" fmla="*/ 1 h 2"/>
                <a:gd name="T20" fmla="*/ 1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2" y="2"/>
                  </a:lnTo>
                  <a:lnTo>
                    <a:pt x="92" y="2"/>
                  </a:lnTo>
                  <a:lnTo>
                    <a:pt x="92" y="0"/>
                  </a:lnTo>
                  <a:lnTo>
                    <a:pt x="2" y="0"/>
                  </a:lnTo>
                  <a:lnTo>
                    <a:pt x="5"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5" name="Freeform 1114"/>
            <p:cNvSpPr>
              <a:spLocks/>
            </p:cNvSpPr>
            <p:nvPr/>
          </p:nvSpPr>
          <p:spPr bwMode="auto">
            <a:xfrm>
              <a:off x="5137" y="1712"/>
              <a:ext cx="2" cy="10"/>
            </a:xfrm>
            <a:custGeom>
              <a:avLst/>
              <a:gdLst>
                <a:gd name="T0" fmla="*/ 1 w 4"/>
                <a:gd name="T1" fmla="*/ 0 h 21"/>
                <a:gd name="T2" fmla="*/ 0 w 4"/>
                <a:gd name="T3" fmla="*/ 2 h 21"/>
                <a:gd name="T4" fmla="*/ 0 w 4"/>
                <a:gd name="T5" fmla="*/ 21 h 21"/>
                <a:gd name="T6" fmla="*/ 4 w 4"/>
                <a:gd name="T7" fmla="*/ 21 h 21"/>
                <a:gd name="T8" fmla="*/ 4 w 4"/>
                <a:gd name="T9" fmla="*/ 2 h 21"/>
                <a:gd name="T10" fmla="*/ 1 w 4"/>
                <a:gd name="T11" fmla="*/ 3 h 21"/>
                <a:gd name="T12" fmla="*/ 1 w 4"/>
                <a:gd name="T13" fmla="*/ 0 h 21"/>
                <a:gd name="T14" fmla="*/ 0 w 4"/>
                <a:gd name="T15" fmla="*/ 0 h 21"/>
                <a:gd name="T16" fmla="*/ 0 w 4"/>
                <a:gd name="T17" fmla="*/ 2 h 21"/>
                <a:gd name="T18" fmla="*/ 1 w 4"/>
                <a:gd name="T19" fmla="*/ 0 h 21"/>
                <a:gd name="T20" fmla="*/ 1 w 4"/>
                <a:gd name="T21" fmla="*/ 0 h 21"/>
                <a:gd name="T22" fmla="*/ 1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1" y="0"/>
                  </a:moveTo>
                  <a:lnTo>
                    <a:pt x="0" y="2"/>
                  </a:lnTo>
                  <a:lnTo>
                    <a:pt x="0" y="21"/>
                  </a:lnTo>
                  <a:lnTo>
                    <a:pt x="4" y="21"/>
                  </a:lnTo>
                  <a:lnTo>
                    <a:pt x="4"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6" name="Freeform 1115"/>
            <p:cNvSpPr>
              <a:spLocks/>
            </p:cNvSpPr>
            <p:nvPr/>
          </p:nvSpPr>
          <p:spPr bwMode="auto">
            <a:xfrm>
              <a:off x="5138" y="1712"/>
              <a:ext cx="45"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7" name="Freeform 1116"/>
            <p:cNvSpPr>
              <a:spLocks/>
            </p:cNvSpPr>
            <p:nvPr/>
          </p:nvSpPr>
          <p:spPr bwMode="auto">
            <a:xfrm>
              <a:off x="5138" y="1578"/>
              <a:ext cx="45" cy="10"/>
            </a:xfrm>
            <a:custGeom>
              <a:avLst/>
              <a:gdLst>
                <a:gd name="T0" fmla="*/ 91 w 91"/>
                <a:gd name="T1" fmla="*/ 0 h 20"/>
                <a:gd name="T2" fmla="*/ 91 w 91"/>
                <a:gd name="T3" fmla="*/ 20 h 20"/>
                <a:gd name="T4" fmla="*/ 0 w 91"/>
                <a:gd name="T5" fmla="*/ 20 h 20"/>
                <a:gd name="T6" fmla="*/ 0 w 91"/>
                <a:gd name="T7" fmla="*/ 1 h 20"/>
                <a:gd name="T8" fmla="*/ 91 w 91"/>
                <a:gd name="T9" fmla="*/ 1 h 20"/>
                <a:gd name="T10" fmla="*/ 91 w 91"/>
                <a:gd name="T11" fmla="*/ 1 h 20"/>
                <a:gd name="T12" fmla="*/ 91 w 9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1" h="20">
                  <a:moveTo>
                    <a:pt x="91" y="0"/>
                  </a:moveTo>
                  <a:lnTo>
                    <a:pt x="91" y="20"/>
                  </a:lnTo>
                  <a:lnTo>
                    <a:pt x="0" y="20"/>
                  </a:lnTo>
                  <a:lnTo>
                    <a:pt x="0" y="1"/>
                  </a:lnTo>
                  <a:lnTo>
                    <a:pt x="91" y="1"/>
                  </a:lnTo>
                  <a:lnTo>
                    <a:pt x="91"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8" name="Freeform 1117"/>
            <p:cNvSpPr>
              <a:spLocks/>
            </p:cNvSpPr>
            <p:nvPr/>
          </p:nvSpPr>
          <p:spPr bwMode="auto">
            <a:xfrm>
              <a:off x="5182" y="1579"/>
              <a:ext cx="2" cy="10"/>
            </a:xfrm>
            <a:custGeom>
              <a:avLst/>
              <a:gdLst>
                <a:gd name="T0" fmla="*/ 2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21"/>
                  </a:moveTo>
                  <a:lnTo>
                    <a:pt x="3" y="19"/>
                  </a:lnTo>
                  <a:lnTo>
                    <a:pt x="3" y="0"/>
                  </a:lnTo>
                  <a:lnTo>
                    <a:pt x="0" y="0"/>
                  </a:lnTo>
                  <a:lnTo>
                    <a:pt x="0" y="19"/>
                  </a:lnTo>
                  <a:lnTo>
                    <a:pt x="2" y="19"/>
                  </a:lnTo>
                  <a:lnTo>
                    <a:pt x="2" y="21"/>
                  </a:lnTo>
                  <a:lnTo>
                    <a:pt x="3" y="21"/>
                  </a:lnTo>
                  <a:lnTo>
                    <a:pt x="3" y="19"/>
                  </a:lnTo>
                  <a:lnTo>
                    <a:pt x="2"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19" name="Freeform 1118"/>
            <p:cNvSpPr>
              <a:spLocks/>
            </p:cNvSpPr>
            <p:nvPr/>
          </p:nvSpPr>
          <p:spPr bwMode="auto">
            <a:xfrm>
              <a:off x="5137" y="1588"/>
              <a:ext cx="46" cy="1"/>
            </a:xfrm>
            <a:custGeom>
              <a:avLst/>
              <a:gdLst>
                <a:gd name="T0" fmla="*/ 0 w 93"/>
                <a:gd name="T1" fmla="*/ 0 h 2"/>
                <a:gd name="T2" fmla="*/ 2 w 93"/>
                <a:gd name="T3" fmla="*/ 2 h 2"/>
                <a:gd name="T4" fmla="*/ 93 w 93"/>
                <a:gd name="T5" fmla="*/ 2 h 2"/>
                <a:gd name="T6" fmla="*/ 93 w 93"/>
                <a:gd name="T7" fmla="*/ 0 h 2"/>
                <a:gd name="T8" fmla="*/ 2 w 93"/>
                <a:gd name="T9" fmla="*/ 0 h 2"/>
                <a:gd name="T10" fmla="*/ 4 w 93"/>
                <a:gd name="T11" fmla="*/ 0 h 2"/>
                <a:gd name="T12" fmla="*/ 1 w 93"/>
                <a:gd name="T13" fmla="*/ 0 h 2"/>
                <a:gd name="T14" fmla="*/ 1 w 93"/>
                <a:gd name="T15" fmla="*/ 2 h 2"/>
                <a:gd name="T16" fmla="*/ 2 w 93"/>
                <a:gd name="T17" fmla="*/ 2 h 2"/>
                <a:gd name="T18" fmla="*/ 1 w 93"/>
                <a:gd name="T19" fmla="*/ 0 h 2"/>
                <a:gd name="T20" fmla="*/ 1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2" y="2"/>
                  </a:lnTo>
                  <a:lnTo>
                    <a:pt x="93" y="2"/>
                  </a:lnTo>
                  <a:lnTo>
                    <a:pt x="93" y="0"/>
                  </a:lnTo>
                  <a:lnTo>
                    <a:pt x="2" y="0"/>
                  </a:lnTo>
                  <a:lnTo>
                    <a:pt x="4" y="0"/>
                  </a:lnTo>
                  <a:lnTo>
                    <a:pt x="1" y="0"/>
                  </a:lnTo>
                  <a:lnTo>
                    <a:pt x="1" y="2"/>
                  </a:lnTo>
                  <a:lnTo>
                    <a:pt x="2" y="2"/>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0" name="Freeform 1119"/>
            <p:cNvSpPr>
              <a:spLocks/>
            </p:cNvSpPr>
            <p:nvPr/>
          </p:nvSpPr>
          <p:spPr bwMode="auto">
            <a:xfrm>
              <a:off x="5137" y="1578"/>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1" name="Freeform 1120"/>
            <p:cNvSpPr>
              <a:spLocks/>
            </p:cNvSpPr>
            <p:nvPr/>
          </p:nvSpPr>
          <p:spPr bwMode="auto">
            <a:xfrm>
              <a:off x="5138" y="1578"/>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2 h 3"/>
                <a:gd name="T12" fmla="*/ 92 w 92"/>
                <a:gd name="T13" fmla="*/ 2 h 3"/>
                <a:gd name="T14" fmla="*/ 92 w 92"/>
                <a:gd name="T15" fmla="*/ 0 h 3"/>
                <a:gd name="T16" fmla="*/ 91 w 92"/>
                <a:gd name="T17" fmla="*/ 0 h 3"/>
                <a:gd name="T18" fmla="*/ 92 w 92"/>
                <a:gd name="T19" fmla="*/ 2 h 3"/>
                <a:gd name="T20" fmla="*/ 92 w 92"/>
                <a:gd name="T21" fmla="*/ 2 h 3"/>
                <a:gd name="T22" fmla="*/ 92 w 9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
                  <a:moveTo>
                    <a:pt x="92" y="1"/>
                  </a:moveTo>
                  <a:lnTo>
                    <a:pt x="91" y="0"/>
                  </a:lnTo>
                  <a:lnTo>
                    <a:pt x="0" y="0"/>
                  </a:lnTo>
                  <a:lnTo>
                    <a:pt x="0" y="3"/>
                  </a:lnTo>
                  <a:lnTo>
                    <a:pt x="91" y="3"/>
                  </a:lnTo>
                  <a:lnTo>
                    <a:pt x="89" y="2"/>
                  </a:lnTo>
                  <a:lnTo>
                    <a:pt x="92" y="2"/>
                  </a:lnTo>
                  <a:lnTo>
                    <a:pt x="92" y="0"/>
                  </a:lnTo>
                  <a:lnTo>
                    <a:pt x="91" y="0"/>
                  </a:lnTo>
                  <a:lnTo>
                    <a:pt x="92" y="2"/>
                  </a:lnTo>
                  <a:lnTo>
                    <a:pt x="92" y="2"/>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2" name="Freeform 1121"/>
            <p:cNvSpPr>
              <a:spLocks/>
            </p:cNvSpPr>
            <p:nvPr/>
          </p:nvSpPr>
          <p:spPr bwMode="auto">
            <a:xfrm>
              <a:off x="5031" y="1712"/>
              <a:ext cx="44" cy="10"/>
            </a:xfrm>
            <a:custGeom>
              <a:avLst/>
              <a:gdLst>
                <a:gd name="T0" fmla="*/ 88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8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8" y="0"/>
                  </a:moveTo>
                  <a:lnTo>
                    <a:pt x="89" y="20"/>
                  </a:lnTo>
                  <a:lnTo>
                    <a:pt x="0" y="20"/>
                  </a:lnTo>
                  <a:lnTo>
                    <a:pt x="0" y="1"/>
                  </a:lnTo>
                  <a:lnTo>
                    <a:pt x="89" y="1"/>
                  </a:lnTo>
                  <a:lnTo>
                    <a:pt x="89" y="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3" name="Freeform 1122"/>
            <p:cNvSpPr>
              <a:spLocks/>
            </p:cNvSpPr>
            <p:nvPr/>
          </p:nvSpPr>
          <p:spPr bwMode="auto">
            <a:xfrm>
              <a:off x="5074" y="1713"/>
              <a:ext cx="2"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1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1" y="20"/>
                  </a:moveTo>
                  <a:lnTo>
                    <a:pt x="3" y="19"/>
                  </a:lnTo>
                  <a:lnTo>
                    <a:pt x="3" y="0"/>
                  </a:lnTo>
                  <a:lnTo>
                    <a:pt x="0" y="0"/>
                  </a:lnTo>
                  <a:lnTo>
                    <a:pt x="0" y="19"/>
                  </a:lnTo>
                  <a:lnTo>
                    <a:pt x="2" y="18"/>
                  </a:lnTo>
                  <a:lnTo>
                    <a:pt x="2" y="20"/>
                  </a:lnTo>
                  <a:lnTo>
                    <a:pt x="3" y="20"/>
                  </a:lnTo>
                  <a:lnTo>
                    <a:pt x="3" y="19"/>
                  </a:lnTo>
                  <a:lnTo>
                    <a:pt x="2" y="20"/>
                  </a:lnTo>
                  <a:lnTo>
                    <a:pt x="2"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4" name="Freeform 1123"/>
            <p:cNvSpPr>
              <a:spLocks/>
            </p:cNvSpPr>
            <p:nvPr/>
          </p:nvSpPr>
          <p:spPr bwMode="auto">
            <a:xfrm>
              <a:off x="5030" y="1722"/>
              <a:ext cx="45"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0 w 92"/>
                <a:gd name="T13" fmla="*/ 1 h 2"/>
                <a:gd name="T14" fmla="*/ 0 w 92"/>
                <a:gd name="T15" fmla="*/ 2 h 2"/>
                <a:gd name="T16" fmla="*/ 3 w 92"/>
                <a:gd name="T17" fmla="*/ 2 h 2"/>
                <a:gd name="T18" fmla="*/ 0 w 92"/>
                <a:gd name="T19" fmla="*/ 1 h 2"/>
                <a:gd name="T20" fmla="*/ 0 w 9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1"/>
                  </a:moveTo>
                  <a:lnTo>
                    <a:pt x="3" y="2"/>
                  </a:lnTo>
                  <a:lnTo>
                    <a:pt x="92" y="2"/>
                  </a:lnTo>
                  <a:lnTo>
                    <a:pt x="92" y="0"/>
                  </a:lnTo>
                  <a:lnTo>
                    <a:pt x="3" y="0"/>
                  </a:lnTo>
                  <a:lnTo>
                    <a:pt x="4" y="1"/>
                  </a:lnTo>
                  <a:lnTo>
                    <a:pt x="0" y="1"/>
                  </a:lnTo>
                  <a:lnTo>
                    <a:pt x="0" y="2"/>
                  </a:lnTo>
                  <a:lnTo>
                    <a:pt x="3"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5" name="Freeform 1124"/>
            <p:cNvSpPr>
              <a:spLocks/>
            </p:cNvSpPr>
            <p:nvPr/>
          </p:nvSpPr>
          <p:spPr bwMode="auto">
            <a:xfrm>
              <a:off x="5030" y="1712"/>
              <a:ext cx="1" cy="10"/>
            </a:xfrm>
            <a:custGeom>
              <a:avLst/>
              <a:gdLst>
                <a:gd name="T0" fmla="*/ 3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3" y="0"/>
                  </a:moveTo>
                  <a:lnTo>
                    <a:pt x="0" y="2"/>
                  </a:lnTo>
                  <a:lnTo>
                    <a:pt x="0" y="21"/>
                  </a:lnTo>
                  <a:lnTo>
                    <a:pt x="4" y="21"/>
                  </a:lnTo>
                  <a:lnTo>
                    <a:pt x="4" y="2"/>
                  </a:lnTo>
                  <a:lnTo>
                    <a:pt x="3" y="3"/>
                  </a:lnTo>
                  <a:lnTo>
                    <a:pt x="3" y="0"/>
                  </a:lnTo>
                  <a:lnTo>
                    <a:pt x="0" y="0"/>
                  </a:lnTo>
                  <a:lnTo>
                    <a:pt x="0"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6" name="Freeform 1125"/>
            <p:cNvSpPr>
              <a:spLocks/>
            </p:cNvSpPr>
            <p:nvPr/>
          </p:nvSpPr>
          <p:spPr bwMode="auto">
            <a:xfrm>
              <a:off x="5031"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7" name="Freeform 1126"/>
            <p:cNvSpPr>
              <a:spLocks/>
            </p:cNvSpPr>
            <p:nvPr/>
          </p:nvSpPr>
          <p:spPr bwMode="auto">
            <a:xfrm>
              <a:off x="5030"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8" name="Freeform 1127"/>
            <p:cNvSpPr>
              <a:spLocks/>
            </p:cNvSpPr>
            <p:nvPr/>
          </p:nvSpPr>
          <p:spPr bwMode="auto">
            <a:xfrm>
              <a:off x="5075"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29" name="Freeform 1128"/>
            <p:cNvSpPr>
              <a:spLocks/>
            </p:cNvSpPr>
            <p:nvPr/>
          </p:nvSpPr>
          <p:spPr bwMode="auto">
            <a:xfrm>
              <a:off x="5030" y="1588"/>
              <a:ext cx="45" cy="1"/>
            </a:xfrm>
            <a:custGeom>
              <a:avLst/>
              <a:gdLst>
                <a:gd name="T0" fmla="*/ 0 w 92"/>
                <a:gd name="T1" fmla="*/ 0 h 2"/>
                <a:gd name="T2" fmla="*/ 2 w 92"/>
                <a:gd name="T3" fmla="*/ 2 h 2"/>
                <a:gd name="T4" fmla="*/ 92 w 92"/>
                <a:gd name="T5" fmla="*/ 2 h 2"/>
                <a:gd name="T6" fmla="*/ 92 w 92"/>
                <a:gd name="T7" fmla="*/ 0 h 2"/>
                <a:gd name="T8" fmla="*/ 2 w 92"/>
                <a:gd name="T9" fmla="*/ 0 h 2"/>
                <a:gd name="T10" fmla="*/ 4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4"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0" name="Freeform 1129"/>
            <p:cNvSpPr>
              <a:spLocks/>
            </p:cNvSpPr>
            <p:nvPr/>
          </p:nvSpPr>
          <p:spPr bwMode="auto">
            <a:xfrm>
              <a:off x="5030" y="1578"/>
              <a:ext cx="1"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2 w 4"/>
                <a:gd name="T11" fmla="*/ 3 h 21"/>
                <a:gd name="T12" fmla="*/ 2 w 4"/>
                <a:gd name="T13" fmla="*/ 0 h 21"/>
                <a:gd name="T14" fmla="*/ 0 w 4"/>
                <a:gd name="T15" fmla="*/ 0 h 21"/>
                <a:gd name="T16" fmla="*/ 0 w 4"/>
                <a:gd name="T17" fmla="*/ 2 h 21"/>
                <a:gd name="T18" fmla="*/ 2 w 4"/>
                <a:gd name="T19" fmla="*/ 0 h 21"/>
                <a:gd name="T20" fmla="*/ 2 w 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1">
                  <a:moveTo>
                    <a:pt x="2" y="0"/>
                  </a:moveTo>
                  <a:lnTo>
                    <a:pt x="0" y="2"/>
                  </a:lnTo>
                  <a:lnTo>
                    <a:pt x="0" y="21"/>
                  </a:lnTo>
                  <a:lnTo>
                    <a:pt x="4" y="21"/>
                  </a:lnTo>
                  <a:lnTo>
                    <a:pt x="4"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1" name="Freeform 1130"/>
            <p:cNvSpPr>
              <a:spLocks/>
            </p:cNvSpPr>
            <p:nvPr/>
          </p:nvSpPr>
          <p:spPr bwMode="auto">
            <a:xfrm>
              <a:off x="5030"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2" name="Freeform 1131"/>
            <p:cNvSpPr>
              <a:spLocks/>
            </p:cNvSpPr>
            <p:nvPr/>
          </p:nvSpPr>
          <p:spPr bwMode="auto">
            <a:xfrm>
              <a:off x="4923"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3" name="Freeform 1132"/>
            <p:cNvSpPr>
              <a:spLocks/>
            </p:cNvSpPr>
            <p:nvPr/>
          </p:nvSpPr>
          <p:spPr bwMode="auto">
            <a:xfrm>
              <a:off x="4967"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4" name="Freeform 1133"/>
            <p:cNvSpPr>
              <a:spLocks/>
            </p:cNvSpPr>
            <p:nvPr/>
          </p:nvSpPr>
          <p:spPr bwMode="auto">
            <a:xfrm>
              <a:off x="4922" y="1722"/>
              <a:ext cx="46" cy="1"/>
            </a:xfrm>
            <a:custGeom>
              <a:avLst/>
              <a:gdLst>
                <a:gd name="T0" fmla="*/ 0 w 92"/>
                <a:gd name="T1" fmla="*/ 1 h 2"/>
                <a:gd name="T2" fmla="*/ 3 w 92"/>
                <a:gd name="T3" fmla="*/ 2 h 2"/>
                <a:gd name="T4" fmla="*/ 92 w 92"/>
                <a:gd name="T5" fmla="*/ 2 h 2"/>
                <a:gd name="T6" fmla="*/ 92 w 92"/>
                <a:gd name="T7" fmla="*/ 0 h 2"/>
                <a:gd name="T8" fmla="*/ 3 w 92"/>
                <a:gd name="T9" fmla="*/ 0 h 2"/>
                <a:gd name="T10" fmla="*/ 4 w 92"/>
                <a:gd name="T11" fmla="*/ 1 h 2"/>
                <a:gd name="T12" fmla="*/ 2 w 92"/>
                <a:gd name="T13" fmla="*/ 1 h 2"/>
                <a:gd name="T14" fmla="*/ 2 w 92"/>
                <a:gd name="T15" fmla="*/ 2 h 2"/>
                <a:gd name="T16" fmla="*/ 3 w 92"/>
                <a:gd name="T17" fmla="*/ 2 h 2"/>
                <a:gd name="T18" fmla="*/ 2 w 92"/>
                <a:gd name="T19" fmla="*/ 1 h 2"/>
                <a:gd name="T20" fmla="*/ 2 w 92"/>
                <a:gd name="T21" fmla="*/ 1 h 2"/>
                <a:gd name="T22" fmla="*/ 0 w 9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
                  <a:moveTo>
                    <a:pt x="0" y="1"/>
                  </a:moveTo>
                  <a:lnTo>
                    <a:pt x="3" y="2"/>
                  </a:lnTo>
                  <a:lnTo>
                    <a:pt x="92" y="2"/>
                  </a:lnTo>
                  <a:lnTo>
                    <a:pt x="92" y="0"/>
                  </a:lnTo>
                  <a:lnTo>
                    <a:pt x="3" y="0"/>
                  </a:lnTo>
                  <a:lnTo>
                    <a:pt x="4" y="1"/>
                  </a:lnTo>
                  <a:lnTo>
                    <a:pt x="2" y="1"/>
                  </a:lnTo>
                  <a:lnTo>
                    <a:pt x="2" y="2"/>
                  </a:lnTo>
                  <a:lnTo>
                    <a:pt x="3" y="2"/>
                  </a:lnTo>
                  <a:lnTo>
                    <a:pt x="2" y="1"/>
                  </a:lnTo>
                  <a:lnTo>
                    <a:pt x="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5" name="Freeform 1134"/>
            <p:cNvSpPr>
              <a:spLocks/>
            </p:cNvSpPr>
            <p:nvPr/>
          </p:nvSpPr>
          <p:spPr bwMode="auto">
            <a:xfrm>
              <a:off x="4923" y="1712"/>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6" name="Freeform 1135"/>
            <p:cNvSpPr>
              <a:spLocks/>
            </p:cNvSpPr>
            <p:nvPr/>
          </p:nvSpPr>
          <p:spPr bwMode="auto">
            <a:xfrm>
              <a:off x="4923" y="1712"/>
              <a:ext cx="46"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7" name="Freeform 1136"/>
            <p:cNvSpPr>
              <a:spLocks/>
            </p:cNvSpPr>
            <p:nvPr/>
          </p:nvSpPr>
          <p:spPr bwMode="auto">
            <a:xfrm>
              <a:off x="4923" y="1578"/>
              <a:ext cx="46" cy="10"/>
            </a:xfrm>
            <a:custGeom>
              <a:avLst/>
              <a:gdLst>
                <a:gd name="T0" fmla="*/ 89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89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89" y="0"/>
                  </a:moveTo>
                  <a:lnTo>
                    <a:pt x="90" y="20"/>
                  </a:lnTo>
                  <a:lnTo>
                    <a:pt x="0" y="20"/>
                  </a:lnTo>
                  <a:lnTo>
                    <a:pt x="0" y="1"/>
                  </a:lnTo>
                  <a:lnTo>
                    <a:pt x="90" y="1"/>
                  </a:lnTo>
                  <a:lnTo>
                    <a:pt x="90"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8" name="Freeform 1137"/>
            <p:cNvSpPr>
              <a:spLocks/>
            </p:cNvSpPr>
            <p:nvPr/>
          </p:nvSpPr>
          <p:spPr bwMode="auto">
            <a:xfrm>
              <a:off x="4967" y="1579"/>
              <a:ext cx="2" cy="10"/>
            </a:xfrm>
            <a:custGeom>
              <a:avLst/>
              <a:gdLst>
                <a:gd name="T0" fmla="*/ 1 w 3"/>
                <a:gd name="T1" fmla="*/ 21 h 21"/>
                <a:gd name="T2" fmla="*/ 3 w 3"/>
                <a:gd name="T3" fmla="*/ 19 h 21"/>
                <a:gd name="T4" fmla="*/ 3 w 3"/>
                <a:gd name="T5" fmla="*/ 0 h 21"/>
                <a:gd name="T6" fmla="*/ 0 w 3"/>
                <a:gd name="T7" fmla="*/ 0 h 21"/>
                <a:gd name="T8" fmla="*/ 0 w 3"/>
                <a:gd name="T9" fmla="*/ 19 h 21"/>
                <a:gd name="T10" fmla="*/ 2 w 3"/>
                <a:gd name="T11" fmla="*/ 19 h 21"/>
                <a:gd name="T12" fmla="*/ 2 w 3"/>
                <a:gd name="T13" fmla="*/ 21 h 21"/>
                <a:gd name="T14" fmla="*/ 3 w 3"/>
                <a:gd name="T15" fmla="*/ 21 h 21"/>
                <a:gd name="T16" fmla="*/ 3 w 3"/>
                <a:gd name="T17" fmla="*/ 19 h 21"/>
                <a:gd name="T18" fmla="*/ 2 w 3"/>
                <a:gd name="T19" fmla="*/ 21 h 21"/>
                <a:gd name="T20" fmla="*/ 2 w 3"/>
                <a:gd name="T21" fmla="*/ 21 h 21"/>
                <a:gd name="T22" fmla="*/ 1 w 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21"/>
                  </a:moveTo>
                  <a:lnTo>
                    <a:pt x="3" y="19"/>
                  </a:lnTo>
                  <a:lnTo>
                    <a:pt x="3" y="0"/>
                  </a:lnTo>
                  <a:lnTo>
                    <a:pt x="0" y="0"/>
                  </a:lnTo>
                  <a:lnTo>
                    <a:pt x="0" y="19"/>
                  </a:lnTo>
                  <a:lnTo>
                    <a:pt x="2" y="19"/>
                  </a:lnTo>
                  <a:lnTo>
                    <a:pt x="2" y="21"/>
                  </a:lnTo>
                  <a:lnTo>
                    <a:pt x="3" y="21"/>
                  </a:lnTo>
                  <a:lnTo>
                    <a:pt x="3" y="19"/>
                  </a:lnTo>
                  <a:lnTo>
                    <a:pt x="2" y="21"/>
                  </a:lnTo>
                  <a:lnTo>
                    <a:pt x="2"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39" name="Freeform 1138"/>
            <p:cNvSpPr>
              <a:spLocks/>
            </p:cNvSpPr>
            <p:nvPr/>
          </p:nvSpPr>
          <p:spPr bwMode="auto">
            <a:xfrm>
              <a:off x="4922" y="1588"/>
              <a:ext cx="47" cy="1"/>
            </a:xfrm>
            <a:custGeom>
              <a:avLst/>
              <a:gdLst>
                <a:gd name="T0" fmla="*/ 0 w 93"/>
                <a:gd name="T1" fmla="*/ 0 h 2"/>
                <a:gd name="T2" fmla="*/ 3 w 93"/>
                <a:gd name="T3" fmla="*/ 2 h 2"/>
                <a:gd name="T4" fmla="*/ 93 w 93"/>
                <a:gd name="T5" fmla="*/ 2 h 2"/>
                <a:gd name="T6" fmla="*/ 93 w 93"/>
                <a:gd name="T7" fmla="*/ 0 h 2"/>
                <a:gd name="T8" fmla="*/ 3 w 93"/>
                <a:gd name="T9" fmla="*/ 0 h 2"/>
                <a:gd name="T10" fmla="*/ 4 w 93"/>
                <a:gd name="T11" fmla="*/ 0 h 2"/>
                <a:gd name="T12" fmla="*/ 0 w 93"/>
                <a:gd name="T13" fmla="*/ 0 h 2"/>
                <a:gd name="T14" fmla="*/ 0 w 93"/>
                <a:gd name="T15" fmla="*/ 2 h 2"/>
                <a:gd name="T16" fmla="*/ 3 w 93"/>
                <a:gd name="T17" fmla="*/ 2 h 2"/>
                <a:gd name="T18" fmla="*/ 0 w 93"/>
                <a:gd name="T19" fmla="*/ 0 h 2"/>
                <a:gd name="T20" fmla="*/ 0 w 93"/>
                <a:gd name="T21" fmla="*/ 0 h 2"/>
                <a:gd name="T22" fmla="*/ 0 w 9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0"/>
                  </a:moveTo>
                  <a:lnTo>
                    <a:pt x="3" y="2"/>
                  </a:lnTo>
                  <a:lnTo>
                    <a:pt x="93" y="2"/>
                  </a:lnTo>
                  <a:lnTo>
                    <a:pt x="93" y="0"/>
                  </a:lnTo>
                  <a:lnTo>
                    <a:pt x="3" y="0"/>
                  </a:lnTo>
                  <a:lnTo>
                    <a:pt x="4" y="0"/>
                  </a:lnTo>
                  <a:lnTo>
                    <a:pt x="0" y="0"/>
                  </a:lnTo>
                  <a:lnTo>
                    <a:pt x="0" y="2"/>
                  </a:lnTo>
                  <a:lnTo>
                    <a:pt x="3" y="2"/>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0" name="Freeform 1139"/>
            <p:cNvSpPr>
              <a:spLocks/>
            </p:cNvSpPr>
            <p:nvPr/>
          </p:nvSpPr>
          <p:spPr bwMode="auto">
            <a:xfrm>
              <a:off x="4922" y="1578"/>
              <a:ext cx="2" cy="10"/>
            </a:xfrm>
            <a:custGeom>
              <a:avLst/>
              <a:gdLst>
                <a:gd name="T0" fmla="*/ 2 w 4"/>
                <a:gd name="T1" fmla="*/ 0 h 21"/>
                <a:gd name="T2" fmla="*/ 0 w 4"/>
                <a:gd name="T3" fmla="*/ 2 h 21"/>
                <a:gd name="T4" fmla="*/ 0 w 4"/>
                <a:gd name="T5" fmla="*/ 21 h 21"/>
                <a:gd name="T6" fmla="*/ 4 w 4"/>
                <a:gd name="T7" fmla="*/ 21 h 21"/>
                <a:gd name="T8" fmla="*/ 4 w 4"/>
                <a:gd name="T9" fmla="*/ 2 h 21"/>
                <a:gd name="T10" fmla="*/ 3 w 4"/>
                <a:gd name="T11" fmla="*/ 3 h 21"/>
                <a:gd name="T12" fmla="*/ 3 w 4"/>
                <a:gd name="T13" fmla="*/ 0 h 21"/>
                <a:gd name="T14" fmla="*/ 0 w 4"/>
                <a:gd name="T15" fmla="*/ 0 h 21"/>
                <a:gd name="T16" fmla="*/ 0 w 4"/>
                <a:gd name="T17" fmla="*/ 2 h 21"/>
                <a:gd name="T18" fmla="*/ 3 w 4"/>
                <a:gd name="T19" fmla="*/ 0 h 21"/>
                <a:gd name="T20" fmla="*/ 3 w 4"/>
                <a:gd name="T21" fmla="*/ 0 h 21"/>
                <a:gd name="T22" fmla="*/ 2 w 4"/>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1">
                  <a:moveTo>
                    <a:pt x="2" y="0"/>
                  </a:moveTo>
                  <a:lnTo>
                    <a:pt x="0" y="2"/>
                  </a:lnTo>
                  <a:lnTo>
                    <a:pt x="0" y="21"/>
                  </a:lnTo>
                  <a:lnTo>
                    <a:pt x="4" y="21"/>
                  </a:lnTo>
                  <a:lnTo>
                    <a:pt x="4" y="2"/>
                  </a:lnTo>
                  <a:lnTo>
                    <a:pt x="3" y="3"/>
                  </a:lnTo>
                  <a:lnTo>
                    <a:pt x="3" y="0"/>
                  </a:lnTo>
                  <a:lnTo>
                    <a:pt x="0" y="0"/>
                  </a:lnTo>
                  <a:lnTo>
                    <a:pt x="0" y="2"/>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1" name="Freeform 1140"/>
            <p:cNvSpPr>
              <a:spLocks/>
            </p:cNvSpPr>
            <p:nvPr/>
          </p:nvSpPr>
          <p:spPr bwMode="auto">
            <a:xfrm>
              <a:off x="4923"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8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8"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2" name="Freeform 1141"/>
            <p:cNvSpPr>
              <a:spLocks/>
            </p:cNvSpPr>
            <p:nvPr/>
          </p:nvSpPr>
          <p:spPr bwMode="auto">
            <a:xfrm>
              <a:off x="4816"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3" name="Freeform 1142"/>
            <p:cNvSpPr>
              <a:spLocks/>
            </p:cNvSpPr>
            <p:nvPr/>
          </p:nvSpPr>
          <p:spPr bwMode="auto">
            <a:xfrm>
              <a:off x="4859"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4" name="Freeform 1143"/>
            <p:cNvSpPr>
              <a:spLocks/>
            </p:cNvSpPr>
            <p:nvPr/>
          </p:nvSpPr>
          <p:spPr bwMode="auto">
            <a:xfrm>
              <a:off x="4815" y="1722"/>
              <a:ext cx="46" cy="1"/>
            </a:xfrm>
            <a:custGeom>
              <a:avLst/>
              <a:gdLst>
                <a:gd name="T0" fmla="*/ 0 w 90"/>
                <a:gd name="T1" fmla="*/ 1 h 2"/>
                <a:gd name="T2" fmla="*/ 1 w 90"/>
                <a:gd name="T3" fmla="*/ 2 h 2"/>
                <a:gd name="T4" fmla="*/ 90 w 90"/>
                <a:gd name="T5" fmla="*/ 2 h 2"/>
                <a:gd name="T6" fmla="*/ 90 w 90"/>
                <a:gd name="T7" fmla="*/ 0 h 2"/>
                <a:gd name="T8" fmla="*/ 1 w 90"/>
                <a:gd name="T9" fmla="*/ 0 h 2"/>
                <a:gd name="T10" fmla="*/ 3 w 90"/>
                <a:gd name="T11" fmla="*/ 1 h 2"/>
                <a:gd name="T12" fmla="*/ 0 w 90"/>
                <a:gd name="T13" fmla="*/ 1 h 2"/>
                <a:gd name="T14" fmla="*/ 0 w 90"/>
                <a:gd name="T15" fmla="*/ 2 h 2"/>
                <a:gd name="T16" fmla="*/ 1 w 90"/>
                <a:gd name="T17" fmla="*/ 2 h 2"/>
                <a:gd name="T18" fmla="*/ 0 w 90"/>
                <a:gd name="T19" fmla="*/ 1 h 2"/>
                <a:gd name="T20" fmla="*/ 0 w 90"/>
                <a:gd name="T21" fmla="*/ 1 h 2"/>
                <a:gd name="T22" fmla="*/ 0 w 90"/>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2">
                  <a:moveTo>
                    <a:pt x="0" y="1"/>
                  </a:moveTo>
                  <a:lnTo>
                    <a:pt x="1" y="2"/>
                  </a:lnTo>
                  <a:lnTo>
                    <a:pt x="90" y="2"/>
                  </a:lnTo>
                  <a:lnTo>
                    <a:pt x="90" y="0"/>
                  </a:lnTo>
                  <a:lnTo>
                    <a:pt x="1" y="0"/>
                  </a:lnTo>
                  <a:lnTo>
                    <a:pt x="3" y="1"/>
                  </a:lnTo>
                  <a:lnTo>
                    <a:pt x="0" y="1"/>
                  </a:lnTo>
                  <a:lnTo>
                    <a:pt x="0" y="2"/>
                  </a:lnTo>
                  <a:lnTo>
                    <a:pt x="1"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5" name="Freeform 1144"/>
            <p:cNvSpPr>
              <a:spLocks/>
            </p:cNvSpPr>
            <p:nvPr/>
          </p:nvSpPr>
          <p:spPr bwMode="auto">
            <a:xfrm>
              <a:off x="4815" y="1712"/>
              <a:ext cx="2"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6" name="Freeform 1145"/>
            <p:cNvSpPr>
              <a:spLocks/>
            </p:cNvSpPr>
            <p:nvPr/>
          </p:nvSpPr>
          <p:spPr bwMode="auto">
            <a:xfrm>
              <a:off x="4816"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7" name="Freeform 1146"/>
            <p:cNvSpPr>
              <a:spLocks/>
            </p:cNvSpPr>
            <p:nvPr/>
          </p:nvSpPr>
          <p:spPr bwMode="auto">
            <a:xfrm>
              <a:off x="4816"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8" name="Freeform 1147"/>
            <p:cNvSpPr>
              <a:spLocks/>
            </p:cNvSpPr>
            <p:nvPr/>
          </p:nvSpPr>
          <p:spPr bwMode="auto">
            <a:xfrm>
              <a:off x="4861"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49" name="Freeform 1148"/>
            <p:cNvSpPr>
              <a:spLocks/>
            </p:cNvSpPr>
            <p:nvPr/>
          </p:nvSpPr>
          <p:spPr bwMode="auto">
            <a:xfrm>
              <a:off x="4815" y="1588"/>
              <a:ext cx="46" cy="1"/>
            </a:xfrm>
            <a:custGeom>
              <a:avLst/>
              <a:gdLst>
                <a:gd name="T0" fmla="*/ 0 w 91"/>
                <a:gd name="T1" fmla="*/ 0 h 2"/>
                <a:gd name="T2" fmla="*/ 1 w 91"/>
                <a:gd name="T3" fmla="*/ 2 h 2"/>
                <a:gd name="T4" fmla="*/ 91 w 91"/>
                <a:gd name="T5" fmla="*/ 2 h 2"/>
                <a:gd name="T6" fmla="*/ 91 w 91"/>
                <a:gd name="T7" fmla="*/ 0 h 2"/>
                <a:gd name="T8" fmla="*/ 1 w 91"/>
                <a:gd name="T9" fmla="*/ 0 h 2"/>
                <a:gd name="T10" fmla="*/ 2 w 91"/>
                <a:gd name="T11" fmla="*/ 0 h 2"/>
                <a:gd name="T12" fmla="*/ 0 w 91"/>
                <a:gd name="T13" fmla="*/ 0 h 2"/>
                <a:gd name="T14" fmla="*/ 0 w 91"/>
                <a:gd name="T15" fmla="*/ 2 h 2"/>
                <a:gd name="T16" fmla="*/ 1 w 91"/>
                <a:gd name="T17" fmla="*/ 2 h 2"/>
                <a:gd name="T18" fmla="*/ 0 w 91"/>
                <a:gd name="T19" fmla="*/ 0 h 2"/>
                <a:gd name="T20" fmla="*/ 0 w 9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0"/>
                  </a:moveTo>
                  <a:lnTo>
                    <a:pt x="1" y="2"/>
                  </a:lnTo>
                  <a:lnTo>
                    <a:pt x="91" y="2"/>
                  </a:lnTo>
                  <a:lnTo>
                    <a:pt x="91" y="0"/>
                  </a:lnTo>
                  <a:lnTo>
                    <a:pt x="1" y="0"/>
                  </a:lnTo>
                  <a:lnTo>
                    <a:pt x="2" y="0"/>
                  </a:lnTo>
                  <a:lnTo>
                    <a:pt x="0" y="0"/>
                  </a:lnTo>
                  <a:lnTo>
                    <a:pt x="0" y="2"/>
                  </a:lnTo>
                  <a:lnTo>
                    <a:pt x="1"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0" name="Freeform 1149"/>
            <p:cNvSpPr>
              <a:spLocks/>
            </p:cNvSpPr>
            <p:nvPr/>
          </p:nvSpPr>
          <p:spPr bwMode="auto">
            <a:xfrm>
              <a:off x="4815" y="1578"/>
              <a:ext cx="1" cy="10"/>
            </a:xfrm>
            <a:custGeom>
              <a:avLst/>
              <a:gdLst>
                <a:gd name="T0" fmla="*/ 1 w 2"/>
                <a:gd name="T1" fmla="*/ 0 h 21"/>
                <a:gd name="T2" fmla="*/ 0 w 2"/>
                <a:gd name="T3" fmla="*/ 2 h 21"/>
                <a:gd name="T4" fmla="*/ 0 w 2"/>
                <a:gd name="T5" fmla="*/ 21 h 21"/>
                <a:gd name="T6" fmla="*/ 2 w 2"/>
                <a:gd name="T7" fmla="*/ 21 h 21"/>
                <a:gd name="T8" fmla="*/ 2 w 2"/>
                <a:gd name="T9" fmla="*/ 2 h 21"/>
                <a:gd name="T10" fmla="*/ 1 w 2"/>
                <a:gd name="T11" fmla="*/ 3 h 21"/>
                <a:gd name="T12" fmla="*/ 1 w 2"/>
                <a:gd name="T13" fmla="*/ 0 h 21"/>
                <a:gd name="T14" fmla="*/ 0 w 2"/>
                <a:gd name="T15" fmla="*/ 0 h 21"/>
                <a:gd name="T16" fmla="*/ 0 w 2"/>
                <a:gd name="T17" fmla="*/ 2 h 21"/>
                <a:gd name="T18" fmla="*/ 1 w 2"/>
                <a:gd name="T19" fmla="*/ 0 h 21"/>
                <a:gd name="T20" fmla="*/ 1 w 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0"/>
                  </a:moveTo>
                  <a:lnTo>
                    <a:pt x="0" y="2"/>
                  </a:lnTo>
                  <a:lnTo>
                    <a:pt x="0" y="21"/>
                  </a:lnTo>
                  <a:lnTo>
                    <a:pt x="2" y="21"/>
                  </a:lnTo>
                  <a:lnTo>
                    <a:pt x="2" y="2"/>
                  </a:lnTo>
                  <a:lnTo>
                    <a:pt x="1" y="3"/>
                  </a:lnTo>
                  <a:lnTo>
                    <a:pt x="1" y="0"/>
                  </a:lnTo>
                  <a:lnTo>
                    <a:pt x="0" y="0"/>
                  </a:lnTo>
                  <a:lnTo>
                    <a:pt x="0" y="2"/>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1" name="Freeform 1150"/>
            <p:cNvSpPr>
              <a:spLocks/>
            </p:cNvSpPr>
            <p:nvPr/>
          </p:nvSpPr>
          <p:spPr bwMode="auto">
            <a:xfrm>
              <a:off x="4816"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2" name="Freeform 1151"/>
            <p:cNvSpPr>
              <a:spLocks/>
            </p:cNvSpPr>
            <p:nvPr/>
          </p:nvSpPr>
          <p:spPr bwMode="auto">
            <a:xfrm>
              <a:off x="4709"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3" name="Freeform 1152"/>
            <p:cNvSpPr>
              <a:spLocks/>
            </p:cNvSpPr>
            <p:nvPr/>
          </p:nvSpPr>
          <p:spPr bwMode="auto">
            <a:xfrm>
              <a:off x="4752" y="1713"/>
              <a:ext cx="2" cy="10"/>
            </a:xfrm>
            <a:custGeom>
              <a:avLst/>
              <a:gdLst>
                <a:gd name="T0" fmla="*/ 2 w 3"/>
                <a:gd name="T1" fmla="*/ 20 h 20"/>
                <a:gd name="T2" fmla="*/ 3 w 3"/>
                <a:gd name="T3" fmla="*/ 19 h 20"/>
                <a:gd name="T4" fmla="*/ 3 w 3"/>
                <a:gd name="T5" fmla="*/ 0 h 20"/>
                <a:gd name="T6" fmla="*/ 0 w 3"/>
                <a:gd name="T7" fmla="*/ 0 h 20"/>
                <a:gd name="T8" fmla="*/ 0 w 3"/>
                <a:gd name="T9" fmla="*/ 19 h 20"/>
                <a:gd name="T10" fmla="*/ 2 w 3"/>
                <a:gd name="T11" fmla="*/ 18 h 20"/>
                <a:gd name="T12" fmla="*/ 2 w 3"/>
                <a:gd name="T13" fmla="*/ 20 h 20"/>
                <a:gd name="T14" fmla="*/ 3 w 3"/>
                <a:gd name="T15" fmla="*/ 20 h 20"/>
                <a:gd name="T16" fmla="*/ 3 w 3"/>
                <a:gd name="T17" fmla="*/ 19 h 20"/>
                <a:gd name="T18" fmla="*/ 2 w 3"/>
                <a:gd name="T19" fmla="*/ 20 h 20"/>
                <a:gd name="T20" fmla="*/ 2 w 3"/>
                <a:gd name="T21" fmla="*/ 20 h 20"/>
                <a:gd name="T22" fmla="*/ 2 w 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2" y="20"/>
                  </a:moveTo>
                  <a:lnTo>
                    <a:pt x="3" y="19"/>
                  </a:lnTo>
                  <a:lnTo>
                    <a:pt x="3" y="0"/>
                  </a:lnTo>
                  <a:lnTo>
                    <a:pt x="0" y="0"/>
                  </a:lnTo>
                  <a:lnTo>
                    <a:pt x="0" y="19"/>
                  </a:lnTo>
                  <a:lnTo>
                    <a:pt x="2" y="18"/>
                  </a:lnTo>
                  <a:lnTo>
                    <a:pt x="2" y="20"/>
                  </a:lnTo>
                  <a:lnTo>
                    <a:pt x="3" y="20"/>
                  </a:lnTo>
                  <a:lnTo>
                    <a:pt x="3" y="19"/>
                  </a:lnTo>
                  <a:lnTo>
                    <a:pt x="2" y="20"/>
                  </a:lnTo>
                  <a:lnTo>
                    <a:pt x="2"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4" name="Freeform 1153"/>
            <p:cNvSpPr>
              <a:spLocks/>
            </p:cNvSpPr>
            <p:nvPr/>
          </p:nvSpPr>
          <p:spPr bwMode="auto">
            <a:xfrm>
              <a:off x="4708"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3 w 91"/>
                <a:gd name="T11" fmla="*/ 1 h 2"/>
                <a:gd name="T12" fmla="*/ 0 w 91"/>
                <a:gd name="T13" fmla="*/ 1 h 2"/>
                <a:gd name="T14" fmla="*/ 0 w 91"/>
                <a:gd name="T15" fmla="*/ 2 h 2"/>
                <a:gd name="T16" fmla="*/ 2 w 91"/>
                <a:gd name="T17" fmla="*/ 2 h 2"/>
                <a:gd name="T18" fmla="*/ 0 w 91"/>
                <a:gd name="T19" fmla="*/ 1 h 2"/>
                <a:gd name="T20" fmla="*/ 0 w 9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
                  <a:moveTo>
                    <a:pt x="0" y="1"/>
                  </a:moveTo>
                  <a:lnTo>
                    <a:pt x="2" y="2"/>
                  </a:lnTo>
                  <a:lnTo>
                    <a:pt x="91" y="2"/>
                  </a:lnTo>
                  <a:lnTo>
                    <a:pt x="91" y="0"/>
                  </a:lnTo>
                  <a:lnTo>
                    <a:pt x="2" y="0"/>
                  </a:lnTo>
                  <a:lnTo>
                    <a:pt x="3"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5" name="Freeform 1154"/>
            <p:cNvSpPr>
              <a:spLocks/>
            </p:cNvSpPr>
            <p:nvPr/>
          </p:nvSpPr>
          <p:spPr bwMode="auto">
            <a:xfrm>
              <a:off x="4708" y="1712"/>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6" name="Freeform 1155"/>
            <p:cNvSpPr>
              <a:spLocks/>
            </p:cNvSpPr>
            <p:nvPr/>
          </p:nvSpPr>
          <p:spPr bwMode="auto">
            <a:xfrm>
              <a:off x="4709" y="1712"/>
              <a:ext cx="45" cy="1"/>
            </a:xfrm>
            <a:custGeom>
              <a:avLst/>
              <a:gdLst>
                <a:gd name="T0" fmla="*/ 90 w 90"/>
                <a:gd name="T1" fmla="*/ 1 h 3"/>
                <a:gd name="T2" fmla="*/ 89 w 90"/>
                <a:gd name="T3" fmla="*/ 0 h 3"/>
                <a:gd name="T4" fmla="*/ 0 w 90"/>
                <a:gd name="T5" fmla="*/ 0 h 3"/>
                <a:gd name="T6" fmla="*/ 0 w 90"/>
                <a:gd name="T7" fmla="*/ 3 h 3"/>
                <a:gd name="T8" fmla="*/ 89 w 90"/>
                <a:gd name="T9" fmla="*/ 3 h 3"/>
                <a:gd name="T10" fmla="*/ 87 w 90"/>
                <a:gd name="T11" fmla="*/ 2 h 3"/>
                <a:gd name="T12" fmla="*/ 90 w 90"/>
                <a:gd name="T13" fmla="*/ 2 h 3"/>
                <a:gd name="T14" fmla="*/ 90 w 90"/>
                <a:gd name="T15" fmla="*/ 0 h 3"/>
                <a:gd name="T16" fmla="*/ 89 w 90"/>
                <a:gd name="T17" fmla="*/ 0 h 3"/>
                <a:gd name="T18" fmla="*/ 90 w 90"/>
                <a:gd name="T19" fmla="*/ 2 h 3"/>
                <a:gd name="T20" fmla="*/ 90 w 90"/>
                <a:gd name="T21" fmla="*/ 2 h 3"/>
                <a:gd name="T22" fmla="*/ 90 w 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
                  <a:moveTo>
                    <a:pt x="90" y="1"/>
                  </a:moveTo>
                  <a:lnTo>
                    <a:pt x="89" y="0"/>
                  </a:lnTo>
                  <a:lnTo>
                    <a:pt x="0" y="0"/>
                  </a:lnTo>
                  <a:lnTo>
                    <a:pt x="0" y="3"/>
                  </a:lnTo>
                  <a:lnTo>
                    <a:pt x="89" y="3"/>
                  </a:lnTo>
                  <a:lnTo>
                    <a:pt x="87" y="2"/>
                  </a:lnTo>
                  <a:lnTo>
                    <a:pt x="90" y="2"/>
                  </a:lnTo>
                  <a:lnTo>
                    <a:pt x="90" y="0"/>
                  </a:lnTo>
                  <a:lnTo>
                    <a:pt x="89" y="0"/>
                  </a:lnTo>
                  <a:lnTo>
                    <a:pt x="90" y="2"/>
                  </a:lnTo>
                  <a:lnTo>
                    <a:pt x="90" y="2"/>
                  </a:lnTo>
                  <a:lnTo>
                    <a:pt x="9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7" name="Freeform 1156"/>
            <p:cNvSpPr>
              <a:spLocks/>
            </p:cNvSpPr>
            <p:nvPr/>
          </p:nvSpPr>
          <p:spPr bwMode="auto">
            <a:xfrm>
              <a:off x="4709" y="1578"/>
              <a:ext cx="45" cy="10"/>
            </a:xfrm>
            <a:custGeom>
              <a:avLst/>
              <a:gdLst>
                <a:gd name="T0" fmla="*/ 90 w 90"/>
                <a:gd name="T1" fmla="*/ 0 h 20"/>
                <a:gd name="T2" fmla="*/ 90 w 90"/>
                <a:gd name="T3" fmla="*/ 20 h 20"/>
                <a:gd name="T4" fmla="*/ 0 w 90"/>
                <a:gd name="T5" fmla="*/ 20 h 20"/>
                <a:gd name="T6" fmla="*/ 0 w 90"/>
                <a:gd name="T7" fmla="*/ 1 h 20"/>
                <a:gd name="T8" fmla="*/ 90 w 90"/>
                <a:gd name="T9" fmla="*/ 1 h 20"/>
                <a:gd name="T10" fmla="*/ 90 w 90"/>
                <a:gd name="T11" fmla="*/ 1 h 20"/>
                <a:gd name="T12" fmla="*/ 90 w 9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0" h="20">
                  <a:moveTo>
                    <a:pt x="90" y="0"/>
                  </a:moveTo>
                  <a:lnTo>
                    <a:pt x="90" y="20"/>
                  </a:lnTo>
                  <a:lnTo>
                    <a:pt x="0" y="20"/>
                  </a:lnTo>
                  <a:lnTo>
                    <a:pt x="0" y="1"/>
                  </a:lnTo>
                  <a:lnTo>
                    <a:pt x="90" y="1"/>
                  </a:lnTo>
                  <a:lnTo>
                    <a:pt x="90" y="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8" name="Freeform 1157"/>
            <p:cNvSpPr>
              <a:spLocks/>
            </p:cNvSpPr>
            <p:nvPr/>
          </p:nvSpPr>
          <p:spPr bwMode="auto">
            <a:xfrm>
              <a:off x="4754" y="1579"/>
              <a:ext cx="1" cy="10"/>
            </a:xfrm>
            <a:custGeom>
              <a:avLst/>
              <a:gdLst>
                <a:gd name="T0" fmla="*/ 1 w 2"/>
                <a:gd name="T1" fmla="*/ 21 h 21"/>
                <a:gd name="T2" fmla="*/ 2 w 2"/>
                <a:gd name="T3" fmla="*/ 19 h 21"/>
                <a:gd name="T4" fmla="*/ 2 w 2"/>
                <a:gd name="T5" fmla="*/ 0 h 21"/>
                <a:gd name="T6" fmla="*/ 0 w 2"/>
                <a:gd name="T7" fmla="*/ 0 h 21"/>
                <a:gd name="T8" fmla="*/ 0 w 2"/>
                <a:gd name="T9" fmla="*/ 19 h 21"/>
                <a:gd name="T10" fmla="*/ 1 w 2"/>
                <a:gd name="T11" fmla="*/ 19 h 21"/>
                <a:gd name="T12" fmla="*/ 1 w 2"/>
                <a:gd name="T13" fmla="*/ 21 h 21"/>
                <a:gd name="T14" fmla="*/ 2 w 2"/>
                <a:gd name="T15" fmla="*/ 21 h 21"/>
                <a:gd name="T16" fmla="*/ 2 w 2"/>
                <a:gd name="T17" fmla="*/ 19 h 21"/>
                <a:gd name="T18" fmla="*/ 1 w 2"/>
                <a:gd name="T19" fmla="*/ 21 h 21"/>
                <a:gd name="T20" fmla="*/ 1 w 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1">
                  <a:moveTo>
                    <a:pt x="1" y="21"/>
                  </a:moveTo>
                  <a:lnTo>
                    <a:pt x="2" y="19"/>
                  </a:lnTo>
                  <a:lnTo>
                    <a:pt x="2" y="0"/>
                  </a:lnTo>
                  <a:lnTo>
                    <a:pt x="0" y="0"/>
                  </a:lnTo>
                  <a:lnTo>
                    <a:pt x="0" y="19"/>
                  </a:lnTo>
                  <a:lnTo>
                    <a:pt x="1" y="19"/>
                  </a:lnTo>
                  <a:lnTo>
                    <a:pt x="1" y="21"/>
                  </a:lnTo>
                  <a:lnTo>
                    <a:pt x="2" y="21"/>
                  </a:lnTo>
                  <a:lnTo>
                    <a:pt x="2" y="19"/>
                  </a:lnTo>
                  <a:lnTo>
                    <a:pt x="1" y="21"/>
                  </a:lnTo>
                  <a:lnTo>
                    <a:pt x="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59" name="Freeform 1158"/>
            <p:cNvSpPr>
              <a:spLocks/>
            </p:cNvSpPr>
            <p:nvPr/>
          </p:nvSpPr>
          <p:spPr bwMode="auto">
            <a:xfrm>
              <a:off x="4708" y="1588"/>
              <a:ext cx="46" cy="1"/>
            </a:xfrm>
            <a:custGeom>
              <a:avLst/>
              <a:gdLst>
                <a:gd name="T0" fmla="*/ 0 w 92"/>
                <a:gd name="T1" fmla="*/ 0 h 2"/>
                <a:gd name="T2" fmla="*/ 2 w 92"/>
                <a:gd name="T3" fmla="*/ 2 h 2"/>
                <a:gd name="T4" fmla="*/ 92 w 92"/>
                <a:gd name="T5" fmla="*/ 2 h 2"/>
                <a:gd name="T6" fmla="*/ 92 w 92"/>
                <a:gd name="T7" fmla="*/ 0 h 2"/>
                <a:gd name="T8" fmla="*/ 2 w 92"/>
                <a:gd name="T9" fmla="*/ 0 h 2"/>
                <a:gd name="T10" fmla="*/ 3 w 92"/>
                <a:gd name="T11" fmla="*/ 0 h 2"/>
                <a:gd name="T12" fmla="*/ 0 w 92"/>
                <a:gd name="T13" fmla="*/ 0 h 2"/>
                <a:gd name="T14" fmla="*/ 0 w 92"/>
                <a:gd name="T15" fmla="*/ 2 h 2"/>
                <a:gd name="T16" fmla="*/ 2 w 92"/>
                <a:gd name="T17" fmla="*/ 2 h 2"/>
                <a:gd name="T18" fmla="*/ 0 w 92"/>
                <a:gd name="T19" fmla="*/ 0 h 2"/>
                <a:gd name="T20" fmla="*/ 0 w 9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
                  <a:moveTo>
                    <a:pt x="0" y="0"/>
                  </a:moveTo>
                  <a:lnTo>
                    <a:pt x="2" y="2"/>
                  </a:lnTo>
                  <a:lnTo>
                    <a:pt x="92" y="2"/>
                  </a:lnTo>
                  <a:lnTo>
                    <a:pt x="92" y="0"/>
                  </a:lnTo>
                  <a:lnTo>
                    <a:pt x="2" y="0"/>
                  </a:lnTo>
                  <a:lnTo>
                    <a:pt x="3" y="0"/>
                  </a:lnTo>
                  <a:lnTo>
                    <a:pt x="0" y="0"/>
                  </a:lnTo>
                  <a:lnTo>
                    <a:pt x="0" y="2"/>
                  </a:lnTo>
                  <a:lnTo>
                    <a:pt x="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0" name="Freeform 1159"/>
            <p:cNvSpPr>
              <a:spLocks/>
            </p:cNvSpPr>
            <p:nvPr/>
          </p:nvSpPr>
          <p:spPr bwMode="auto">
            <a:xfrm>
              <a:off x="4708" y="1578"/>
              <a:ext cx="1" cy="10"/>
            </a:xfrm>
            <a:custGeom>
              <a:avLst/>
              <a:gdLst>
                <a:gd name="T0" fmla="*/ 2 w 3"/>
                <a:gd name="T1" fmla="*/ 0 h 21"/>
                <a:gd name="T2" fmla="*/ 0 w 3"/>
                <a:gd name="T3" fmla="*/ 2 h 21"/>
                <a:gd name="T4" fmla="*/ 0 w 3"/>
                <a:gd name="T5" fmla="*/ 21 h 21"/>
                <a:gd name="T6" fmla="*/ 3 w 3"/>
                <a:gd name="T7" fmla="*/ 21 h 21"/>
                <a:gd name="T8" fmla="*/ 3 w 3"/>
                <a:gd name="T9" fmla="*/ 2 h 21"/>
                <a:gd name="T10" fmla="*/ 2 w 3"/>
                <a:gd name="T11" fmla="*/ 3 h 21"/>
                <a:gd name="T12" fmla="*/ 2 w 3"/>
                <a:gd name="T13" fmla="*/ 0 h 21"/>
                <a:gd name="T14" fmla="*/ 0 w 3"/>
                <a:gd name="T15" fmla="*/ 0 h 21"/>
                <a:gd name="T16" fmla="*/ 0 w 3"/>
                <a:gd name="T17" fmla="*/ 2 h 21"/>
                <a:gd name="T18" fmla="*/ 2 w 3"/>
                <a:gd name="T19" fmla="*/ 0 h 21"/>
                <a:gd name="T20" fmla="*/ 2 w 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1">
                  <a:moveTo>
                    <a:pt x="2" y="0"/>
                  </a:moveTo>
                  <a:lnTo>
                    <a:pt x="0" y="2"/>
                  </a:lnTo>
                  <a:lnTo>
                    <a:pt x="0" y="21"/>
                  </a:lnTo>
                  <a:lnTo>
                    <a:pt x="3" y="21"/>
                  </a:lnTo>
                  <a:lnTo>
                    <a:pt x="3" y="2"/>
                  </a:lnTo>
                  <a:lnTo>
                    <a:pt x="2" y="3"/>
                  </a:lnTo>
                  <a:lnTo>
                    <a:pt x="2" y="0"/>
                  </a:lnTo>
                  <a:lnTo>
                    <a:pt x="0" y="0"/>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1" name="Freeform 1160"/>
            <p:cNvSpPr>
              <a:spLocks/>
            </p:cNvSpPr>
            <p:nvPr/>
          </p:nvSpPr>
          <p:spPr bwMode="auto">
            <a:xfrm>
              <a:off x="4709" y="1578"/>
              <a:ext cx="46" cy="1"/>
            </a:xfrm>
            <a:custGeom>
              <a:avLst/>
              <a:gdLst>
                <a:gd name="T0" fmla="*/ 91 w 91"/>
                <a:gd name="T1" fmla="*/ 1 h 3"/>
                <a:gd name="T2" fmla="*/ 90 w 91"/>
                <a:gd name="T3" fmla="*/ 0 h 3"/>
                <a:gd name="T4" fmla="*/ 0 w 91"/>
                <a:gd name="T5" fmla="*/ 0 h 3"/>
                <a:gd name="T6" fmla="*/ 0 w 91"/>
                <a:gd name="T7" fmla="*/ 3 h 3"/>
                <a:gd name="T8" fmla="*/ 90 w 91"/>
                <a:gd name="T9" fmla="*/ 3 h 3"/>
                <a:gd name="T10" fmla="*/ 89 w 91"/>
                <a:gd name="T11" fmla="*/ 2 h 3"/>
                <a:gd name="T12" fmla="*/ 91 w 91"/>
                <a:gd name="T13" fmla="*/ 2 h 3"/>
                <a:gd name="T14" fmla="*/ 91 w 91"/>
                <a:gd name="T15" fmla="*/ 0 h 3"/>
                <a:gd name="T16" fmla="*/ 90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90" y="0"/>
                  </a:lnTo>
                  <a:lnTo>
                    <a:pt x="0" y="0"/>
                  </a:lnTo>
                  <a:lnTo>
                    <a:pt x="0" y="3"/>
                  </a:lnTo>
                  <a:lnTo>
                    <a:pt x="90" y="3"/>
                  </a:lnTo>
                  <a:lnTo>
                    <a:pt x="89" y="2"/>
                  </a:lnTo>
                  <a:lnTo>
                    <a:pt x="91" y="2"/>
                  </a:lnTo>
                  <a:lnTo>
                    <a:pt x="91" y="0"/>
                  </a:lnTo>
                  <a:lnTo>
                    <a:pt x="90"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2" name="Freeform 1161"/>
            <p:cNvSpPr>
              <a:spLocks/>
            </p:cNvSpPr>
            <p:nvPr/>
          </p:nvSpPr>
          <p:spPr bwMode="auto">
            <a:xfrm>
              <a:off x="4601"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3" name="Freeform 1162"/>
            <p:cNvSpPr>
              <a:spLocks/>
            </p:cNvSpPr>
            <p:nvPr/>
          </p:nvSpPr>
          <p:spPr bwMode="auto">
            <a:xfrm>
              <a:off x="4646" y="1713"/>
              <a:ext cx="1" cy="10"/>
            </a:xfrm>
            <a:custGeom>
              <a:avLst/>
              <a:gdLst>
                <a:gd name="T0" fmla="*/ 1 w 3"/>
                <a:gd name="T1" fmla="*/ 20 h 20"/>
                <a:gd name="T2" fmla="*/ 3 w 3"/>
                <a:gd name="T3" fmla="*/ 19 h 20"/>
                <a:gd name="T4" fmla="*/ 3 w 3"/>
                <a:gd name="T5" fmla="*/ 0 h 20"/>
                <a:gd name="T6" fmla="*/ 0 w 3"/>
                <a:gd name="T7" fmla="*/ 0 h 20"/>
                <a:gd name="T8" fmla="*/ 0 w 3"/>
                <a:gd name="T9" fmla="*/ 19 h 20"/>
                <a:gd name="T10" fmla="*/ 1 w 3"/>
                <a:gd name="T11" fmla="*/ 18 h 20"/>
                <a:gd name="T12" fmla="*/ 1 w 3"/>
                <a:gd name="T13" fmla="*/ 20 h 20"/>
                <a:gd name="T14" fmla="*/ 3 w 3"/>
                <a:gd name="T15" fmla="*/ 20 h 20"/>
                <a:gd name="T16" fmla="*/ 3 w 3"/>
                <a:gd name="T17" fmla="*/ 19 h 20"/>
                <a:gd name="T18" fmla="*/ 1 w 3"/>
                <a:gd name="T19" fmla="*/ 20 h 20"/>
                <a:gd name="T20" fmla="*/ 1 w 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0">
                  <a:moveTo>
                    <a:pt x="1" y="20"/>
                  </a:moveTo>
                  <a:lnTo>
                    <a:pt x="3" y="19"/>
                  </a:lnTo>
                  <a:lnTo>
                    <a:pt x="3" y="0"/>
                  </a:lnTo>
                  <a:lnTo>
                    <a:pt x="0" y="0"/>
                  </a:lnTo>
                  <a:lnTo>
                    <a:pt x="0" y="19"/>
                  </a:lnTo>
                  <a:lnTo>
                    <a:pt x="1" y="18"/>
                  </a:lnTo>
                  <a:lnTo>
                    <a:pt x="1" y="20"/>
                  </a:lnTo>
                  <a:lnTo>
                    <a:pt x="3" y="20"/>
                  </a:lnTo>
                  <a:lnTo>
                    <a:pt x="3" y="19"/>
                  </a:lnTo>
                  <a:lnTo>
                    <a:pt x="1" y="20"/>
                  </a:ln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4" name="Freeform 1163"/>
            <p:cNvSpPr>
              <a:spLocks/>
            </p:cNvSpPr>
            <p:nvPr/>
          </p:nvSpPr>
          <p:spPr bwMode="auto">
            <a:xfrm>
              <a:off x="4600" y="1722"/>
              <a:ext cx="46" cy="1"/>
            </a:xfrm>
            <a:custGeom>
              <a:avLst/>
              <a:gdLst>
                <a:gd name="T0" fmla="*/ 0 w 91"/>
                <a:gd name="T1" fmla="*/ 1 h 2"/>
                <a:gd name="T2" fmla="*/ 2 w 91"/>
                <a:gd name="T3" fmla="*/ 2 h 2"/>
                <a:gd name="T4" fmla="*/ 91 w 91"/>
                <a:gd name="T5" fmla="*/ 2 h 2"/>
                <a:gd name="T6" fmla="*/ 91 w 91"/>
                <a:gd name="T7" fmla="*/ 0 h 2"/>
                <a:gd name="T8" fmla="*/ 2 w 91"/>
                <a:gd name="T9" fmla="*/ 0 h 2"/>
                <a:gd name="T10" fmla="*/ 4 w 91"/>
                <a:gd name="T11" fmla="*/ 1 h 2"/>
                <a:gd name="T12" fmla="*/ 1 w 91"/>
                <a:gd name="T13" fmla="*/ 1 h 2"/>
                <a:gd name="T14" fmla="*/ 1 w 91"/>
                <a:gd name="T15" fmla="*/ 2 h 2"/>
                <a:gd name="T16" fmla="*/ 2 w 91"/>
                <a:gd name="T17" fmla="*/ 2 h 2"/>
                <a:gd name="T18" fmla="*/ 1 w 91"/>
                <a:gd name="T19" fmla="*/ 1 h 2"/>
                <a:gd name="T20" fmla="*/ 1 w 91"/>
                <a:gd name="T21" fmla="*/ 1 h 2"/>
                <a:gd name="T22" fmla="*/ 0 w 91"/>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
                  <a:moveTo>
                    <a:pt x="0" y="1"/>
                  </a:moveTo>
                  <a:lnTo>
                    <a:pt x="2" y="2"/>
                  </a:lnTo>
                  <a:lnTo>
                    <a:pt x="91" y="2"/>
                  </a:lnTo>
                  <a:lnTo>
                    <a:pt x="91" y="0"/>
                  </a:lnTo>
                  <a:lnTo>
                    <a:pt x="2" y="0"/>
                  </a:lnTo>
                  <a:lnTo>
                    <a:pt x="4" y="1"/>
                  </a:lnTo>
                  <a:lnTo>
                    <a:pt x="1" y="1"/>
                  </a:lnTo>
                  <a:lnTo>
                    <a:pt x="1" y="2"/>
                  </a:lnTo>
                  <a:lnTo>
                    <a:pt x="2" y="2"/>
                  </a:lnTo>
                  <a:lnTo>
                    <a:pt x="1" y="1"/>
                  </a:lnTo>
                  <a:lnTo>
                    <a:pt x="1"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5" name="Freeform 1164"/>
            <p:cNvSpPr>
              <a:spLocks/>
            </p:cNvSpPr>
            <p:nvPr/>
          </p:nvSpPr>
          <p:spPr bwMode="auto">
            <a:xfrm>
              <a:off x="4601" y="1712"/>
              <a:ext cx="1" cy="10"/>
            </a:xfrm>
            <a:custGeom>
              <a:avLst/>
              <a:gdLst>
                <a:gd name="T0" fmla="*/ 1 w 3"/>
                <a:gd name="T1" fmla="*/ 0 h 21"/>
                <a:gd name="T2" fmla="*/ 0 w 3"/>
                <a:gd name="T3" fmla="*/ 2 h 21"/>
                <a:gd name="T4" fmla="*/ 0 w 3"/>
                <a:gd name="T5" fmla="*/ 21 h 21"/>
                <a:gd name="T6" fmla="*/ 3 w 3"/>
                <a:gd name="T7" fmla="*/ 21 h 21"/>
                <a:gd name="T8" fmla="*/ 3 w 3"/>
                <a:gd name="T9" fmla="*/ 2 h 21"/>
                <a:gd name="T10" fmla="*/ 1 w 3"/>
                <a:gd name="T11" fmla="*/ 3 h 21"/>
                <a:gd name="T12" fmla="*/ 1 w 3"/>
                <a:gd name="T13" fmla="*/ 0 h 21"/>
                <a:gd name="T14" fmla="*/ 0 w 3"/>
                <a:gd name="T15" fmla="*/ 0 h 21"/>
                <a:gd name="T16" fmla="*/ 0 w 3"/>
                <a:gd name="T17" fmla="*/ 2 h 21"/>
                <a:gd name="T18" fmla="*/ 1 w 3"/>
                <a:gd name="T19" fmla="*/ 0 h 21"/>
                <a:gd name="T20" fmla="*/ 1 w 3"/>
                <a:gd name="T21" fmla="*/ 0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1" y="0"/>
                  </a:moveTo>
                  <a:lnTo>
                    <a:pt x="0" y="2"/>
                  </a:lnTo>
                  <a:lnTo>
                    <a:pt x="0" y="21"/>
                  </a:lnTo>
                  <a:lnTo>
                    <a:pt x="3" y="21"/>
                  </a:lnTo>
                  <a:lnTo>
                    <a:pt x="3" y="2"/>
                  </a:lnTo>
                  <a:lnTo>
                    <a:pt x="1" y="3"/>
                  </a:lnTo>
                  <a:lnTo>
                    <a:pt x="1" y="0"/>
                  </a:lnTo>
                  <a:lnTo>
                    <a:pt x="0" y="0"/>
                  </a:lnTo>
                  <a:lnTo>
                    <a:pt x="0" y="2"/>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6" name="Freeform 1165"/>
            <p:cNvSpPr>
              <a:spLocks/>
            </p:cNvSpPr>
            <p:nvPr/>
          </p:nvSpPr>
          <p:spPr bwMode="auto">
            <a:xfrm>
              <a:off x="4601" y="1712"/>
              <a:ext cx="46" cy="1"/>
            </a:xfrm>
            <a:custGeom>
              <a:avLst/>
              <a:gdLst>
                <a:gd name="T0" fmla="*/ 91 w 91"/>
                <a:gd name="T1" fmla="*/ 1 h 3"/>
                <a:gd name="T2" fmla="*/ 89 w 91"/>
                <a:gd name="T3" fmla="*/ 0 h 3"/>
                <a:gd name="T4" fmla="*/ 0 w 91"/>
                <a:gd name="T5" fmla="*/ 0 h 3"/>
                <a:gd name="T6" fmla="*/ 0 w 91"/>
                <a:gd name="T7" fmla="*/ 3 h 3"/>
                <a:gd name="T8" fmla="*/ 89 w 91"/>
                <a:gd name="T9" fmla="*/ 3 h 3"/>
                <a:gd name="T10" fmla="*/ 88 w 91"/>
                <a:gd name="T11" fmla="*/ 2 h 3"/>
                <a:gd name="T12" fmla="*/ 91 w 91"/>
                <a:gd name="T13" fmla="*/ 2 h 3"/>
                <a:gd name="T14" fmla="*/ 91 w 91"/>
                <a:gd name="T15" fmla="*/ 0 h 3"/>
                <a:gd name="T16" fmla="*/ 89 w 91"/>
                <a:gd name="T17" fmla="*/ 0 h 3"/>
                <a:gd name="T18" fmla="*/ 91 w 91"/>
                <a:gd name="T19" fmla="*/ 2 h 3"/>
                <a:gd name="T20" fmla="*/ 91 w 91"/>
                <a:gd name="T21" fmla="*/ 2 h 3"/>
                <a:gd name="T22" fmla="*/ 91 w 9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
                  <a:moveTo>
                    <a:pt x="91" y="1"/>
                  </a:moveTo>
                  <a:lnTo>
                    <a:pt x="89" y="0"/>
                  </a:lnTo>
                  <a:lnTo>
                    <a:pt x="0" y="0"/>
                  </a:lnTo>
                  <a:lnTo>
                    <a:pt x="0" y="3"/>
                  </a:lnTo>
                  <a:lnTo>
                    <a:pt x="89" y="3"/>
                  </a:lnTo>
                  <a:lnTo>
                    <a:pt x="88" y="2"/>
                  </a:lnTo>
                  <a:lnTo>
                    <a:pt x="91" y="2"/>
                  </a:lnTo>
                  <a:lnTo>
                    <a:pt x="91" y="0"/>
                  </a:lnTo>
                  <a:lnTo>
                    <a:pt x="89" y="0"/>
                  </a:lnTo>
                  <a:lnTo>
                    <a:pt x="91" y="2"/>
                  </a:lnTo>
                  <a:lnTo>
                    <a:pt x="91" y="2"/>
                  </a:lnTo>
                  <a:lnTo>
                    <a:pt x="9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7" name="Freeform 1166"/>
            <p:cNvSpPr>
              <a:spLocks/>
            </p:cNvSpPr>
            <p:nvPr/>
          </p:nvSpPr>
          <p:spPr bwMode="auto">
            <a:xfrm>
              <a:off x="5030" y="1752"/>
              <a:ext cx="45"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Lst>
              <a:ahLst/>
              <a:cxnLst>
                <a:cxn ang="0">
                  <a:pos x="T0" y="T1"/>
                </a:cxn>
                <a:cxn ang="0">
                  <a:pos x="T2" y="T3"/>
                </a:cxn>
                <a:cxn ang="0">
                  <a:pos x="T4" y="T5"/>
                </a:cxn>
                <a:cxn ang="0">
                  <a:pos x="T6" y="T7"/>
                </a:cxn>
                <a:cxn ang="0">
                  <a:pos x="T8" y="T9"/>
                </a:cxn>
                <a:cxn ang="0">
                  <a:pos x="T10" y="T11"/>
                </a:cxn>
              </a:cxnLst>
              <a:rect l="0" t="0" r="r" b="b"/>
              <a:pathLst>
                <a:path w="92" h="6">
                  <a:moveTo>
                    <a:pt x="92" y="6"/>
                  </a:moveTo>
                  <a:lnTo>
                    <a:pt x="0" y="6"/>
                  </a:lnTo>
                  <a:lnTo>
                    <a:pt x="0" y="0"/>
                  </a:lnTo>
                  <a:lnTo>
                    <a:pt x="92" y="0"/>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8" name="Freeform 1167"/>
            <p:cNvSpPr>
              <a:spLocks/>
            </p:cNvSpPr>
            <p:nvPr/>
          </p:nvSpPr>
          <p:spPr bwMode="auto">
            <a:xfrm>
              <a:off x="5029" y="1754"/>
              <a:ext cx="46" cy="1"/>
            </a:xfrm>
            <a:custGeom>
              <a:avLst/>
              <a:gdLst>
                <a:gd name="T0" fmla="*/ 0 w 94"/>
                <a:gd name="T1" fmla="*/ 1 h 2"/>
                <a:gd name="T2" fmla="*/ 2 w 94"/>
                <a:gd name="T3" fmla="*/ 2 h 2"/>
                <a:gd name="T4" fmla="*/ 94 w 94"/>
                <a:gd name="T5" fmla="*/ 2 h 2"/>
                <a:gd name="T6" fmla="*/ 94 w 94"/>
                <a:gd name="T7" fmla="*/ 0 h 2"/>
                <a:gd name="T8" fmla="*/ 2 w 94"/>
                <a:gd name="T9" fmla="*/ 0 h 2"/>
                <a:gd name="T10" fmla="*/ 4 w 94"/>
                <a:gd name="T11" fmla="*/ 1 h 2"/>
                <a:gd name="T12" fmla="*/ 0 w 94"/>
                <a:gd name="T13" fmla="*/ 1 h 2"/>
                <a:gd name="T14" fmla="*/ 0 w 94"/>
                <a:gd name="T15" fmla="*/ 2 h 2"/>
                <a:gd name="T16" fmla="*/ 2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2" y="2"/>
                  </a:lnTo>
                  <a:lnTo>
                    <a:pt x="94" y="2"/>
                  </a:lnTo>
                  <a:lnTo>
                    <a:pt x="94" y="0"/>
                  </a:lnTo>
                  <a:lnTo>
                    <a:pt x="2" y="0"/>
                  </a:lnTo>
                  <a:lnTo>
                    <a:pt x="4" y="1"/>
                  </a:lnTo>
                  <a:lnTo>
                    <a:pt x="0" y="1"/>
                  </a:lnTo>
                  <a:lnTo>
                    <a:pt x="0" y="2"/>
                  </a:lnTo>
                  <a:lnTo>
                    <a:pt x="2"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69" name="Freeform 1168"/>
            <p:cNvSpPr>
              <a:spLocks/>
            </p:cNvSpPr>
            <p:nvPr/>
          </p:nvSpPr>
          <p:spPr bwMode="auto">
            <a:xfrm>
              <a:off x="5029" y="1751"/>
              <a:ext cx="1" cy="3"/>
            </a:xfrm>
            <a:custGeom>
              <a:avLst/>
              <a:gdLst>
                <a:gd name="T0" fmla="*/ 2 w 4"/>
                <a:gd name="T1" fmla="*/ 0 h 8"/>
                <a:gd name="T2" fmla="*/ 0 w 4"/>
                <a:gd name="T3" fmla="*/ 2 h 8"/>
                <a:gd name="T4" fmla="*/ 0 w 4"/>
                <a:gd name="T5" fmla="*/ 8 h 8"/>
                <a:gd name="T6" fmla="*/ 4 w 4"/>
                <a:gd name="T7" fmla="*/ 8 h 8"/>
                <a:gd name="T8" fmla="*/ 4 w 4"/>
                <a:gd name="T9" fmla="*/ 2 h 8"/>
                <a:gd name="T10" fmla="*/ 2 w 4"/>
                <a:gd name="T11" fmla="*/ 4 h 8"/>
                <a:gd name="T12" fmla="*/ 2 w 4"/>
                <a:gd name="T13" fmla="*/ 1 h 8"/>
                <a:gd name="T14" fmla="*/ 0 w 4"/>
                <a:gd name="T15" fmla="*/ 1 h 8"/>
                <a:gd name="T16" fmla="*/ 0 w 4"/>
                <a:gd name="T17" fmla="*/ 2 h 8"/>
                <a:gd name="T18" fmla="*/ 2 w 4"/>
                <a:gd name="T19" fmla="*/ 1 h 8"/>
                <a:gd name="T20" fmla="*/ 2 w 4"/>
                <a:gd name="T21" fmla="*/ 1 h 8"/>
                <a:gd name="T22" fmla="*/ 2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0"/>
                  </a:moveTo>
                  <a:lnTo>
                    <a:pt x="0" y="2"/>
                  </a:lnTo>
                  <a:lnTo>
                    <a:pt x="0" y="8"/>
                  </a:lnTo>
                  <a:lnTo>
                    <a:pt x="4" y="8"/>
                  </a:lnTo>
                  <a:lnTo>
                    <a:pt x="4"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0" name="Freeform 1169"/>
            <p:cNvSpPr>
              <a:spLocks/>
            </p:cNvSpPr>
            <p:nvPr/>
          </p:nvSpPr>
          <p:spPr bwMode="auto">
            <a:xfrm>
              <a:off x="5030" y="1751"/>
              <a:ext cx="46"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1"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1" name="Freeform 1170"/>
            <p:cNvSpPr>
              <a:spLocks/>
            </p:cNvSpPr>
            <p:nvPr/>
          </p:nvSpPr>
          <p:spPr bwMode="auto">
            <a:xfrm>
              <a:off x="5075" y="1752"/>
              <a:ext cx="1" cy="3"/>
            </a:xfrm>
            <a:custGeom>
              <a:avLst/>
              <a:gdLst>
                <a:gd name="T0" fmla="*/ 1 w 2"/>
                <a:gd name="T1" fmla="*/ 7 h 7"/>
                <a:gd name="T2" fmla="*/ 2 w 2"/>
                <a:gd name="T3" fmla="*/ 6 h 7"/>
                <a:gd name="T4" fmla="*/ 2 w 2"/>
                <a:gd name="T5" fmla="*/ 0 h 7"/>
                <a:gd name="T6" fmla="*/ 0 w 2"/>
                <a:gd name="T7" fmla="*/ 0 h 7"/>
                <a:gd name="T8" fmla="*/ 0 w 2"/>
                <a:gd name="T9" fmla="*/ 6 h 7"/>
                <a:gd name="T10" fmla="*/ 1 w 2"/>
                <a:gd name="T11" fmla="*/ 5 h 7"/>
                <a:gd name="T12" fmla="*/ 1 w 2"/>
                <a:gd name="T13" fmla="*/ 7 h 7"/>
                <a:gd name="T14" fmla="*/ 2 w 2"/>
                <a:gd name="T15" fmla="*/ 7 h 7"/>
                <a:gd name="T16" fmla="*/ 2 w 2"/>
                <a:gd name="T17" fmla="*/ 6 h 7"/>
                <a:gd name="T18" fmla="*/ 1 w 2"/>
                <a:gd name="T19" fmla="*/ 7 h 7"/>
                <a:gd name="T20" fmla="*/ 1 w 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1" y="7"/>
                  </a:moveTo>
                  <a:lnTo>
                    <a:pt x="2" y="6"/>
                  </a:lnTo>
                  <a:lnTo>
                    <a:pt x="2" y="0"/>
                  </a:lnTo>
                  <a:lnTo>
                    <a:pt x="0" y="0"/>
                  </a:lnTo>
                  <a:lnTo>
                    <a:pt x="0" y="6"/>
                  </a:lnTo>
                  <a:lnTo>
                    <a:pt x="1" y="5"/>
                  </a:lnTo>
                  <a:lnTo>
                    <a:pt x="1" y="7"/>
                  </a:lnTo>
                  <a:lnTo>
                    <a:pt x="2" y="7"/>
                  </a:lnTo>
                  <a:lnTo>
                    <a:pt x="2" y="6"/>
                  </a:lnTo>
                  <a:lnTo>
                    <a:pt x="1"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2" name="Freeform 1171"/>
            <p:cNvSpPr>
              <a:spLocks/>
            </p:cNvSpPr>
            <p:nvPr/>
          </p:nvSpPr>
          <p:spPr bwMode="auto">
            <a:xfrm>
              <a:off x="5140" y="1752"/>
              <a:ext cx="46" cy="2"/>
            </a:xfrm>
            <a:custGeom>
              <a:avLst/>
              <a:gdLst>
                <a:gd name="T0" fmla="*/ 91 w 91"/>
                <a:gd name="T1" fmla="*/ 6 h 6"/>
                <a:gd name="T2" fmla="*/ 0 w 91"/>
                <a:gd name="T3" fmla="*/ 6 h 6"/>
                <a:gd name="T4" fmla="*/ 0 w 91"/>
                <a:gd name="T5" fmla="*/ 0 h 6"/>
                <a:gd name="T6" fmla="*/ 91 w 91"/>
                <a:gd name="T7" fmla="*/ 0 h 6"/>
                <a:gd name="T8" fmla="*/ 91 w 91"/>
                <a:gd name="T9" fmla="*/ 6 h 6"/>
                <a:gd name="T10" fmla="*/ 91 w 91"/>
                <a:gd name="T11" fmla="*/ 6 h 6"/>
              </a:gdLst>
              <a:ahLst/>
              <a:cxnLst>
                <a:cxn ang="0">
                  <a:pos x="T0" y="T1"/>
                </a:cxn>
                <a:cxn ang="0">
                  <a:pos x="T2" y="T3"/>
                </a:cxn>
                <a:cxn ang="0">
                  <a:pos x="T4" y="T5"/>
                </a:cxn>
                <a:cxn ang="0">
                  <a:pos x="T6" y="T7"/>
                </a:cxn>
                <a:cxn ang="0">
                  <a:pos x="T8" y="T9"/>
                </a:cxn>
                <a:cxn ang="0">
                  <a:pos x="T10" y="T11"/>
                </a:cxn>
              </a:cxnLst>
              <a:rect l="0" t="0" r="r" b="b"/>
              <a:pathLst>
                <a:path w="91" h="6">
                  <a:moveTo>
                    <a:pt x="91" y="6"/>
                  </a:moveTo>
                  <a:lnTo>
                    <a:pt x="0" y="6"/>
                  </a:lnTo>
                  <a:lnTo>
                    <a:pt x="0" y="0"/>
                  </a:lnTo>
                  <a:lnTo>
                    <a:pt x="91" y="0"/>
                  </a:lnTo>
                  <a:lnTo>
                    <a:pt x="91" y="6"/>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3" name="Freeform 1172"/>
            <p:cNvSpPr>
              <a:spLocks/>
            </p:cNvSpPr>
            <p:nvPr/>
          </p:nvSpPr>
          <p:spPr bwMode="auto">
            <a:xfrm>
              <a:off x="5139" y="1754"/>
              <a:ext cx="47" cy="1"/>
            </a:xfrm>
            <a:custGeom>
              <a:avLst/>
              <a:gdLst>
                <a:gd name="T0" fmla="*/ 0 w 93"/>
                <a:gd name="T1" fmla="*/ 1 h 2"/>
                <a:gd name="T2" fmla="*/ 2 w 93"/>
                <a:gd name="T3" fmla="*/ 2 h 2"/>
                <a:gd name="T4" fmla="*/ 93 w 93"/>
                <a:gd name="T5" fmla="*/ 2 h 2"/>
                <a:gd name="T6" fmla="*/ 93 w 93"/>
                <a:gd name="T7" fmla="*/ 0 h 2"/>
                <a:gd name="T8" fmla="*/ 2 w 93"/>
                <a:gd name="T9" fmla="*/ 0 h 2"/>
                <a:gd name="T10" fmla="*/ 2 w 93"/>
                <a:gd name="T11" fmla="*/ 1 h 2"/>
                <a:gd name="T12" fmla="*/ 0 w 93"/>
                <a:gd name="T13" fmla="*/ 1 h 2"/>
                <a:gd name="T14" fmla="*/ 0 w 93"/>
                <a:gd name="T15" fmla="*/ 2 h 2"/>
                <a:gd name="T16" fmla="*/ 2 w 93"/>
                <a:gd name="T17" fmla="*/ 2 h 2"/>
                <a:gd name="T18" fmla="*/ 0 w 93"/>
                <a:gd name="T19" fmla="*/ 1 h 2"/>
                <a:gd name="T20" fmla="*/ 0 w 93"/>
                <a:gd name="T21" fmla="*/ 1 h 2"/>
                <a:gd name="T22" fmla="*/ 0 w 93"/>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2">
                  <a:moveTo>
                    <a:pt x="0" y="1"/>
                  </a:moveTo>
                  <a:lnTo>
                    <a:pt x="2" y="2"/>
                  </a:lnTo>
                  <a:lnTo>
                    <a:pt x="93" y="2"/>
                  </a:lnTo>
                  <a:lnTo>
                    <a:pt x="93" y="0"/>
                  </a:lnTo>
                  <a:lnTo>
                    <a:pt x="2" y="0"/>
                  </a:lnTo>
                  <a:lnTo>
                    <a:pt x="2" y="1"/>
                  </a:lnTo>
                  <a:lnTo>
                    <a:pt x="0" y="1"/>
                  </a:lnTo>
                  <a:lnTo>
                    <a:pt x="0" y="2"/>
                  </a:lnTo>
                  <a:lnTo>
                    <a:pt x="2" y="2"/>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4" name="Freeform 1173"/>
            <p:cNvSpPr>
              <a:spLocks/>
            </p:cNvSpPr>
            <p:nvPr/>
          </p:nvSpPr>
          <p:spPr bwMode="auto">
            <a:xfrm>
              <a:off x="5139" y="1751"/>
              <a:ext cx="1" cy="3"/>
            </a:xfrm>
            <a:custGeom>
              <a:avLst/>
              <a:gdLst>
                <a:gd name="T0" fmla="*/ 2 w 2"/>
                <a:gd name="T1" fmla="*/ 0 h 8"/>
                <a:gd name="T2" fmla="*/ 0 w 2"/>
                <a:gd name="T3" fmla="*/ 2 h 8"/>
                <a:gd name="T4" fmla="*/ 0 w 2"/>
                <a:gd name="T5" fmla="*/ 8 h 8"/>
                <a:gd name="T6" fmla="*/ 2 w 2"/>
                <a:gd name="T7" fmla="*/ 8 h 8"/>
                <a:gd name="T8" fmla="*/ 2 w 2"/>
                <a:gd name="T9" fmla="*/ 2 h 8"/>
                <a:gd name="T10" fmla="*/ 2 w 2"/>
                <a:gd name="T11" fmla="*/ 4 h 8"/>
                <a:gd name="T12" fmla="*/ 2 w 2"/>
                <a:gd name="T13" fmla="*/ 1 h 8"/>
                <a:gd name="T14" fmla="*/ 0 w 2"/>
                <a:gd name="T15" fmla="*/ 1 h 8"/>
                <a:gd name="T16" fmla="*/ 0 w 2"/>
                <a:gd name="T17" fmla="*/ 2 h 8"/>
                <a:gd name="T18" fmla="*/ 2 w 2"/>
                <a:gd name="T19" fmla="*/ 1 h 8"/>
                <a:gd name="T20" fmla="*/ 2 w 2"/>
                <a:gd name="T21" fmla="*/ 1 h 8"/>
                <a:gd name="T22" fmla="*/ 2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0"/>
                  </a:moveTo>
                  <a:lnTo>
                    <a:pt x="0" y="2"/>
                  </a:lnTo>
                  <a:lnTo>
                    <a:pt x="0" y="8"/>
                  </a:lnTo>
                  <a:lnTo>
                    <a:pt x="2" y="8"/>
                  </a:lnTo>
                  <a:lnTo>
                    <a:pt x="2" y="2"/>
                  </a:lnTo>
                  <a:lnTo>
                    <a:pt x="2" y="4"/>
                  </a:lnTo>
                  <a:lnTo>
                    <a:pt x="2" y="1"/>
                  </a:lnTo>
                  <a:lnTo>
                    <a:pt x="0" y="1"/>
                  </a:lnTo>
                  <a:lnTo>
                    <a:pt x="0" y="2"/>
                  </a:lnTo>
                  <a:lnTo>
                    <a:pt x="2" y="1"/>
                  </a:lnTo>
                  <a:lnTo>
                    <a:pt x="2"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5" name="Freeform 1174"/>
            <p:cNvSpPr>
              <a:spLocks/>
            </p:cNvSpPr>
            <p:nvPr/>
          </p:nvSpPr>
          <p:spPr bwMode="auto">
            <a:xfrm>
              <a:off x="5140" y="1751"/>
              <a:ext cx="46" cy="1"/>
            </a:xfrm>
            <a:custGeom>
              <a:avLst/>
              <a:gdLst>
                <a:gd name="T0" fmla="*/ 92 w 92"/>
                <a:gd name="T1" fmla="*/ 1 h 3"/>
                <a:gd name="T2" fmla="*/ 91 w 92"/>
                <a:gd name="T3" fmla="*/ 0 h 3"/>
                <a:gd name="T4" fmla="*/ 0 w 92"/>
                <a:gd name="T5" fmla="*/ 0 h 3"/>
                <a:gd name="T6" fmla="*/ 0 w 92"/>
                <a:gd name="T7" fmla="*/ 3 h 3"/>
                <a:gd name="T8" fmla="*/ 91 w 92"/>
                <a:gd name="T9" fmla="*/ 3 h 3"/>
                <a:gd name="T10" fmla="*/ 89 w 92"/>
                <a:gd name="T11" fmla="*/ 1 h 3"/>
                <a:gd name="T12" fmla="*/ 92 w 92"/>
                <a:gd name="T13" fmla="*/ 1 h 3"/>
                <a:gd name="T14" fmla="*/ 92 w 92"/>
                <a:gd name="T15" fmla="*/ 0 h 3"/>
                <a:gd name="T16" fmla="*/ 91 w 92"/>
                <a:gd name="T17" fmla="*/ 0 h 3"/>
                <a:gd name="T18" fmla="*/ 92 w 92"/>
                <a:gd name="T19" fmla="*/ 1 h 3"/>
                <a:gd name="T20" fmla="*/ 92 w 92"/>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3">
                  <a:moveTo>
                    <a:pt x="92" y="1"/>
                  </a:moveTo>
                  <a:lnTo>
                    <a:pt x="91" y="0"/>
                  </a:lnTo>
                  <a:lnTo>
                    <a:pt x="0" y="0"/>
                  </a:lnTo>
                  <a:lnTo>
                    <a:pt x="0" y="3"/>
                  </a:lnTo>
                  <a:lnTo>
                    <a:pt x="91" y="3"/>
                  </a:lnTo>
                  <a:lnTo>
                    <a:pt x="89" y="1"/>
                  </a:lnTo>
                  <a:lnTo>
                    <a:pt x="92" y="1"/>
                  </a:lnTo>
                  <a:lnTo>
                    <a:pt x="92" y="0"/>
                  </a:lnTo>
                  <a:lnTo>
                    <a:pt x="91" y="0"/>
                  </a:lnTo>
                  <a:lnTo>
                    <a:pt x="92" y="1"/>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6" name="Freeform 1175"/>
            <p:cNvSpPr>
              <a:spLocks/>
            </p:cNvSpPr>
            <p:nvPr/>
          </p:nvSpPr>
          <p:spPr bwMode="auto">
            <a:xfrm>
              <a:off x="5185" y="1752"/>
              <a:ext cx="1"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7" name="Freeform 1176"/>
            <p:cNvSpPr>
              <a:spLocks/>
            </p:cNvSpPr>
            <p:nvPr/>
          </p:nvSpPr>
          <p:spPr bwMode="auto">
            <a:xfrm>
              <a:off x="5245" y="1752"/>
              <a:ext cx="46" cy="2"/>
            </a:xfrm>
            <a:custGeom>
              <a:avLst/>
              <a:gdLst>
                <a:gd name="T0" fmla="*/ 92 w 92"/>
                <a:gd name="T1" fmla="*/ 6 h 6"/>
                <a:gd name="T2" fmla="*/ 0 w 92"/>
                <a:gd name="T3" fmla="*/ 6 h 6"/>
                <a:gd name="T4" fmla="*/ 0 w 92"/>
                <a:gd name="T5" fmla="*/ 0 h 6"/>
                <a:gd name="T6" fmla="*/ 92 w 92"/>
                <a:gd name="T7" fmla="*/ 0 h 6"/>
                <a:gd name="T8" fmla="*/ 92 w 92"/>
                <a:gd name="T9" fmla="*/ 6 h 6"/>
                <a:gd name="T10" fmla="*/ 92 w 92"/>
                <a:gd name="T11" fmla="*/ 6 h 6"/>
                <a:gd name="T12" fmla="*/ 92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92" y="6"/>
                  </a:moveTo>
                  <a:lnTo>
                    <a:pt x="0" y="6"/>
                  </a:lnTo>
                  <a:lnTo>
                    <a:pt x="0" y="0"/>
                  </a:lnTo>
                  <a:lnTo>
                    <a:pt x="92" y="0"/>
                  </a:lnTo>
                  <a:lnTo>
                    <a:pt x="92" y="6"/>
                  </a:lnTo>
                  <a:lnTo>
                    <a:pt x="92"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8" name="Freeform 1177"/>
            <p:cNvSpPr>
              <a:spLocks/>
            </p:cNvSpPr>
            <p:nvPr/>
          </p:nvSpPr>
          <p:spPr bwMode="auto">
            <a:xfrm>
              <a:off x="5245" y="1754"/>
              <a:ext cx="46" cy="1"/>
            </a:xfrm>
            <a:custGeom>
              <a:avLst/>
              <a:gdLst>
                <a:gd name="T0" fmla="*/ 0 w 93"/>
                <a:gd name="T1" fmla="*/ 1 h 2"/>
                <a:gd name="T2" fmla="*/ 1 w 93"/>
                <a:gd name="T3" fmla="*/ 2 h 2"/>
                <a:gd name="T4" fmla="*/ 93 w 93"/>
                <a:gd name="T5" fmla="*/ 2 h 2"/>
                <a:gd name="T6" fmla="*/ 93 w 93"/>
                <a:gd name="T7" fmla="*/ 0 h 2"/>
                <a:gd name="T8" fmla="*/ 1 w 93"/>
                <a:gd name="T9" fmla="*/ 0 h 2"/>
                <a:gd name="T10" fmla="*/ 4 w 93"/>
                <a:gd name="T11" fmla="*/ 1 h 2"/>
                <a:gd name="T12" fmla="*/ 0 w 93"/>
                <a:gd name="T13" fmla="*/ 1 h 2"/>
                <a:gd name="T14" fmla="*/ 0 w 93"/>
                <a:gd name="T15" fmla="*/ 2 h 2"/>
                <a:gd name="T16" fmla="*/ 1 w 93"/>
                <a:gd name="T17" fmla="*/ 2 h 2"/>
                <a:gd name="T18" fmla="*/ 0 w 93"/>
                <a:gd name="T19" fmla="*/ 1 h 2"/>
                <a:gd name="T20" fmla="*/ 0 w 9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
                  <a:moveTo>
                    <a:pt x="0" y="1"/>
                  </a:moveTo>
                  <a:lnTo>
                    <a:pt x="1" y="2"/>
                  </a:lnTo>
                  <a:lnTo>
                    <a:pt x="93" y="2"/>
                  </a:lnTo>
                  <a:lnTo>
                    <a:pt x="93" y="0"/>
                  </a:lnTo>
                  <a:lnTo>
                    <a:pt x="1" y="0"/>
                  </a:lnTo>
                  <a:lnTo>
                    <a:pt x="4"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79" name="Freeform 1178"/>
            <p:cNvSpPr>
              <a:spLocks/>
            </p:cNvSpPr>
            <p:nvPr/>
          </p:nvSpPr>
          <p:spPr bwMode="auto">
            <a:xfrm>
              <a:off x="5245" y="1751"/>
              <a:ext cx="1" cy="3"/>
            </a:xfrm>
            <a:custGeom>
              <a:avLst/>
              <a:gdLst>
                <a:gd name="T0" fmla="*/ 1 w 4"/>
                <a:gd name="T1" fmla="*/ 0 h 8"/>
                <a:gd name="T2" fmla="*/ 0 w 4"/>
                <a:gd name="T3" fmla="*/ 2 h 8"/>
                <a:gd name="T4" fmla="*/ 0 w 4"/>
                <a:gd name="T5" fmla="*/ 8 h 8"/>
                <a:gd name="T6" fmla="*/ 4 w 4"/>
                <a:gd name="T7" fmla="*/ 8 h 8"/>
                <a:gd name="T8" fmla="*/ 4 w 4"/>
                <a:gd name="T9" fmla="*/ 2 h 8"/>
                <a:gd name="T10" fmla="*/ 1 w 4"/>
                <a:gd name="T11" fmla="*/ 4 h 8"/>
                <a:gd name="T12" fmla="*/ 1 w 4"/>
                <a:gd name="T13" fmla="*/ 1 h 8"/>
                <a:gd name="T14" fmla="*/ 0 w 4"/>
                <a:gd name="T15" fmla="*/ 1 h 8"/>
                <a:gd name="T16" fmla="*/ 0 w 4"/>
                <a:gd name="T17" fmla="*/ 2 h 8"/>
                <a:gd name="T18" fmla="*/ 1 w 4"/>
                <a:gd name="T19" fmla="*/ 1 h 8"/>
                <a:gd name="T20" fmla="*/ 1 w 4"/>
                <a:gd name="T21" fmla="*/ 1 h 8"/>
                <a:gd name="T22" fmla="*/ 1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1" y="0"/>
                  </a:moveTo>
                  <a:lnTo>
                    <a:pt x="0" y="2"/>
                  </a:lnTo>
                  <a:lnTo>
                    <a:pt x="0" y="8"/>
                  </a:lnTo>
                  <a:lnTo>
                    <a:pt x="4" y="8"/>
                  </a:lnTo>
                  <a:lnTo>
                    <a:pt x="4"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0" name="Freeform 1179"/>
            <p:cNvSpPr>
              <a:spLocks/>
            </p:cNvSpPr>
            <p:nvPr/>
          </p:nvSpPr>
          <p:spPr bwMode="auto">
            <a:xfrm>
              <a:off x="5245" y="1751"/>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0 w 93"/>
                <a:gd name="T11" fmla="*/ 1 h 3"/>
                <a:gd name="T12" fmla="*/ 93 w 93"/>
                <a:gd name="T13" fmla="*/ 1 h 3"/>
                <a:gd name="T14" fmla="*/ 93 w 93"/>
                <a:gd name="T15" fmla="*/ 0 h 3"/>
                <a:gd name="T16" fmla="*/ 92 w 93"/>
                <a:gd name="T17" fmla="*/ 0 h 3"/>
                <a:gd name="T18" fmla="*/ 93 w 93"/>
                <a:gd name="T19" fmla="*/ 1 h 3"/>
                <a:gd name="T20" fmla="*/ 93 w 9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
                  <a:moveTo>
                    <a:pt x="93" y="1"/>
                  </a:moveTo>
                  <a:lnTo>
                    <a:pt x="92" y="0"/>
                  </a:lnTo>
                  <a:lnTo>
                    <a:pt x="0" y="0"/>
                  </a:lnTo>
                  <a:lnTo>
                    <a:pt x="0" y="3"/>
                  </a:lnTo>
                  <a:lnTo>
                    <a:pt x="92" y="3"/>
                  </a:lnTo>
                  <a:lnTo>
                    <a:pt x="90" y="1"/>
                  </a:lnTo>
                  <a:lnTo>
                    <a:pt x="93" y="1"/>
                  </a:lnTo>
                  <a:lnTo>
                    <a:pt x="93" y="0"/>
                  </a:lnTo>
                  <a:lnTo>
                    <a:pt x="92" y="0"/>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1" name="Freeform 1180"/>
            <p:cNvSpPr>
              <a:spLocks/>
            </p:cNvSpPr>
            <p:nvPr/>
          </p:nvSpPr>
          <p:spPr bwMode="auto">
            <a:xfrm>
              <a:off x="5290"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2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2" name="Freeform 1181"/>
            <p:cNvSpPr>
              <a:spLocks/>
            </p:cNvSpPr>
            <p:nvPr/>
          </p:nvSpPr>
          <p:spPr bwMode="auto">
            <a:xfrm>
              <a:off x="5353" y="1752"/>
              <a:ext cx="46" cy="2"/>
            </a:xfrm>
            <a:custGeom>
              <a:avLst/>
              <a:gdLst>
                <a:gd name="T0" fmla="*/ 92 w 93"/>
                <a:gd name="T1" fmla="*/ 6 h 6"/>
                <a:gd name="T2" fmla="*/ 0 w 93"/>
                <a:gd name="T3" fmla="*/ 6 h 6"/>
                <a:gd name="T4" fmla="*/ 0 w 93"/>
                <a:gd name="T5" fmla="*/ 0 h 6"/>
                <a:gd name="T6" fmla="*/ 93 w 93"/>
                <a:gd name="T7" fmla="*/ 0 h 6"/>
                <a:gd name="T8" fmla="*/ 93 w 93"/>
                <a:gd name="T9" fmla="*/ 6 h 6"/>
                <a:gd name="T10" fmla="*/ 93 w 93"/>
                <a:gd name="T11" fmla="*/ 6 h 6"/>
                <a:gd name="T12" fmla="*/ 92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2" y="6"/>
                  </a:moveTo>
                  <a:lnTo>
                    <a:pt x="0" y="6"/>
                  </a:lnTo>
                  <a:lnTo>
                    <a:pt x="0" y="0"/>
                  </a:lnTo>
                  <a:lnTo>
                    <a:pt x="93" y="0"/>
                  </a:lnTo>
                  <a:lnTo>
                    <a:pt x="93" y="6"/>
                  </a:lnTo>
                  <a:lnTo>
                    <a:pt x="93" y="6"/>
                  </a:lnTo>
                  <a:lnTo>
                    <a:pt x="9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3" name="Freeform 1182"/>
            <p:cNvSpPr>
              <a:spLocks/>
            </p:cNvSpPr>
            <p:nvPr/>
          </p:nvSpPr>
          <p:spPr bwMode="auto">
            <a:xfrm>
              <a:off x="5352"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4" name="Freeform 1183"/>
            <p:cNvSpPr>
              <a:spLocks/>
            </p:cNvSpPr>
            <p:nvPr/>
          </p:nvSpPr>
          <p:spPr bwMode="auto">
            <a:xfrm>
              <a:off x="5352" y="1751"/>
              <a:ext cx="1"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5" name="Freeform 1184"/>
            <p:cNvSpPr>
              <a:spLocks/>
            </p:cNvSpPr>
            <p:nvPr/>
          </p:nvSpPr>
          <p:spPr bwMode="auto">
            <a:xfrm>
              <a:off x="5353"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6" name="Freeform 1185"/>
            <p:cNvSpPr>
              <a:spLocks/>
            </p:cNvSpPr>
            <p:nvPr/>
          </p:nvSpPr>
          <p:spPr bwMode="auto">
            <a:xfrm>
              <a:off x="5398" y="1752"/>
              <a:ext cx="2" cy="3"/>
            </a:xfrm>
            <a:custGeom>
              <a:avLst/>
              <a:gdLst>
                <a:gd name="T0" fmla="*/ 1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lnTo>
                    <a:pt x="3" y="6"/>
                  </a:lnTo>
                  <a:lnTo>
                    <a:pt x="3" y="0"/>
                  </a:lnTo>
                  <a:lnTo>
                    <a:pt x="0" y="0"/>
                  </a:lnTo>
                  <a:lnTo>
                    <a:pt x="0" y="6"/>
                  </a:lnTo>
                  <a:lnTo>
                    <a:pt x="2" y="5"/>
                  </a:lnTo>
                  <a:lnTo>
                    <a:pt x="2" y="7"/>
                  </a:lnTo>
                  <a:lnTo>
                    <a:pt x="3" y="7"/>
                  </a:lnTo>
                  <a:lnTo>
                    <a:pt x="3" y="6"/>
                  </a:lnTo>
                  <a:lnTo>
                    <a:pt x="2" y="7"/>
                  </a:lnTo>
                  <a:lnTo>
                    <a:pt x="2"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7" name="Freeform 1186"/>
            <p:cNvSpPr>
              <a:spLocks/>
            </p:cNvSpPr>
            <p:nvPr/>
          </p:nvSpPr>
          <p:spPr bwMode="auto">
            <a:xfrm>
              <a:off x="5460" y="1752"/>
              <a:ext cx="46" cy="2"/>
            </a:xfrm>
            <a:custGeom>
              <a:avLst/>
              <a:gdLst>
                <a:gd name="T0" fmla="*/ 93 w 93"/>
                <a:gd name="T1" fmla="*/ 6 h 6"/>
                <a:gd name="T2" fmla="*/ 0 w 93"/>
                <a:gd name="T3" fmla="*/ 6 h 6"/>
                <a:gd name="T4" fmla="*/ 0 w 93"/>
                <a:gd name="T5" fmla="*/ 0 h 6"/>
                <a:gd name="T6" fmla="*/ 93 w 93"/>
                <a:gd name="T7" fmla="*/ 0 h 6"/>
                <a:gd name="T8" fmla="*/ 93 w 93"/>
                <a:gd name="T9" fmla="*/ 6 h 6"/>
                <a:gd name="T10" fmla="*/ 93 w 93"/>
                <a:gd name="T11" fmla="*/ 6 h 6"/>
              </a:gdLst>
              <a:ahLst/>
              <a:cxnLst>
                <a:cxn ang="0">
                  <a:pos x="T0" y="T1"/>
                </a:cxn>
                <a:cxn ang="0">
                  <a:pos x="T2" y="T3"/>
                </a:cxn>
                <a:cxn ang="0">
                  <a:pos x="T4" y="T5"/>
                </a:cxn>
                <a:cxn ang="0">
                  <a:pos x="T6" y="T7"/>
                </a:cxn>
                <a:cxn ang="0">
                  <a:pos x="T8" y="T9"/>
                </a:cxn>
                <a:cxn ang="0">
                  <a:pos x="T10" y="T11"/>
                </a:cxn>
              </a:cxnLst>
              <a:rect l="0" t="0" r="r" b="b"/>
              <a:pathLst>
                <a:path w="93" h="6">
                  <a:moveTo>
                    <a:pt x="93" y="6"/>
                  </a:moveTo>
                  <a:lnTo>
                    <a:pt x="0" y="6"/>
                  </a:lnTo>
                  <a:lnTo>
                    <a:pt x="0" y="0"/>
                  </a:lnTo>
                  <a:lnTo>
                    <a:pt x="93" y="0"/>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8" name="Freeform 1187"/>
            <p:cNvSpPr>
              <a:spLocks/>
            </p:cNvSpPr>
            <p:nvPr/>
          </p:nvSpPr>
          <p:spPr bwMode="auto">
            <a:xfrm>
              <a:off x="5459" y="1754"/>
              <a:ext cx="47" cy="1"/>
            </a:xfrm>
            <a:custGeom>
              <a:avLst/>
              <a:gdLst>
                <a:gd name="T0" fmla="*/ 0 w 94"/>
                <a:gd name="T1" fmla="*/ 1 h 2"/>
                <a:gd name="T2" fmla="*/ 1 w 94"/>
                <a:gd name="T3" fmla="*/ 2 h 2"/>
                <a:gd name="T4" fmla="*/ 94 w 94"/>
                <a:gd name="T5" fmla="*/ 2 h 2"/>
                <a:gd name="T6" fmla="*/ 94 w 94"/>
                <a:gd name="T7" fmla="*/ 0 h 2"/>
                <a:gd name="T8" fmla="*/ 1 w 94"/>
                <a:gd name="T9" fmla="*/ 0 h 2"/>
                <a:gd name="T10" fmla="*/ 3 w 94"/>
                <a:gd name="T11" fmla="*/ 1 h 2"/>
                <a:gd name="T12" fmla="*/ 0 w 94"/>
                <a:gd name="T13" fmla="*/ 1 h 2"/>
                <a:gd name="T14" fmla="*/ 0 w 94"/>
                <a:gd name="T15" fmla="*/ 2 h 2"/>
                <a:gd name="T16" fmla="*/ 1 w 94"/>
                <a:gd name="T17" fmla="*/ 2 h 2"/>
                <a:gd name="T18" fmla="*/ 0 w 94"/>
                <a:gd name="T19" fmla="*/ 1 h 2"/>
                <a:gd name="T20" fmla="*/ 0 w 9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
                  <a:moveTo>
                    <a:pt x="0" y="1"/>
                  </a:moveTo>
                  <a:lnTo>
                    <a:pt x="1" y="2"/>
                  </a:lnTo>
                  <a:lnTo>
                    <a:pt x="94" y="2"/>
                  </a:lnTo>
                  <a:lnTo>
                    <a:pt x="94" y="0"/>
                  </a:lnTo>
                  <a:lnTo>
                    <a:pt x="1" y="0"/>
                  </a:lnTo>
                  <a:lnTo>
                    <a:pt x="3" y="1"/>
                  </a:lnTo>
                  <a:lnTo>
                    <a:pt x="0" y="1"/>
                  </a:lnTo>
                  <a:lnTo>
                    <a:pt x="0" y="2"/>
                  </a:lnTo>
                  <a:lnTo>
                    <a:pt x="1" y="2"/>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89" name="Freeform 1188"/>
            <p:cNvSpPr>
              <a:spLocks/>
            </p:cNvSpPr>
            <p:nvPr/>
          </p:nvSpPr>
          <p:spPr bwMode="auto">
            <a:xfrm>
              <a:off x="5459" y="1751"/>
              <a:ext cx="2" cy="3"/>
            </a:xfrm>
            <a:custGeom>
              <a:avLst/>
              <a:gdLst>
                <a:gd name="T0" fmla="*/ 1 w 3"/>
                <a:gd name="T1" fmla="*/ 0 h 8"/>
                <a:gd name="T2" fmla="*/ 0 w 3"/>
                <a:gd name="T3" fmla="*/ 2 h 8"/>
                <a:gd name="T4" fmla="*/ 0 w 3"/>
                <a:gd name="T5" fmla="*/ 8 h 8"/>
                <a:gd name="T6" fmla="*/ 3 w 3"/>
                <a:gd name="T7" fmla="*/ 8 h 8"/>
                <a:gd name="T8" fmla="*/ 3 w 3"/>
                <a:gd name="T9" fmla="*/ 2 h 8"/>
                <a:gd name="T10" fmla="*/ 1 w 3"/>
                <a:gd name="T11" fmla="*/ 4 h 8"/>
                <a:gd name="T12" fmla="*/ 1 w 3"/>
                <a:gd name="T13" fmla="*/ 1 h 8"/>
                <a:gd name="T14" fmla="*/ 0 w 3"/>
                <a:gd name="T15" fmla="*/ 1 h 8"/>
                <a:gd name="T16" fmla="*/ 0 w 3"/>
                <a:gd name="T17" fmla="*/ 2 h 8"/>
                <a:gd name="T18" fmla="*/ 1 w 3"/>
                <a:gd name="T19" fmla="*/ 1 h 8"/>
                <a:gd name="T20" fmla="*/ 1 w 3"/>
                <a:gd name="T21" fmla="*/ 1 h 8"/>
                <a:gd name="T22" fmla="*/ 1 w 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1" y="0"/>
                  </a:moveTo>
                  <a:lnTo>
                    <a:pt x="0" y="2"/>
                  </a:lnTo>
                  <a:lnTo>
                    <a:pt x="0" y="8"/>
                  </a:lnTo>
                  <a:lnTo>
                    <a:pt x="3" y="8"/>
                  </a:lnTo>
                  <a:lnTo>
                    <a:pt x="3" y="2"/>
                  </a:lnTo>
                  <a:lnTo>
                    <a:pt x="1" y="4"/>
                  </a:lnTo>
                  <a:lnTo>
                    <a:pt x="1" y="1"/>
                  </a:lnTo>
                  <a:lnTo>
                    <a:pt x="0" y="1"/>
                  </a:lnTo>
                  <a:lnTo>
                    <a:pt x="0" y="2"/>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0" name="Freeform 1189"/>
            <p:cNvSpPr>
              <a:spLocks/>
            </p:cNvSpPr>
            <p:nvPr/>
          </p:nvSpPr>
          <p:spPr bwMode="auto">
            <a:xfrm>
              <a:off x="5460" y="1751"/>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1 h 3"/>
                <a:gd name="T12" fmla="*/ 94 w 94"/>
                <a:gd name="T13" fmla="*/ 1 h 3"/>
                <a:gd name="T14" fmla="*/ 94 w 94"/>
                <a:gd name="T15" fmla="*/ 0 h 3"/>
                <a:gd name="T16" fmla="*/ 93 w 94"/>
                <a:gd name="T17" fmla="*/ 0 h 3"/>
                <a:gd name="T18" fmla="*/ 94 w 94"/>
                <a:gd name="T19" fmla="*/ 1 h 3"/>
                <a:gd name="T20" fmla="*/ 94 w 94"/>
                <a:gd name="T21" fmla="*/ 1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1"/>
                  </a:lnTo>
                  <a:lnTo>
                    <a:pt x="94" y="1"/>
                  </a:lnTo>
                  <a:lnTo>
                    <a:pt x="94" y="0"/>
                  </a:lnTo>
                  <a:lnTo>
                    <a:pt x="93" y="0"/>
                  </a:lnTo>
                  <a:lnTo>
                    <a:pt x="94" y="1"/>
                  </a:lnTo>
                  <a:lnTo>
                    <a:pt x="94" y="1"/>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1" name="Freeform 1190"/>
            <p:cNvSpPr>
              <a:spLocks/>
            </p:cNvSpPr>
            <p:nvPr/>
          </p:nvSpPr>
          <p:spPr bwMode="auto">
            <a:xfrm>
              <a:off x="5505" y="1752"/>
              <a:ext cx="2" cy="3"/>
            </a:xfrm>
            <a:custGeom>
              <a:avLst/>
              <a:gdLst>
                <a:gd name="T0" fmla="*/ 2 w 3"/>
                <a:gd name="T1" fmla="*/ 7 h 7"/>
                <a:gd name="T2" fmla="*/ 3 w 3"/>
                <a:gd name="T3" fmla="*/ 6 h 7"/>
                <a:gd name="T4" fmla="*/ 3 w 3"/>
                <a:gd name="T5" fmla="*/ 0 h 7"/>
                <a:gd name="T6" fmla="*/ 0 w 3"/>
                <a:gd name="T7" fmla="*/ 0 h 7"/>
                <a:gd name="T8" fmla="*/ 0 w 3"/>
                <a:gd name="T9" fmla="*/ 6 h 7"/>
                <a:gd name="T10" fmla="*/ 2 w 3"/>
                <a:gd name="T11" fmla="*/ 5 h 7"/>
                <a:gd name="T12" fmla="*/ 2 w 3"/>
                <a:gd name="T13" fmla="*/ 7 h 7"/>
                <a:gd name="T14" fmla="*/ 3 w 3"/>
                <a:gd name="T15" fmla="*/ 7 h 7"/>
                <a:gd name="T16" fmla="*/ 3 w 3"/>
                <a:gd name="T17" fmla="*/ 6 h 7"/>
                <a:gd name="T18" fmla="*/ 2 w 3"/>
                <a:gd name="T19" fmla="*/ 7 h 7"/>
                <a:gd name="T20" fmla="*/ 2 w 3"/>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7">
                  <a:moveTo>
                    <a:pt x="2" y="7"/>
                  </a:moveTo>
                  <a:lnTo>
                    <a:pt x="3" y="6"/>
                  </a:lnTo>
                  <a:lnTo>
                    <a:pt x="3" y="0"/>
                  </a:lnTo>
                  <a:lnTo>
                    <a:pt x="0" y="0"/>
                  </a:lnTo>
                  <a:lnTo>
                    <a:pt x="0" y="6"/>
                  </a:lnTo>
                  <a:lnTo>
                    <a:pt x="2" y="5"/>
                  </a:lnTo>
                  <a:lnTo>
                    <a:pt x="2" y="7"/>
                  </a:lnTo>
                  <a:lnTo>
                    <a:pt x="3" y="7"/>
                  </a:lnTo>
                  <a:lnTo>
                    <a:pt x="3" y="6"/>
                  </a:lnTo>
                  <a:lnTo>
                    <a:pt x="2" y="7"/>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2" name="Freeform 1191"/>
            <p:cNvSpPr>
              <a:spLocks/>
            </p:cNvSpPr>
            <p:nvPr/>
          </p:nvSpPr>
          <p:spPr bwMode="auto">
            <a:xfrm>
              <a:off x="4387"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3" name="Freeform 1192"/>
            <p:cNvSpPr>
              <a:spLocks/>
            </p:cNvSpPr>
            <p:nvPr/>
          </p:nvSpPr>
          <p:spPr bwMode="auto">
            <a:xfrm>
              <a:off x="4433"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2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2"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4" name="Freeform 1193"/>
            <p:cNvSpPr>
              <a:spLocks/>
            </p:cNvSpPr>
            <p:nvPr/>
          </p:nvSpPr>
          <p:spPr bwMode="auto">
            <a:xfrm>
              <a:off x="4429" y="1752"/>
              <a:ext cx="5" cy="2"/>
            </a:xfrm>
            <a:custGeom>
              <a:avLst/>
              <a:gdLst>
                <a:gd name="T0" fmla="*/ 0 w 8"/>
                <a:gd name="T1" fmla="*/ 2 h 6"/>
                <a:gd name="T2" fmla="*/ 1 w 8"/>
                <a:gd name="T3" fmla="*/ 4 h 6"/>
                <a:gd name="T4" fmla="*/ 6 w 8"/>
                <a:gd name="T5" fmla="*/ 6 h 6"/>
                <a:gd name="T6" fmla="*/ 8 w 8"/>
                <a:gd name="T7" fmla="*/ 4 h 6"/>
                <a:gd name="T8" fmla="*/ 3 w 8"/>
                <a:gd name="T9" fmla="*/ 0 h 6"/>
                <a:gd name="T10" fmla="*/ 4 w 8"/>
                <a:gd name="T11" fmla="*/ 3 h 6"/>
                <a:gd name="T12" fmla="*/ 1 w 8"/>
                <a:gd name="T13" fmla="*/ 3 h 6"/>
                <a:gd name="T14" fmla="*/ 1 w 8"/>
                <a:gd name="T15" fmla="*/ 3 h 6"/>
                <a:gd name="T16" fmla="*/ 1 w 8"/>
                <a:gd name="T17" fmla="*/ 4 h 6"/>
                <a:gd name="T18" fmla="*/ 1 w 8"/>
                <a:gd name="T19" fmla="*/ 3 h 6"/>
                <a:gd name="T20" fmla="*/ 1 w 8"/>
                <a:gd name="T21" fmla="*/ 3 h 6"/>
                <a:gd name="T22" fmla="*/ 0 w 8"/>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2"/>
                  </a:moveTo>
                  <a:lnTo>
                    <a:pt x="1" y="4"/>
                  </a:lnTo>
                  <a:lnTo>
                    <a:pt x="6" y="6"/>
                  </a:lnTo>
                  <a:lnTo>
                    <a:pt x="8" y="4"/>
                  </a:lnTo>
                  <a:lnTo>
                    <a:pt x="3" y="0"/>
                  </a:lnTo>
                  <a:lnTo>
                    <a:pt x="4" y="3"/>
                  </a:lnTo>
                  <a:lnTo>
                    <a:pt x="1" y="3"/>
                  </a:lnTo>
                  <a:lnTo>
                    <a:pt x="1" y="3"/>
                  </a:lnTo>
                  <a:lnTo>
                    <a:pt x="1" y="4"/>
                  </a:lnTo>
                  <a:lnTo>
                    <a:pt x="1"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5" name="Freeform 1194"/>
            <p:cNvSpPr>
              <a:spLocks/>
            </p:cNvSpPr>
            <p:nvPr/>
          </p:nvSpPr>
          <p:spPr bwMode="auto">
            <a:xfrm>
              <a:off x="4430"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6" name="Freeform 1195"/>
            <p:cNvSpPr>
              <a:spLocks/>
            </p:cNvSpPr>
            <p:nvPr/>
          </p:nvSpPr>
          <p:spPr bwMode="auto">
            <a:xfrm>
              <a:off x="4389" y="1516"/>
              <a:ext cx="42" cy="1"/>
            </a:xfrm>
            <a:custGeom>
              <a:avLst/>
              <a:gdLst>
                <a:gd name="T0" fmla="*/ 0 w 84"/>
                <a:gd name="T1" fmla="*/ 2 h 2"/>
                <a:gd name="T2" fmla="*/ 2 w 84"/>
                <a:gd name="T3" fmla="*/ 2 h 2"/>
                <a:gd name="T4" fmla="*/ 84 w 84"/>
                <a:gd name="T5" fmla="*/ 2 h 2"/>
                <a:gd name="T6" fmla="*/ 84 w 84"/>
                <a:gd name="T7" fmla="*/ 0 h 2"/>
                <a:gd name="T8" fmla="*/ 2 w 84"/>
                <a:gd name="T9" fmla="*/ 0 h 2"/>
                <a:gd name="T10" fmla="*/ 2 w 84"/>
                <a:gd name="T11" fmla="*/ 0 h 2"/>
                <a:gd name="T12" fmla="*/ 1 w 84"/>
                <a:gd name="T13" fmla="*/ 2 h 2"/>
                <a:gd name="T14" fmla="*/ 1 w 84"/>
                <a:gd name="T15" fmla="*/ 2 h 2"/>
                <a:gd name="T16" fmla="*/ 2 w 84"/>
                <a:gd name="T17" fmla="*/ 2 h 2"/>
                <a:gd name="T18" fmla="*/ 1 w 84"/>
                <a:gd name="T19" fmla="*/ 2 h 2"/>
                <a:gd name="T20" fmla="*/ 1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2" y="2"/>
                  </a:lnTo>
                  <a:lnTo>
                    <a:pt x="84" y="2"/>
                  </a:lnTo>
                  <a:lnTo>
                    <a:pt x="84" y="0"/>
                  </a:lnTo>
                  <a:lnTo>
                    <a:pt x="2" y="0"/>
                  </a:lnTo>
                  <a:lnTo>
                    <a:pt x="2"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7" name="Freeform 1196"/>
            <p:cNvSpPr>
              <a:spLocks/>
            </p:cNvSpPr>
            <p:nvPr/>
          </p:nvSpPr>
          <p:spPr bwMode="auto">
            <a:xfrm>
              <a:off x="4385" y="1513"/>
              <a:ext cx="5" cy="4"/>
            </a:xfrm>
            <a:custGeom>
              <a:avLst/>
              <a:gdLst>
                <a:gd name="T0" fmla="*/ 3 w 9"/>
                <a:gd name="T1" fmla="*/ 0 h 7"/>
                <a:gd name="T2" fmla="*/ 3 w 9"/>
                <a:gd name="T3" fmla="*/ 3 h 7"/>
                <a:gd name="T4" fmla="*/ 8 w 9"/>
                <a:gd name="T5" fmla="*/ 7 h 7"/>
                <a:gd name="T6" fmla="*/ 9 w 9"/>
                <a:gd name="T7" fmla="*/ 5 h 7"/>
                <a:gd name="T8" fmla="*/ 5 w 9"/>
                <a:gd name="T9" fmla="*/ 1 h 7"/>
                <a:gd name="T10" fmla="*/ 4 w 9"/>
                <a:gd name="T11" fmla="*/ 3 h 7"/>
                <a:gd name="T12" fmla="*/ 4 w 9"/>
                <a:gd name="T13" fmla="*/ 0 h 7"/>
                <a:gd name="T14" fmla="*/ 0 w 9"/>
                <a:gd name="T15" fmla="*/ 0 h 7"/>
                <a:gd name="T16" fmla="*/ 3 w 9"/>
                <a:gd name="T17" fmla="*/ 3 h 7"/>
                <a:gd name="T18" fmla="*/ 4 w 9"/>
                <a:gd name="T19" fmla="*/ 0 h 7"/>
                <a:gd name="T20" fmla="*/ 4 w 9"/>
                <a:gd name="T21" fmla="*/ 0 h 7"/>
                <a:gd name="T22" fmla="*/ 3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3" y="0"/>
                  </a:moveTo>
                  <a:lnTo>
                    <a:pt x="3" y="3"/>
                  </a:lnTo>
                  <a:lnTo>
                    <a:pt x="8" y="7"/>
                  </a:lnTo>
                  <a:lnTo>
                    <a:pt x="9" y="5"/>
                  </a:lnTo>
                  <a:lnTo>
                    <a:pt x="5"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8" name="Freeform 1197"/>
            <p:cNvSpPr>
              <a:spLocks/>
            </p:cNvSpPr>
            <p:nvPr/>
          </p:nvSpPr>
          <p:spPr bwMode="auto">
            <a:xfrm>
              <a:off x="4387"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199" name="Freeform 1198"/>
            <p:cNvSpPr>
              <a:spLocks/>
            </p:cNvSpPr>
            <p:nvPr/>
          </p:nvSpPr>
          <p:spPr bwMode="auto">
            <a:xfrm>
              <a:off x="4494"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0" name="Freeform 1199"/>
            <p:cNvSpPr>
              <a:spLocks/>
            </p:cNvSpPr>
            <p:nvPr/>
          </p:nvSpPr>
          <p:spPr bwMode="auto">
            <a:xfrm>
              <a:off x="4540"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1" name="Freeform 1200"/>
            <p:cNvSpPr>
              <a:spLocks/>
            </p:cNvSpPr>
            <p:nvPr/>
          </p:nvSpPr>
          <p:spPr bwMode="auto">
            <a:xfrm>
              <a:off x="4537"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2" name="Freeform 1201"/>
            <p:cNvSpPr>
              <a:spLocks/>
            </p:cNvSpPr>
            <p:nvPr/>
          </p:nvSpPr>
          <p:spPr bwMode="auto">
            <a:xfrm>
              <a:off x="4537"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3" name="Freeform 1202"/>
            <p:cNvSpPr>
              <a:spLocks/>
            </p:cNvSpPr>
            <p:nvPr/>
          </p:nvSpPr>
          <p:spPr bwMode="auto">
            <a:xfrm>
              <a:off x="4496"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4" name="Freeform 1203"/>
            <p:cNvSpPr>
              <a:spLocks/>
            </p:cNvSpPr>
            <p:nvPr/>
          </p:nvSpPr>
          <p:spPr bwMode="auto">
            <a:xfrm>
              <a:off x="4492"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5" name="Freeform 1204"/>
            <p:cNvSpPr>
              <a:spLocks/>
            </p:cNvSpPr>
            <p:nvPr/>
          </p:nvSpPr>
          <p:spPr bwMode="auto">
            <a:xfrm>
              <a:off x="4494"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6" name="Freeform 1205"/>
            <p:cNvSpPr>
              <a:spLocks/>
            </p:cNvSpPr>
            <p:nvPr/>
          </p:nvSpPr>
          <p:spPr bwMode="auto">
            <a:xfrm>
              <a:off x="4601"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7" name="Freeform 1206"/>
            <p:cNvSpPr>
              <a:spLocks/>
            </p:cNvSpPr>
            <p:nvPr/>
          </p:nvSpPr>
          <p:spPr bwMode="auto">
            <a:xfrm>
              <a:off x="4647"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8" name="Freeform 1207"/>
            <p:cNvSpPr>
              <a:spLocks/>
            </p:cNvSpPr>
            <p:nvPr/>
          </p:nvSpPr>
          <p:spPr bwMode="auto">
            <a:xfrm>
              <a:off x="4644"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09" name="Freeform 1208"/>
            <p:cNvSpPr>
              <a:spLocks/>
            </p:cNvSpPr>
            <p:nvPr/>
          </p:nvSpPr>
          <p:spPr bwMode="auto">
            <a:xfrm>
              <a:off x="4644"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0" name="Freeform 1209"/>
            <p:cNvSpPr>
              <a:spLocks/>
            </p:cNvSpPr>
            <p:nvPr/>
          </p:nvSpPr>
          <p:spPr bwMode="auto">
            <a:xfrm>
              <a:off x="4603"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1" name="Freeform 1210"/>
            <p:cNvSpPr>
              <a:spLocks/>
            </p:cNvSpPr>
            <p:nvPr/>
          </p:nvSpPr>
          <p:spPr bwMode="auto">
            <a:xfrm>
              <a:off x="4599" y="1513"/>
              <a:ext cx="6"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2" name="Freeform 1211"/>
            <p:cNvSpPr>
              <a:spLocks/>
            </p:cNvSpPr>
            <p:nvPr/>
          </p:nvSpPr>
          <p:spPr bwMode="auto">
            <a:xfrm>
              <a:off x="4601" y="1513"/>
              <a:ext cx="48"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3" name="Freeform 1212"/>
            <p:cNvSpPr>
              <a:spLocks/>
            </p:cNvSpPr>
            <p:nvPr/>
          </p:nvSpPr>
          <p:spPr bwMode="auto">
            <a:xfrm>
              <a:off x="4709"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4" name="Freeform 1213"/>
            <p:cNvSpPr>
              <a:spLocks/>
            </p:cNvSpPr>
            <p:nvPr/>
          </p:nvSpPr>
          <p:spPr bwMode="auto">
            <a:xfrm>
              <a:off x="4755"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0 w 3"/>
                <a:gd name="T13" fmla="*/ 481 h 482"/>
                <a:gd name="T14" fmla="*/ 3 w 3"/>
                <a:gd name="T15" fmla="*/ 482 h 482"/>
                <a:gd name="T16" fmla="*/ 3 w 3"/>
                <a:gd name="T17" fmla="*/ 480 h 482"/>
                <a:gd name="T18" fmla="*/ 0 w 3"/>
                <a:gd name="T19" fmla="*/ 481 h 482"/>
                <a:gd name="T20" fmla="*/ 0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0" y="481"/>
                  </a:moveTo>
                  <a:lnTo>
                    <a:pt x="3" y="480"/>
                  </a:lnTo>
                  <a:lnTo>
                    <a:pt x="3" y="0"/>
                  </a:lnTo>
                  <a:lnTo>
                    <a:pt x="0" y="0"/>
                  </a:lnTo>
                  <a:lnTo>
                    <a:pt x="0" y="480"/>
                  </a:lnTo>
                  <a:lnTo>
                    <a:pt x="2" y="479"/>
                  </a:lnTo>
                  <a:lnTo>
                    <a:pt x="0" y="481"/>
                  </a:lnTo>
                  <a:lnTo>
                    <a:pt x="3" y="482"/>
                  </a:lnTo>
                  <a:lnTo>
                    <a:pt x="3"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5" name="Freeform 1214"/>
            <p:cNvSpPr>
              <a:spLocks/>
            </p:cNvSpPr>
            <p:nvPr/>
          </p:nvSpPr>
          <p:spPr bwMode="auto">
            <a:xfrm>
              <a:off x="4752" y="1752"/>
              <a:ext cx="4" cy="2"/>
            </a:xfrm>
            <a:custGeom>
              <a:avLst/>
              <a:gdLst>
                <a:gd name="T0" fmla="*/ 0 w 7"/>
                <a:gd name="T1" fmla="*/ 2 h 6"/>
                <a:gd name="T2" fmla="*/ 1 w 7"/>
                <a:gd name="T3" fmla="*/ 4 h 6"/>
                <a:gd name="T4" fmla="*/ 5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5"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6" name="Freeform 1215"/>
            <p:cNvSpPr>
              <a:spLocks/>
            </p:cNvSpPr>
            <p:nvPr/>
          </p:nvSpPr>
          <p:spPr bwMode="auto">
            <a:xfrm>
              <a:off x="4752"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7" name="Freeform 1216"/>
            <p:cNvSpPr>
              <a:spLocks/>
            </p:cNvSpPr>
            <p:nvPr/>
          </p:nvSpPr>
          <p:spPr bwMode="auto">
            <a:xfrm>
              <a:off x="4711"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8" name="Freeform 1217"/>
            <p:cNvSpPr>
              <a:spLocks/>
            </p:cNvSpPr>
            <p:nvPr/>
          </p:nvSpPr>
          <p:spPr bwMode="auto">
            <a:xfrm>
              <a:off x="4707"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19" name="Freeform 1218"/>
            <p:cNvSpPr>
              <a:spLocks/>
            </p:cNvSpPr>
            <p:nvPr/>
          </p:nvSpPr>
          <p:spPr bwMode="auto">
            <a:xfrm>
              <a:off x="4709" y="1513"/>
              <a:ext cx="47" cy="1"/>
            </a:xfrm>
            <a:custGeom>
              <a:avLst/>
              <a:gdLst>
                <a:gd name="T0" fmla="*/ 94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2" y="0"/>
                  </a:lnTo>
                  <a:lnTo>
                    <a:pt x="0" y="0"/>
                  </a:lnTo>
                  <a:lnTo>
                    <a:pt x="0" y="3"/>
                  </a:lnTo>
                  <a:lnTo>
                    <a:pt x="92" y="3"/>
                  </a:lnTo>
                  <a:lnTo>
                    <a:pt x="91" y="2"/>
                  </a:lnTo>
                  <a:lnTo>
                    <a:pt x="94" y="2"/>
                  </a:lnTo>
                  <a:lnTo>
                    <a:pt x="94" y="0"/>
                  </a:lnTo>
                  <a:lnTo>
                    <a:pt x="92"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0" name="Freeform 1219"/>
            <p:cNvSpPr>
              <a:spLocks/>
            </p:cNvSpPr>
            <p:nvPr/>
          </p:nvSpPr>
          <p:spPr bwMode="auto">
            <a:xfrm>
              <a:off x="4816" y="1513"/>
              <a:ext cx="46"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1" name="Freeform 1220"/>
            <p:cNvSpPr>
              <a:spLocks/>
            </p:cNvSpPr>
            <p:nvPr/>
          </p:nvSpPr>
          <p:spPr bwMode="auto">
            <a:xfrm>
              <a:off x="4862" y="1514"/>
              <a:ext cx="1"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2" name="Freeform 1221"/>
            <p:cNvSpPr>
              <a:spLocks/>
            </p:cNvSpPr>
            <p:nvPr/>
          </p:nvSpPr>
          <p:spPr bwMode="auto">
            <a:xfrm>
              <a:off x="4859"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3" name="Freeform 1222"/>
            <p:cNvSpPr>
              <a:spLocks/>
            </p:cNvSpPr>
            <p:nvPr/>
          </p:nvSpPr>
          <p:spPr bwMode="auto">
            <a:xfrm>
              <a:off x="4859"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4" name="Freeform 1223"/>
            <p:cNvSpPr>
              <a:spLocks/>
            </p:cNvSpPr>
            <p:nvPr/>
          </p:nvSpPr>
          <p:spPr bwMode="auto">
            <a:xfrm>
              <a:off x="4818"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1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5" name="Freeform 1224"/>
            <p:cNvSpPr>
              <a:spLocks/>
            </p:cNvSpPr>
            <p:nvPr/>
          </p:nvSpPr>
          <p:spPr bwMode="auto">
            <a:xfrm>
              <a:off x="4814" y="1513"/>
              <a:ext cx="5" cy="4"/>
            </a:xfrm>
            <a:custGeom>
              <a:avLst/>
              <a:gdLst>
                <a:gd name="T0" fmla="*/ 5 w 11"/>
                <a:gd name="T1" fmla="*/ 0 h 7"/>
                <a:gd name="T2" fmla="*/ 4 w 11"/>
                <a:gd name="T3" fmla="*/ 3 h 7"/>
                <a:gd name="T4" fmla="*/ 9 w 11"/>
                <a:gd name="T5" fmla="*/ 7 h 7"/>
                <a:gd name="T6" fmla="*/ 11 w 11"/>
                <a:gd name="T7" fmla="*/ 5 h 7"/>
                <a:gd name="T8" fmla="*/ 6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0"/>
                  </a:moveTo>
                  <a:lnTo>
                    <a:pt x="4" y="3"/>
                  </a:lnTo>
                  <a:lnTo>
                    <a:pt x="9" y="7"/>
                  </a:lnTo>
                  <a:lnTo>
                    <a:pt x="11" y="5"/>
                  </a:lnTo>
                  <a:lnTo>
                    <a:pt x="6" y="1"/>
                  </a:lnTo>
                  <a:lnTo>
                    <a:pt x="5" y="3"/>
                  </a:lnTo>
                  <a:lnTo>
                    <a:pt x="5" y="0"/>
                  </a:lnTo>
                  <a:lnTo>
                    <a:pt x="0" y="0"/>
                  </a:lnTo>
                  <a:lnTo>
                    <a:pt x="4"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6" name="Freeform 1225"/>
            <p:cNvSpPr>
              <a:spLocks/>
            </p:cNvSpPr>
            <p:nvPr/>
          </p:nvSpPr>
          <p:spPr bwMode="auto">
            <a:xfrm>
              <a:off x="4816" y="1513"/>
              <a:ext cx="47" cy="1"/>
            </a:xfrm>
            <a:custGeom>
              <a:avLst/>
              <a:gdLst>
                <a:gd name="T0" fmla="*/ 93 w 94"/>
                <a:gd name="T1" fmla="*/ 1 h 3"/>
                <a:gd name="T2" fmla="*/ 92 w 94"/>
                <a:gd name="T3" fmla="*/ 0 h 3"/>
                <a:gd name="T4" fmla="*/ 0 w 94"/>
                <a:gd name="T5" fmla="*/ 0 h 3"/>
                <a:gd name="T6" fmla="*/ 0 w 94"/>
                <a:gd name="T7" fmla="*/ 3 h 3"/>
                <a:gd name="T8" fmla="*/ 92 w 94"/>
                <a:gd name="T9" fmla="*/ 3 h 3"/>
                <a:gd name="T10" fmla="*/ 91 w 94"/>
                <a:gd name="T11" fmla="*/ 2 h 3"/>
                <a:gd name="T12" fmla="*/ 94 w 94"/>
                <a:gd name="T13" fmla="*/ 2 h 3"/>
                <a:gd name="T14" fmla="*/ 94 w 94"/>
                <a:gd name="T15" fmla="*/ 0 h 3"/>
                <a:gd name="T16" fmla="*/ 92 w 94"/>
                <a:gd name="T17" fmla="*/ 0 h 3"/>
                <a:gd name="T18" fmla="*/ 94 w 94"/>
                <a:gd name="T19" fmla="*/ 2 h 3"/>
                <a:gd name="T20" fmla="*/ 94 w 94"/>
                <a:gd name="T21" fmla="*/ 2 h 3"/>
                <a:gd name="T22" fmla="*/ 93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3" y="1"/>
                  </a:moveTo>
                  <a:lnTo>
                    <a:pt x="92" y="0"/>
                  </a:lnTo>
                  <a:lnTo>
                    <a:pt x="0" y="0"/>
                  </a:lnTo>
                  <a:lnTo>
                    <a:pt x="0" y="3"/>
                  </a:lnTo>
                  <a:lnTo>
                    <a:pt x="92" y="3"/>
                  </a:lnTo>
                  <a:lnTo>
                    <a:pt x="91" y="2"/>
                  </a:lnTo>
                  <a:lnTo>
                    <a:pt x="94" y="2"/>
                  </a:lnTo>
                  <a:lnTo>
                    <a:pt x="94" y="0"/>
                  </a:lnTo>
                  <a:lnTo>
                    <a:pt x="92" y="0"/>
                  </a:lnTo>
                  <a:lnTo>
                    <a:pt x="94" y="2"/>
                  </a:lnTo>
                  <a:lnTo>
                    <a:pt x="94"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7" name="Freeform 1226"/>
            <p:cNvSpPr>
              <a:spLocks/>
            </p:cNvSpPr>
            <p:nvPr/>
          </p:nvSpPr>
          <p:spPr bwMode="auto">
            <a:xfrm>
              <a:off x="4923" y="1513"/>
              <a:ext cx="47" cy="241"/>
            </a:xfrm>
            <a:custGeom>
              <a:avLst/>
              <a:gdLst>
                <a:gd name="T0" fmla="*/ 92 w 92"/>
                <a:gd name="T1" fmla="*/ 0 h 481"/>
                <a:gd name="T2" fmla="*/ 92 w 92"/>
                <a:gd name="T3" fmla="*/ 481 h 481"/>
                <a:gd name="T4" fmla="*/ 87 w 92"/>
                <a:gd name="T5" fmla="*/ 479 h 481"/>
                <a:gd name="T6" fmla="*/ 87 w 92"/>
                <a:gd name="T7" fmla="*/ 5 h 481"/>
                <a:gd name="T8" fmla="*/ 5 w 92"/>
                <a:gd name="T9" fmla="*/ 5 h 481"/>
                <a:gd name="T10" fmla="*/ 0 w 92"/>
                <a:gd name="T11" fmla="*/ 1 h 481"/>
                <a:gd name="T12" fmla="*/ 92 w 92"/>
                <a:gd name="T13" fmla="*/ 1 h 481"/>
                <a:gd name="T14" fmla="*/ 92 w 92"/>
                <a:gd name="T15" fmla="*/ 1 h 481"/>
                <a:gd name="T16" fmla="*/ 92 w 9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81">
                  <a:moveTo>
                    <a:pt x="92" y="0"/>
                  </a:moveTo>
                  <a:lnTo>
                    <a:pt x="92" y="481"/>
                  </a:lnTo>
                  <a:lnTo>
                    <a:pt x="87" y="479"/>
                  </a:lnTo>
                  <a:lnTo>
                    <a:pt x="87" y="5"/>
                  </a:lnTo>
                  <a:lnTo>
                    <a:pt x="5" y="5"/>
                  </a:lnTo>
                  <a:lnTo>
                    <a:pt x="0" y="1"/>
                  </a:lnTo>
                  <a:lnTo>
                    <a:pt x="92" y="1"/>
                  </a:lnTo>
                  <a:lnTo>
                    <a:pt x="92"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8" name="Freeform 1227"/>
            <p:cNvSpPr>
              <a:spLocks/>
            </p:cNvSpPr>
            <p:nvPr/>
          </p:nvSpPr>
          <p:spPr bwMode="auto">
            <a:xfrm>
              <a:off x="4969"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1 w 2"/>
                <a:gd name="T13" fmla="*/ 481 h 482"/>
                <a:gd name="T14" fmla="*/ 2 w 2"/>
                <a:gd name="T15" fmla="*/ 482 h 482"/>
                <a:gd name="T16" fmla="*/ 2 w 2"/>
                <a:gd name="T17" fmla="*/ 480 h 482"/>
                <a:gd name="T18" fmla="*/ 1 w 2"/>
                <a:gd name="T19" fmla="*/ 481 h 482"/>
                <a:gd name="T20" fmla="*/ 1 w 2"/>
                <a:gd name="T21" fmla="*/ 481 h 482"/>
                <a:gd name="T22" fmla="*/ 0 w 2"/>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82">
                  <a:moveTo>
                    <a:pt x="0" y="481"/>
                  </a:moveTo>
                  <a:lnTo>
                    <a:pt x="2" y="480"/>
                  </a:lnTo>
                  <a:lnTo>
                    <a:pt x="2" y="0"/>
                  </a:lnTo>
                  <a:lnTo>
                    <a:pt x="0" y="0"/>
                  </a:lnTo>
                  <a:lnTo>
                    <a:pt x="0" y="480"/>
                  </a:lnTo>
                  <a:lnTo>
                    <a:pt x="1" y="479"/>
                  </a:lnTo>
                  <a:lnTo>
                    <a:pt x="1" y="481"/>
                  </a:lnTo>
                  <a:lnTo>
                    <a:pt x="2" y="482"/>
                  </a:lnTo>
                  <a:lnTo>
                    <a:pt x="2"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29" name="Freeform 1228"/>
            <p:cNvSpPr>
              <a:spLocks/>
            </p:cNvSpPr>
            <p:nvPr/>
          </p:nvSpPr>
          <p:spPr bwMode="auto">
            <a:xfrm>
              <a:off x="4966"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0" name="Freeform 1229"/>
            <p:cNvSpPr>
              <a:spLocks/>
            </p:cNvSpPr>
            <p:nvPr/>
          </p:nvSpPr>
          <p:spPr bwMode="auto">
            <a:xfrm>
              <a:off x="4966"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1" name="Freeform 1230"/>
            <p:cNvSpPr>
              <a:spLocks/>
            </p:cNvSpPr>
            <p:nvPr/>
          </p:nvSpPr>
          <p:spPr bwMode="auto">
            <a:xfrm>
              <a:off x="4925" y="1516"/>
              <a:ext cx="42"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2" name="Freeform 1231"/>
            <p:cNvSpPr>
              <a:spLocks/>
            </p:cNvSpPr>
            <p:nvPr/>
          </p:nvSpPr>
          <p:spPr bwMode="auto">
            <a:xfrm>
              <a:off x="4921" y="1513"/>
              <a:ext cx="5" cy="4"/>
            </a:xfrm>
            <a:custGeom>
              <a:avLst/>
              <a:gdLst>
                <a:gd name="T0" fmla="*/ 4 w 11"/>
                <a:gd name="T1" fmla="*/ 0 h 7"/>
                <a:gd name="T2" fmla="*/ 4 w 11"/>
                <a:gd name="T3" fmla="*/ 3 h 7"/>
                <a:gd name="T4" fmla="*/ 9 w 11"/>
                <a:gd name="T5" fmla="*/ 7 h 7"/>
                <a:gd name="T6" fmla="*/ 11 w 11"/>
                <a:gd name="T7" fmla="*/ 5 h 7"/>
                <a:gd name="T8" fmla="*/ 5 w 11"/>
                <a:gd name="T9" fmla="*/ 1 h 7"/>
                <a:gd name="T10" fmla="*/ 5 w 11"/>
                <a:gd name="T11" fmla="*/ 3 h 7"/>
                <a:gd name="T12" fmla="*/ 5 w 11"/>
                <a:gd name="T13" fmla="*/ 0 h 7"/>
                <a:gd name="T14" fmla="*/ 0 w 11"/>
                <a:gd name="T15" fmla="*/ 0 h 7"/>
                <a:gd name="T16" fmla="*/ 4 w 11"/>
                <a:gd name="T17" fmla="*/ 3 h 7"/>
                <a:gd name="T18" fmla="*/ 5 w 11"/>
                <a:gd name="T19" fmla="*/ 0 h 7"/>
                <a:gd name="T20" fmla="*/ 5 w 11"/>
                <a:gd name="T21" fmla="*/ 0 h 7"/>
                <a:gd name="T22" fmla="*/ 4 w 1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4" y="0"/>
                  </a:moveTo>
                  <a:lnTo>
                    <a:pt x="4" y="3"/>
                  </a:lnTo>
                  <a:lnTo>
                    <a:pt x="9" y="7"/>
                  </a:lnTo>
                  <a:lnTo>
                    <a:pt x="11" y="5"/>
                  </a:lnTo>
                  <a:lnTo>
                    <a:pt x="5" y="1"/>
                  </a:lnTo>
                  <a:lnTo>
                    <a:pt x="5" y="3"/>
                  </a:lnTo>
                  <a:lnTo>
                    <a:pt x="5" y="0"/>
                  </a:lnTo>
                  <a:lnTo>
                    <a:pt x="0" y="0"/>
                  </a:lnTo>
                  <a:lnTo>
                    <a:pt x="4" y="3"/>
                  </a:lnTo>
                  <a:lnTo>
                    <a:pt x="5" y="0"/>
                  </a:lnTo>
                  <a:lnTo>
                    <a:pt x="5"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3" name="Freeform 1232"/>
            <p:cNvSpPr>
              <a:spLocks/>
            </p:cNvSpPr>
            <p:nvPr/>
          </p:nvSpPr>
          <p:spPr bwMode="auto">
            <a:xfrm>
              <a:off x="4923" y="1513"/>
              <a:ext cx="47" cy="1"/>
            </a:xfrm>
            <a:custGeom>
              <a:avLst/>
              <a:gdLst>
                <a:gd name="T0" fmla="*/ 93 w 93"/>
                <a:gd name="T1" fmla="*/ 1 h 3"/>
                <a:gd name="T2" fmla="*/ 92 w 93"/>
                <a:gd name="T3" fmla="*/ 0 h 3"/>
                <a:gd name="T4" fmla="*/ 0 w 93"/>
                <a:gd name="T5" fmla="*/ 0 h 3"/>
                <a:gd name="T6" fmla="*/ 0 w 93"/>
                <a:gd name="T7" fmla="*/ 3 h 3"/>
                <a:gd name="T8" fmla="*/ 92 w 93"/>
                <a:gd name="T9" fmla="*/ 3 h 3"/>
                <a:gd name="T10" fmla="*/ 91 w 93"/>
                <a:gd name="T11" fmla="*/ 2 h 3"/>
                <a:gd name="T12" fmla="*/ 93 w 93"/>
                <a:gd name="T13" fmla="*/ 2 h 3"/>
                <a:gd name="T14" fmla="*/ 93 w 93"/>
                <a:gd name="T15" fmla="*/ 0 h 3"/>
                <a:gd name="T16" fmla="*/ 92 w 93"/>
                <a:gd name="T17" fmla="*/ 0 h 3"/>
                <a:gd name="T18" fmla="*/ 93 w 93"/>
                <a:gd name="T19" fmla="*/ 2 h 3"/>
                <a:gd name="T20" fmla="*/ 93 w 93"/>
                <a:gd name="T21" fmla="*/ 2 h 3"/>
                <a:gd name="T22" fmla="*/ 93 w 93"/>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
                  <a:moveTo>
                    <a:pt x="93" y="1"/>
                  </a:moveTo>
                  <a:lnTo>
                    <a:pt x="92" y="0"/>
                  </a:lnTo>
                  <a:lnTo>
                    <a:pt x="0" y="0"/>
                  </a:lnTo>
                  <a:lnTo>
                    <a:pt x="0" y="3"/>
                  </a:lnTo>
                  <a:lnTo>
                    <a:pt x="92" y="3"/>
                  </a:lnTo>
                  <a:lnTo>
                    <a:pt x="91" y="2"/>
                  </a:lnTo>
                  <a:lnTo>
                    <a:pt x="93" y="2"/>
                  </a:lnTo>
                  <a:lnTo>
                    <a:pt x="93" y="0"/>
                  </a:lnTo>
                  <a:lnTo>
                    <a:pt x="92" y="0"/>
                  </a:lnTo>
                  <a:lnTo>
                    <a:pt x="93" y="2"/>
                  </a:lnTo>
                  <a:lnTo>
                    <a:pt x="93" y="2"/>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4" name="Freeform 1233"/>
            <p:cNvSpPr>
              <a:spLocks/>
            </p:cNvSpPr>
            <p:nvPr/>
          </p:nvSpPr>
          <p:spPr bwMode="auto">
            <a:xfrm>
              <a:off x="5030" y="1513"/>
              <a:ext cx="47" cy="241"/>
            </a:xfrm>
            <a:custGeom>
              <a:avLst/>
              <a:gdLst>
                <a:gd name="T0" fmla="*/ 92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2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2" y="0"/>
                  </a:moveTo>
                  <a:lnTo>
                    <a:pt x="93" y="481"/>
                  </a:lnTo>
                  <a:lnTo>
                    <a:pt x="88" y="479"/>
                  </a:lnTo>
                  <a:lnTo>
                    <a:pt x="88" y="5"/>
                  </a:lnTo>
                  <a:lnTo>
                    <a:pt x="5" y="5"/>
                  </a:lnTo>
                  <a:lnTo>
                    <a:pt x="0" y="1"/>
                  </a:lnTo>
                  <a:lnTo>
                    <a:pt x="93" y="1"/>
                  </a:lnTo>
                  <a:lnTo>
                    <a:pt x="93" y="1"/>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5" name="Freeform 1234"/>
            <p:cNvSpPr>
              <a:spLocks/>
            </p:cNvSpPr>
            <p:nvPr/>
          </p:nvSpPr>
          <p:spPr bwMode="auto">
            <a:xfrm>
              <a:off x="5076"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2">
                  <a:moveTo>
                    <a:pt x="1" y="481"/>
                  </a:moveTo>
                  <a:lnTo>
                    <a:pt x="3" y="480"/>
                  </a:lnTo>
                  <a:lnTo>
                    <a:pt x="3" y="0"/>
                  </a:lnTo>
                  <a:lnTo>
                    <a:pt x="0" y="0"/>
                  </a:lnTo>
                  <a:lnTo>
                    <a:pt x="0" y="480"/>
                  </a:lnTo>
                  <a:lnTo>
                    <a:pt x="2" y="479"/>
                  </a:lnTo>
                  <a:lnTo>
                    <a:pt x="1" y="481"/>
                  </a:lnTo>
                  <a:lnTo>
                    <a:pt x="3" y="482"/>
                  </a:lnTo>
                  <a:lnTo>
                    <a:pt x="3" y="480"/>
                  </a:lnTo>
                  <a:lnTo>
                    <a:pt x="1"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6" name="Freeform 1235"/>
            <p:cNvSpPr>
              <a:spLocks/>
            </p:cNvSpPr>
            <p:nvPr/>
          </p:nvSpPr>
          <p:spPr bwMode="auto">
            <a:xfrm>
              <a:off x="507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7" name="Freeform 1236"/>
            <p:cNvSpPr>
              <a:spLocks/>
            </p:cNvSpPr>
            <p:nvPr/>
          </p:nvSpPr>
          <p:spPr bwMode="auto">
            <a:xfrm>
              <a:off x="5073" y="1516"/>
              <a:ext cx="2"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8" name="Freeform 1237"/>
            <p:cNvSpPr>
              <a:spLocks/>
            </p:cNvSpPr>
            <p:nvPr/>
          </p:nvSpPr>
          <p:spPr bwMode="auto">
            <a:xfrm>
              <a:off x="5032"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39" name="Freeform 1238"/>
            <p:cNvSpPr>
              <a:spLocks/>
            </p:cNvSpPr>
            <p:nvPr/>
          </p:nvSpPr>
          <p:spPr bwMode="auto">
            <a:xfrm>
              <a:off x="5029" y="1513"/>
              <a:ext cx="4" cy="4"/>
            </a:xfrm>
            <a:custGeom>
              <a:avLst/>
              <a:gdLst>
                <a:gd name="T0" fmla="*/ 4 w 10"/>
                <a:gd name="T1" fmla="*/ 0 h 7"/>
                <a:gd name="T2" fmla="*/ 2 w 10"/>
                <a:gd name="T3" fmla="*/ 3 h 7"/>
                <a:gd name="T4" fmla="*/ 8 w 10"/>
                <a:gd name="T5" fmla="*/ 7 h 7"/>
                <a:gd name="T6" fmla="*/ 10 w 10"/>
                <a:gd name="T7" fmla="*/ 5 h 7"/>
                <a:gd name="T8" fmla="*/ 5 w 10"/>
                <a:gd name="T9" fmla="*/ 1 h 7"/>
                <a:gd name="T10" fmla="*/ 4 w 10"/>
                <a:gd name="T11" fmla="*/ 3 h 7"/>
                <a:gd name="T12" fmla="*/ 4 w 10"/>
                <a:gd name="T13" fmla="*/ 0 h 7"/>
                <a:gd name="T14" fmla="*/ 0 w 10"/>
                <a:gd name="T15" fmla="*/ 0 h 7"/>
                <a:gd name="T16" fmla="*/ 2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2" y="3"/>
                  </a:lnTo>
                  <a:lnTo>
                    <a:pt x="8" y="7"/>
                  </a:lnTo>
                  <a:lnTo>
                    <a:pt x="10" y="5"/>
                  </a:lnTo>
                  <a:lnTo>
                    <a:pt x="5" y="1"/>
                  </a:lnTo>
                  <a:lnTo>
                    <a:pt x="4" y="3"/>
                  </a:lnTo>
                  <a:lnTo>
                    <a:pt x="4" y="0"/>
                  </a:lnTo>
                  <a:lnTo>
                    <a:pt x="0" y="0"/>
                  </a:lnTo>
                  <a:lnTo>
                    <a:pt x="2"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0" name="Freeform 1239"/>
            <p:cNvSpPr>
              <a:spLocks/>
            </p:cNvSpPr>
            <p:nvPr/>
          </p:nvSpPr>
          <p:spPr bwMode="auto">
            <a:xfrm>
              <a:off x="5030" y="1513"/>
              <a:ext cx="48"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1" name="Freeform 1240"/>
            <p:cNvSpPr>
              <a:spLocks/>
            </p:cNvSpPr>
            <p:nvPr/>
          </p:nvSpPr>
          <p:spPr bwMode="auto">
            <a:xfrm>
              <a:off x="5138" y="1513"/>
              <a:ext cx="46" cy="241"/>
            </a:xfrm>
            <a:custGeom>
              <a:avLst/>
              <a:gdLst>
                <a:gd name="T0" fmla="*/ 93 w 93"/>
                <a:gd name="T1" fmla="*/ 0 h 481"/>
                <a:gd name="T2" fmla="*/ 93 w 93"/>
                <a:gd name="T3" fmla="*/ 481 h 481"/>
                <a:gd name="T4" fmla="*/ 88 w 93"/>
                <a:gd name="T5" fmla="*/ 479 h 481"/>
                <a:gd name="T6" fmla="*/ 88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2" name="Freeform 1241"/>
            <p:cNvSpPr>
              <a:spLocks/>
            </p:cNvSpPr>
            <p:nvPr/>
          </p:nvSpPr>
          <p:spPr bwMode="auto">
            <a:xfrm>
              <a:off x="5184" y="1514"/>
              <a:ext cx="1"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1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1"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3" name="Freeform 1242"/>
            <p:cNvSpPr>
              <a:spLocks/>
            </p:cNvSpPr>
            <p:nvPr/>
          </p:nvSpPr>
          <p:spPr bwMode="auto">
            <a:xfrm>
              <a:off x="5181" y="1752"/>
              <a:ext cx="3" cy="2"/>
            </a:xfrm>
            <a:custGeom>
              <a:avLst/>
              <a:gdLst>
                <a:gd name="T0" fmla="*/ 0 w 6"/>
                <a:gd name="T1" fmla="*/ 2 h 6"/>
                <a:gd name="T2" fmla="*/ 1 w 6"/>
                <a:gd name="T3" fmla="*/ 4 h 6"/>
                <a:gd name="T4" fmla="*/ 6 w 6"/>
                <a:gd name="T5" fmla="*/ 6 h 6"/>
                <a:gd name="T6" fmla="*/ 6 w 6"/>
                <a:gd name="T7" fmla="*/ 4 h 6"/>
                <a:gd name="T8" fmla="*/ 1 w 6"/>
                <a:gd name="T9" fmla="*/ 0 h 6"/>
                <a:gd name="T10" fmla="*/ 3 w 6"/>
                <a:gd name="T11" fmla="*/ 3 h 6"/>
                <a:gd name="T12" fmla="*/ 0 w 6"/>
                <a:gd name="T13" fmla="*/ 3 h 6"/>
                <a:gd name="T14" fmla="*/ 0 w 6"/>
                <a:gd name="T15" fmla="*/ 3 h 6"/>
                <a:gd name="T16" fmla="*/ 1 w 6"/>
                <a:gd name="T17" fmla="*/ 4 h 6"/>
                <a:gd name="T18" fmla="*/ 0 w 6"/>
                <a:gd name="T19" fmla="*/ 3 h 6"/>
                <a:gd name="T20" fmla="*/ 0 w 6"/>
                <a:gd name="T21" fmla="*/ 3 h 6"/>
                <a:gd name="T22" fmla="*/ 0 w 6"/>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lnTo>
                    <a:pt x="1" y="4"/>
                  </a:lnTo>
                  <a:lnTo>
                    <a:pt x="6" y="6"/>
                  </a:lnTo>
                  <a:lnTo>
                    <a:pt x="6" y="4"/>
                  </a:lnTo>
                  <a:lnTo>
                    <a:pt x="1"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4" name="Freeform 1243"/>
            <p:cNvSpPr>
              <a:spLocks/>
            </p:cNvSpPr>
            <p:nvPr/>
          </p:nvSpPr>
          <p:spPr bwMode="auto">
            <a:xfrm>
              <a:off x="5181"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1 w 3"/>
                <a:gd name="T11" fmla="*/ 0 h 475"/>
                <a:gd name="T12" fmla="*/ 3 w 3"/>
                <a:gd name="T13" fmla="*/ 1 h 475"/>
                <a:gd name="T14" fmla="*/ 3 w 3"/>
                <a:gd name="T15" fmla="*/ 0 h 475"/>
                <a:gd name="T16" fmla="*/ 1 w 3"/>
                <a:gd name="T17" fmla="*/ 0 h 475"/>
                <a:gd name="T18" fmla="*/ 1 w 3"/>
                <a:gd name="T19" fmla="*/ 2 h 475"/>
                <a:gd name="T20" fmla="*/ 1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1" y="2"/>
                  </a:moveTo>
                  <a:lnTo>
                    <a:pt x="0" y="1"/>
                  </a:lnTo>
                  <a:lnTo>
                    <a:pt x="0" y="475"/>
                  </a:lnTo>
                  <a:lnTo>
                    <a:pt x="3" y="475"/>
                  </a:lnTo>
                  <a:lnTo>
                    <a:pt x="3" y="1"/>
                  </a:lnTo>
                  <a:lnTo>
                    <a:pt x="1" y="0"/>
                  </a:lnTo>
                  <a:lnTo>
                    <a:pt x="3" y="1"/>
                  </a:lnTo>
                  <a:lnTo>
                    <a:pt x="3" y="0"/>
                  </a:lnTo>
                  <a:lnTo>
                    <a:pt x="1" y="0"/>
                  </a:lnTo>
                  <a:lnTo>
                    <a:pt x="1"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5" name="Freeform 1244"/>
            <p:cNvSpPr>
              <a:spLocks/>
            </p:cNvSpPr>
            <p:nvPr/>
          </p:nvSpPr>
          <p:spPr bwMode="auto">
            <a:xfrm>
              <a:off x="5140" y="1516"/>
              <a:ext cx="41" cy="1"/>
            </a:xfrm>
            <a:custGeom>
              <a:avLst/>
              <a:gdLst>
                <a:gd name="T0" fmla="*/ 0 w 83"/>
                <a:gd name="T1" fmla="*/ 2 h 2"/>
                <a:gd name="T2" fmla="*/ 1 w 83"/>
                <a:gd name="T3" fmla="*/ 2 h 2"/>
                <a:gd name="T4" fmla="*/ 83 w 83"/>
                <a:gd name="T5" fmla="*/ 2 h 2"/>
                <a:gd name="T6" fmla="*/ 83 w 83"/>
                <a:gd name="T7" fmla="*/ 0 h 2"/>
                <a:gd name="T8" fmla="*/ 1 w 83"/>
                <a:gd name="T9" fmla="*/ 0 h 2"/>
                <a:gd name="T10" fmla="*/ 2 w 83"/>
                <a:gd name="T11" fmla="*/ 0 h 2"/>
                <a:gd name="T12" fmla="*/ 0 w 83"/>
                <a:gd name="T13" fmla="*/ 2 h 2"/>
                <a:gd name="T14" fmla="*/ 0 w 83"/>
                <a:gd name="T15" fmla="*/ 2 h 2"/>
                <a:gd name="T16" fmla="*/ 1 w 83"/>
                <a:gd name="T17" fmla="*/ 2 h 2"/>
                <a:gd name="T18" fmla="*/ 0 w 83"/>
                <a:gd name="T19" fmla="*/ 2 h 2"/>
                <a:gd name="T20" fmla="*/ 0 w 83"/>
                <a:gd name="T21" fmla="*/ 2 h 2"/>
                <a:gd name="T22" fmla="*/ 0 w 8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2">
                  <a:moveTo>
                    <a:pt x="0" y="2"/>
                  </a:moveTo>
                  <a:lnTo>
                    <a:pt x="1" y="2"/>
                  </a:lnTo>
                  <a:lnTo>
                    <a:pt x="83" y="2"/>
                  </a:lnTo>
                  <a:lnTo>
                    <a:pt x="83" y="0"/>
                  </a:lnTo>
                  <a:lnTo>
                    <a:pt x="1" y="0"/>
                  </a:lnTo>
                  <a:lnTo>
                    <a:pt x="2" y="0"/>
                  </a:lnTo>
                  <a:lnTo>
                    <a:pt x="0" y="2"/>
                  </a:lnTo>
                  <a:lnTo>
                    <a:pt x="0"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6" name="Freeform 1245"/>
            <p:cNvSpPr>
              <a:spLocks/>
            </p:cNvSpPr>
            <p:nvPr/>
          </p:nvSpPr>
          <p:spPr bwMode="auto">
            <a:xfrm>
              <a:off x="5136" y="1513"/>
              <a:ext cx="5" cy="4"/>
            </a:xfrm>
            <a:custGeom>
              <a:avLst/>
              <a:gdLst>
                <a:gd name="T0" fmla="*/ 4 w 11"/>
                <a:gd name="T1" fmla="*/ 0 h 7"/>
                <a:gd name="T2" fmla="*/ 3 w 11"/>
                <a:gd name="T3" fmla="*/ 3 h 7"/>
                <a:gd name="T4" fmla="*/ 9 w 11"/>
                <a:gd name="T5" fmla="*/ 7 h 7"/>
                <a:gd name="T6" fmla="*/ 11 w 11"/>
                <a:gd name="T7" fmla="*/ 5 h 7"/>
                <a:gd name="T8" fmla="*/ 6 w 11"/>
                <a:gd name="T9" fmla="*/ 1 h 7"/>
                <a:gd name="T10" fmla="*/ 4 w 11"/>
                <a:gd name="T11" fmla="*/ 3 h 7"/>
                <a:gd name="T12" fmla="*/ 4 w 11"/>
                <a:gd name="T13" fmla="*/ 0 h 7"/>
                <a:gd name="T14" fmla="*/ 0 w 11"/>
                <a:gd name="T15" fmla="*/ 0 h 7"/>
                <a:gd name="T16" fmla="*/ 3 w 11"/>
                <a:gd name="T17" fmla="*/ 3 h 7"/>
                <a:gd name="T18" fmla="*/ 4 w 11"/>
                <a:gd name="T19" fmla="*/ 0 h 7"/>
                <a:gd name="T20" fmla="*/ 4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4" y="0"/>
                  </a:moveTo>
                  <a:lnTo>
                    <a:pt x="3" y="3"/>
                  </a:lnTo>
                  <a:lnTo>
                    <a:pt x="9" y="7"/>
                  </a:lnTo>
                  <a:lnTo>
                    <a:pt x="11" y="5"/>
                  </a:lnTo>
                  <a:lnTo>
                    <a:pt x="6"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7" name="Freeform 1246"/>
            <p:cNvSpPr>
              <a:spLocks/>
            </p:cNvSpPr>
            <p:nvPr/>
          </p:nvSpPr>
          <p:spPr bwMode="auto">
            <a:xfrm>
              <a:off x="5138"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8" name="Freeform 1247"/>
            <p:cNvSpPr>
              <a:spLocks/>
            </p:cNvSpPr>
            <p:nvPr/>
          </p:nvSpPr>
          <p:spPr bwMode="auto">
            <a:xfrm>
              <a:off x="5245" y="1513"/>
              <a:ext cx="47"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49" name="Freeform 1248"/>
            <p:cNvSpPr>
              <a:spLocks/>
            </p:cNvSpPr>
            <p:nvPr/>
          </p:nvSpPr>
          <p:spPr bwMode="auto">
            <a:xfrm>
              <a:off x="5291" y="1514"/>
              <a:ext cx="1" cy="241"/>
            </a:xfrm>
            <a:custGeom>
              <a:avLst/>
              <a:gdLst>
                <a:gd name="T0" fmla="*/ 0 w 2"/>
                <a:gd name="T1" fmla="*/ 481 h 482"/>
                <a:gd name="T2" fmla="*/ 2 w 2"/>
                <a:gd name="T3" fmla="*/ 480 h 482"/>
                <a:gd name="T4" fmla="*/ 2 w 2"/>
                <a:gd name="T5" fmla="*/ 0 h 482"/>
                <a:gd name="T6" fmla="*/ 0 w 2"/>
                <a:gd name="T7" fmla="*/ 0 h 482"/>
                <a:gd name="T8" fmla="*/ 0 w 2"/>
                <a:gd name="T9" fmla="*/ 480 h 482"/>
                <a:gd name="T10" fmla="*/ 1 w 2"/>
                <a:gd name="T11" fmla="*/ 479 h 482"/>
                <a:gd name="T12" fmla="*/ 0 w 2"/>
                <a:gd name="T13" fmla="*/ 481 h 482"/>
                <a:gd name="T14" fmla="*/ 2 w 2"/>
                <a:gd name="T15" fmla="*/ 482 h 482"/>
                <a:gd name="T16" fmla="*/ 2 w 2"/>
                <a:gd name="T17" fmla="*/ 480 h 482"/>
                <a:gd name="T18" fmla="*/ 0 w 2"/>
                <a:gd name="T19" fmla="*/ 481 h 482"/>
                <a:gd name="T20" fmla="*/ 0 w 2"/>
                <a:gd name="T2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82">
                  <a:moveTo>
                    <a:pt x="0" y="481"/>
                  </a:moveTo>
                  <a:lnTo>
                    <a:pt x="2" y="480"/>
                  </a:lnTo>
                  <a:lnTo>
                    <a:pt x="2" y="0"/>
                  </a:lnTo>
                  <a:lnTo>
                    <a:pt x="0" y="0"/>
                  </a:lnTo>
                  <a:lnTo>
                    <a:pt x="0" y="480"/>
                  </a:lnTo>
                  <a:lnTo>
                    <a:pt x="1" y="479"/>
                  </a:lnTo>
                  <a:lnTo>
                    <a:pt x="0" y="481"/>
                  </a:lnTo>
                  <a:lnTo>
                    <a:pt x="2" y="482"/>
                  </a:lnTo>
                  <a:lnTo>
                    <a:pt x="2" y="480"/>
                  </a:lnTo>
                  <a:lnTo>
                    <a:pt x="0"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0" name="Freeform 1249"/>
            <p:cNvSpPr>
              <a:spLocks/>
            </p:cNvSpPr>
            <p:nvPr/>
          </p:nvSpPr>
          <p:spPr bwMode="auto">
            <a:xfrm>
              <a:off x="5288"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4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4"/>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1" name="Freeform 1250"/>
            <p:cNvSpPr>
              <a:spLocks/>
            </p:cNvSpPr>
            <p:nvPr/>
          </p:nvSpPr>
          <p:spPr bwMode="auto">
            <a:xfrm>
              <a:off x="5288" y="1516"/>
              <a:ext cx="1" cy="237"/>
            </a:xfrm>
            <a:custGeom>
              <a:avLst/>
              <a:gdLst>
                <a:gd name="T0" fmla="*/ 2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5">
                  <a:moveTo>
                    <a:pt x="2" y="2"/>
                  </a:moveTo>
                  <a:lnTo>
                    <a:pt x="0" y="1"/>
                  </a:lnTo>
                  <a:lnTo>
                    <a:pt x="0" y="475"/>
                  </a:lnTo>
                  <a:lnTo>
                    <a:pt x="3" y="475"/>
                  </a:lnTo>
                  <a:lnTo>
                    <a:pt x="3" y="1"/>
                  </a:lnTo>
                  <a:lnTo>
                    <a:pt x="2" y="0"/>
                  </a:lnTo>
                  <a:lnTo>
                    <a:pt x="3" y="1"/>
                  </a:lnTo>
                  <a:lnTo>
                    <a:pt x="3" y="0"/>
                  </a:lnTo>
                  <a:lnTo>
                    <a:pt x="2" y="0"/>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2" name="Freeform 1251"/>
            <p:cNvSpPr>
              <a:spLocks/>
            </p:cNvSpPr>
            <p:nvPr/>
          </p:nvSpPr>
          <p:spPr bwMode="auto">
            <a:xfrm>
              <a:off x="5247"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3" name="Freeform 1252"/>
            <p:cNvSpPr>
              <a:spLocks/>
            </p:cNvSpPr>
            <p:nvPr/>
          </p:nvSpPr>
          <p:spPr bwMode="auto">
            <a:xfrm>
              <a:off x="5243" y="1513"/>
              <a:ext cx="5" cy="4"/>
            </a:xfrm>
            <a:custGeom>
              <a:avLst/>
              <a:gdLst>
                <a:gd name="T0" fmla="*/ 3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 name="T22" fmla="*/ 3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3" y="0"/>
                  </a:moveTo>
                  <a:lnTo>
                    <a:pt x="3" y="3"/>
                  </a:lnTo>
                  <a:lnTo>
                    <a:pt x="8" y="7"/>
                  </a:lnTo>
                  <a:lnTo>
                    <a:pt x="10" y="5"/>
                  </a:lnTo>
                  <a:lnTo>
                    <a:pt x="4" y="1"/>
                  </a:lnTo>
                  <a:lnTo>
                    <a:pt x="4" y="3"/>
                  </a:lnTo>
                  <a:lnTo>
                    <a:pt x="4" y="0"/>
                  </a:lnTo>
                  <a:lnTo>
                    <a:pt x="0" y="0"/>
                  </a:lnTo>
                  <a:lnTo>
                    <a:pt x="3" y="3"/>
                  </a:lnTo>
                  <a:lnTo>
                    <a:pt x="4" y="0"/>
                  </a:lnTo>
                  <a:lnTo>
                    <a:pt x="4"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4" name="Freeform 1253"/>
            <p:cNvSpPr>
              <a:spLocks/>
            </p:cNvSpPr>
            <p:nvPr/>
          </p:nvSpPr>
          <p:spPr bwMode="auto">
            <a:xfrm>
              <a:off x="5245"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2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2"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5" name="Freeform 1254"/>
            <p:cNvSpPr>
              <a:spLocks/>
            </p:cNvSpPr>
            <p:nvPr/>
          </p:nvSpPr>
          <p:spPr bwMode="auto">
            <a:xfrm>
              <a:off x="5353" y="1513"/>
              <a:ext cx="46" cy="241"/>
            </a:xfrm>
            <a:custGeom>
              <a:avLst/>
              <a:gdLst>
                <a:gd name="T0" fmla="*/ 93 w 93"/>
                <a:gd name="T1" fmla="*/ 0 h 481"/>
                <a:gd name="T2" fmla="*/ 93 w 93"/>
                <a:gd name="T3" fmla="*/ 481 h 481"/>
                <a:gd name="T4" fmla="*/ 88 w 93"/>
                <a:gd name="T5" fmla="*/ 479 h 481"/>
                <a:gd name="T6" fmla="*/ 88 w 93"/>
                <a:gd name="T7" fmla="*/ 5 h 481"/>
                <a:gd name="T8" fmla="*/ 5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8" y="479"/>
                  </a:lnTo>
                  <a:lnTo>
                    <a:pt x="88" y="5"/>
                  </a:lnTo>
                  <a:lnTo>
                    <a:pt x="5"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6" name="Freeform 1255"/>
            <p:cNvSpPr>
              <a:spLocks/>
            </p:cNvSpPr>
            <p:nvPr/>
          </p:nvSpPr>
          <p:spPr bwMode="auto">
            <a:xfrm>
              <a:off x="5398" y="1514"/>
              <a:ext cx="2" cy="241"/>
            </a:xfrm>
            <a:custGeom>
              <a:avLst/>
              <a:gdLst>
                <a:gd name="T0" fmla="*/ 1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2 w 3"/>
                <a:gd name="T13" fmla="*/ 481 h 482"/>
                <a:gd name="T14" fmla="*/ 3 w 3"/>
                <a:gd name="T15" fmla="*/ 482 h 482"/>
                <a:gd name="T16" fmla="*/ 3 w 3"/>
                <a:gd name="T17" fmla="*/ 480 h 482"/>
                <a:gd name="T18" fmla="*/ 2 w 3"/>
                <a:gd name="T19" fmla="*/ 481 h 482"/>
                <a:gd name="T20" fmla="*/ 2 w 3"/>
                <a:gd name="T21" fmla="*/ 481 h 482"/>
                <a:gd name="T22" fmla="*/ 1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1" y="481"/>
                  </a:moveTo>
                  <a:lnTo>
                    <a:pt x="3" y="480"/>
                  </a:lnTo>
                  <a:lnTo>
                    <a:pt x="3" y="0"/>
                  </a:lnTo>
                  <a:lnTo>
                    <a:pt x="0" y="0"/>
                  </a:lnTo>
                  <a:lnTo>
                    <a:pt x="0" y="480"/>
                  </a:lnTo>
                  <a:lnTo>
                    <a:pt x="2" y="479"/>
                  </a:lnTo>
                  <a:lnTo>
                    <a:pt x="2" y="481"/>
                  </a:lnTo>
                  <a:lnTo>
                    <a:pt x="3" y="482"/>
                  </a:lnTo>
                  <a:lnTo>
                    <a:pt x="3" y="480"/>
                  </a:lnTo>
                  <a:lnTo>
                    <a:pt x="2" y="481"/>
                  </a:lnTo>
                  <a:lnTo>
                    <a:pt x="2" y="481"/>
                  </a:lnTo>
                  <a:lnTo>
                    <a:pt x="1"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7" name="Freeform 1256"/>
            <p:cNvSpPr>
              <a:spLocks/>
            </p:cNvSpPr>
            <p:nvPr/>
          </p:nvSpPr>
          <p:spPr bwMode="auto">
            <a:xfrm>
              <a:off x="5395" y="1752"/>
              <a:ext cx="4" cy="2"/>
            </a:xfrm>
            <a:custGeom>
              <a:avLst/>
              <a:gdLst>
                <a:gd name="T0" fmla="*/ 0 w 7"/>
                <a:gd name="T1" fmla="*/ 2 h 6"/>
                <a:gd name="T2" fmla="*/ 1 w 7"/>
                <a:gd name="T3" fmla="*/ 4 h 6"/>
                <a:gd name="T4" fmla="*/ 7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7"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8" name="Freeform 1257"/>
            <p:cNvSpPr>
              <a:spLocks/>
            </p:cNvSpPr>
            <p:nvPr/>
          </p:nvSpPr>
          <p:spPr bwMode="auto">
            <a:xfrm>
              <a:off x="5395" y="1516"/>
              <a:ext cx="2"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59" name="Freeform 1258"/>
            <p:cNvSpPr>
              <a:spLocks/>
            </p:cNvSpPr>
            <p:nvPr/>
          </p:nvSpPr>
          <p:spPr bwMode="auto">
            <a:xfrm>
              <a:off x="5354" y="1516"/>
              <a:ext cx="42" cy="1"/>
            </a:xfrm>
            <a:custGeom>
              <a:avLst/>
              <a:gdLst>
                <a:gd name="T0" fmla="*/ 0 w 84"/>
                <a:gd name="T1" fmla="*/ 2 h 2"/>
                <a:gd name="T2" fmla="*/ 1 w 84"/>
                <a:gd name="T3" fmla="*/ 2 h 2"/>
                <a:gd name="T4" fmla="*/ 84 w 84"/>
                <a:gd name="T5" fmla="*/ 2 h 2"/>
                <a:gd name="T6" fmla="*/ 84 w 84"/>
                <a:gd name="T7" fmla="*/ 0 h 2"/>
                <a:gd name="T8" fmla="*/ 1 w 84"/>
                <a:gd name="T9" fmla="*/ 0 h 2"/>
                <a:gd name="T10" fmla="*/ 2 w 84"/>
                <a:gd name="T11" fmla="*/ 0 h 2"/>
                <a:gd name="T12" fmla="*/ 0 w 84"/>
                <a:gd name="T13" fmla="*/ 2 h 2"/>
                <a:gd name="T14" fmla="*/ 1 w 84"/>
                <a:gd name="T15" fmla="*/ 2 h 2"/>
                <a:gd name="T16" fmla="*/ 1 w 84"/>
                <a:gd name="T17" fmla="*/ 2 h 2"/>
                <a:gd name="T18" fmla="*/ 0 w 84"/>
                <a:gd name="T19" fmla="*/ 2 h 2"/>
                <a:gd name="T20" fmla="*/ 0 w 84"/>
                <a:gd name="T21" fmla="*/ 2 h 2"/>
                <a:gd name="T22" fmla="*/ 0 w 8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2">
                  <a:moveTo>
                    <a:pt x="0" y="2"/>
                  </a:moveTo>
                  <a:lnTo>
                    <a:pt x="1" y="2"/>
                  </a:lnTo>
                  <a:lnTo>
                    <a:pt x="84" y="2"/>
                  </a:lnTo>
                  <a:lnTo>
                    <a:pt x="84" y="0"/>
                  </a:lnTo>
                  <a:lnTo>
                    <a:pt x="1" y="0"/>
                  </a:lnTo>
                  <a:lnTo>
                    <a:pt x="2" y="0"/>
                  </a:lnTo>
                  <a:lnTo>
                    <a:pt x="0" y="2"/>
                  </a:lnTo>
                  <a:lnTo>
                    <a:pt x="1" y="2"/>
                  </a:lnTo>
                  <a:lnTo>
                    <a:pt x="1"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0" name="Freeform 1259"/>
            <p:cNvSpPr>
              <a:spLocks/>
            </p:cNvSpPr>
            <p:nvPr/>
          </p:nvSpPr>
          <p:spPr bwMode="auto">
            <a:xfrm>
              <a:off x="5351" y="1513"/>
              <a:ext cx="4" cy="4"/>
            </a:xfrm>
            <a:custGeom>
              <a:avLst/>
              <a:gdLst>
                <a:gd name="T0" fmla="*/ 4 w 10"/>
                <a:gd name="T1" fmla="*/ 0 h 7"/>
                <a:gd name="T2" fmla="*/ 3 w 10"/>
                <a:gd name="T3" fmla="*/ 3 h 7"/>
                <a:gd name="T4" fmla="*/ 8 w 10"/>
                <a:gd name="T5" fmla="*/ 7 h 7"/>
                <a:gd name="T6" fmla="*/ 10 w 10"/>
                <a:gd name="T7" fmla="*/ 5 h 7"/>
                <a:gd name="T8" fmla="*/ 4 w 10"/>
                <a:gd name="T9" fmla="*/ 1 h 7"/>
                <a:gd name="T10" fmla="*/ 4 w 10"/>
                <a:gd name="T11" fmla="*/ 3 h 7"/>
                <a:gd name="T12" fmla="*/ 4 w 10"/>
                <a:gd name="T13" fmla="*/ 0 h 7"/>
                <a:gd name="T14" fmla="*/ 0 w 10"/>
                <a:gd name="T15" fmla="*/ 0 h 7"/>
                <a:gd name="T16" fmla="*/ 3 w 10"/>
                <a:gd name="T17" fmla="*/ 3 h 7"/>
                <a:gd name="T18" fmla="*/ 4 w 10"/>
                <a:gd name="T19" fmla="*/ 0 h 7"/>
                <a:gd name="T20" fmla="*/ 4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4" y="0"/>
                  </a:moveTo>
                  <a:lnTo>
                    <a:pt x="3" y="3"/>
                  </a:lnTo>
                  <a:lnTo>
                    <a:pt x="8" y="7"/>
                  </a:lnTo>
                  <a:lnTo>
                    <a:pt x="10" y="5"/>
                  </a:lnTo>
                  <a:lnTo>
                    <a:pt x="4" y="1"/>
                  </a:lnTo>
                  <a:lnTo>
                    <a:pt x="4" y="3"/>
                  </a:lnTo>
                  <a:lnTo>
                    <a:pt x="4" y="0"/>
                  </a:lnTo>
                  <a:lnTo>
                    <a:pt x="0" y="0"/>
                  </a:lnTo>
                  <a:lnTo>
                    <a:pt x="3"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1" name="Freeform 1260"/>
            <p:cNvSpPr>
              <a:spLocks/>
            </p:cNvSpPr>
            <p:nvPr/>
          </p:nvSpPr>
          <p:spPr bwMode="auto">
            <a:xfrm>
              <a:off x="5353" y="1513"/>
              <a:ext cx="47" cy="1"/>
            </a:xfrm>
            <a:custGeom>
              <a:avLst/>
              <a:gdLst>
                <a:gd name="T0" fmla="*/ 94 w 94"/>
                <a:gd name="T1" fmla="*/ 1 h 3"/>
                <a:gd name="T2" fmla="*/ 93 w 94"/>
                <a:gd name="T3" fmla="*/ 0 h 3"/>
                <a:gd name="T4" fmla="*/ 0 w 94"/>
                <a:gd name="T5" fmla="*/ 0 h 3"/>
                <a:gd name="T6" fmla="*/ 0 w 94"/>
                <a:gd name="T7" fmla="*/ 3 h 3"/>
                <a:gd name="T8" fmla="*/ 93 w 94"/>
                <a:gd name="T9" fmla="*/ 3 h 3"/>
                <a:gd name="T10" fmla="*/ 91 w 94"/>
                <a:gd name="T11" fmla="*/ 2 h 3"/>
                <a:gd name="T12" fmla="*/ 94 w 94"/>
                <a:gd name="T13" fmla="*/ 2 h 3"/>
                <a:gd name="T14" fmla="*/ 94 w 94"/>
                <a:gd name="T15" fmla="*/ 0 h 3"/>
                <a:gd name="T16" fmla="*/ 93 w 94"/>
                <a:gd name="T17" fmla="*/ 0 h 3"/>
                <a:gd name="T18" fmla="*/ 94 w 94"/>
                <a:gd name="T19" fmla="*/ 2 h 3"/>
                <a:gd name="T20" fmla="*/ 94 w 94"/>
                <a:gd name="T21" fmla="*/ 2 h 3"/>
                <a:gd name="T22" fmla="*/ 94 w 9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
                  <a:moveTo>
                    <a:pt x="94" y="1"/>
                  </a:moveTo>
                  <a:lnTo>
                    <a:pt x="93" y="0"/>
                  </a:lnTo>
                  <a:lnTo>
                    <a:pt x="0" y="0"/>
                  </a:lnTo>
                  <a:lnTo>
                    <a:pt x="0" y="3"/>
                  </a:lnTo>
                  <a:lnTo>
                    <a:pt x="93" y="3"/>
                  </a:lnTo>
                  <a:lnTo>
                    <a:pt x="91" y="2"/>
                  </a:lnTo>
                  <a:lnTo>
                    <a:pt x="94" y="2"/>
                  </a:lnTo>
                  <a:lnTo>
                    <a:pt x="94" y="0"/>
                  </a:lnTo>
                  <a:lnTo>
                    <a:pt x="93" y="0"/>
                  </a:lnTo>
                  <a:lnTo>
                    <a:pt x="94" y="2"/>
                  </a:lnTo>
                  <a:lnTo>
                    <a:pt x="94"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2" name="Freeform 1261"/>
            <p:cNvSpPr>
              <a:spLocks/>
            </p:cNvSpPr>
            <p:nvPr/>
          </p:nvSpPr>
          <p:spPr bwMode="auto">
            <a:xfrm>
              <a:off x="5460" y="1513"/>
              <a:ext cx="46" cy="241"/>
            </a:xfrm>
            <a:custGeom>
              <a:avLst/>
              <a:gdLst>
                <a:gd name="T0" fmla="*/ 93 w 93"/>
                <a:gd name="T1" fmla="*/ 0 h 481"/>
                <a:gd name="T2" fmla="*/ 93 w 93"/>
                <a:gd name="T3" fmla="*/ 481 h 481"/>
                <a:gd name="T4" fmla="*/ 89 w 93"/>
                <a:gd name="T5" fmla="*/ 479 h 481"/>
                <a:gd name="T6" fmla="*/ 89 w 93"/>
                <a:gd name="T7" fmla="*/ 5 h 481"/>
                <a:gd name="T8" fmla="*/ 6 w 93"/>
                <a:gd name="T9" fmla="*/ 5 h 481"/>
                <a:gd name="T10" fmla="*/ 0 w 93"/>
                <a:gd name="T11" fmla="*/ 1 h 481"/>
                <a:gd name="T12" fmla="*/ 93 w 93"/>
                <a:gd name="T13" fmla="*/ 1 h 481"/>
                <a:gd name="T14" fmla="*/ 93 w 93"/>
                <a:gd name="T15" fmla="*/ 1 h 481"/>
                <a:gd name="T16" fmla="*/ 93 w 93"/>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1">
                  <a:moveTo>
                    <a:pt x="93" y="0"/>
                  </a:moveTo>
                  <a:lnTo>
                    <a:pt x="93" y="481"/>
                  </a:lnTo>
                  <a:lnTo>
                    <a:pt x="89" y="479"/>
                  </a:lnTo>
                  <a:lnTo>
                    <a:pt x="89" y="5"/>
                  </a:lnTo>
                  <a:lnTo>
                    <a:pt x="6" y="5"/>
                  </a:lnTo>
                  <a:lnTo>
                    <a:pt x="0" y="1"/>
                  </a:lnTo>
                  <a:lnTo>
                    <a:pt x="93" y="1"/>
                  </a:lnTo>
                  <a:lnTo>
                    <a:pt x="93" y="1"/>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3" name="Freeform 1262"/>
            <p:cNvSpPr>
              <a:spLocks/>
            </p:cNvSpPr>
            <p:nvPr/>
          </p:nvSpPr>
          <p:spPr bwMode="auto">
            <a:xfrm>
              <a:off x="5505" y="1514"/>
              <a:ext cx="2" cy="241"/>
            </a:xfrm>
            <a:custGeom>
              <a:avLst/>
              <a:gdLst>
                <a:gd name="T0" fmla="*/ 0 w 3"/>
                <a:gd name="T1" fmla="*/ 481 h 482"/>
                <a:gd name="T2" fmla="*/ 3 w 3"/>
                <a:gd name="T3" fmla="*/ 480 h 482"/>
                <a:gd name="T4" fmla="*/ 3 w 3"/>
                <a:gd name="T5" fmla="*/ 0 h 482"/>
                <a:gd name="T6" fmla="*/ 0 w 3"/>
                <a:gd name="T7" fmla="*/ 0 h 482"/>
                <a:gd name="T8" fmla="*/ 0 w 3"/>
                <a:gd name="T9" fmla="*/ 480 h 482"/>
                <a:gd name="T10" fmla="*/ 2 w 3"/>
                <a:gd name="T11" fmla="*/ 479 h 482"/>
                <a:gd name="T12" fmla="*/ 1 w 3"/>
                <a:gd name="T13" fmla="*/ 481 h 482"/>
                <a:gd name="T14" fmla="*/ 3 w 3"/>
                <a:gd name="T15" fmla="*/ 482 h 482"/>
                <a:gd name="T16" fmla="*/ 3 w 3"/>
                <a:gd name="T17" fmla="*/ 480 h 482"/>
                <a:gd name="T18" fmla="*/ 1 w 3"/>
                <a:gd name="T19" fmla="*/ 481 h 482"/>
                <a:gd name="T20" fmla="*/ 1 w 3"/>
                <a:gd name="T21" fmla="*/ 481 h 482"/>
                <a:gd name="T22" fmla="*/ 0 w 3"/>
                <a:gd name="T23"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2">
                  <a:moveTo>
                    <a:pt x="0" y="481"/>
                  </a:moveTo>
                  <a:lnTo>
                    <a:pt x="3" y="480"/>
                  </a:lnTo>
                  <a:lnTo>
                    <a:pt x="3" y="0"/>
                  </a:lnTo>
                  <a:lnTo>
                    <a:pt x="0" y="0"/>
                  </a:lnTo>
                  <a:lnTo>
                    <a:pt x="0" y="480"/>
                  </a:lnTo>
                  <a:lnTo>
                    <a:pt x="2" y="479"/>
                  </a:lnTo>
                  <a:lnTo>
                    <a:pt x="1" y="481"/>
                  </a:lnTo>
                  <a:lnTo>
                    <a:pt x="3" y="482"/>
                  </a:lnTo>
                  <a:lnTo>
                    <a:pt x="3" y="480"/>
                  </a:lnTo>
                  <a:lnTo>
                    <a:pt x="1" y="481"/>
                  </a:lnTo>
                  <a:lnTo>
                    <a:pt x="1" y="481"/>
                  </a:lnTo>
                  <a:lnTo>
                    <a:pt x="0" y="4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4" name="Freeform 1263"/>
            <p:cNvSpPr>
              <a:spLocks/>
            </p:cNvSpPr>
            <p:nvPr/>
          </p:nvSpPr>
          <p:spPr bwMode="auto">
            <a:xfrm>
              <a:off x="5503" y="1752"/>
              <a:ext cx="4" cy="2"/>
            </a:xfrm>
            <a:custGeom>
              <a:avLst/>
              <a:gdLst>
                <a:gd name="T0" fmla="*/ 0 w 7"/>
                <a:gd name="T1" fmla="*/ 2 h 6"/>
                <a:gd name="T2" fmla="*/ 1 w 7"/>
                <a:gd name="T3" fmla="*/ 4 h 6"/>
                <a:gd name="T4" fmla="*/ 6 w 7"/>
                <a:gd name="T5" fmla="*/ 6 h 6"/>
                <a:gd name="T6" fmla="*/ 7 w 7"/>
                <a:gd name="T7" fmla="*/ 4 h 6"/>
                <a:gd name="T8" fmla="*/ 2 w 7"/>
                <a:gd name="T9" fmla="*/ 0 h 6"/>
                <a:gd name="T10" fmla="*/ 3 w 7"/>
                <a:gd name="T11" fmla="*/ 3 h 6"/>
                <a:gd name="T12" fmla="*/ 0 w 7"/>
                <a:gd name="T13" fmla="*/ 3 h 6"/>
                <a:gd name="T14" fmla="*/ 0 w 7"/>
                <a:gd name="T15" fmla="*/ 3 h 6"/>
                <a:gd name="T16" fmla="*/ 1 w 7"/>
                <a:gd name="T17" fmla="*/ 4 h 6"/>
                <a:gd name="T18" fmla="*/ 0 w 7"/>
                <a:gd name="T19" fmla="*/ 3 h 6"/>
                <a:gd name="T20" fmla="*/ 0 w 7"/>
                <a:gd name="T21" fmla="*/ 3 h 6"/>
                <a:gd name="T22" fmla="*/ 0 w 7"/>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0" y="2"/>
                  </a:moveTo>
                  <a:lnTo>
                    <a:pt x="1" y="4"/>
                  </a:lnTo>
                  <a:lnTo>
                    <a:pt x="6" y="6"/>
                  </a:lnTo>
                  <a:lnTo>
                    <a:pt x="7" y="4"/>
                  </a:lnTo>
                  <a:lnTo>
                    <a:pt x="2" y="0"/>
                  </a:lnTo>
                  <a:lnTo>
                    <a:pt x="3" y="3"/>
                  </a:lnTo>
                  <a:lnTo>
                    <a:pt x="0" y="3"/>
                  </a:lnTo>
                  <a:lnTo>
                    <a:pt x="0" y="3"/>
                  </a:lnTo>
                  <a:lnTo>
                    <a:pt x="1" y="4"/>
                  </a:lnTo>
                  <a:lnTo>
                    <a:pt x="0" y="3"/>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5" name="Freeform 1264"/>
            <p:cNvSpPr>
              <a:spLocks/>
            </p:cNvSpPr>
            <p:nvPr/>
          </p:nvSpPr>
          <p:spPr bwMode="auto">
            <a:xfrm>
              <a:off x="5503" y="1516"/>
              <a:ext cx="1" cy="237"/>
            </a:xfrm>
            <a:custGeom>
              <a:avLst/>
              <a:gdLst>
                <a:gd name="T0" fmla="*/ 1 w 3"/>
                <a:gd name="T1" fmla="*/ 2 h 475"/>
                <a:gd name="T2" fmla="*/ 0 w 3"/>
                <a:gd name="T3" fmla="*/ 1 h 475"/>
                <a:gd name="T4" fmla="*/ 0 w 3"/>
                <a:gd name="T5" fmla="*/ 475 h 475"/>
                <a:gd name="T6" fmla="*/ 3 w 3"/>
                <a:gd name="T7" fmla="*/ 475 h 475"/>
                <a:gd name="T8" fmla="*/ 3 w 3"/>
                <a:gd name="T9" fmla="*/ 1 h 475"/>
                <a:gd name="T10" fmla="*/ 2 w 3"/>
                <a:gd name="T11" fmla="*/ 0 h 475"/>
                <a:gd name="T12" fmla="*/ 3 w 3"/>
                <a:gd name="T13" fmla="*/ 1 h 475"/>
                <a:gd name="T14" fmla="*/ 3 w 3"/>
                <a:gd name="T15" fmla="*/ 0 h 475"/>
                <a:gd name="T16" fmla="*/ 2 w 3"/>
                <a:gd name="T17" fmla="*/ 0 h 475"/>
                <a:gd name="T18" fmla="*/ 2 w 3"/>
                <a:gd name="T19" fmla="*/ 2 h 475"/>
                <a:gd name="T20" fmla="*/ 2 w 3"/>
                <a:gd name="T21" fmla="*/ 2 h 475"/>
                <a:gd name="T22" fmla="*/ 1 w 3"/>
                <a:gd name="T2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75">
                  <a:moveTo>
                    <a:pt x="1" y="2"/>
                  </a:moveTo>
                  <a:lnTo>
                    <a:pt x="0" y="1"/>
                  </a:lnTo>
                  <a:lnTo>
                    <a:pt x="0" y="475"/>
                  </a:lnTo>
                  <a:lnTo>
                    <a:pt x="3" y="475"/>
                  </a:lnTo>
                  <a:lnTo>
                    <a:pt x="3" y="1"/>
                  </a:lnTo>
                  <a:lnTo>
                    <a:pt x="2" y="0"/>
                  </a:lnTo>
                  <a:lnTo>
                    <a:pt x="3" y="1"/>
                  </a:lnTo>
                  <a:lnTo>
                    <a:pt x="3" y="0"/>
                  </a:lnTo>
                  <a:lnTo>
                    <a:pt x="2" y="0"/>
                  </a:lnTo>
                  <a:lnTo>
                    <a:pt x="2" y="2"/>
                  </a:lnTo>
                  <a:lnTo>
                    <a:pt x="2" y="2"/>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6" name="Freeform 1265"/>
            <p:cNvSpPr>
              <a:spLocks/>
            </p:cNvSpPr>
            <p:nvPr/>
          </p:nvSpPr>
          <p:spPr bwMode="auto">
            <a:xfrm>
              <a:off x="5461" y="1516"/>
              <a:ext cx="43" cy="1"/>
            </a:xfrm>
            <a:custGeom>
              <a:avLst/>
              <a:gdLst>
                <a:gd name="T0" fmla="*/ 0 w 85"/>
                <a:gd name="T1" fmla="*/ 2 h 2"/>
                <a:gd name="T2" fmla="*/ 2 w 85"/>
                <a:gd name="T3" fmla="*/ 2 h 2"/>
                <a:gd name="T4" fmla="*/ 85 w 85"/>
                <a:gd name="T5" fmla="*/ 2 h 2"/>
                <a:gd name="T6" fmla="*/ 85 w 85"/>
                <a:gd name="T7" fmla="*/ 0 h 2"/>
                <a:gd name="T8" fmla="*/ 2 w 85"/>
                <a:gd name="T9" fmla="*/ 0 h 2"/>
                <a:gd name="T10" fmla="*/ 3 w 85"/>
                <a:gd name="T11" fmla="*/ 0 h 2"/>
                <a:gd name="T12" fmla="*/ 1 w 85"/>
                <a:gd name="T13" fmla="*/ 2 h 2"/>
                <a:gd name="T14" fmla="*/ 1 w 85"/>
                <a:gd name="T15" fmla="*/ 2 h 2"/>
                <a:gd name="T16" fmla="*/ 2 w 85"/>
                <a:gd name="T17" fmla="*/ 2 h 2"/>
                <a:gd name="T18" fmla="*/ 1 w 85"/>
                <a:gd name="T19" fmla="*/ 2 h 2"/>
                <a:gd name="T20" fmla="*/ 1 w 85"/>
                <a:gd name="T21" fmla="*/ 2 h 2"/>
                <a:gd name="T22" fmla="*/ 0 w 8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
                  <a:moveTo>
                    <a:pt x="0" y="2"/>
                  </a:moveTo>
                  <a:lnTo>
                    <a:pt x="2" y="2"/>
                  </a:lnTo>
                  <a:lnTo>
                    <a:pt x="85" y="2"/>
                  </a:lnTo>
                  <a:lnTo>
                    <a:pt x="85" y="0"/>
                  </a:lnTo>
                  <a:lnTo>
                    <a:pt x="2" y="0"/>
                  </a:lnTo>
                  <a:lnTo>
                    <a:pt x="3" y="0"/>
                  </a:lnTo>
                  <a:lnTo>
                    <a:pt x="1" y="2"/>
                  </a:lnTo>
                  <a:lnTo>
                    <a:pt x="1" y="2"/>
                  </a:lnTo>
                  <a:lnTo>
                    <a:pt x="2" y="2"/>
                  </a:lnTo>
                  <a:lnTo>
                    <a:pt x="1"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7" name="Freeform 1266"/>
            <p:cNvSpPr>
              <a:spLocks/>
            </p:cNvSpPr>
            <p:nvPr/>
          </p:nvSpPr>
          <p:spPr bwMode="auto">
            <a:xfrm>
              <a:off x="5458" y="1513"/>
              <a:ext cx="5" cy="4"/>
            </a:xfrm>
            <a:custGeom>
              <a:avLst/>
              <a:gdLst>
                <a:gd name="T0" fmla="*/ 2 w 10"/>
                <a:gd name="T1" fmla="*/ 0 h 7"/>
                <a:gd name="T2" fmla="*/ 2 w 10"/>
                <a:gd name="T3" fmla="*/ 3 h 7"/>
                <a:gd name="T4" fmla="*/ 8 w 10"/>
                <a:gd name="T5" fmla="*/ 7 h 7"/>
                <a:gd name="T6" fmla="*/ 10 w 10"/>
                <a:gd name="T7" fmla="*/ 5 h 7"/>
                <a:gd name="T8" fmla="*/ 4 w 10"/>
                <a:gd name="T9" fmla="*/ 1 h 7"/>
                <a:gd name="T10" fmla="*/ 3 w 10"/>
                <a:gd name="T11" fmla="*/ 3 h 7"/>
                <a:gd name="T12" fmla="*/ 3 w 10"/>
                <a:gd name="T13" fmla="*/ 0 h 7"/>
                <a:gd name="T14" fmla="*/ 0 w 10"/>
                <a:gd name="T15" fmla="*/ 0 h 7"/>
                <a:gd name="T16" fmla="*/ 2 w 10"/>
                <a:gd name="T17" fmla="*/ 3 h 7"/>
                <a:gd name="T18" fmla="*/ 3 w 10"/>
                <a:gd name="T19" fmla="*/ 0 h 7"/>
                <a:gd name="T20" fmla="*/ 3 w 10"/>
                <a:gd name="T21" fmla="*/ 0 h 7"/>
                <a:gd name="T22" fmla="*/ 2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2" y="0"/>
                  </a:moveTo>
                  <a:lnTo>
                    <a:pt x="2" y="3"/>
                  </a:lnTo>
                  <a:lnTo>
                    <a:pt x="8" y="7"/>
                  </a:lnTo>
                  <a:lnTo>
                    <a:pt x="10" y="5"/>
                  </a:lnTo>
                  <a:lnTo>
                    <a:pt x="4" y="1"/>
                  </a:lnTo>
                  <a:lnTo>
                    <a:pt x="3" y="3"/>
                  </a:lnTo>
                  <a:lnTo>
                    <a:pt x="3" y="0"/>
                  </a:lnTo>
                  <a:lnTo>
                    <a:pt x="0" y="0"/>
                  </a:lnTo>
                  <a:lnTo>
                    <a:pt x="2" y="3"/>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8" name="Freeform 1267"/>
            <p:cNvSpPr>
              <a:spLocks/>
            </p:cNvSpPr>
            <p:nvPr/>
          </p:nvSpPr>
          <p:spPr bwMode="auto">
            <a:xfrm>
              <a:off x="5460" y="1513"/>
              <a:ext cx="47" cy="1"/>
            </a:xfrm>
            <a:custGeom>
              <a:avLst/>
              <a:gdLst>
                <a:gd name="T0" fmla="*/ 94 w 95"/>
                <a:gd name="T1" fmla="*/ 1 h 3"/>
                <a:gd name="T2" fmla="*/ 93 w 95"/>
                <a:gd name="T3" fmla="*/ 0 h 3"/>
                <a:gd name="T4" fmla="*/ 0 w 95"/>
                <a:gd name="T5" fmla="*/ 0 h 3"/>
                <a:gd name="T6" fmla="*/ 0 w 95"/>
                <a:gd name="T7" fmla="*/ 3 h 3"/>
                <a:gd name="T8" fmla="*/ 93 w 95"/>
                <a:gd name="T9" fmla="*/ 3 h 3"/>
                <a:gd name="T10" fmla="*/ 92 w 95"/>
                <a:gd name="T11" fmla="*/ 2 h 3"/>
                <a:gd name="T12" fmla="*/ 95 w 95"/>
                <a:gd name="T13" fmla="*/ 2 h 3"/>
                <a:gd name="T14" fmla="*/ 95 w 95"/>
                <a:gd name="T15" fmla="*/ 0 h 3"/>
                <a:gd name="T16" fmla="*/ 93 w 95"/>
                <a:gd name="T17" fmla="*/ 0 h 3"/>
                <a:gd name="T18" fmla="*/ 95 w 95"/>
                <a:gd name="T19" fmla="*/ 2 h 3"/>
                <a:gd name="T20" fmla="*/ 95 w 95"/>
                <a:gd name="T21" fmla="*/ 2 h 3"/>
                <a:gd name="T22" fmla="*/ 94 w 9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
                  <a:moveTo>
                    <a:pt x="94" y="1"/>
                  </a:moveTo>
                  <a:lnTo>
                    <a:pt x="93" y="0"/>
                  </a:lnTo>
                  <a:lnTo>
                    <a:pt x="0" y="0"/>
                  </a:lnTo>
                  <a:lnTo>
                    <a:pt x="0" y="3"/>
                  </a:lnTo>
                  <a:lnTo>
                    <a:pt x="93" y="3"/>
                  </a:lnTo>
                  <a:lnTo>
                    <a:pt x="92" y="2"/>
                  </a:lnTo>
                  <a:lnTo>
                    <a:pt x="95" y="2"/>
                  </a:lnTo>
                  <a:lnTo>
                    <a:pt x="95" y="0"/>
                  </a:lnTo>
                  <a:lnTo>
                    <a:pt x="93" y="0"/>
                  </a:lnTo>
                  <a:lnTo>
                    <a:pt x="95" y="2"/>
                  </a:lnTo>
                  <a:lnTo>
                    <a:pt x="95" y="2"/>
                  </a:lnTo>
                  <a:lnTo>
                    <a:pt x="9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69" name="Freeform 1268"/>
            <p:cNvSpPr>
              <a:spLocks/>
            </p:cNvSpPr>
            <p:nvPr/>
          </p:nvSpPr>
          <p:spPr bwMode="auto">
            <a:xfrm>
              <a:off x="5552" y="1555"/>
              <a:ext cx="2" cy="24"/>
            </a:xfrm>
            <a:custGeom>
              <a:avLst/>
              <a:gdLst>
                <a:gd name="T0" fmla="*/ 1 w 3"/>
                <a:gd name="T1" fmla="*/ 48 h 48"/>
                <a:gd name="T2" fmla="*/ 3 w 3"/>
                <a:gd name="T3" fmla="*/ 47 h 48"/>
                <a:gd name="T4" fmla="*/ 3 w 3"/>
                <a:gd name="T5" fmla="*/ 0 h 48"/>
                <a:gd name="T6" fmla="*/ 0 w 3"/>
                <a:gd name="T7" fmla="*/ 0 h 48"/>
                <a:gd name="T8" fmla="*/ 0 w 3"/>
                <a:gd name="T9" fmla="*/ 47 h 48"/>
                <a:gd name="T10" fmla="*/ 1 w 3"/>
                <a:gd name="T11" fmla="*/ 45 h 48"/>
                <a:gd name="T12" fmla="*/ 1 w 3"/>
                <a:gd name="T13" fmla="*/ 48 h 48"/>
                <a:gd name="T14" fmla="*/ 3 w 3"/>
                <a:gd name="T15" fmla="*/ 48 h 48"/>
                <a:gd name="T16" fmla="*/ 3 w 3"/>
                <a:gd name="T17" fmla="*/ 47 h 48"/>
                <a:gd name="T18" fmla="*/ 1 w 3"/>
                <a:gd name="T19" fmla="*/ 48 h 48"/>
                <a:gd name="T20" fmla="*/ 1 w 3"/>
                <a:gd name="T21" fmla="*/ 48 h 48"/>
                <a:gd name="T22" fmla="*/ 1 w 3"/>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8">
                  <a:moveTo>
                    <a:pt x="1" y="48"/>
                  </a:moveTo>
                  <a:lnTo>
                    <a:pt x="3" y="47"/>
                  </a:lnTo>
                  <a:lnTo>
                    <a:pt x="3" y="0"/>
                  </a:lnTo>
                  <a:lnTo>
                    <a:pt x="0" y="0"/>
                  </a:lnTo>
                  <a:lnTo>
                    <a:pt x="0" y="47"/>
                  </a:lnTo>
                  <a:lnTo>
                    <a:pt x="1" y="45"/>
                  </a:lnTo>
                  <a:lnTo>
                    <a:pt x="1" y="48"/>
                  </a:lnTo>
                  <a:lnTo>
                    <a:pt x="3" y="48"/>
                  </a:lnTo>
                  <a:lnTo>
                    <a:pt x="3" y="47"/>
                  </a:lnTo>
                  <a:lnTo>
                    <a:pt x="1" y="48"/>
                  </a:lnTo>
                  <a:lnTo>
                    <a:pt x="1" y="48"/>
                  </a:lnTo>
                  <a:lnTo>
                    <a:pt x="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0" name="Freeform 1269"/>
            <p:cNvSpPr>
              <a:spLocks/>
            </p:cNvSpPr>
            <p:nvPr/>
          </p:nvSpPr>
          <p:spPr bwMode="auto">
            <a:xfrm>
              <a:off x="4309" y="1578"/>
              <a:ext cx="1244" cy="1"/>
            </a:xfrm>
            <a:custGeom>
              <a:avLst/>
              <a:gdLst>
                <a:gd name="T0" fmla="*/ 0 w 2488"/>
                <a:gd name="T1" fmla="*/ 3 h 3"/>
                <a:gd name="T2" fmla="*/ 2488 w 2488"/>
                <a:gd name="T3" fmla="*/ 3 h 3"/>
                <a:gd name="T4" fmla="*/ 2488 w 2488"/>
                <a:gd name="T5" fmla="*/ 0 h 3"/>
                <a:gd name="T6" fmla="*/ 0 w 2488"/>
                <a:gd name="T7" fmla="*/ 0 h 3"/>
                <a:gd name="T8" fmla="*/ 0 w 2488"/>
                <a:gd name="T9" fmla="*/ 3 h 3"/>
                <a:gd name="T10" fmla="*/ 0 w 2488"/>
                <a:gd name="T11" fmla="*/ 3 h 3"/>
                <a:gd name="T12" fmla="*/ 0 w 24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488" h="3">
                  <a:moveTo>
                    <a:pt x="0" y="3"/>
                  </a:moveTo>
                  <a:lnTo>
                    <a:pt x="2488" y="3"/>
                  </a:lnTo>
                  <a:lnTo>
                    <a:pt x="2488" y="0"/>
                  </a:lnTo>
                  <a:lnTo>
                    <a:pt x="0" y="0"/>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1" name="Freeform 1270"/>
            <p:cNvSpPr>
              <a:spLocks/>
            </p:cNvSpPr>
            <p:nvPr/>
          </p:nvSpPr>
          <p:spPr bwMode="auto">
            <a:xfrm>
              <a:off x="4310" y="1701"/>
              <a:ext cx="1245" cy="2"/>
            </a:xfrm>
            <a:custGeom>
              <a:avLst/>
              <a:gdLst>
                <a:gd name="T0" fmla="*/ 2490 w 2490"/>
                <a:gd name="T1" fmla="*/ 1 h 3"/>
                <a:gd name="T2" fmla="*/ 2488 w 2490"/>
                <a:gd name="T3" fmla="*/ 0 h 3"/>
                <a:gd name="T4" fmla="*/ 0 w 2490"/>
                <a:gd name="T5" fmla="*/ 0 h 3"/>
                <a:gd name="T6" fmla="*/ 0 w 2490"/>
                <a:gd name="T7" fmla="*/ 3 h 3"/>
                <a:gd name="T8" fmla="*/ 2488 w 2490"/>
                <a:gd name="T9" fmla="*/ 3 h 3"/>
                <a:gd name="T10" fmla="*/ 2487 w 2490"/>
                <a:gd name="T11" fmla="*/ 2 h 3"/>
                <a:gd name="T12" fmla="*/ 2490 w 2490"/>
                <a:gd name="T13" fmla="*/ 2 h 3"/>
                <a:gd name="T14" fmla="*/ 2490 w 2490"/>
                <a:gd name="T15" fmla="*/ 0 h 3"/>
                <a:gd name="T16" fmla="*/ 2488 w 2490"/>
                <a:gd name="T17" fmla="*/ 0 h 3"/>
                <a:gd name="T18" fmla="*/ 2490 w 2490"/>
                <a:gd name="T19" fmla="*/ 2 h 3"/>
                <a:gd name="T20" fmla="*/ 2490 w 2490"/>
                <a:gd name="T21" fmla="*/ 2 h 3"/>
                <a:gd name="T22" fmla="*/ 2490 w 249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0" h="3">
                  <a:moveTo>
                    <a:pt x="2490" y="1"/>
                  </a:moveTo>
                  <a:lnTo>
                    <a:pt x="2488" y="0"/>
                  </a:lnTo>
                  <a:lnTo>
                    <a:pt x="0" y="0"/>
                  </a:lnTo>
                  <a:lnTo>
                    <a:pt x="0" y="3"/>
                  </a:lnTo>
                  <a:lnTo>
                    <a:pt x="2488" y="3"/>
                  </a:lnTo>
                  <a:lnTo>
                    <a:pt x="2487" y="2"/>
                  </a:lnTo>
                  <a:lnTo>
                    <a:pt x="2490" y="2"/>
                  </a:lnTo>
                  <a:lnTo>
                    <a:pt x="2490" y="0"/>
                  </a:lnTo>
                  <a:lnTo>
                    <a:pt x="2488" y="0"/>
                  </a:lnTo>
                  <a:lnTo>
                    <a:pt x="2490" y="2"/>
                  </a:lnTo>
                  <a:lnTo>
                    <a:pt x="2490" y="2"/>
                  </a:lnTo>
                  <a:lnTo>
                    <a:pt x="2490" y="1"/>
                  </a:lnTo>
                  <a:close/>
                </a:path>
              </a:pathLst>
            </a:custGeom>
            <a:solidFill>
              <a:srgbClr val="000000"/>
            </a:solidFill>
            <a:ln w="28575" cmpd="sng">
              <a:solidFill>
                <a:srgbClr val="000000"/>
              </a:solidFill>
              <a:round/>
              <a:headEnd/>
              <a:tailEnd/>
            </a:ln>
          </p:spPr>
          <p:txBody>
            <a:bodyPr/>
            <a:lstStyle/>
            <a:p>
              <a:endParaRPr lang="en-US">
                <a:solidFill>
                  <a:schemeClr val="tx1"/>
                </a:solidFill>
              </a:endParaRPr>
            </a:p>
          </p:txBody>
        </p:sp>
        <p:sp>
          <p:nvSpPr>
            <p:cNvPr id="1272" name="Freeform 1271"/>
            <p:cNvSpPr>
              <a:spLocks/>
            </p:cNvSpPr>
            <p:nvPr/>
          </p:nvSpPr>
          <p:spPr bwMode="auto">
            <a:xfrm>
              <a:off x="5552" y="1690"/>
              <a:ext cx="2" cy="23"/>
            </a:xfrm>
            <a:custGeom>
              <a:avLst/>
              <a:gdLst>
                <a:gd name="T0" fmla="*/ 1 w 3"/>
                <a:gd name="T1" fmla="*/ 47 h 47"/>
                <a:gd name="T2" fmla="*/ 3 w 3"/>
                <a:gd name="T3" fmla="*/ 46 h 47"/>
                <a:gd name="T4" fmla="*/ 3 w 3"/>
                <a:gd name="T5" fmla="*/ 0 h 47"/>
                <a:gd name="T6" fmla="*/ 0 w 3"/>
                <a:gd name="T7" fmla="*/ 0 h 47"/>
                <a:gd name="T8" fmla="*/ 0 w 3"/>
                <a:gd name="T9" fmla="*/ 46 h 47"/>
                <a:gd name="T10" fmla="*/ 1 w 3"/>
                <a:gd name="T11" fmla="*/ 45 h 47"/>
                <a:gd name="T12" fmla="*/ 1 w 3"/>
                <a:gd name="T13" fmla="*/ 47 h 47"/>
                <a:gd name="T14" fmla="*/ 3 w 3"/>
                <a:gd name="T15" fmla="*/ 47 h 47"/>
                <a:gd name="T16" fmla="*/ 3 w 3"/>
                <a:gd name="T17" fmla="*/ 46 h 47"/>
                <a:gd name="T18" fmla="*/ 1 w 3"/>
                <a:gd name="T19" fmla="*/ 47 h 47"/>
                <a:gd name="T20" fmla="*/ 1 w 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7">
                  <a:moveTo>
                    <a:pt x="1" y="47"/>
                  </a:moveTo>
                  <a:lnTo>
                    <a:pt x="3" y="46"/>
                  </a:lnTo>
                  <a:lnTo>
                    <a:pt x="3" y="0"/>
                  </a:lnTo>
                  <a:lnTo>
                    <a:pt x="0" y="0"/>
                  </a:lnTo>
                  <a:lnTo>
                    <a:pt x="0" y="46"/>
                  </a:lnTo>
                  <a:lnTo>
                    <a:pt x="1" y="45"/>
                  </a:lnTo>
                  <a:lnTo>
                    <a:pt x="1" y="47"/>
                  </a:lnTo>
                  <a:lnTo>
                    <a:pt x="3" y="47"/>
                  </a:lnTo>
                  <a:lnTo>
                    <a:pt x="3" y="46"/>
                  </a:lnTo>
                  <a:lnTo>
                    <a:pt x="1" y="47"/>
                  </a:lnTo>
                  <a:lnTo>
                    <a:pt x="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3" name="Freeform 1272"/>
            <p:cNvSpPr>
              <a:spLocks/>
            </p:cNvSpPr>
            <p:nvPr/>
          </p:nvSpPr>
          <p:spPr bwMode="auto">
            <a:xfrm>
              <a:off x="4310" y="1712"/>
              <a:ext cx="1243" cy="1"/>
            </a:xfrm>
            <a:custGeom>
              <a:avLst/>
              <a:gdLst>
                <a:gd name="T0" fmla="*/ 0 w 2486"/>
                <a:gd name="T1" fmla="*/ 2 h 2"/>
                <a:gd name="T2" fmla="*/ 2486 w 2486"/>
                <a:gd name="T3" fmla="*/ 2 h 2"/>
                <a:gd name="T4" fmla="*/ 2486 w 2486"/>
                <a:gd name="T5" fmla="*/ 0 h 2"/>
                <a:gd name="T6" fmla="*/ 0 w 2486"/>
                <a:gd name="T7" fmla="*/ 0 h 2"/>
                <a:gd name="T8" fmla="*/ 0 w 2486"/>
                <a:gd name="T9" fmla="*/ 2 h 2"/>
                <a:gd name="T10" fmla="*/ 0 w 2486"/>
                <a:gd name="T11" fmla="*/ 2 h 2"/>
              </a:gdLst>
              <a:ahLst/>
              <a:cxnLst>
                <a:cxn ang="0">
                  <a:pos x="T0" y="T1"/>
                </a:cxn>
                <a:cxn ang="0">
                  <a:pos x="T2" y="T3"/>
                </a:cxn>
                <a:cxn ang="0">
                  <a:pos x="T4" y="T5"/>
                </a:cxn>
                <a:cxn ang="0">
                  <a:pos x="T6" y="T7"/>
                </a:cxn>
                <a:cxn ang="0">
                  <a:pos x="T8" y="T9"/>
                </a:cxn>
                <a:cxn ang="0">
                  <a:pos x="T10" y="T11"/>
                </a:cxn>
              </a:cxnLst>
              <a:rect l="0" t="0" r="r" b="b"/>
              <a:pathLst>
                <a:path w="2486" h="2">
                  <a:moveTo>
                    <a:pt x="0" y="2"/>
                  </a:moveTo>
                  <a:lnTo>
                    <a:pt x="2486" y="2"/>
                  </a:lnTo>
                  <a:lnTo>
                    <a:pt x="2486"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4" name="Line 1274"/>
            <p:cNvSpPr>
              <a:spLocks noChangeShapeType="1"/>
            </p:cNvSpPr>
            <p:nvPr/>
          </p:nvSpPr>
          <p:spPr bwMode="auto">
            <a:xfrm flipH="1" flipV="1">
              <a:off x="4309" y="1578"/>
              <a:ext cx="1245"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75" name="Freeform 1274"/>
            <p:cNvSpPr>
              <a:spLocks/>
            </p:cNvSpPr>
            <p:nvPr/>
          </p:nvSpPr>
          <p:spPr bwMode="auto">
            <a:xfrm>
              <a:off x="4492" y="1712"/>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sp>
          <p:nvSpPr>
            <p:cNvPr id="1276" name="Freeform 1275"/>
            <p:cNvSpPr>
              <a:spLocks/>
            </p:cNvSpPr>
            <p:nvPr/>
          </p:nvSpPr>
          <p:spPr bwMode="auto">
            <a:xfrm>
              <a:off x="4385" y="1713"/>
              <a:ext cx="45" cy="10"/>
            </a:xfrm>
            <a:custGeom>
              <a:avLst/>
              <a:gdLst>
                <a:gd name="T0" fmla="*/ 89 w 89"/>
                <a:gd name="T1" fmla="*/ 0 h 20"/>
                <a:gd name="T2" fmla="*/ 89 w 89"/>
                <a:gd name="T3" fmla="*/ 20 h 20"/>
                <a:gd name="T4" fmla="*/ 0 w 89"/>
                <a:gd name="T5" fmla="*/ 20 h 20"/>
                <a:gd name="T6" fmla="*/ 0 w 89"/>
                <a:gd name="T7" fmla="*/ 1 h 20"/>
                <a:gd name="T8" fmla="*/ 89 w 89"/>
                <a:gd name="T9" fmla="*/ 1 h 20"/>
                <a:gd name="T10" fmla="*/ 89 w 89"/>
                <a:gd name="T11" fmla="*/ 1 h 20"/>
                <a:gd name="T12" fmla="*/ 89 w 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9" h="20">
                  <a:moveTo>
                    <a:pt x="89" y="0"/>
                  </a:moveTo>
                  <a:lnTo>
                    <a:pt x="89" y="20"/>
                  </a:lnTo>
                  <a:lnTo>
                    <a:pt x="0" y="20"/>
                  </a:lnTo>
                  <a:lnTo>
                    <a:pt x="0" y="1"/>
                  </a:lnTo>
                  <a:lnTo>
                    <a:pt x="89" y="1"/>
                  </a:lnTo>
                  <a:lnTo>
                    <a:pt x="89" y="1"/>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1"/>
                </a:solidFill>
              </a:endParaRPr>
            </a:p>
          </p:txBody>
        </p:sp>
      </p:grpSp>
      <p:sp>
        <p:nvSpPr>
          <p:cNvPr id="1277" name="Line 1277"/>
          <p:cNvSpPr>
            <a:spLocks noChangeShapeType="1"/>
          </p:cNvSpPr>
          <p:nvPr/>
        </p:nvSpPr>
        <p:spPr bwMode="auto">
          <a:xfrm>
            <a:off x="5386388" y="1284288"/>
            <a:ext cx="0" cy="172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78" name="Line 1278"/>
          <p:cNvSpPr>
            <a:spLocks noChangeShapeType="1"/>
          </p:cNvSpPr>
          <p:nvPr/>
        </p:nvSpPr>
        <p:spPr bwMode="auto">
          <a:xfrm>
            <a:off x="3708400" y="1298575"/>
            <a:ext cx="0" cy="16367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79" name="Line 1279"/>
          <p:cNvSpPr>
            <a:spLocks noChangeShapeType="1"/>
          </p:cNvSpPr>
          <p:nvPr/>
        </p:nvSpPr>
        <p:spPr bwMode="auto">
          <a:xfrm>
            <a:off x="278534" y="1517940"/>
            <a:ext cx="50711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0" name="Rectangle 1279"/>
          <p:cNvSpPr>
            <a:spLocks noChangeArrowheads="1"/>
          </p:cNvSpPr>
          <p:nvPr/>
        </p:nvSpPr>
        <p:spPr bwMode="auto">
          <a:xfrm>
            <a:off x="806428" y="1386980"/>
            <a:ext cx="1990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dirty="0">
                <a:solidFill>
                  <a:schemeClr val="tx1"/>
                </a:solidFill>
                <a:latin typeface="Arial" pitchFamily="34" charset="0"/>
                <a:cs typeface="Arial" pitchFamily="34" charset="0"/>
              </a:rPr>
              <a:t>Train </a:t>
            </a:r>
            <a:r>
              <a:rPr lang="en-US" sz="1800" b="1" dirty="0" smtClean="0">
                <a:solidFill>
                  <a:schemeClr val="tx1"/>
                </a:solidFill>
                <a:latin typeface="Arial" pitchFamily="34" charset="0"/>
                <a:cs typeface="Arial" pitchFamily="34" charset="0"/>
              </a:rPr>
              <a:t>20-40 sec. distant</a:t>
            </a:r>
            <a:endParaRPr lang="en-US" sz="1800" b="1" dirty="0">
              <a:solidFill>
                <a:schemeClr val="tx1"/>
              </a:solidFill>
              <a:latin typeface="Arial" pitchFamily="34" charset="0"/>
              <a:cs typeface="Arial" pitchFamily="34" charset="0"/>
            </a:endParaRPr>
          </a:p>
        </p:txBody>
      </p:sp>
      <p:sp>
        <p:nvSpPr>
          <p:cNvPr id="1281" name="Line 1281"/>
          <p:cNvSpPr>
            <a:spLocks noChangeShapeType="1"/>
          </p:cNvSpPr>
          <p:nvPr/>
        </p:nvSpPr>
        <p:spPr bwMode="auto">
          <a:xfrm>
            <a:off x="7528152" y="1512888"/>
            <a:ext cx="10191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2" name="Line 1283"/>
          <p:cNvSpPr>
            <a:spLocks noChangeShapeType="1"/>
          </p:cNvSpPr>
          <p:nvPr/>
        </p:nvSpPr>
        <p:spPr bwMode="auto">
          <a:xfrm flipH="1" flipV="1">
            <a:off x="5643562" y="2587626"/>
            <a:ext cx="509587" cy="14208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3" name="Rectangle 1282"/>
          <p:cNvSpPr>
            <a:spLocks noChangeArrowheads="1"/>
          </p:cNvSpPr>
          <p:nvPr/>
        </p:nvSpPr>
        <p:spPr bwMode="auto">
          <a:xfrm>
            <a:off x="6019801" y="2621389"/>
            <a:ext cx="30337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1" dirty="0" smtClean="0">
                <a:solidFill>
                  <a:schemeClr val="tx1"/>
                </a:solidFill>
                <a:latin typeface="Arial" pitchFamily="34" charset="0"/>
                <a:cs typeface="Arial" pitchFamily="34" charset="0"/>
              </a:rPr>
              <a:t>Conventional </a:t>
            </a:r>
          </a:p>
          <a:p>
            <a:r>
              <a:rPr lang="en-US" sz="1800" b="1" dirty="0" smtClean="0">
                <a:solidFill>
                  <a:schemeClr val="tx1"/>
                </a:solidFill>
                <a:latin typeface="Arial" pitchFamily="34" charset="0"/>
                <a:cs typeface="Arial" pitchFamily="34" charset="0"/>
              </a:rPr>
              <a:t>RR Grade Crossing Equipped with </a:t>
            </a:r>
            <a:r>
              <a:rPr lang="en-US" sz="1800" b="1" dirty="0" smtClean="0">
                <a:solidFill>
                  <a:schemeClr val="tx1"/>
                </a:solidFill>
                <a:latin typeface="Arial" pitchFamily="34" charset="0"/>
                <a:cs typeface="Arial" pitchFamily="34" charset="0"/>
              </a:rPr>
              <a:t>RSE</a:t>
            </a:r>
          </a:p>
          <a:p>
            <a:endParaRPr lang="en-US" sz="1800" b="1" dirty="0">
              <a:solidFill>
                <a:schemeClr val="tx1"/>
              </a:solidFill>
              <a:latin typeface="Arial" pitchFamily="34" charset="0"/>
              <a:cs typeface="Arial" pitchFamily="34" charset="0"/>
            </a:endParaRPr>
          </a:p>
          <a:p>
            <a:r>
              <a:rPr lang="en-US" sz="1800" b="1" dirty="0" smtClean="0">
                <a:solidFill>
                  <a:schemeClr val="tx1"/>
                </a:solidFill>
                <a:latin typeface="Arial" pitchFamily="34" charset="0"/>
                <a:cs typeface="Arial" pitchFamily="34" charset="0"/>
              </a:rPr>
              <a:t>RSE warning range increased compared to conventional equipment</a:t>
            </a:r>
          </a:p>
          <a:p>
            <a:endParaRPr lang="en-US" sz="1800" b="1" dirty="0">
              <a:solidFill>
                <a:schemeClr val="tx1"/>
              </a:solidFill>
              <a:latin typeface="Arial" pitchFamily="34" charset="0"/>
              <a:cs typeface="Arial" pitchFamily="34" charset="0"/>
            </a:endParaRPr>
          </a:p>
          <a:p>
            <a:r>
              <a:rPr lang="en-US" sz="1800" b="1" dirty="0" smtClean="0">
                <a:solidFill>
                  <a:schemeClr val="tx1"/>
                </a:solidFill>
                <a:latin typeface="Arial" pitchFamily="34" charset="0"/>
                <a:cs typeface="Arial" pitchFamily="34" charset="0"/>
              </a:rPr>
              <a:t>Can also be used at non-signalized crossings</a:t>
            </a:r>
            <a:endParaRPr lang="en-US" sz="1800" b="1" dirty="0">
              <a:solidFill>
                <a:schemeClr val="tx1"/>
              </a:solidFill>
              <a:latin typeface="Arial" pitchFamily="34" charset="0"/>
              <a:cs typeface="Arial" pitchFamily="34" charset="0"/>
            </a:endParaRPr>
          </a:p>
        </p:txBody>
      </p:sp>
      <p:sp>
        <p:nvSpPr>
          <p:cNvPr id="1284" name="Line 1291"/>
          <p:cNvSpPr>
            <a:spLocks noChangeShapeType="1"/>
          </p:cNvSpPr>
          <p:nvPr/>
        </p:nvSpPr>
        <p:spPr bwMode="auto">
          <a:xfrm>
            <a:off x="4419600" y="5459115"/>
            <a:ext cx="0" cy="3857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5" name="Rectangle 1284"/>
          <p:cNvSpPr>
            <a:spLocks noChangeArrowheads="1"/>
          </p:cNvSpPr>
          <p:nvPr/>
        </p:nvSpPr>
        <p:spPr bwMode="auto">
          <a:xfrm>
            <a:off x="3851275" y="4997450"/>
            <a:ext cx="1397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dirty="0">
                <a:solidFill>
                  <a:schemeClr val="tx1"/>
                </a:solidFill>
                <a:latin typeface="Arial" pitchFamily="34" charset="0"/>
                <a:cs typeface="Arial" pitchFamily="34" charset="0"/>
              </a:rPr>
              <a:t>Range up to 1100 </a:t>
            </a:r>
            <a:r>
              <a:rPr lang="en-US" sz="1800" b="1" dirty="0" err="1">
                <a:solidFill>
                  <a:schemeClr val="tx1"/>
                </a:solidFill>
                <a:latin typeface="Arial" pitchFamily="34" charset="0"/>
                <a:cs typeface="Arial" pitchFamily="34" charset="0"/>
              </a:rPr>
              <a:t>ft</a:t>
            </a:r>
            <a:endParaRPr lang="en-US" sz="1800" b="1" dirty="0">
              <a:solidFill>
                <a:schemeClr val="tx1"/>
              </a:solidFill>
              <a:latin typeface="Arial" pitchFamily="34" charset="0"/>
              <a:cs typeface="Arial" pitchFamily="34" charset="0"/>
            </a:endParaRPr>
          </a:p>
        </p:txBody>
      </p:sp>
      <p:sp>
        <p:nvSpPr>
          <p:cNvPr id="1286" name="Line 1302"/>
          <p:cNvSpPr>
            <a:spLocks noChangeShapeType="1"/>
          </p:cNvSpPr>
          <p:nvPr/>
        </p:nvSpPr>
        <p:spPr bwMode="auto">
          <a:xfrm>
            <a:off x="4699000" y="3073400"/>
            <a:ext cx="584200" cy="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7" name="Rectangle 1321"/>
          <p:cNvSpPr>
            <a:spLocks noChangeArrowheads="1"/>
          </p:cNvSpPr>
          <p:nvPr/>
        </p:nvSpPr>
        <p:spPr bwMode="auto">
          <a:xfrm>
            <a:off x="5898355" y="5715586"/>
            <a:ext cx="2209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chemeClr val="tx1"/>
                </a:solidFill>
                <a:latin typeface="Arial" pitchFamily="34" charset="0"/>
                <a:cs typeface="Arial" pitchFamily="34" charset="0"/>
              </a:rPr>
              <a:t>RR Warning </a:t>
            </a:r>
            <a:r>
              <a:rPr lang="en-US" sz="1600" dirty="0">
                <a:solidFill>
                  <a:schemeClr val="tx1"/>
                </a:solidFill>
                <a:latin typeface="Arial" pitchFamily="34" charset="0"/>
                <a:cs typeface="Arial" pitchFamily="34" charset="0"/>
              </a:rPr>
              <a:t>Sign</a:t>
            </a:r>
          </a:p>
        </p:txBody>
      </p:sp>
      <p:sp>
        <p:nvSpPr>
          <p:cNvPr id="1288" name="Line 1323"/>
          <p:cNvSpPr>
            <a:spLocks noChangeShapeType="1"/>
          </p:cNvSpPr>
          <p:nvPr/>
        </p:nvSpPr>
        <p:spPr bwMode="auto">
          <a:xfrm rot="5400000">
            <a:off x="5757863" y="5770563"/>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aphicFrame>
        <p:nvGraphicFramePr>
          <p:cNvPr id="1289" name="Object 3"/>
          <p:cNvGraphicFramePr>
            <a:graphicFrameLocks noChangeAspect="1"/>
          </p:cNvGraphicFramePr>
          <p:nvPr>
            <p:extLst>
              <p:ext uri="{D42A27DB-BD31-4B8C-83A1-F6EECF244321}">
                <p14:modId xmlns:p14="http://schemas.microsoft.com/office/powerpoint/2010/main" val="436333423"/>
              </p:ext>
            </p:extLst>
          </p:nvPr>
        </p:nvGraphicFramePr>
        <p:xfrm>
          <a:off x="4310063" y="2269116"/>
          <a:ext cx="1447800" cy="1008494"/>
        </p:xfrm>
        <a:graphic>
          <a:graphicData uri="http://schemas.openxmlformats.org/presentationml/2006/ole">
            <mc:AlternateContent xmlns:mc="http://schemas.openxmlformats.org/markup-compatibility/2006">
              <mc:Choice xmlns:v="urn:schemas-microsoft-com:vml" Requires="v">
                <p:oleObj spid="_x0000_s20489" name="Clip" r:id="rId4" imgW="4579545" imgH="3164186" progId="">
                  <p:embed/>
                </p:oleObj>
              </mc:Choice>
              <mc:Fallback>
                <p:oleObj name="Clip" r:id="rId4" imgW="4579545" imgH="31641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63" y="2269116"/>
                        <a:ext cx="1447800" cy="1008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 name="Oval 1289"/>
          <p:cNvSpPr>
            <a:spLocks noChangeArrowheads="1"/>
          </p:cNvSpPr>
          <p:nvPr/>
        </p:nvSpPr>
        <p:spPr bwMode="auto">
          <a:xfrm rot="10800000">
            <a:off x="5530161" y="2525713"/>
            <a:ext cx="113402" cy="12382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91" name="Line 1302"/>
          <p:cNvSpPr>
            <a:spLocks noChangeShapeType="1"/>
          </p:cNvSpPr>
          <p:nvPr/>
        </p:nvSpPr>
        <p:spPr bwMode="auto">
          <a:xfrm>
            <a:off x="4699000" y="3299547"/>
            <a:ext cx="579612" cy="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92" name="Rectangle 1291"/>
          <p:cNvSpPr>
            <a:spLocks noChangeArrowheads="1"/>
          </p:cNvSpPr>
          <p:nvPr/>
        </p:nvSpPr>
        <p:spPr bwMode="auto">
          <a:xfrm>
            <a:off x="5715597" y="1374387"/>
            <a:ext cx="1990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dirty="0">
                <a:solidFill>
                  <a:schemeClr val="tx1"/>
                </a:solidFill>
                <a:latin typeface="Arial" pitchFamily="34" charset="0"/>
                <a:cs typeface="Arial" pitchFamily="34" charset="0"/>
              </a:rPr>
              <a:t>Train </a:t>
            </a:r>
            <a:r>
              <a:rPr lang="en-US" sz="1800" b="1" dirty="0" smtClean="0">
                <a:solidFill>
                  <a:schemeClr val="tx1"/>
                </a:solidFill>
                <a:latin typeface="Arial" pitchFamily="34" charset="0"/>
                <a:cs typeface="Arial" pitchFamily="34" charset="0"/>
              </a:rPr>
              <a:t>20-40 sec. distant</a:t>
            </a:r>
            <a:endParaRPr lang="en-US" sz="1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R_329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Commercial Vehicle </a:t>
            </a:r>
            <a:r>
              <a:rPr lang="en-US" dirty="0" smtClean="0"/>
              <a:t>Applications – </a:t>
            </a:r>
            <a:r>
              <a:rPr lang="en-US" dirty="0" smtClean="0"/>
              <a:t/>
            </a:r>
            <a:br>
              <a:rPr lang="en-US" dirty="0" smtClean="0"/>
            </a:br>
            <a:r>
              <a:rPr lang="en-US" dirty="0" smtClean="0"/>
              <a:t>V2V </a:t>
            </a:r>
            <a:r>
              <a:rPr lang="en-US" dirty="0" smtClean="0"/>
              <a:t>and V2I</a:t>
            </a:r>
            <a:endParaRPr lang="en-US" dirty="0"/>
          </a:p>
        </p:txBody>
      </p:sp>
      <p:sp>
        <p:nvSpPr>
          <p:cNvPr id="3" name="Content Placeholder 2"/>
          <p:cNvSpPr>
            <a:spLocks noGrp="1"/>
          </p:cNvSpPr>
          <p:nvPr>
            <p:ph idx="1"/>
          </p:nvPr>
        </p:nvSpPr>
        <p:spPr>
          <a:xfrm>
            <a:off x="685800" y="1752600"/>
            <a:ext cx="7770813" cy="4419600"/>
          </a:xfrm>
        </p:spPr>
        <p:txBody>
          <a:bodyPr/>
          <a:lstStyle/>
          <a:p>
            <a:pPr marL="0" indent="0">
              <a:buNone/>
            </a:pPr>
            <a:r>
              <a:rPr lang="en-US" dirty="0" smtClean="0"/>
              <a:t>CVO Significant Benefit from </a:t>
            </a:r>
            <a:r>
              <a:rPr lang="en-US" u="sng" dirty="0" smtClean="0"/>
              <a:t>Safety</a:t>
            </a:r>
            <a:r>
              <a:rPr lang="en-US" dirty="0" smtClean="0"/>
              <a:t> Applications</a:t>
            </a:r>
          </a:p>
          <a:p>
            <a:pPr marL="0" indent="0">
              <a:buNone/>
            </a:pPr>
            <a:r>
              <a:rPr lang="en-US" dirty="0" smtClean="0"/>
              <a:t>Plus Other CVO Centric Applications:</a:t>
            </a:r>
          </a:p>
          <a:p>
            <a:pPr lvl="1" indent="-342900">
              <a:buFont typeface="Arial" pitchFamily="34" charset="0"/>
              <a:buChar char="•"/>
            </a:pPr>
            <a:r>
              <a:rPr lang="en-US" sz="2400" b="1" dirty="0" smtClean="0"/>
              <a:t>Border Crossing</a:t>
            </a:r>
          </a:p>
          <a:p>
            <a:pPr lvl="1" indent="-342900">
              <a:buFont typeface="Arial" pitchFamily="34" charset="0"/>
              <a:buChar char="•"/>
            </a:pPr>
            <a:r>
              <a:rPr lang="en-US" sz="2400" b="1" dirty="0" smtClean="0"/>
              <a:t>Control Loss Warning</a:t>
            </a:r>
          </a:p>
          <a:p>
            <a:pPr lvl="1" indent="-342900">
              <a:buFont typeface="Arial" pitchFamily="34" charset="0"/>
              <a:buChar char="•"/>
            </a:pPr>
            <a:r>
              <a:rPr lang="en-US" sz="2400" b="1" dirty="0" smtClean="0"/>
              <a:t>Driver Log</a:t>
            </a:r>
          </a:p>
          <a:p>
            <a:pPr lvl="1" indent="-342900">
              <a:buFont typeface="Arial" pitchFamily="34" charset="0"/>
              <a:buChar char="•"/>
            </a:pPr>
            <a:r>
              <a:rPr lang="en-US" sz="2400" b="1" dirty="0" smtClean="0"/>
              <a:t>Fleet Management</a:t>
            </a:r>
          </a:p>
          <a:p>
            <a:pPr lvl="1" indent="-342900">
              <a:buFont typeface="Arial" pitchFamily="34" charset="0"/>
              <a:buChar char="•"/>
            </a:pPr>
            <a:r>
              <a:rPr lang="en-US" sz="2400" b="1" dirty="0" smtClean="0"/>
              <a:t>Freight, Inventory &amp; Container Management</a:t>
            </a:r>
          </a:p>
          <a:p>
            <a:pPr lvl="1" indent="-342900">
              <a:buFont typeface="Arial" pitchFamily="34" charset="0"/>
              <a:buChar char="•"/>
            </a:pPr>
            <a:r>
              <a:rPr lang="en-US" sz="2400" b="1" dirty="0" smtClean="0"/>
              <a:t>Wireless Inspection</a:t>
            </a:r>
          </a:p>
          <a:p>
            <a:pPr lvl="1" indent="-342900">
              <a:buFont typeface="Arial" pitchFamily="34" charset="0"/>
              <a:buChar char="•"/>
            </a:pPr>
            <a:r>
              <a:rPr lang="en-US" sz="2400" b="1" dirty="0" smtClean="0"/>
              <a:t>Vehicle Diagnostics</a:t>
            </a:r>
          </a:p>
          <a:p>
            <a:pPr lvl="1" indent="-342900">
              <a:buFont typeface="Arial" pitchFamily="34" charset="0"/>
              <a:buChar char="•"/>
            </a:pPr>
            <a:r>
              <a:rPr lang="en-US" sz="2400" b="1" dirty="0" smtClean="0"/>
              <a:t>Weigh in Motion (WIM</a:t>
            </a:r>
            <a:r>
              <a:rPr lang="en-US" sz="2400" b="1" dirty="0" smtClean="0"/>
              <a:t>) Stations</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21</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62000"/>
          </a:xfrm>
        </p:spPr>
        <p:txBody>
          <a:bodyPr/>
          <a:lstStyle/>
          <a:p>
            <a:r>
              <a:rPr lang="en-US" dirty="0" smtClean="0"/>
              <a:t>CVO Applications – V2V and V2I</a:t>
            </a:r>
            <a:endParaRPr lang="en-US" dirty="0"/>
          </a:p>
        </p:txBody>
      </p:sp>
      <p:sp>
        <p:nvSpPr>
          <p:cNvPr id="3" name="Date Placeholder 2"/>
          <p:cNvSpPr>
            <a:spLocks noGrp="1"/>
          </p:cNvSpPr>
          <p:nvPr>
            <p:ph type="dt" idx="10"/>
          </p:nvPr>
        </p:nvSpPr>
        <p:spPr/>
        <p:txBody>
          <a:bodyPr/>
          <a:lstStyle/>
          <a:p>
            <a:r>
              <a:rPr lang="en-US" smtClean="0"/>
              <a:t>May 2013</a:t>
            </a:r>
            <a:endParaRPr lang="en-GB" dirty="0"/>
          </a:p>
        </p:txBody>
      </p:sp>
      <p:sp>
        <p:nvSpPr>
          <p:cNvPr id="4" name="Footer Placeholder 3"/>
          <p:cNvSpPr>
            <a:spLocks noGrp="1"/>
          </p:cNvSpPr>
          <p:nvPr>
            <p:ph type="ftr" idx="11"/>
          </p:nvPr>
        </p:nvSpPr>
        <p:spPr/>
        <p:txBody>
          <a:bodyPr/>
          <a:lstStyle/>
          <a:p>
            <a:r>
              <a:rPr lang="en-GB" dirty="0" smtClean="0"/>
              <a:t>John Kenney, Toyota Info Technology Center </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22</a:t>
            </a:fld>
            <a:endParaRPr lang="en-GB"/>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34036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81196" y="1600199"/>
            <a:ext cx="4562804" cy="1692771"/>
          </a:xfrm>
          <a:prstGeom prst="rect">
            <a:avLst/>
          </a:prstGeom>
          <a:noFill/>
        </p:spPr>
        <p:txBody>
          <a:bodyPr wrap="square" rtlCol="0">
            <a:spAutoFit/>
          </a:bodyPr>
          <a:lstStyle/>
          <a:p>
            <a:r>
              <a:rPr lang="en-US" sz="2400" dirty="0" smtClean="0">
                <a:solidFill>
                  <a:schemeClr val="tx1"/>
                </a:solidFill>
                <a:latin typeface="Arial" pitchFamily="34" charset="0"/>
                <a:cs typeface="Arial" pitchFamily="34" charset="0"/>
              </a:rPr>
              <a:t>Unique to CVO </a:t>
            </a:r>
            <a:r>
              <a:rPr lang="en-US" sz="2400" dirty="0" smtClean="0">
                <a:solidFill>
                  <a:schemeClr val="tx1"/>
                </a:solidFill>
                <a:latin typeface="Arial" pitchFamily="34" charset="0"/>
                <a:cs typeface="Arial" pitchFamily="34" charset="0"/>
              </a:rPr>
              <a:t>Driver &amp; Vehicle</a:t>
            </a:r>
            <a:endParaRPr lang="en-US" sz="2400" dirty="0" smtClean="0">
              <a:solidFill>
                <a:schemeClr val="tx1"/>
              </a:solidFill>
              <a:latin typeface="Arial" pitchFamily="34" charset="0"/>
              <a:cs typeface="Arial" pitchFamily="34" charset="0"/>
            </a:endParaRPr>
          </a:p>
          <a:p>
            <a:pPr marL="342900" indent="-342900">
              <a:buFont typeface="Arial" pitchFamily="34" charset="0"/>
              <a:buChar char="•"/>
            </a:pPr>
            <a:r>
              <a:rPr lang="en-US" sz="2000" b="1" dirty="0" smtClean="0">
                <a:solidFill>
                  <a:schemeClr val="tx1"/>
                </a:solidFill>
                <a:latin typeface="Arial" pitchFamily="34" charset="0"/>
                <a:cs typeface="Arial" pitchFamily="34" charset="0"/>
              </a:rPr>
              <a:t>Vehicle Size</a:t>
            </a:r>
          </a:p>
          <a:p>
            <a:pPr marL="342900" indent="-342900">
              <a:buFont typeface="Arial" pitchFamily="34" charset="0"/>
              <a:buChar char="•"/>
            </a:pPr>
            <a:r>
              <a:rPr lang="en-US" sz="2000" b="1" dirty="0" smtClean="0">
                <a:solidFill>
                  <a:schemeClr val="tx1"/>
                </a:solidFill>
                <a:latin typeface="Arial" pitchFamily="34" charset="0"/>
                <a:cs typeface="Arial" pitchFamily="34" charset="0"/>
              </a:rPr>
              <a:t>Cab Environment</a:t>
            </a:r>
          </a:p>
          <a:p>
            <a:pPr marL="342900" indent="-342900">
              <a:buFont typeface="Arial" pitchFamily="34" charset="0"/>
              <a:buChar char="•"/>
            </a:pPr>
            <a:r>
              <a:rPr lang="en-US" sz="2000" b="1" dirty="0" smtClean="0">
                <a:solidFill>
                  <a:schemeClr val="tx1"/>
                </a:solidFill>
                <a:latin typeface="Arial" pitchFamily="34" charset="0"/>
                <a:cs typeface="Arial" pitchFamily="34" charset="0"/>
              </a:rPr>
              <a:t>Workload</a:t>
            </a:r>
          </a:p>
          <a:p>
            <a:pPr marL="342900" indent="-342900">
              <a:buFont typeface="Arial" pitchFamily="34" charset="0"/>
              <a:buChar char="•"/>
            </a:pPr>
            <a:r>
              <a:rPr lang="en-US" sz="2000" b="1" dirty="0" smtClean="0">
                <a:solidFill>
                  <a:schemeClr val="tx1"/>
                </a:solidFill>
                <a:latin typeface="Arial" pitchFamily="34" charset="0"/>
                <a:cs typeface="Arial" pitchFamily="34" charset="0"/>
              </a:rPr>
              <a:t>Duration</a:t>
            </a:r>
            <a:endParaRPr lang="en-US" sz="2000" b="1" dirty="0">
              <a:solidFill>
                <a:schemeClr val="tx1"/>
              </a:solidFill>
              <a:latin typeface="Arial" pitchFamily="34" charset="0"/>
              <a:cs typeface="Arial"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4191000"/>
            <a:ext cx="8610601" cy="224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Private Applications – V2I</a:t>
            </a:r>
            <a:endParaRPr lang="en-US" dirty="0"/>
          </a:p>
        </p:txBody>
      </p:sp>
      <p:sp>
        <p:nvSpPr>
          <p:cNvPr id="3" name="Content Placeholder 2"/>
          <p:cNvSpPr>
            <a:spLocks noGrp="1"/>
          </p:cNvSpPr>
          <p:nvPr>
            <p:ph idx="1"/>
          </p:nvPr>
        </p:nvSpPr>
        <p:spPr>
          <a:xfrm>
            <a:off x="609600" y="1676400"/>
            <a:ext cx="7770813" cy="4113213"/>
          </a:xfrm>
        </p:spPr>
        <p:txBody>
          <a:bodyPr/>
          <a:lstStyle/>
          <a:p>
            <a:pPr marL="0" lvl="1" indent="0">
              <a:buNone/>
            </a:pPr>
            <a:r>
              <a:rPr lang="en-US" sz="2400" b="1" dirty="0" smtClean="0"/>
              <a:t>All Vehicles Benefit from Safety Applications</a:t>
            </a:r>
          </a:p>
          <a:p>
            <a:pPr marL="0" lvl="1" indent="0">
              <a:buNone/>
            </a:pPr>
            <a:r>
              <a:rPr lang="en-US" sz="2400" b="1" dirty="0" smtClean="0"/>
              <a:t>Many CVO Applications </a:t>
            </a:r>
          </a:p>
          <a:p>
            <a:pPr marL="0" indent="0">
              <a:buNone/>
            </a:pPr>
            <a:r>
              <a:rPr lang="en-US" dirty="0" smtClean="0"/>
              <a:t>Plus Other Private Apps</a:t>
            </a:r>
          </a:p>
          <a:p>
            <a:pPr lvl="1" indent="-342900">
              <a:buFont typeface="Arial" pitchFamily="34" charset="0"/>
              <a:buChar char="•"/>
            </a:pPr>
            <a:r>
              <a:rPr lang="en-US" sz="2400" b="1" dirty="0" smtClean="0"/>
              <a:t>Access Control</a:t>
            </a:r>
          </a:p>
          <a:p>
            <a:pPr lvl="1" indent="-342900">
              <a:buFont typeface="Arial" pitchFamily="34" charset="0"/>
              <a:buChar char="•"/>
            </a:pPr>
            <a:r>
              <a:rPr lang="en-US" sz="2400" b="1" dirty="0" smtClean="0"/>
              <a:t>Probe Data / Traffic Information</a:t>
            </a:r>
          </a:p>
          <a:p>
            <a:pPr lvl="1" indent="-342900">
              <a:buFont typeface="Arial" pitchFamily="34" charset="0"/>
              <a:buChar char="•"/>
            </a:pPr>
            <a:r>
              <a:rPr lang="en-US" sz="2400" b="1" dirty="0" smtClean="0"/>
              <a:t>Advanced TIS</a:t>
            </a:r>
          </a:p>
          <a:p>
            <a:pPr lvl="1" indent="-342900">
              <a:buFont typeface="Arial" pitchFamily="34" charset="0"/>
              <a:buChar char="•"/>
            </a:pPr>
            <a:r>
              <a:rPr lang="en-US" sz="2400" b="1" dirty="0" smtClean="0"/>
              <a:t>Fuel / Drive-thru Management</a:t>
            </a:r>
          </a:p>
          <a:p>
            <a:pPr lvl="1" indent="-342900">
              <a:buFont typeface="Arial" pitchFamily="34" charset="0"/>
              <a:buChar char="•"/>
            </a:pPr>
            <a:r>
              <a:rPr lang="en-US" sz="2400" b="1" dirty="0" smtClean="0"/>
              <a:t>Parking Management</a:t>
            </a:r>
          </a:p>
          <a:p>
            <a:pPr lvl="1" indent="-342900">
              <a:buFont typeface="Arial" pitchFamily="34" charset="0"/>
              <a:buChar char="•"/>
            </a:pPr>
            <a:r>
              <a:rPr lang="en-US" sz="2400" b="1" dirty="0" smtClean="0"/>
              <a:t>Rental Car Transactions</a:t>
            </a:r>
          </a:p>
          <a:p>
            <a:pPr lvl="1" indent="-342900">
              <a:buFont typeface="Arial" pitchFamily="34" charset="0"/>
              <a:buChar char="•"/>
            </a:pPr>
            <a:r>
              <a:rPr lang="en-US" sz="2400" b="1" dirty="0" smtClean="0"/>
              <a:t>Service Record</a:t>
            </a:r>
          </a:p>
          <a:p>
            <a:pPr lvl="1" indent="-342900">
              <a:buFont typeface="Arial" pitchFamily="34" charset="0"/>
              <a:buChar char="•"/>
            </a:pPr>
            <a:r>
              <a:rPr lang="en-US" sz="2400" b="1" dirty="0" smtClean="0"/>
              <a:t>Vehicle Diagnostics (Service Engine Soon)	</a:t>
            </a:r>
          </a:p>
          <a:p>
            <a:endParaRPr lang="en-US" sz="18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23</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85799"/>
          </a:xfrm>
        </p:spPr>
        <p:txBody>
          <a:bodyPr/>
          <a:lstStyle/>
          <a:p>
            <a:r>
              <a:rPr lang="en-US" dirty="0" smtClean="0"/>
              <a:t>Private Applications Use Cases – V2I</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24</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71" name="Group 73728"/>
          <p:cNvGrpSpPr/>
          <p:nvPr/>
        </p:nvGrpSpPr>
        <p:grpSpPr>
          <a:xfrm>
            <a:off x="609600" y="3810000"/>
            <a:ext cx="2986393" cy="2066412"/>
            <a:chOff x="99554" y="3416249"/>
            <a:chExt cx="3796708" cy="3099757"/>
          </a:xfrm>
        </p:grpSpPr>
        <p:sp>
          <p:nvSpPr>
            <p:cNvPr id="772" name="Oval 3"/>
            <p:cNvSpPr>
              <a:spLocks noChangeArrowheads="1"/>
            </p:cNvSpPr>
            <p:nvPr/>
          </p:nvSpPr>
          <p:spPr bwMode="auto">
            <a:xfrm rot="28337" flipH="1">
              <a:off x="2604686" y="3468672"/>
              <a:ext cx="873817" cy="1998872"/>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73" name="AutoShape 4"/>
            <p:cNvSpPr>
              <a:spLocks noChangeArrowheads="1"/>
            </p:cNvSpPr>
            <p:nvPr/>
          </p:nvSpPr>
          <p:spPr bwMode="auto">
            <a:xfrm>
              <a:off x="3011096" y="5367553"/>
              <a:ext cx="60288" cy="73780"/>
            </a:xfrm>
            <a:prstGeom prst="flowChartConnector">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solidFill>
                  <a:schemeClr val="tx1"/>
                </a:solidFill>
              </a:endParaRPr>
            </a:p>
          </p:txBody>
        </p:sp>
        <p:sp>
          <p:nvSpPr>
            <p:cNvPr id="774" name="Rectangle 8" descr="80%"/>
            <p:cNvSpPr>
              <a:spLocks noChangeArrowheads="1"/>
            </p:cNvSpPr>
            <p:nvPr/>
          </p:nvSpPr>
          <p:spPr bwMode="auto">
            <a:xfrm>
              <a:off x="3511839" y="5617048"/>
              <a:ext cx="384423" cy="2999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sz="1600">
                <a:solidFill>
                  <a:schemeClr val="tx1"/>
                </a:solidFill>
              </a:endParaRPr>
            </a:p>
          </p:txBody>
        </p:sp>
        <p:sp>
          <p:nvSpPr>
            <p:cNvPr id="775" name="Rectangle 9" descr="80%"/>
            <p:cNvSpPr>
              <a:spLocks noChangeArrowheads="1"/>
            </p:cNvSpPr>
            <p:nvPr/>
          </p:nvSpPr>
          <p:spPr bwMode="auto">
            <a:xfrm>
              <a:off x="2742283" y="6124775"/>
              <a:ext cx="397899" cy="3067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sz="1600">
                <a:solidFill>
                  <a:schemeClr val="tx1"/>
                </a:solidFill>
              </a:endParaRPr>
            </a:p>
          </p:txBody>
        </p:sp>
        <p:sp>
          <p:nvSpPr>
            <p:cNvPr id="776" name="AutoShape 10"/>
            <p:cNvSpPr>
              <a:spLocks noChangeArrowheads="1"/>
            </p:cNvSpPr>
            <p:nvPr/>
          </p:nvSpPr>
          <p:spPr bwMode="auto">
            <a:xfrm rot="10800000" flipH="1">
              <a:off x="2323107" y="5897608"/>
              <a:ext cx="363854" cy="53005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77" name="Line 12"/>
            <p:cNvSpPr>
              <a:spLocks noChangeShapeType="1"/>
            </p:cNvSpPr>
            <p:nvPr/>
          </p:nvSpPr>
          <p:spPr bwMode="auto">
            <a:xfrm flipH="1">
              <a:off x="3889169" y="3416249"/>
              <a:ext cx="709" cy="2209536"/>
            </a:xfrm>
            <a:prstGeom prst="lin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78" name="AutoShape 15"/>
            <p:cNvSpPr>
              <a:spLocks noChangeArrowheads="1"/>
            </p:cNvSpPr>
            <p:nvPr/>
          </p:nvSpPr>
          <p:spPr bwMode="auto">
            <a:xfrm>
              <a:off x="1207430" y="6178169"/>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79" name="AutoShape 16"/>
            <p:cNvSpPr>
              <a:spLocks noChangeArrowheads="1"/>
            </p:cNvSpPr>
            <p:nvPr/>
          </p:nvSpPr>
          <p:spPr bwMode="auto">
            <a:xfrm rot="10804044">
              <a:off x="1450708" y="6178169"/>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0" name="Rectangle 17"/>
            <p:cNvSpPr>
              <a:spLocks noChangeArrowheads="1"/>
            </p:cNvSpPr>
            <p:nvPr/>
          </p:nvSpPr>
          <p:spPr bwMode="auto">
            <a:xfrm>
              <a:off x="1469858" y="6237387"/>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1" name="AutoShape 18"/>
            <p:cNvSpPr>
              <a:spLocks noChangeArrowheads="1"/>
            </p:cNvSpPr>
            <p:nvPr/>
          </p:nvSpPr>
          <p:spPr bwMode="auto">
            <a:xfrm rot="10795956" flipH="1">
              <a:off x="1257788" y="6180110"/>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2" name="AutoShape 19"/>
            <p:cNvSpPr>
              <a:spLocks noChangeArrowheads="1"/>
            </p:cNvSpPr>
            <p:nvPr/>
          </p:nvSpPr>
          <p:spPr bwMode="auto">
            <a:xfrm flipH="1">
              <a:off x="1625188" y="6179140"/>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3" name="AutoShape 20"/>
            <p:cNvSpPr>
              <a:spLocks noChangeArrowheads="1"/>
            </p:cNvSpPr>
            <p:nvPr/>
          </p:nvSpPr>
          <p:spPr bwMode="auto">
            <a:xfrm rot="10795956" flipH="1">
              <a:off x="1659232" y="6179140"/>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4" name="Rectangle 21"/>
            <p:cNvSpPr>
              <a:spLocks noChangeArrowheads="1"/>
            </p:cNvSpPr>
            <p:nvPr/>
          </p:nvSpPr>
          <p:spPr bwMode="auto">
            <a:xfrm flipH="1">
              <a:off x="1715264" y="6237387"/>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5" name="AutoShape 22"/>
            <p:cNvSpPr>
              <a:spLocks noChangeArrowheads="1"/>
            </p:cNvSpPr>
            <p:nvPr/>
          </p:nvSpPr>
          <p:spPr bwMode="auto">
            <a:xfrm rot="10804044">
              <a:off x="1854281" y="6181081"/>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6" name="Line 23"/>
            <p:cNvSpPr>
              <a:spLocks noChangeShapeType="1"/>
            </p:cNvSpPr>
            <p:nvPr/>
          </p:nvSpPr>
          <p:spPr bwMode="auto">
            <a:xfrm flipH="1" flipV="1">
              <a:off x="2886974" y="6423780"/>
              <a:ext cx="999358" cy="5824"/>
            </a:xfrm>
            <a:prstGeom prst="lin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7" name="Rectangle 24" descr="75%"/>
            <p:cNvSpPr>
              <a:spLocks noChangeArrowheads="1"/>
            </p:cNvSpPr>
            <p:nvPr/>
          </p:nvSpPr>
          <p:spPr bwMode="auto">
            <a:xfrm>
              <a:off x="3141601" y="6129628"/>
              <a:ext cx="374493" cy="29026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sz="1600">
                <a:solidFill>
                  <a:schemeClr val="tx1"/>
                </a:solidFill>
              </a:endParaRPr>
            </a:p>
          </p:txBody>
        </p:sp>
        <p:sp>
          <p:nvSpPr>
            <p:cNvPr id="788" name="Line 27"/>
            <p:cNvSpPr>
              <a:spLocks noChangeShapeType="1"/>
            </p:cNvSpPr>
            <p:nvPr/>
          </p:nvSpPr>
          <p:spPr bwMode="auto">
            <a:xfrm flipH="1">
              <a:off x="2886974" y="5607339"/>
              <a:ext cx="1002195" cy="0"/>
            </a:xfrm>
            <a:prstGeom prst="lin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89" name="Line 28"/>
            <p:cNvSpPr>
              <a:spLocks noChangeShapeType="1"/>
            </p:cNvSpPr>
            <p:nvPr/>
          </p:nvSpPr>
          <p:spPr bwMode="auto">
            <a:xfrm flipH="1" flipV="1">
              <a:off x="3511839" y="6133512"/>
              <a:ext cx="91495" cy="348517"/>
            </a:xfrm>
            <a:prstGeom prst="line">
              <a:avLst/>
            </a:prstGeom>
            <a:solidFill>
              <a:schemeClr val="bg1"/>
            </a:solidFill>
            <a:ln w="1270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0" name="Line 29"/>
            <p:cNvSpPr>
              <a:spLocks noChangeShapeType="1"/>
            </p:cNvSpPr>
            <p:nvPr/>
          </p:nvSpPr>
          <p:spPr bwMode="auto">
            <a:xfrm>
              <a:off x="3147275" y="6127687"/>
              <a:ext cx="470954" cy="352400"/>
            </a:xfrm>
            <a:prstGeom prst="line">
              <a:avLst/>
            </a:prstGeom>
            <a:solidFill>
              <a:schemeClr val="bg1"/>
            </a:solidFill>
            <a:ln w="1270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1" name="AutoShape 30"/>
            <p:cNvSpPr>
              <a:spLocks noChangeArrowheads="1"/>
            </p:cNvSpPr>
            <p:nvPr/>
          </p:nvSpPr>
          <p:spPr bwMode="auto">
            <a:xfrm>
              <a:off x="3142311" y="5948089"/>
              <a:ext cx="375203" cy="155328"/>
            </a:xfrm>
            <a:prstGeom prst="roundRect">
              <a:avLst>
                <a:gd name="adj" fmla="val 16667"/>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2" name="Line 31"/>
            <p:cNvSpPr>
              <a:spLocks noChangeShapeType="1"/>
            </p:cNvSpPr>
            <p:nvPr/>
          </p:nvSpPr>
          <p:spPr bwMode="auto">
            <a:xfrm>
              <a:off x="3145857" y="6127687"/>
              <a:ext cx="419177" cy="1941"/>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3" name="Rectangle 32" descr="80%"/>
            <p:cNvSpPr>
              <a:spLocks noChangeArrowheads="1"/>
            </p:cNvSpPr>
            <p:nvPr/>
          </p:nvSpPr>
          <p:spPr bwMode="auto">
            <a:xfrm flipH="1">
              <a:off x="3128835" y="5625784"/>
              <a:ext cx="383004" cy="29026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sz="1600">
                <a:solidFill>
                  <a:schemeClr val="tx1"/>
                </a:solidFill>
              </a:endParaRPr>
            </a:p>
          </p:txBody>
        </p:sp>
        <p:sp>
          <p:nvSpPr>
            <p:cNvPr id="794" name="AutoShape 33"/>
            <p:cNvSpPr>
              <a:spLocks noChangeArrowheads="1"/>
            </p:cNvSpPr>
            <p:nvPr/>
          </p:nvSpPr>
          <p:spPr bwMode="auto">
            <a:xfrm flipH="1">
              <a:off x="3213946" y="5694711"/>
              <a:ext cx="389388" cy="18445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5" name="AutoShape 34"/>
            <p:cNvSpPr>
              <a:spLocks noChangeArrowheads="1"/>
            </p:cNvSpPr>
            <p:nvPr/>
          </p:nvSpPr>
          <p:spPr bwMode="auto">
            <a:xfrm rot="10795956" flipH="1">
              <a:off x="3247991" y="5695682"/>
              <a:ext cx="107099" cy="18348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6" name="Rectangle 35"/>
            <p:cNvSpPr>
              <a:spLocks noChangeArrowheads="1"/>
            </p:cNvSpPr>
            <p:nvPr/>
          </p:nvSpPr>
          <p:spPr bwMode="auto">
            <a:xfrm flipH="1">
              <a:off x="3306152" y="5758784"/>
              <a:ext cx="29789" cy="5824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7" name="AutoShape 36"/>
            <p:cNvSpPr>
              <a:spLocks noChangeArrowheads="1"/>
            </p:cNvSpPr>
            <p:nvPr/>
          </p:nvSpPr>
          <p:spPr bwMode="auto">
            <a:xfrm rot="10804043">
              <a:off x="3449424" y="5697623"/>
              <a:ext cx="102134" cy="18251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8" name="Line 37"/>
            <p:cNvSpPr>
              <a:spLocks noChangeShapeType="1"/>
            </p:cNvSpPr>
            <p:nvPr/>
          </p:nvSpPr>
          <p:spPr bwMode="auto">
            <a:xfrm>
              <a:off x="3101173" y="5574332"/>
              <a:ext cx="22696" cy="329101"/>
            </a:xfrm>
            <a:prstGeom prst="line">
              <a:avLst/>
            </a:prstGeom>
            <a:solidFill>
              <a:schemeClr val="bg1"/>
            </a:solidFill>
            <a:ln w="12700">
              <a:solidFill>
                <a:srgbClr val="FF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799" name="Line 38"/>
            <p:cNvSpPr>
              <a:spLocks noChangeShapeType="1"/>
            </p:cNvSpPr>
            <p:nvPr/>
          </p:nvSpPr>
          <p:spPr bwMode="auto">
            <a:xfrm>
              <a:off x="3138764" y="5581128"/>
              <a:ext cx="373074" cy="334925"/>
            </a:xfrm>
            <a:prstGeom prst="line">
              <a:avLst/>
            </a:prstGeom>
            <a:solidFill>
              <a:schemeClr val="bg1"/>
            </a:solidFill>
            <a:ln w="12700">
              <a:solidFill>
                <a:srgbClr val="FF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0" name="Line 39"/>
            <p:cNvSpPr>
              <a:spLocks noChangeShapeType="1"/>
            </p:cNvSpPr>
            <p:nvPr/>
          </p:nvSpPr>
          <p:spPr bwMode="auto">
            <a:xfrm flipH="1" flipV="1">
              <a:off x="3138764" y="5558799"/>
              <a:ext cx="372365" cy="66986"/>
            </a:xfrm>
            <a:prstGeom prst="line">
              <a:avLst/>
            </a:prstGeom>
            <a:solidFill>
              <a:schemeClr val="bg1"/>
            </a:solidFill>
            <a:ln w="12700">
              <a:solidFill>
                <a:srgbClr val="FF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1" name="Line 40"/>
            <p:cNvSpPr>
              <a:spLocks noChangeShapeType="1"/>
            </p:cNvSpPr>
            <p:nvPr/>
          </p:nvSpPr>
          <p:spPr bwMode="auto">
            <a:xfrm flipH="1">
              <a:off x="3148694" y="5927703"/>
              <a:ext cx="427688" cy="0"/>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2" name="Line 41"/>
            <p:cNvSpPr>
              <a:spLocks noChangeShapeType="1"/>
            </p:cNvSpPr>
            <p:nvPr/>
          </p:nvSpPr>
          <p:spPr bwMode="auto">
            <a:xfrm>
              <a:off x="3569290" y="5926732"/>
              <a:ext cx="292218" cy="98050"/>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3" name="Line 42"/>
            <p:cNvSpPr>
              <a:spLocks noChangeShapeType="1"/>
            </p:cNvSpPr>
            <p:nvPr/>
          </p:nvSpPr>
          <p:spPr bwMode="auto">
            <a:xfrm flipV="1">
              <a:off x="3569290" y="6024782"/>
              <a:ext cx="292218" cy="102904"/>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aphicFrame>
          <p:nvGraphicFramePr>
            <p:cNvPr id="804" name="Object 43"/>
            <p:cNvGraphicFramePr>
              <a:graphicFrameLocks noChangeAspect="1"/>
            </p:cNvGraphicFramePr>
            <p:nvPr>
              <p:extLst>
                <p:ext uri="{D42A27DB-BD31-4B8C-83A1-F6EECF244321}">
                  <p14:modId xmlns:p14="http://schemas.microsoft.com/office/powerpoint/2010/main" val="2250113826"/>
                </p:ext>
              </p:extLst>
            </p:nvPr>
          </p:nvGraphicFramePr>
          <p:xfrm>
            <a:off x="3141601" y="5917024"/>
            <a:ext cx="51067" cy="67956"/>
          </p:xfrm>
          <a:graphic>
            <a:graphicData uri="http://schemas.openxmlformats.org/presentationml/2006/ole">
              <mc:AlternateContent xmlns:mc="http://schemas.openxmlformats.org/markup-compatibility/2006">
                <mc:Choice xmlns:v="urn:schemas-microsoft-com:vml" Requires="v">
                  <p:oleObj spid="_x0000_s21518" name="Clip" r:id="rId3" imgW="1833327" imgH="5495453" progId="">
                    <p:embed/>
                  </p:oleObj>
                </mc:Choice>
                <mc:Fallback>
                  <p:oleObj name="Clip" r:id="rId3" imgW="1833327" imgH="5495453"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t="65254"/>
                        <a:stretch>
                          <a:fillRect/>
                        </a:stretch>
                      </p:blipFill>
                      <p:spPr bwMode="auto">
                        <a:xfrm>
                          <a:off x="3141601" y="5917024"/>
                          <a:ext cx="51067" cy="67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5" name="Object 44"/>
            <p:cNvGraphicFramePr>
              <a:graphicFrameLocks noChangeAspect="1"/>
            </p:cNvGraphicFramePr>
            <p:nvPr>
              <p:extLst>
                <p:ext uri="{D42A27DB-BD31-4B8C-83A1-F6EECF244321}">
                  <p14:modId xmlns:p14="http://schemas.microsoft.com/office/powerpoint/2010/main" val="3377520406"/>
                </p:ext>
              </p:extLst>
            </p:nvPr>
          </p:nvGraphicFramePr>
          <p:xfrm flipV="1">
            <a:off x="3465737" y="6062644"/>
            <a:ext cx="51777" cy="67956"/>
          </p:xfrm>
          <a:graphic>
            <a:graphicData uri="http://schemas.openxmlformats.org/presentationml/2006/ole">
              <mc:AlternateContent xmlns:mc="http://schemas.openxmlformats.org/markup-compatibility/2006">
                <mc:Choice xmlns:v="urn:schemas-microsoft-com:vml" Requires="v">
                  <p:oleObj spid="_x0000_s21519" name="Clip" r:id="rId5" imgW="1833327" imgH="5495453" progId="">
                    <p:embed/>
                  </p:oleObj>
                </mc:Choice>
                <mc:Fallback>
                  <p:oleObj name="Clip" r:id="rId5" imgW="1833327" imgH="5495453"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b="65254"/>
                        <a:stretch>
                          <a:fillRect/>
                        </a:stretch>
                      </p:blipFill>
                      <p:spPr bwMode="auto">
                        <a:xfrm flipV="1">
                          <a:off x="3465737" y="6062644"/>
                          <a:ext cx="51777" cy="67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6" name="Line 45"/>
            <p:cNvSpPr>
              <a:spLocks noChangeShapeType="1"/>
            </p:cNvSpPr>
            <p:nvPr/>
          </p:nvSpPr>
          <p:spPr bwMode="auto">
            <a:xfrm flipH="1">
              <a:off x="2860022" y="5926732"/>
              <a:ext cx="292218" cy="98050"/>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7" name="Line 46"/>
            <p:cNvSpPr>
              <a:spLocks noChangeShapeType="1"/>
            </p:cNvSpPr>
            <p:nvPr/>
          </p:nvSpPr>
          <p:spPr bwMode="auto">
            <a:xfrm flipH="1" flipV="1">
              <a:off x="2860022" y="6024782"/>
              <a:ext cx="292218" cy="102904"/>
            </a:xfrm>
            <a:prstGeom prst="line">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8" name="Oval 47"/>
            <p:cNvSpPr>
              <a:spLocks noChangeArrowheads="1"/>
            </p:cNvSpPr>
            <p:nvPr/>
          </p:nvSpPr>
          <p:spPr bwMode="auto">
            <a:xfrm rot="10800000">
              <a:off x="3093371" y="5527734"/>
              <a:ext cx="45393" cy="6310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09" name="Oval 48"/>
            <p:cNvSpPr>
              <a:spLocks noChangeArrowheads="1"/>
            </p:cNvSpPr>
            <p:nvPr/>
          </p:nvSpPr>
          <p:spPr bwMode="auto">
            <a:xfrm rot="10800000">
              <a:off x="3592696" y="6452904"/>
              <a:ext cx="45393" cy="6310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810" name="Group 49"/>
            <p:cNvGrpSpPr>
              <a:grpSpLocks/>
            </p:cNvGrpSpPr>
            <p:nvPr/>
          </p:nvGrpSpPr>
          <p:grpSpPr bwMode="auto">
            <a:xfrm rot="5400000" flipH="1">
              <a:off x="2755746" y="5639445"/>
              <a:ext cx="613544" cy="124122"/>
              <a:chOff x="1706" y="2231"/>
              <a:chExt cx="761" cy="196"/>
            </a:xfrm>
            <a:solidFill>
              <a:schemeClr val="bg1"/>
            </a:solidFill>
          </p:grpSpPr>
          <p:sp>
            <p:nvSpPr>
              <p:cNvPr id="1004" name="Freeform 50"/>
              <p:cNvSpPr>
                <a:spLocks/>
              </p:cNvSpPr>
              <p:nvPr/>
            </p:nvSpPr>
            <p:spPr bwMode="auto">
              <a:xfrm>
                <a:off x="2270" y="2231"/>
                <a:ext cx="197" cy="111"/>
              </a:xfrm>
              <a:custGeom>
                <a:avLst/>
                <a:gdLst>
                  <a:gd name="T0" fmla="*/ 502 w 787"/>
                  <a:gd name="T1" fmla="*/ 219 h 448"/>
                  <a:gd name="T2" fmla="*/ 549 w 787"/>
                  <a:gd name="T3" fmla="*/ 219 h 448"/>
                  <a:gd name="T4" fmla="*/ 696 w 787"/>
                  <a:gd name="T5" fmla="*/ 219 h 448"/>
                  <a:gd name="T6" fmla="*/ 724 w 787"/>
                  <a:gd name="T7" fmla="*/ 218 h 448"/>
                  <a:gd name="T8" fmla="*/ 753 w 787"/>
                  <a:gd name="T9" fmla="*/ 212 h 448"/>
                  <a:gd name="T10" fmla="*/ 767 w 787"/>
                  <a:gd name="T11" fmla="*/ 203 h 448"/>
                  <a:gd name="T12" fmla="*/ 773 w 787"/>
                  <a:gd name="T13" fmla="*/ 189 h 448"/>
                  <a:gd name="T14" fmla="*/ 787 w 787"/>
                  <a:gd name="T15" fmla="*/ 0 h 448"/>
                  <a:gd name="T16" fmla="*/ 636 w 787"/>
                  <a:gd name="T17" fmla="*/ 0 h 448"/>
                  <a:gd name="T18" fmla="*/ 620 w 787"/>
                  <a:gd name="T19" fmla="*/ 0 h 448"/>
                  <a:gd name="T20" fmla="*/ 590 w 787"/>
                  <a:gd name="T21" fmla="*/ 9 h 448"/>
                  <a:gd name="T22" fmla="*/ 440 w 787"/>
                  <a:gd name="T23" fmla="*/ 63 h 448"/>
                  <a:gd name="T24" fmla="*/ 365 w 787"/>
                  <a:gd name="T25" fmla="*/ 90 h 448"/>
                  <a:gd name="T26" fmla="*/ 265 w 787"/>
                  <a:gd name="T27" fmla="*/ 90 h 448"/>
                  <a:gd name="T28" fmla="*/ 265 w 787"/>
                  <a:gd name="T29" fmla="*/ 155 h 448"/>
                  <a:gd name="T30" fmla="*/ 135 w 787"/>
                  <a:gd name="T31" fmla="*/ 329 h 448"/>
                  <a:gd name="T32" fmla="*/ 126 w 787"/>
                  <a:gd name="T33" fmla="*/ 338 h 448"/>
                  <a:gd name="T34" fmla="*/ 111 w 787"/>
                  <a:gd name="T35" fmla="*/ 343 h 448"/>
                  <a:gd name="T36" fmla="*/ 0 w 787"/>
                  <a:gd name="T37" fmla="*/ 343 h 448"/>
                  <a:gd name="T38" fmla="*/ 0 w 787"/>
                  <a:gd name="T39" fmla="*/ 448 h 448"/>
                  <a:gd name="T40" fmla="*/ 131 w 787"/>
                  <a:gd name="T41" fmla="*/ 448 h 448"/>
                  <a:gd name="T42" fmla="*/ 157 w 787"/>
                  <a:gd name="T43" fmla="*/ 445 h 448"/>
                  <a:gd name="T44" fmla="*/ 177 w 787"/>
                  <a:gd name="T45" fmla="*/ 440 h 448"/>
                  <a:gd name="T46" fmla="*/ 191 w 787"/>
                  <a:gd name="T47" fmla="*/ 427 h 448"/>
                  <a:gd name="T48" fmla="*/ 203 w 787"/>
                  <a:gd name="T49" fmla="*/ 413 h 448"/>
                  <a:gd name="T50" fmla="*/ 215 w 787"/>
                  <a:gd name="T51" fmla="*/ 397 h 448"/>
                  <a:gd name="T52" fmla="*/ 257 w 787"/>
                  <a:gd name="T53" fmla="*/ 345 h 448"/>
                  <a:gd name="T54" fmla="*/ 341 w 787"/>
                  <a:gd name="T55" fmla="*/ 245 h 448"/>
                  <a:gd name="T56" fmla="*/ 357 w 787"/>
                  <a:gd name="T57" fmla="*/ 227 h 448"/>
                  <a:gd name="T58" fmla="*/ 378 w 787"/>
                  <a:gd name="T59" fmla="*/ 219 h 448"/>
                  <a:gd name="T60" fmla="*/ 502 w 787"/>
                  <a:gd name="T61" fmla="*/ 219 h 448"/>
                  <a:gd name="T62" fmla="*/ 502 w 787"/>
                  <a:gd name="T63" fmla="*/ 219 h 448"/>
                  <a:gd name="T64" fmla="*/ 502 w 787"/>
                  <a:gd name="T65" fmla="*/ 2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7" h="448">
                    <a:moveTo>
                      <a:pt x="502" y="219"/>
                    </a:moveTo>
                    <a:lnTo>
                      <a:pt x="549" y="219"/>
                    </a:lnTo>
                    <a:lnTo>
                      <a:pt x="696" y="219"/>
                    </a:lnTo>
                    <a:lnTo>
                      <a:pt x="724" y="218"/>
                    </a:lnTo>
                    <a:lnTo>
                      <a:pt x="753" y="212"/>
                    </a:lnTo>
                    <a:lnTo>
                      <a:pt x="767" y="203"/>
                    </a:lnTo>
                    <a:lnTo>
                      <a:pt x="773" y="189"/>
                    </a:lnTo>
                    <a:lnTo>
                      <a:pt x="787" y="0"/>
                    </a:lnTo>
                    <a:lnTo>
                      <a:pt x="636" y="0"/>
                    </a:lnTo>
                    <a:lnTo>
                      <a:pt x="620" y="0"/>
                    </a:lnTo>
                    <a:lnTo>
                      <a:pt x="590" y="9"/>
                    </a:lnTo>
                    <a:lnTo>
                      <a:pt x="440" y="63"/>
                    </a:lnTo>
                    <a:lnTo>
                      <a:pt x="365" y="90"/>
                    </a:lnTo>
                    <a:lnTo>
                      <a:pt x="265" y="90"/>
                    </a:lnTo>
                    <a:lnTo>
                      <a:pt x="265" y="155"/>
                    </a:lnTo>
                    <a:lnTo>
                      <a:pt x="135" y="329"/>
                    </a:lnTo>
                    <a:lnTo>
                      <a:pt x="126" y="338"/>
                    </a:lnTo>
                    <a:lnTo>
                      <a:pt x="111" y="343"/>
                    </a:lnTo>
                    <a:lnTo>
                      <a:pt x="0" y="343"/>
                    </a:lnTo>
                    <a:lnTo>
                      <a:pt x="0" y="448"/>
                    </a:lnTo>
                    <a:lnTo>
                      <a:pt x="131" y="448"/>
                    </a:lnTo>
                    <a:lnTo>
                      <a:pt x="157" y="445"/>
                    </a:lnTo>
                    <a:lnTo>
                      <a:pt x="177" y="440"/>
                    </a:lnTo>
                    <a:lnTo>
                      <a:pt x="191" y="427"/>
                    </a:lnTo>
                    <a:lnTo>
                      <a:pt x="203" y="413"/>
                    </a:lnTo>
                    <a:lnTo>
                      <a:pt x="215" y="397"/>
                    </a:lnTo>
                    <a:lnTo>
                      <a:pt x="257" y="345"/>
                    </a:lnTo>
                    <a:lnTo>
                      <a:pt x="341" y="245"/>
                    </a:lnTo>
                    <a:lnTo>
                      <a:pt x="357" y="227"/>
                    </a:lnTo>
                    <a:lnTo>
                      <a:pt x="378" y="219"/>
                    </a:lnTo>
                    <a:lnTo>
                      <a:pt x="502" y="219"/>
                    </a:lnTo>
                    <a:lnTo>
                      <a:pt x="502" y="219"/>
                    </a:lnTo>
                    <a:lnTo>
                      <a:pt x="502"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05" name="Freeform 51"/>
              <p:cNvSpPr>
                <a:spLocks/>
              </p:cNvSpPr>
              <p:nvPr/>
            </p:nvSpPr>
            <p:spPr bwMode="auto">
              <a:xfrm>
                <a:off x="2270" y="2231"/>
                <a:ext cx="197" cy="111"/>
              </a:xfrm>
              <a:custGeom>
                <a:avLst/>
                <a:gdLst>
                  <a:gd name="T0" fmla="*/ 502 w 787"/>
                  <a:gd name="T1" fmla="*/ 219 h 448"/>
                  <a:gd name="T2" fmla="*/ 549 w 787"/>
                  <a:gd name="T3" fmla="*/ 219 h 448"/>
                  <a:gd name="T4" fmla="*/ 696 w 787"/>
                  <a:gd name="T5" fmla="*/ 219 h 448"/>
                  <a:gd name="T6" fmla="*/ 724 w 787"/>
                  <a:gd name="T7" fmla="*/ 218 h 448"/>
                  <a:gd name="T8" fmla="*/ 753 w 787"/>
                  <a:gd name="T9" fmla="*/ 212 h 448"/>
                  <a:gd name="T10" fmla="*/ 767 w 787"/>
                  <a:gd name="T11" fmla="*/ 203 h 448"/>
                  <a:gd name="T12" fmla="*/ 773 w 787"/>
                  <a:gd name="T13" fmla="*/ 189 h 448"/>
                  <a:gd name="T14" fmla="*/ 787 w 787"/>
                  <a:gd name="T15" fmla="*/ 0 h 448"/>
                  <a:gd name="T16" fmla="*/ 636 w 787"/>
                  <a:gd name="T17" fmla="*/ 0 h 448"/>
                  <a:gd name="T18" fmla="*/ 620 w 787"/>
                  <a:gd name="T19" fmla="*/ 0 h 448"/>
                  <a:gd name="T20" fmla="*/ 590 w 787"/>
                  <a:gd name="T21" fmla="*/ 9 h 448"/>
                  <a:gd name="T22" fmla="*/ 440 w 787"/>
                  <a:gd name="T23" fmla="*/ 63 h 448"/>
                  <a:gd name="T24" fmla="*/ 365 w 787"/>
                  <a:gd name="T25" fmla="*/ 90 h 448"/>
                  <a:gd name="T26" fmla="*/ 265 w 787"/>
                  <a:gd name="T27" fmla="*/ 90 h 448"/>
                  <a:gd name="T28" fmla="*/ 265 w 787"/>
                  <a:gd name="T29" fmla="*/ 155 h 448"/>
                  <a:gd name="T30" fmla="*/ 135 w 787"/>
                  <a:gd name="T31" fmla="*/ 329 h 448"/>
                  <a:gd name="T32" fmla="*/ 126 w 787"/>
                  <a:gd name="T33" fmla="*/ 338 h 448"/>
                  <a:gd name="T34" fmla="*/ 111 w 787"/>
                  <a:gd name="T35" fmla="*/ 343 h 448"/>
                  <a:gd name="T36" fmla="*/ 0 w 787"/>
                  <a:gd name="T37" fmla="*/ 343 h 448"/>
                  <a:gd name="T38" fmla="*/ 0 w 787"/>
                  <a:gd name="T39" fmla="*/ 448 h 448"/>
                  <a:gd name="T40" fmla="*/ 131 w 787"/>
                  <a:gd name="T41" fmla="*/ 448 h 448"/>
                  <a:gd name="T42" fmla="*/ 157 w 787"/>
                  <a:gd name="T43" fmla="*/ 445 h 448"/>
                  <a:gd name="T44" fmla="*/ 177 w 787"/>
                  <a:gd name="T45" fmla="*/ 440 h 448"/>
                  <a:gd name="T46" fmla="*/ 191 w 787"/>
                  <a:gd name="T47" fmla="*/ 427 h 448"/>
                  <a:gd name="T48" fmla="*/ 203 w 787"/>
                  <a:gd name="T49" fmla="*/ 413 h 448"/>
                  <a:gd name="T50" fmla="*/ 215 w 787"/>
                  <a:gd name="T51" fmla="*/ 397 h 448"/>
                  <a:gd name="T52" fmla="*/ 257 w 787"/>
                  <a:gd name="T53" fmla="*/ 345 h 448"/>
                  <a:gd name="T54" fmla="*/ 341 w 787"/>
                  <a:gd name="T55" fmla="*/ 245 h 448"/>
                  <a:gd name="T56" fmla="*/ 357 w 787"/>
                  <a:gd name="T57" fmla="*/ 227 h 448"/>
                  <a:gd name="T58" fmla="*/ 378 w 787"/>
                  <a:gd name="T59" fmla="*/ 219 h 448"/>
                  <a:gd name="T60" fmla="*/ 502 w 787"/>
                  <a:gd name="T61" fmla="*/ 219 h 448"/>
                  <a:gd name="T62" fmla="*/ 502 w 787"/>
                  <a:gd name="T63" fmla="*/ 2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7" h="448">
                    <a:moveTo>
                      <a:pt x="502" y="219"/>
                    </a:moveTo>
                    <a:lnTo>
                      <a:pt x="549" y="219"/>
                    </a:lnTo>
                    <a:lnTo>
                      <a:pt x="696" y="219"/>
                    </a:lnTo>
                    <a:lnTo>
                      <a:pt x="724" y="218"/>
                    </a:lnTo>
                    <a:lnTo>
                      <a:pt x="753" y="212"/>
                    </a:lnTo>
                    <a:lnTo>
                      <a:pt x="767" y="203"/>
                    </a:lnTo>
                    <a:lnTo>
                      <a:pt x="773" y="189"/>
                    </a:lnTo>
                    <a:lnTo>
                      <a:pt x="787" y="0"/>
                    </a:lnTo>
                    <a:lnTo>
                      <a:pt x="636" y="0"/>
                    </a:lnTo>
                    <a:lnTo>
                      <a:pt x="620" y="0"/>
                    </a:lnTo>
                    <a:lnTo>
                      <a:pt x="590" y="9"/>
                    </a:lnTo>
                    <a:lnTo>
                      <a:pt x="440" y="63"/>
                    </a:lnTo>
                    <a:lnTo>
                      <a:pt x="365" y="90"/>
                    </a:lnTo>
                    <a:lnTo>
                      <a:pt x="265" y="90"/>
                    </a:lnTo>
                    <a:lnTo>
                      <a:pt x="265" y="155"/>
                    </a:lnTo>
                    <a:lnTo>
                      <a:pt x="135" y="329"/>
                    </a:lnTo>
                    <a:lnTo>
                      <a:pt x="126" y="338"/>
                    </a:lnTo>
                    <a:lnTo>
                      <a:pt x="111" y="343"/>
                    </a:lnTo>
                    <a:lnTo>
                      <a:pt x="0" y="343"/>
                    </a:lnTo>
                    <a:lnTo>
                      <a:pt x="0" y="448"/>
                    </a:lnTo>
                    <a:lnTo>
                      <a:pt x="131" y="448"/>
                    </a:lnTo>
                    <a:lnTo>
                      <a:pt x="157" y="445"/>
                    </a:lnTo>
                    <a:lnTo>
                      <a:pt x="177" y="440"/>
                    </a:lnTo>
                    <a:lnTo>
                      <a:pt x="191" y="427"/>
                    </a:lnTo>
                    <a:lnTo>
                      <a:pt x="203" y="413"/>
                    </a:lnTo>
                    <a:lnTo>
                      <a:pt x="215" y="397"/>
                    </a:lnTo>
                    <a:lnTo>
                      <a:pt x="257" y="345"/>
                    </a:lnTo>
                    <a:lnTo>
                      <a:pt x="341" y="245"/>
                    </a:lnTo>
                    <a:lnTo>
                      <a:pt x="357" y="227"/>
                    </a:lnTo>
                    <a:lnTo>
                      <a:pt x="378" y="219"/>
                    </a:lnTo>
                    <a:lnTo>
                      <a:pt x="502" y="219"/>
                    </a:lnTo>
                    <a:lnTo>
                      <a:pt x="502" y="219"/>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06" name="Freeform 52"/>
              <p:cNvSpPr>
                <a:spLocks/>
              </p:cNvSpPr>
              <p:nvPr/>
            </p:nvSpPr>
            <p:spPr bwMode="auto">
              <a:xfrm>
                <a:off x="2338" y="2254"/>
                <a:ext cx="29" cy="30"/>
              </a:xfrm>
              <a:custGeom>
                <a:avLst/>
                <a:gdLst>
                  <a:gd name="T0" fmla="*/ 117 w 119"/>
                  <a:gd name="T1" fmla="*/ 44 h 119"/>
                  <a:gd name="T2" fmla="*/ 112 w 119"/>
                  <a:gd name="T3" fmla="*/ 31 h 119"/>
                  <a:gd name="T4" fmla="*/ 103 w 119"/>
                  <a:gd name="T5" fmla="*/ 19 h 119"/>
                  <a:gd name="T6" fmla="*/ 92 w 119"/>
                  <a:gd name="T7" fmla="*/ 8 h 119"/>
                  <a:gd name="T8" fmla="*/ 78 w 119"/>
                  <a:gd name="T9" fmla="*/ 2 h 119"/>
                  <a:gd name="T10" fmla="*/ 62 w 119"/>
                  <a:gd name="T11" fmla="*/ 0 h 119"/>
                  <a:gd name="T12" fmla="*/ 47 w 119"/>
                  <a:gd name="T13" fmla="*/ 0 h 119"/>
                  <a:gd name="T14" fmla="*/ 33 w 119"/>
                  <a:gd name="T15" fmla="*/ 5 h 119"/>
                  <a:gd name="T16" fmla="*/ 21 w 119"/>
                  <a:gd name="T17" fmla="*/ 13 h 119"/>
                  <a:gd name="T18" fmla="*/ 10 w 119"/>
                  <a:gd name="T19" fmla="*/ 24 h 119"/>
                  <a:gd name="T20" fmla="*/ 3 w 119"/>
                  <a:gd name="T21" fmla="*/ 37 h 119"/>
                  <a:gd name="T22" fmla="*/ 0 w 119"/>
                  <a:gd name="T23" fmla="*/ 51 h 119"/>
                  <a:gd name="T24" fmla="*/ 0 w 119"/>
                  <a:gd name="T25" fmla="*/ 67 h 119"/>
                  <a:gd name="T26" fmla="*/ 3 w 119"/>
                  <a:gd name="T27" fmla="*/ 82 h 119"/>
                  <a:gd name="T28" fmla="*/ 10 w 119"/>
                  <a:gd name="T29" fmla="*/ 95 h 119"/>
                  <a:gd name="T30" fmla="*/ 21 w 119"/>
                  <a:gd name="T31" fmla="*/ 105 h 119"/>
                  <a:gd name="T32" fmla="*/ 33 w 119"/>
                  <a:gd name="T33" fmla="*/ 113 h 119"/>
                  <a:gd name="T34" fmla="*/ 47 w 119"/>
                  <a:gd name="T35" fmla="*/ 119 h 119"/>
                  <a:gd name="T36" fmla="*/ 62 w 119"/>
                  <a:gd name="T37" fmla="*/ 119 h 119"/>
                  <a:gd name="T38" fmla="*/ 78 w 119"/>
                  <a:gd name="T39" fmla="*/ 116 h 119"/>
                  <a:gd name="T40" fmla="*/ 91 w 119"/>
                  <a:gd name="T41" fmla="*/ 110 h 119"/>
                  <a:gd name="T42" fmla="*/ 103 w 119"/>
                  <a:gd name="T43" fmla="*/ 102 h 119"/>
                  <a:gd name="T44" fmla="*/ 111 w 119"/>
                  <a:gd name="T45" fmla="*/ 89 h 119"/>
                  <a:gd name="T46" fmla="*/ 117 w 119"/>
                  <a:gd name="T47" fmla="*/ 75 h 119"/>
                  <a:gd name="T48" fmla="*/ 119 w 119"/>
                  <a:gd name="T49" fmla="*/ 59 h 119"/>
                  <a:gd name="T50" fmla="*/ 117 w 119"/>
                  <a:gd name="T51" fmla="*/ 44 h 119"/>
                  <a:gd name="T52" fmla="*/ 117 w 119"/>
                  <a:gd name="T53" fmla="*/ 44 h 119"/>
                  <a:gd name="T54" fmla="*/ 117 w 119"/>
                  <a:gd name="T55" fmla="*/ 4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 h="119">
                    <a:moveTo>
                      <a:pt x="117" y="44"/>
                    </a:moveTo>
                    <a:lnTo>
                      <a:pt x="112" y="31"/>
                    </a:lnTo>
                    <a:lnTo>
                      <a:pt x="103" y="19"/>
                    </a:lnTo>
                    <a:lnTo>
                      <a:pt x="92" y="8"/>
                    </a:lnTo>
                    <a:lnTo>
                      <a:pt x="78" y="2"/>
                    </a:lnTo>
                    <a:lnTo>
                      <a:pt x="62" y="0"/>
                    </a:lnTo>
                    <a:lnTo>
                      <a:pt x="47" y="0"/>
                    </a:lnTo>
                    <a:lnTo>
                      <a:pt x="33" y="5"/>
                    </a:lnTo>
                    <a:lnTo>
                      <a:pt x="21" y="13"/>
                    </a:lnTo>
                    <a:lnTo>
                      <a:pt x="10" y="24"/>
                    </a:lnTo>
                    <a:lnTo>
                      <a:pt x="3" y="37"/>
                    </a:lnTo>
                    <a:lnTo>
                      <a:pt x="0" y="51"/>
                    </a:lnTo>
                    <a:lnTo>
                      <a:pt x="0" y="67"/>
                    </a:lnTo>
                    <a:lnTo>
                      <a:pt x="3" y="82"/>
                    </a:lnTo>
                    <a:lnTo>
                      <a:pt x="10" y="95"/>
                    </a:lnTo>
                    <a:lnTo>
                      <a:pt x="21" y="105"/>
                    </a:lnTo>
                    <a:lnTo>
                      <a:pt x="33" y="113"/>
                    </a:lnTo>
                    <a:lnTo>
                      <a:pt x="47" y="119"/>
                    </a:lnTo>
                    <a:lnTo>
                      <a:pt x="62" y="119"/>
                    </a:lnTo>
                    <a:lnTo>
                      <a:pt x="78" y="116"/>
                    </a:lnTo>
                    <a:lnTo>
                      <a:pt x="91" y="110"/>
                    </a:lnTo>
                    <a:lnTo>
                      <a:pt x="103" y="102"/>
                    </a:lnTo>
                    <a:lnTo>
                      <a:pt x="111" y="89"/>
                    </a:lnTo>
                    <a:lnTo>
                      <a:pt x="117" y="75"/>
                    </a:lnTo>
                    <a:lnTo>
                      <a:pt x="119" y="59"/>
                    </a:lnTo>
                    <a:lnTo>
                      <a:pt x="117" y="44"/>
                    </a:lnTo>
                    <a:lnTo>
                      <a:pt x="117" y="44"/>
                    </a:lnTo>
                    <a:lnTo>
                      <a:pt x="11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07" name="Freeform 53"/>
              <p:cNvSpPr>
                <a:spLocks/>
              </p:cNvSpPr>
              <p:nvPr/>
            </p:nvSpPr>
            <p:spPr bwMode="auto">
              <a:xfrm>
                <a:off x="2338" y="2254"/>
                <a:ext cx="29" cy="30"/>
              </a:xfrm>
              <a:custGeom>
                <a:avLst/>
                <a:gdLst>
                  <a:gd name="T0" fmla="*/ 117 w 119"/>
                  <a:gd name="T1" fmla="*/ 44 h 119"/>
                  <a:gd name="T2" fmla="*/ 112 w 119"/>
                  <a:gd name="T3" fmla="*/ 31 h 119"/>
                  <a:gd name="T4" fmla="*/ 103 w 119"/>
                  <a:gd name="T5" fmla="*/ 19 h 119"/>
                  <a:gd name="T6" fmla="*/ 92 w 119"/>
                  <a:gd name="T7" fmla="*/ 8 h 119"/>
                  <a:gd name="T8" fmla="*/ 78 w 119"/>
                  <a:gd name="T9" fmla="*/ 2 h 119"/>
                  <a:gd name="T10" fmla="*/ 62 w 119"/>
                  <a:gd name="T11" fmla="*/ 0 h 119"/>
                  <a:gd name="T12" fmla="*/ 47 w 119"/>
                  <a:gd name="T13" fmla="*/ 0 h 119"/>
                  <a:gd name="T14" fmla="*/ 33 w 119"/>
                  <a:gd name="T15" fmla="*/ 5 h 119"/>
                  <a:gd name="T16" fmla="*/ 21 w 119"/>
                  <a:gd name="T17" fmla="*/ 13 h 119"/>
                  <a:gd name="T18" fmla="*/ 10 w 119"/>
                  <a:gd name="T19" fmla="*/ 24 h 119"/>
                  <a:gd name="T20" fmla="*/ 3 w 119"/>
                  <a:gd name="T21" fmla="*/ 37 h 119"/>
                  <a:gd name="T22" fmla="*/ 0 w 119"/>
                  <a:gd name="T23" fmla="*/ 51 h 119"/>
                  <a:gd name="T24" fmla="*/ 0 w 119"/>
                  <a:gd name="T25" fmla="*/ 67 h 119"/>
                  <a:gd name="T26" fmla="*/ 3 w 119"/>
                  <a:gd name="T27" fmla="*/ 82 h 119"/>
                  <a:gd name="T28" fmla="*/ 10 w 119"/>
                  <a:gd name="T29" fmla="*/ 95 h 119"/>
                  <a:gd name="T30" fmla="*/ 21 w 119"/>
                  <a:gd name="T31" fmla="*/ 105 h 119"/>
                  <a:gd name="T32" fmla="*/ 33 w 119"/>
                  <a:gd name="T33" fmla="*/ 113 h 119"/>
                  <a:gd name="T34" fmla="*/ 47 w 119"/>
                  <a:gd name="T35" fmla="*/ 119 h 119"/>
                  <a:gd name="T36" fmla="*/ 62 w 119"/>
                  <a:gd name="T37" fmla="*/ 119 h 119"/>
                  <a:gd name="T38" fmla="*/ 78 w 119"/>
                  <a:gd name="T39" fmla="*/ 116 h 119"/>
                  <a:gd name="T40" fmla="*/ 91 w 119"/>
                  <a:gd name="T41" fmla="*/ 110 h 119"/>
                  <a:gd name="T42" fmla="*/ 103 w 119"/>
                  <a:gd name="T43" fmla="*/ 102 h 119"/>
                  <a:gd name="T44" fmla="*/ 111 w 119"/>
                  <a:gd name="T45" fmla="*/ 89 h 119"/>
                  <a:gd name="T46" fmla="*/ 117 w 119"/>
                  <a:gd name="T47" fmla="*/ 75 h 119"/>
                  <a:gd name="T48" fmla="*/ 119 w 119"/>
                  <a:gd name="T49" fmla="*/ 59 h 119"/>
                  <a:gd name="T50" fmla="*/ 117 w 119"/>
                  <a:gd name="T51" fmla="*/ 44 h 119"/>
                  <a:gd name="T52" fmla="*/ 117 w 119"/>
                  <a:gd name="T53" fmla="*/ 4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9">
                    <a:moveTo>
                      <a:pt x="117" y="44"/>
                    </a:moveTo>
                    <a:lnTo>
                      <a:pt x="112" y="31"/>
                    </a:lnTo>
                    <a:lnTo>
                      <a:pt x="103" y="19"/>
                    </a:lnTo>
                    <a:lnTo>
                      <a:pt x="92" y="8"/>
                    </a:lnTo>
                    <a:lnTo>
                      <a:pt x="78" y="2"/>
                    </a:lnTo>
                    <a:lnTo>
                      <a:pt x="62" y="0"/>
                    </a:lnTo>
                    <a:lnTo>
                      <a:pt x="47" y="0"/>
                    </a:lnTo>
                    <a:lnTo>
                      <a:pt x="33" y="5"/>
                    </a:lnTo>
                    <a:lnTo>
                      <a:pt x="21" y="13"/>
                    </a:lnTo>
                    <a:lnTo>
                      <a:pt x="10" y="24"/>
                    </a:lnTo>
                    <a:lnTo>
                      <a:pt x="3" y="37"/>
                    </a:lnTo>
                    <a:lnTo>
                      <a:pt x="0" y="51"/>
                    </a:lnTo>
                    <a:lnTo>
                      <a:pt x="0" y="67"/>
                    </a:lnTo>
                    <a:lnTo>
                      <a:pt x="3" y="82"/>
                    </a:lnTo>
                    <a:lnTo>
                      <a:pt x="10" y="95"/>
                    </a:lnTo>
                    <a:lnTo>
                      <a:pt x="21" y="105"/>
                    </a:lnTo>
                    <a:lnTo>
                      <a:pt x="33" y="113"/>
                    </a:lnTo>
                    <a:lnTo>
                      <a:pt x="47" y="119"/>
                    </a:lnTo>
                    <a:lnTo>
                      <a:pt x="62" y="119"/>
                    </a:lnTo>
                    <a:lnTo>
                      <a:pt x="78" y="116"/>
                    </a:lnTo>
                    <a:lnTo>
                      <a:pt x="91" y="110"/>
                    </a:lnTo>
                    <a:lnTo>
                      <a:pt x="103" y="102"/>
                    </a:lnTo>
                    <a:lnTo>
                      <a:pt x="111" y="89"/>
                    </a:lnTo>
                    <a:lnTo>
                      <a:pt x="117" y="75"/>
                    </a:lnTo>
                    <a:lnTo>
                      <a:pt x="119" y="59"/>
                    </a:lnTo>
                    <a:lnTo>
                      <a:pt x="117" y="44"/>
                    </a:lnTo>
                    <a:lnTo>
                      <a:pt x="117" y="44"/>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08" name="Freeform 54"/>
              <p:cNvSpPr>
                <a:spLocks/>
              </p:cNvSpPr>
              <p:nvPr/>
            </p:nvSpPr>
            <p:spPr bwMode="auto">
              <a:xfrm>
                <a:off x="2347" y="2263"/>
                <a:ext cx="11" cy="11"/>
              </a:xfrm>
              <a:custGeom>
                <a:avLst/>
                <a:gdLst>
                  <a:gd name="T0" fmla="*/ 45 w 46"/>
                  <a:gd name="T1" fmla="*/ 15 h 46"/>
                  <a:gd name="T2" fmla="*/ 41 w 46"/>
                  <a:gd name="T3" fmla="*/ 10 h 46"/>
                  <a:gd name="T4" fmla="*/ 35 w 46"/>
                  <a:gd name="T5" fmla="*/ 4 h 46"/>
                  <a:gd name="T6" fmla="*/ 28 w 46"/>
                  <a:gd name="T7" fmla="*/ 2 h 46"/>
                  <a:gd name="T8" fmla="*/ 21 w 46"/>
                  <a:gd name="T9" fmla="*/ 0 h 46"/>
                  <a:gd name="T10" fmla="*/ 15 w 46"/>
                  <a:gd name="T11" fmla="*/ 3 h 46"/>
                  <a:gd name="T12" fmla="*/ 8 w 46"/>
                  <a:gd name="T13" fmla="*/ 6 h 46"/>
                  <a:gd name="T14" fmla="*/ 3 w 46"/>
                  <a:gd name="T15" fmla="*/ 11 h 46"/>
                  <a:gd name="T16" fmla="*/ 1 w 46"/>
                  <a:gd name="T17" fmla="*/ 18 h 46"/>
                  <a:gd name="T18" fmla="*/ 0 w 46"/>
                  <a:gd name="T19" fmla="*/ 25 h 46"/>
                  <a:gd name="T20" fmla="*/ 1 w 46"/>
                  <a:gd name="T21" fmla="*/ 34 h 46"/>
                  <a:gd name="T22" fmla="*/ 7 w 46"/>
                  <a:gd name="T23" fmla="*/ 40 h 46"/>
                  <a:gd name="T24" fmla="*/ 12 w 46"/>
                  <a:gd name="T25" fmla="*/ 44 h 46"/>
                  <a:gd name="T26" fmla="*/ 20 w 46"/>
                  <a:gd name="T27" fmla="*/ 46 h 46"/>
                  <a:gd name="T28" fmla="*/ 26 w 46"/>
                  <a:gd name="T29" fmla="*/ 46 h 46"/>
                  <a:gd name="T30" fmla="*/ 34 w 46"/>
                  <a:gd name="T31" fmla="*/ 42 h 46"/>
                  <a:gd name="T32" fmla="*/ 40 w 46"/>
                  <a:gd name="T33" fmla="*/ 39 h 46"/>
                  <a:gd name="T34" fmla="*/ 45 w 46"/>
                  <a:gd name="T35" fmla="*/ 32 h 46"/>
                  <a:gd name="T36" fmla="*/ 46 w 46"/>
                  <a:gd name="T37" fmla="*/ 25 h 46"/>
                  <a:gd name="T38" fmla="*/ 46 w 46"/>
                  <a:gd name="T39" fmla="*/ 22 h 46"/>
                  <a:gd name="T40" fmla="*/ 45 w 46"/>
                  <a:gd name="T41" fmla="*/ 15 h 46"/>
                  <a:gd name="T42" fmla="*/ 45 w 46"/>
                  <a:gd name="T43"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5" y="15"/>
                    </a:moveTo>
                    <a:lnTo>
                      <a:pt x="41" y="10"/>
                    </a:lnTo>
                    <a:lnTo>
                      <a:pt x="35" y="4"/>
                    </a:lnTo>
                    <a:lnTo>
                      <a:pt x="28" y="2"/>
                    </a:lnTo>
                    <a:lnTo>
                      <a:pt x="21" y="0"/>
                    </a:lnTo>
                    <a:lnTo>
                      <a:pt x="15" y="3"/>
                    </a:lnTo>
                    <a:lnTo>
                      <a:pt x="8" y="6"/>
                    </a:lnTo>
                    <a:lnTo>
                      <a:pt x="3" y="11"/>
                    </a:lnTo>
                    <a:lnTo>
                      <a:pt x="1" y="18"/>
                    </a:lnTo>
                    <a:lnTo>
                      <a:pt x="0" y="25"/>
                    </a:lnTo>
                    <a:lnTo>
                      <a:pt x="1" y="34"/>
                    </a:lnTo>
                    <a:lnTo>
                      <a:pt x="7" y="40"/>
                    </a:lnTo>
                    <a:lnTo>
                      <a:pt x="12" y="44"/>
                    </a:lnTo>
                    <a:lnTo>
                      <a:pt x="20" y="46"/>
                    </a:lnTo>
                    <a:lnTo>
                      <a:pt x="26" y="46"/>
                    </a:lnTo>
                    <a:lnTo>
                      <a:pt x="34" y="42"/>
                    </a:lnTo>
                    <a:lnTo>
                      <a:pt x="40" y="39"/>
                    </a:lnTo>
                    <a:lnTo>
                      <a:pt x="45" y="32"/>
                    </a:lnTo>
                    <a:lnTo>
                      <a:pt x="46" y="25"/>
                    </a:lnTo>
                    <a:lnTo>
                      <a:pt x="46" y="22"/>
                    </a:lnTo>
                    <a:lnTo>
                      <a:pt x="45" y="15"/>
                    </a:lnTo>
                    <a:lnTo>
                      <a:pt x="4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09" name="Freeform 55"/>
              <p:cNvSpPr>
                <a:spLocks/>
              </p:cNvSpPr>
              <p:nvPr/>
            </p:nvSpPr>
            <p:spPr bwMode="auto">
              <a:xfrm>
                <a:off x="2347" y="2263"/>
                <a:ext cx="11" cy="11"/>
              </a:xfrm>
              <a:custGeom>
                <a:avLst/>
                <a:gdLst>
                  <a:gd name="T0" fmla="*/ 45 w 46"/>
                  <a:gd name="T1" fmla="*/ 15 h 46"/>
                  <a:gd name="T2" fmla="*/ 41 w 46"/>
                  <a:gd name="T3" fmla="*/ 10 h 46"/>
                  <a:gd name="T4" fmla="*/ 35 w 46"/>
                  <a:gd name="T5" fmla="*/ 4 h 46"/>
                  <a:gd name="T6" fmla="*/ 28 w 46"/>
                  <a:gd name="T7" fmla="*/ 2 h 46"/>
                  <a:gd name="T8" fmla="*/ 21 w 46"/>
                  <a:gd name="T9" fmla="*/ 0 h 46"/>
                  <a:gd name="T10" fmla="*/ 15 w 46"/>
                  <a:gd name="T11" fmla="*/ 3 h 46"/>
                  <a:gd name="T12" fmla="*/ 8 w 46"/>
                  <a:gd name="T13" fmla="*/ 6 h 46"/>
                  <a:gd name="T14" fmla="*/ 3 w 46"/>
                  <a:gd name="T15" fmla="*/ 11 h 46"/>
                  <a:gd name="T16" fmla="*/ 1 w 46"/>
                  <a:gd name="T17" fmla="*/ 18 h 46"/>
                  <a:gd name="T18" fmla="*/ 0 w 46"/>
                  <a:gd name="T19" fmla="*/ 25 h 46"/>
                  <a:gd name="T20" fmla="*/ 1 w 46"/>
                  <a:gd name="T21" fmla="*/ 34 h 46"/>
                  <a:gd name="T22" fmla="*/ 7 w 46"/>
                  <a:gd name="T23" fmla="*/ 40 h 46"/>
                  <a:gd name="T24" fmla="*/ 12 w 46"/>
                  <a:gd name="T25" fmla="*/ 44 h 46"/>
                  <a:gd name="T26" fmla="*/ 20 w 46"/>
                  <a:gd name="T27" fmla="*/ 46 h 46"/>
                  <a:gd name="T28" fmla="*/ 26 w 46"/>
                  <a:gd name="T29" fmla="*/ 46 h 46"/>
                  <a:gd name="T30" fmla="*/ 34 w 46"/>
                  <a:gd name="T31" fmla="*/ 42 h 46"/>
                  <a:gd name="T32" fmla="*/ 40 w 46"/>
                  <a:gd name="T33" fmla="*/ 39 h 46"/>
                  <a:gd name="T34" fmla="*/ 45 w 46"/>
                  <a:gd name="T35" fmla="*/ 32 h 46"/>
                  <a:gd name="T36" fmla="*/ 46 w 46"/>
                  <a:gd name="T37" fmla="*/ 25 h 46"/>
                  <a:gd name="T38" fmla="*/ 46 w 46"/>
                  <a:gd name="T39" fmla="*/ 22 h 46"/>
                  <a:gd name="T40" fmla="*/ 45 w 46"/>
                  <a:gd name="T41" fmla="*/ 15 h 46"/>
                  <a:gd name="T42" fmla="*/ 45 w 46"/>
                  <a:gd name="T43"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5" y="15"/>
                    </a:moveTo>
                    <a:lnTo>
                      <a:pt x="41" y="10"/>
                    </a:lnTo>
                    <a:lnTo>
                      <a:pt x="35" y="4"/>
                    </a:lnTo>
                    <a:lnTo>
                      <a:pt x="28" y="2"/>
                    </a:lnTo>
                    <a:lnTo>
                      <a:pt x="21" y="0"/>
                    </a:lnTo>
                    <a:lnTo>
                      <a:pt x="15" y="3"/>
                    </a:lnTo>
                    <a:lnTo>
                      <a:pt x="8" y="6"/>
                    </a:lnTo>
                    <a:lnTo>
                      <a:pt x="3" y="11"/>
                    </a:lnTo>
                    <a:lnTo>
                      <a:pt x="1" y="18"/>
                    </a:lnTo>
                    <a:lnTo>
                      <a:pt x="0" y="25"/>
                    </a:lnTo>
                    <a:lnTo>
                      <a:pt x="1" y="34"/>
                    </a:lnTo>
                    <a:lnTo>
                      <a:pt x="7" y="40"/>
                    </a:lnTo>
                    <a:lnTo>
                      <a:pt x="12" y="44"/>
                    </a:lnTo>
                    <a:lnTo>
                      <a:pt x="20" y="46"/>
                    </a:lnTo>
                    <a:lnTo>
                      <a:pt x="26" y="46"/>
                    </a:lnTo>
                    <a:lnTo>
                      <a:pt x="34" y="42"/>
                    </a:lnTo>
                    <a:lnTo>
                      <a:pt x="40" y="39"/>
                    </a:lnTo>
                    <a:lnTo>
                      <a:pt x="45" y="32"/>
                    </a:lnTo>
                    <a:lnTo>
                      <a:pt x="46" y="25"/>
                    </a:lnTo>
                    <a:lnTo>
                      <a:pt x="46" y="22"/>
                    </a:lnTo>
                    <a:lnTo>
                      <a:pt x="45" y="15"/>
                    </a:lnTo>
                    <a:lnTo>
                      <a:pt x="45" y="15"/>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0" name="Freeform 56"/>
              <p:cNvSpPr>
                <a:spLocks/>
              </p:cNvSpPr>
              <p:nvPr/>
            </p:nvSpPr>
            <p:spPr bwMode="auto">
              <a:xfrm>
                <a:off x="2275" y="2319"/>
                <a:ext cx="7" cy="7"/>
              </a:xfrm>
              <a:custGeom>
                <a:avLst/>
                <a:gdLst>
                  <a:gd name="T0" fmla="*/ 26 w 28"/>
                  <a:gd name="T1" fmla="*/ 9 h 27"/>
                  <a:gd name="T2" fmla="*/ 25 w 28"/>
                  <a:gd name="T3" fmla="*/ 6 h 27"/>
                  <a:gd name="T4" fmla="*/ 22 w 28"/>
                  <a:gd name="T5" fmla="*/ 4 h 27"/>
                  <a:gd name="T6" fmla="*/ 19 w 28"/>
                  <a:gd name="T7" fmla="*/ 1 h 27"/>
                  <a:gd name="T8" fmla="*/ 15 w 28"/>
                  <a:gd name="T9" fmla="*/ 0 h 27"/>
                  <a:gd name="T10" fmla="*/ 10 w 28"/>
                  <a:gd name="T11" fmla="*/ 0 h 27"/>
                  <a:gd name="T12" fmla="*/ 8 w 28"/>
                  <a:gd name="T13" fmla="*/ 1 h 27"/>
                  <a:gd name="T14" fmla="*/ 4 w 28"/>
                  <a:gd name="T15" fmla="*/ 4 h 27"/>
                  <a:gd name="T16" fmla="*/ 2 w 28"/>
                  <a:gd name="T17" fmla="*/ 8 h 27"/>
                  <a:gd name="T18" fmla="*/ 0 w 28"/>
                  <a:gd name="T19" fmla="*/ 12 h 27"/>
                  <a:gd name="T20" fmla="*/ 0 w 28"/>
                  <a:gd name="T21" fmla="*/ 15 h 27"/>
                  <a:gd name="T22" fmla="*/ 2 w 28"/>
                  <a:gd name="T23" fmla="*/ 19 h 27"/>
                  <a:gd name="T24" fmla="*/ 4 w 28"/>
                  <a:gd name="T25" fmla="*/ 22 h 27"/>
                  <a:gd name="T26" fmla="*/ 7 w 28"/>
                  <a:gd name="T27" fmla="*/ 25 h 27"/>
                  <a:gd name="T28" fmla="*/ 10 w 28"/>
                  <a:gd name="T29" fmla="*/ 27 h 27"/>
                  <a:gd name="T30" fmla="*/ 15 w 28"/>
                  <a:gd name="T31" fmla="*/ 27 h 27"/>
                  <a:gd name="T32" fmla="*/ 19 w 28"/>
                  <a:gd name="T33" fmla="*/ 25 h 27"/>
                  <a:gd name="T34" fmla="*/ 22 w 28"/>
                  <a:gd name="T35" fmla="*/ 23 h 27"/>
                  <a:gd name="T36" fmla="*/ 25 w 28"/>
                  <a:gd name="T37" fmla="*/ 21 h 27"/>
                  <a:gd name="T38" fmla="*/ 26 w 28"/>
                  <a:gd name="T39" fmla="*/ 17 h 27"/>
                  <a:gd name="T40" fmla="*/ 28 w 28"/>
                  <a:gd name="T41" fmla="*/ 14 h 27"/>
                  <a:gd name="T42" fmla="*/ 26 w 28"/>
                  <a:gd name="T43" fmla="*/ 10 h 27"/>
                  <a:gd name="T44" fmla="*/ 26 w 28"/>
                  <a:gd name="T45" fmla="*/ 10 h 27"/>
                  <a:gd name="T46" fmla="*/ 26 w 28"/>
                  <a:gd name="T4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7">
                    <a:moveTo>
                      <a:pt x="26" y="9"/>
                    </a:moveTo>
                    <a:lnTo>
                      <a:pt x="25" y="6"/>
                    </a:lnTo>
                    <a:lnTo>
                      <a:pt x="22" y="4"/>
                    </a:lnTo>
                    <a:lnTo>
                      <a:pt x="19" y="1"/>
                    </a:lnTo>
                    <a:lnTo>
                      <a:pt x="15" y="0"/>
                    </a:lnTo>
                    <a:lnTo>
                      <a:pt x="10" y="0"/>
                    </a:lnTo>
                    <a:lnTo>
                      <a:pt x="8" y="1"/>
                    </a:lnTo>
                    <a:lnTo>
                      <a:pt x="4" y="4"/>
                    </a:lnTo>
                    <a:lnTo>
                      <a:pt x="2" y="8"/>
                    </a:lnTo>
                    <a:lnTo>
                      <a:pt x="0" y="12"/>
                    </a:lnTo>
                    <a:lnTo>
                      <a:pt x="0" y="15"/>
                    </a:lnTo>
                    <a:lnTo>
                      <a:pt x="2" y="19"/>
                    </a:lnTo>
                    <a:lnTo>
                      <a:pt x="4" y="22"/>
                    </a:lnTo>
                    <a:lnTo>
                      <a:pt x="7" y="25"/>
                    </a:lnTo>
                    <a:lnTo>
                      <a:pt x="10" y="27"/>
                    </a:lnTo>
                    <a:lnTo>
                      <a:pt x="15" y="27"/>
                    </a:lnTo>
                    <a:lnTo>
                      <a:pt x="19" y="25"/>
                    </a:lnTo>
                    <a:lnTo>
                      <a:pt x="22" y="23"/>
                    </a:lnTo>
                    <a:lnTo>
                      <a:pt x="25" y="21"/>
                    </a:lnTo>
                    <a:lnTo>
                      <a:pt x="26" y="17"/>
                    </a:lnTo>
                    <a:lnTo>
                      <a:pt x="28" y="14"/>
                    </a:lnTo>
                    <a:lnTo>
                      <a:pt x="26" y="10"/>
                    </a:lnTo>
                    <a:lnTo>
                      <a:pt x="26" y="10"/>
                    </a:lnTo>
                    <a:lnTo>
                      <a:pt x="2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1" name="Freeform 57"/>
              <p:cNvSpPr>
                <a:spLocks/>
              </p:cNvSpPr>
              <p:nvPr/>
            </p:nvSpPr>
            <p:spPr bwMode="auto">
              <a:xfrm>
                <a:off x="2275" y="2319"/>
                <a:ext cx="7" cy="7"/>
              </a:xfrm>
              <a:custGeom>
                <a:avLst/>
                <a:gdLst>
                  <a:gd name="T0" fmla="*/ 26 w 28"/>
                  <a:gd name="T1" fmla="*/ 9 h 27"/>
                  <a:gd name="T2" fmla="*/ 25 w 28"/>
                  <a:gd name="T3" fmla="*/ 6 h 27"/>
                  <a:gd name="T4" fmla="*/ 22 w 28"/>
                  <a:gd name="T5" fmla="*/ 4 h 27"/>
                  <a:gd name="T6" fmla="*/ 19 w 28"/>
                  <a:gd name="T7" fmla="*/ 1 h 27"/>
                  <a:gd name="T8" fmla="*/ 15 w 28"/>
                  <a:gd name="T9" fmla="*/ 0 h 27"/>
                  <a:gd name="T10" fmla="*/ 10 w 28"/>
                  <a:gd name="T11" fmla="*/ 0 h 27"/>
                  <a:gd name="T12" fmla="*/ 8 w 28"/>
                  <a:gd name="T13" fmla="*/ 1 h 27"/>
                  <a:gd name="T14" fmla="*/ 4 w 28"/>
                  <a:gd name="T15" fmla="*/ 4 h 27"/>
                  <a:gd name="T16" fmla="*/ 2 w 28"/>
                  <a:gd name="T17" fmla="*/ 8 h 27"/>
                  <a:gd name="T18" fmla="*/ 0 w 28"/>
                  <a:gd name="T19" fmla="*/ 12 h 27"/>
                  <a:gd name="T20" fmla="*/ 0 w 28"/>
                  <a:gd name="T21" fmla="*/ 15 h 27"/>
                  <a:gd name="T22" fmla="*/ 2 w 28"/>
                  <a:gd name="T23" fmla="*/ 19 h 27"/>
                  <a:gd name="T24" fmla="*/ 4 w 28"/>
                  <a:gd name="T25" fmla="*/ 22 h 27"/>
                  <a:gd name="T26" fmla="*/ 7 w 28"/>
                  <a:gd name="T27" fmla="*/ 25 h 27"/>
                  <a:gd name="T28" fmla="*/ 10 w 28"/>
                  <a:gd name="T29" fmla="*/ 27 h 27"/>
                  <a:gd name="T30" fmla="*/ 15 w 28"/>
                  <a:gd name="T31" fmla="*/ 27 h 27"/>
                  <a:gd name="T32" fmla="*/ 19 w 28"/>
                  <a:gd name="T33" fmla="*/ 25 h 27"/>
                  <a:gd name="T34" fmla="*/ 22 w 28"/>
                  <a:gd name="T35" fmla="*/ 23 h 27"/>
                  <a:gd name="T36" fmla="*/ 25 w 28"/>
                  <a:gd name="T37" fmla="*/ 21 h 27"/>
                  <a:gd name="T38" fmla="*/ 26 w 28"/>
                  <a:gd name="T39" fmla="*/ 17 h 27"/>
                  <a:gd name="T40" fmla="*/ 28 w 28"/>
                  <a:gd name="T41" fmla="*/ 14 h 27"/>
                  <a:gd name="T42" fmla="*/ 26 w 28"/>
                  <a:gd name="T43" fmla="*/ 10 h 27"/>
                  <a:gd name="T44" fmla="*/ 26 w 28"/>
                  <a:gd name="T4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26" y="9"/>
                    </a:moveTo>
                    <a:lnTo>
                      <a:pt x="25" y="6"/>
                    </a:lnTo>
                    <a:lnTo>
                      <a:pt x="22" y="4"/>
                    </a:lnTo>
                    <a:lnTo>
                      <a:pt x="19" y="1"/>
                    </a:lnTo>
                    <a:lnTo>
                      <a:pt x="15" y="0"/>
                    </a:lnTo>
                    <a:lnTo>
                      <a:pt x="10" y="0"/>
                    </a:lnTo>
                    <a:lnTo>
                      <a:pt x="8" y="1"/>
                    </a:lnTo>
                    <a:lnTo>
                      <a:pt x="4" y="4"/>
                    </a:lnTo>
                    <a:lnTo>
                      <a:pt x="2" y="8"/>
                    </a:lnTo>
                    <a:lnTo>
                      <a:pt x="0" y="12"/>
                    </a:lnTo>
                    <a:lnTo>
                      <a:pt x="0" y="15"/>
                    </a:lnTo>
                    <a:lnTo>
                      <a:pt x="2" y="19"/>
                    </a:lnTo>
                    <a:lnTo>
                      <a:pt x="4" y="22"/>
                    </a:lnTo>
                    <a:lnTo>
                      <a:pt x="7" y="25"/>
                    </a:lnTo>
                    <a:lnTo>
                      <a:pt x="10" y="27"/>
                    </a:lnTo>
                    <a:lnTo>
                      <a:pt x="15" y="27"/>
                    </a:lnTo>
                    <a:lnTo>
                      <a:pt x="19" y="25"/>
                    </a:lnTo>
                    <a:lnTo>
                      <a:pt x="22" y="23"/>
                    </a:lnTo>
                    <a:lnTo>
                      <a:pt x="25" y="21"/>
                    </a:lnTo>
                    <a:lnTo>
                      <a:pt x="26" y="17"/>
                    </a:lnTo>
                    <a:lnTo>
                      <a:pt x="28" y="14"/>
                    </a:lnTo>
                    <a:lnTo>
                      <a:pt x="26" y="10"/>
                    </a:lnTo>
                    <a:lnTo>
                      <a:pt x="26" y="1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2" name="Freeform 58"/>
              <p:cNvSpPr>
                <a:spLocks/>
              </p:cNvSpPr>
              <p:nvPr/>
            </p:nvSpPr>
            <p:spPr bwMode="auto">
              <a:xfrm>
                <a:off x="2299" y="2319"/>
                <a:ext cx="7" cy="7"/>
              </a:xfrm>
              <a:custGeom>
                <a:avLst/>
                <a:gdLst>
                  <a:gd name="T0" fmla="*/ 26 w 27"/>
                  <a:gd name="T1" fmla="*/ 9 h 27"/>
                  <a:gd name="T2" fmla="*/ 24 w 27"/>
                  <a:gd name="T3" fmla="*/ 6 h 27"/>
                  <a:gd name="T4" fmla="*/ 22 w 27"/>
                  <a:gd name="T5" fmla="*/ 4 h 27"/>
                  <a:gd name="T6" fmla="*/ 18 w 27"/>
                  <a:gd name="T7" fmla="*/ 1 h 27"/>
                  <a:gd name="T8" fmla="*/ 14 w 27"/>
                  <a:gd name="T9" fmla="*/ 0 h 27"/>
                  <a:gd name="T10" fmla="*/ 10 w 27"/>
                  <a:gd name="T11" fmla="*/ 0 h 27"/>
                  <a:gd name="T12" fmla="*/ 7 w 27"/>
                  <a:gd name="T13" fmla="*/ 1 h 27"/>
                  <a:gd name="T14" fmla="*/ 2 w 27"/>
                  <a:gd name="T15" fmla="*/ 4 h 27"/>
                  <a:gd name="T16" fmla="*/ 1 w 27"/>
                  <a:gd name="T17" fmla="*/ 8 h 27"/>
                  <a:gd name="T18" fmla="*/ 0 w 27"/>
                  <a:gd name="T19" fmla="*/ 12 h 27"/>
                  <a:gd name="T20" fmla="*/ 0 w 27"/>
                  <a:gd name="T21" fmla="*/ 15 h 27"/>
                  <a:gd name="T22" fmla="*/ 1 w 27"/>
                  <a:gd name="T23" fmla="*/ 19 h 27"/>
                  <a:gd name="T24" fmla="*/ 2 w 27"/>
                  <a:gd name="T25" fmla="*/ 22 h 27"/>
                  <a:gd name="T26" fmla="*/ 7 w 27"/>
                  <a:gd name="T27" fmla="*/ 25 h 27"/>
                  <a:gd name="T28" fmla="*/ 10 w 27"/>
                  <a:gd name="T29" fmla="*/ 27 h 27"/>
                  <a:gd name="T30" fmla="*/ 14 w 27"/>
                  <a:gd name="T31" fmla="*/ 27 h 27"/>
                  <a:gd name="T32" fmla="*/ 18 w 27"/>
                  <a:gd name="T33" fmla="*/ 25 h 27"/>
                  <a:gd name="T34" fmla="*/ 22 w 27"/>
                  <a:gd name="T35" fmla="*/ 23 h 27"/>
                  <a:gd name="T36" fmla="*/ 24 w 27"/>
                  <a:gd name="T37" fmla="*/ 21 h 27"/>
                  <a:gd name="T38" fmla="*/ 27 w 27"/>
                  <a:gd name="T39" fmla="*/ 17 h 27"/>
                  <a:gd name="T40" fmla="*/ 27 w 27"/>
                  <a:gd name="T41" fmla="*/ 14 h 27"/>
                  <a:gd name="T42" fmla="*/ 27 w 27"/>
                  <a:gd name="T43" fmla="*/ 10 h 27"/>
                  <a:gd name="T44" fmla="*/ 27 w 27"/>
                  <a:gd name="T45" fmla="*/ 10 h 27"/>
                  <a:gd name="T46" fmla="*/ 26 w 27"/>
                  <a:gd name="T4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7">
                    <a:moveTo>
                      <a:pt x="26" y="9"/>
                    </a:moveTo>
                    <a:lnTo>
                      <a:pt x="24" y="6"/>
                    </a:lnTo>
                    <a:lnTo>
                      <a:pt x="22" y="4"/>
                    </a:lnTo>
                    <a:lnTo>
                      <a:pt x="18" y="1"/>
                    </a:lnTo>
                    <a:lnTo>
                      <a:pt x="14" y="0"/>
                    </a:lnTo>
                    <a:lnTo>
                      <a:pt x="10" y="0"/>
                    </a:lnTo>
                    <a:lnTo>
                      <a:pt x="7" y="1"/>
                    </a:lnTo>
                    <a:lnTo>
                      <a:pt x="2" y="4"/>
                    </a:lnTo>
                    <a:lnTo>
                      <a:pt x="1" y="8"/>
                    </a:lnTo>
                    <a:lnTo>
                      <a:pt x="0" y="12"/>
                    </a:lnTo>
                    <a:lnTo>
                      <a:pt x="0" y="15"/>
                    </a:lnTo>
                    <a:lnTo>
                      <a:pt x="1" y="19"/>
                    </a:lnTo>
                    <a:lnTo>
                      <a:pt x="2" y="22"/>
                    </a:lnTo>
                    <a:lnTo>
                      <a:pt x="7" y="25"/>
                    </a:lnTo>
                    <a:lnTo>
                      <a:pt x="10" y="27"/>
                    </a:lnTo>
                    <a:lnTo>
                      <a:pt x="14" y="27"/>
                    </a:lnTo>
                    <a:lnTo>
                      <a:pt x="18" y="25"/>
                    </a:lnTo>
                    <a:lnTo>
                      <a:pt x="22" y="23"/>
                    </a:lnTo>
                    <a:lnTo>
                      <a:pt x="24" y="21"/>
                    </a:lnTo>
                    <a:lnTo>
                      <a:pt x="27" y="17"/>
                    </a:lnTo>
                    <a:lnTo>
                      <a:pt x="27" y="14"/>
                    </a:lnTo>
                    <a:lnTo>
                      <a:pt x="27" y="10"/>
                    </a:lnTo>
                    <a:lnTo>
                      <a:pt x="27" y="10"/>
                    </a:lnTo>
                    <a:lnTo>
                      <a:pt x="2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3" name="Freeform 59"/>
              <p:cNvSpPr>
                <a:spLocks/>
              </p:cNvSpPr>
              <p:nvPr/>
            </p:nvSpPr>
            <p:spPr bwMode="auto">
              <a:xfrm>
                <a:off x="2299" y="2319"/>
                <a:ext cx="7" cy="7"/>
              </a:xfrm>
              <a:custGeom>
                <a:avLst/>
                <a:gdLst>
                  <a:gd name="T0" fmla="*/ 26 w 27"/>
                  <a:gd name="T1" fmla="*/ 9 h 27"/>
                  <a:gd name="T2" fmla="*/ 24 w 27"/>
                  <a:gd name="T3" fmla="*/ 6 h 27"/>
                  <a:gd name="T4" fmla="*/ 22 w 27"/>
                  <a:gd name="T5" fmla="*/ 4 h 27"/>
                  <a:gd name="T6" fmla="*/ 18 w 27"/>
                  <a:gd name="T7" fmla="*/ 1 h 27"/>
                  <a:gd name="T8" fmla="*/ 14 w 27"/>
                  <a:gd name="T9" fmla="*/ 0 h 27"/>
                  <a:gd name="T10" fmla="*/ 10 w 27"/>
                  <a:gd name="T11" fmla="*/ 0 h 27"/>
                  <a:gd name="T12" fmla="*/ 7 w 27"/>
                  <a:gd name="T13" fmla="*/ 1 h 27"/>
                  <a:gd name="T14" fmla="*/ 2 w 27"/>
                  <a:gd name="T15" fmla="*/ 4 h 27"/>
                  <a:gd name="T16" fmla="*/ 1 w 27"/>
                  <a:gd name="T17" fmla="*/ 8 h 27"/>
                  <a:gd name="T18" fmla="*/ 0 w 27"/>
                  <a:gd name="T19" fmla="*/ 12 h 27"/>
                  <a:gd name="T20" fmla="*/ 0 w 27"/>
                  <a:gd name="T21" fmla="*/ 15 h 27"/>
                  <a:gd name="T22" fmla="*/ 1 w 27"/>
                  <a:gd name="T23" fmla="*/ 19 h 27"/>
                  <a:gd name="T24" fmla="*/ 2 w 27"/>
                  <a:gd name="T25" fmla="*/ 22 h 27"/>
                  <a:gd name="T26" fmla="*/ 7 w 27"/>
                  <a:gd name="T27" fmla="*/ 25 h 27"/>
                  <a:gd name="T28" fmla="*/ 10 w 27"/>
                  <a:gd name="T29" fmla="*/ 27 h 27"/>
                  <a:gd name="T30" fmla="*/ 14 w 27"/>
                  <a:gd name="T31" fmla="*/ 27 h 27"/>
                  <a:gd name="T32" fmla="*/ 18 w 27"/>
                  <a:gd name="T33" fmla="*/ 25 h 27"/>
                  <a:gd name="T34" fmla="*/ 22 w 27"/>
                  <a:gd name="T35" fmla="*/ 23 h 27"/>
                  <a:gd name="T36" fmla="*/ 24 w 27"/>
                  <a:gd name="T37" fmla="*/ 21 h 27"/>
                  <a:gd name="T38" fmla="*/ 27 w 27"/>
                  <a:gd name="T39" fmla="*/ 17 h 27"/>
                  <a:gd name="T40" fmla="*/ 27 w 27"/>
                  <a:gd name="T41" fmla="*/ 14 h 27"/>
                  <a:gd name="T42" fmla="*/ 27 w 27"/>
                  <a:gd name="T43" fmla="*/ 10 h 27"/>
                  <a:gd name="T44" fmla="*/ 27 w 27"/>
                  <a:gd name="T4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7">
                    <a:moveTo>
                      <a:pt x="26" y="9"/>
                    </a:moveTo>
                    <a:lnTo>
                      <a:pt x="24" y="6"/>
                    </a:lnTo>
                    <a:lnTo>
                      <a:pt x="22" y="4"/>
                    </a:lnTo>
                    <a:lnTo>
                      <a:pt x="18" y="1"/>
                    </a:lnTo>
                    <a:lnTo>
                      <a:pt x="14" y="0"/>
                    </a:lnTo>
                    <a:lnTo>
                      <a:pt x="10" y="0"/>
                    </a:lnTo>
                    <a:lnTo>
                      <a:pt x="7" y="1"/>
                    </a:lnTo>
                    <a:lnTo>
                      <a:pt x="2" y="4"/>
                    </a:lnTo>
                    <a:lnTo>
                      <a:pt x="1" y="8"/>
                    </a:lnTo>
                    <a:lnTo>
                      <a:pt x="0" y="12"/>
                    </a:lnTo>
                    <a:lnTo>
                      <a:pt x="0" y="15"/>
                    </a:lnTo>
                    <a:lnTo>
                      <a:pt x="1" y="19"/>
                    </a:lnTo>
                    <a:lnTo>
                      <a:pt x="2" y="22"/>
                    </a:lnTo>
                    <a:lnTo>
                      <a:pt x="7" y="25"/>
                    </a:lnTo>
                    <a:lnTo>
                      <a:pt x="10" y="27"/>
                    </a:lnTo>
                    <a:lnTo>
                      <a:pt x="14" y="27"/>
                    </a:lnTo>
                    <a:lnTo>
                      <a:pt x="18" y="25"/>
                    </a:lnTo>
                    <a:lnTo>
                      <a:pt x="22" y="23"/>
                    </a:lnTo>
                    <a:lnTo>
                      <a:pt x="24" y="21"/>
                    </a:lnTo>
                    <a:lnTo>
                      <a:pt x="27" y="17"/>
                    </a:lnTo>
                    <a:lnTo>
                      <a:pt x="27" y="14"/>
                    </a:lnTo>
                    <a:lnTo>
                      <a:pt x="27" y="10"/>
                    </a:lnTo>
                    <a:lnTo>
                      <a:pt x="27" y="1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4" name="Freeform 60"/>
              <p:cNvSpPr>
                <a:spLocks/>
              </p:cNvSpPr>
              <p:nvPr/>
            </p:nvSpPr>
            <p:spPr bwMode="auto">
              <a:xfrm>
                <a:off x="2275" y="2332"/>
                <a:ext cx="7" cy="7"/>
              </a:xfrm>
              <a:custGeom>
                <a:avLst/>
                <a:gdLst>
                  <a:gd name="T0" fmla="*/ 26 w 28"/>
                  <a:gd name="T1" fmla="*/ 11 h 27"/>
                  <a:gd name="T2" fmla="*/ 25 w 28"/>
                  <a:gd name="T3" fmla="*/ 7 h 27"/>
                  <a:gd name="T4" fmla="*/ 22 w 28"/>
                  <a:gd name="T5" fmla="*/ 4 h 27"/>
                  <a:gd name="T6" fmla="*/ 19 w 28"/>
                  <a:gd name="T7" fmla="*/ 2 h 27"/>
                  <a:gd name="T8" fmla="*/ 15 w 28"/>
                  <a:gd name="T9" fmla="*/ 0 h 27"/>
                  <a:gd name="T10" fmla="*/ 10 w 28"/>
                  <a:gd name="T11" fmla="*/ 1 h 27"/>
                  <a:gd name="T12" fmla="*/ 8 w 28"/>
                  <a:gd name="T13" fmla="*/ 3 h 27"/>
                  <a:gd name="T14" fmla="*/ 4 w 28"/>
                  <a:gd name="T15" fmla="*/ 5 h 27"/>
                  <a:gd name="T16" fmla="*/ 2 w 28"/>
                  <a:gd name="T17" fmla="*/ 9 h 27"/>
                  <a:gd name="T18" fmla="*/ 0 w 28"/>
                  <a:gd name="T19" fmla="*/ 13 h 27"/>
                  <a:gd name="T20" fmla="*/ 0 w 28"/>
                  <a:gd name="T21" fmla="*/ 16 h 27"/>
                  <a:gd name="T22" fmla="*/ 2 w 28"/>
                  <a:gd name="T23" fmla="*/ 20 h 27"/>
                  <a:gd name="T24" fmla="*/ 4 w 28"/>
                  <a:gd name="T25" fmla="*/ 23 h 27"/>
                  <a:gd name="T26" fmla="*/ 7 w 28"/>
                  <a:gd name="T27" fmla="*/ 26 h 27"/>
                  <a:gd name="T28" fmla="*/ 10 w 28"/>
                  <a:gd name="T29" fmla="*/ 27 h 27"/>
                  <a:gd name="T30" fmla="*/ 15 w 28"/>
                  <a:gd name="T31" fmla="*/ 27 h 27"/>
                  <a:gd name="T32" fmla="*/ 19 w 28"/>
                  <a:gd name="T33" fmla="*/ 27 h 27"/>
                  <a:gd name="T34" fmla="*/ 22 w 28"/>
                  <a:gd name="T35" fmla="*/ 24 h 27"/>
                  <a:gd name="T36" fmla="*/ 25 w 28"/>
                  <a:gd name="T37" fmla="*/ 22 h 27"/>
                  <a:gd name="T38" fmla="*/ 26 w 28"/>
                  <a:gd name="T39" fmla="*/ 20 h 27"/>
                  <a:gd name="T40" fmla="*/ 28 w 28"/>
                  <a:gd name="T41" fmla="*/ 14 h 27"/>
                  <a:gd name="T42" fmla="*/ 26 w 28"/>
                  <a:gd name="T43" fmla="*/ 11 h 27"/>
                  <a:gd name="T44" fmla="*/ 26 w 28"/>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26" y="11"/>
                    </a:moveTo>
                    <a:lnTo>
                      <a:pt x="25" y="7"/>
                    </a:lnTo>
                    <a:lnTo>
                      <a:pt x="22" y="4"/>
                    </a:lnTo>
                    <a:lnTo>
                      <a:pt x="19" y="2"/>
                    </a:lnTo>
                    <a:lnTo>
                      <a:pt x="15" y="0"/>
                    </a:lnTo>
                    <a:lnTo>
                      <a:pt x="10" y="1"/>
                    </a:lnTo>
                    <a:lnTo>
                      <a:pt x="8" y="3"/>
                    </a:lnTo>
                    <a:lnTo>
                      <a:pt x="4" y="5"/>
                    </a:lnTo>
                    <a:lnTo>
                      <a:pt x="2" y="9"/>
                    </a:lnTo>
                    <a:lnTo>
                      <a:pt x="0" y="13"/>
                    </a:lnTo>
                    <a:lnTo>
                      <a:pt x="0" y="16"/>
                    </a:lnTo>
                    <a:lnTo>
                      <a:pt x="2" y="20"/>
                    </a:lnTo>
                    <a:lnTo>
                      <a:pt x="4" y="23"/>
                    </a:lnTo>
                    <a:lnTo>
                      <a:pt x="7" y="26"/>
                    </a:lnTo>
                    <a:lnTo>
                      <a:pt x="10" y="27"/>
                    </a:lnTo>
                    <a:lnTo>
                      <a:pt x="15" y="27"/>
                    </a:lnTo>
                    <a:lnTo>
                      <a:pt x="19" y="27"/>
                    </a:lnTo>
                    <a:lnTo>
                      <a:pt x="22" y="24"/>
                    </a:lnTo>
                    <a:lnTo>
                      <a:pt x="25" y="22"/>
                    </a:lnTo>
                    <a:lnTo>
                      <a:pt x="26" y="20"/>
                    </a:lnTo>
                    <a:lnTo>
                      <a:pt x="28" y="14"/>
                    </a:lnTo>
                    <a:lnTo>
                      <a:pt x="26" y="11"/>
                    </a:lnTo>
                    <a:lnTo>
                      <a:pt x="2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5" name="Freeform 61"/>
              <p:cNvSpPr>
                <a:spLocks/>
              </p:cNvSpPr>
              <p:nvPr/>
            </p:nvSpPr>
            <p:spPr bwMode="auto">
              <a:xfrm>
                <a:off x="2275" y="2332"/>
                <a:ext cx="7" cy="7"/>
              </a:xfrm>
              <a:custGeom>
                <a:avLst/>
                <a:gdLst>
                  <a:gd name="T0" fmla="*/ 26 w 28"/>
                  <a:gd name="T1" fmla="*/ 11 h 27"/>
                  <a:gd name="T2" fmla="*/ 25 w 28"/>
                  <a:gd name="T3" fmla="*/ 7 h 27"/>
                  <a:gd name="T4" fmla="*/ 22 w 28"/>
                  <a:gd name="T5" fmla="*/ 4 h 27"/>
                  <a:gd name="T6" fmla="*/ 19 w 28"/>
                  <a:gd name="T7" fmla="*/ 2 h 27"/>
                  <a:gd name="T8" fmla="*/ 15 w 28"/>
                  <a:gd name="T9" fmla="*/ 0 h 27"/>
                  <a:gd name="T10" fmla="*/ 10 w 28"/>
                  <a:gd name="T11" fmla="*/ 1 h 27"/>
                  <a:gd name="T12" fmla="*/ 8 w 28"/>
                  <a:gd name="T13" fmla="*/ 3 h 27"/>
                  <a:gd name="T14" fmla="*/ 4 w 28"/>
                  <a:gd name="T15" fmla="*/ 5 h 27"/>
                  <a:gd name="T16" fmla="*/ 2 w 28"/>
                  <a:gd name="T17" fmla="*/ 9 h 27"/>
                  <a:gd name="T18" fmla="*/ 0 w 28"/>
                  <a:gd name="T19" fmla="*/ 13 h 27"/>
                  <a:gd name="T20" fmla="*/ 0 w 28"/>
                  <a:gd name="T21" fmla="*/ 16 h 27"/>
                  <a:gd name="T22" fmla="*/ 2 w 28"/>
                  <a:gd name="T23" fmla="*/ 20 h 27"/>
                  <a:gd name="T24" fmla="*/ 4 w 28"/>
                  <a:gd name="T25" fmla="*/ 23 h 27"/>
                  <a:gd name="T26" fmla="*/ 7 w 28"/>
                  <a:gd name="T27" fmla="*/ 26 h 27"/>
                  <a:gd name="T28" fmla="*/ 10 w 28"/>
                  <a:gd name="T29" fmla="*/ 27 h 27"/>
                  <a:gd name="T30" fmla="*/ 15 w 28"/>
                  <a:gd name="T31" fmla="*/ 27 h 27"/>
                  <a:gd name="T32" fmla="*/ 19 w 28"/>
                  <a:gd name="T33" fmla="*/ 27 h 27"/>
                  <a:gd name="T34" fmla="*/ 22 w 28"/>
                  <a:gd name="T35" fmla="*/ 24 h 27"/>
                  <a:gd name="T36" fmla="*/ 25 w 28"/>
                  <a:gd name="T37" fmla="*/ 22 h 27"/>
                  <a:gd name="T38" fmla="*/ 26 w 28"/>
                  <a:gd name="T39" fmla="*/ 20 h 27"/>
                  <a:gd name="T40" fmla="*/ 28 w 28"/>
                  <a:gd name="T41" fmla="*/ 14 h 27"/>
                  <a:gd name="T42" fmla="*/ 26 w 28"/>
                  <a:gd name="T43" fmla="*/ 11 h 27"/>
                  <a:gd name="T44" fmla="*/ 26 w 28"/>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26" y="11"/>
                    </a:moveTo>
                    <a:lnTo>
                      <a:pt x="25" y="7"/>
                    </a:lnTo>
                    <a:lnTo>
                      <a:pt x="22" y="4"/>
                    </a:lnTo>
                    <a:lnTo>
                      <a:pt x="19" y="2"/>
                    </a:lnTo>
                    <a:lnTo>
                      <a:pt x="15" y="0"/>
                    </a:lnTo>
                    <a:lnTo>
                      <a:pt x="10" y="1"/>
                    </a:lnTo>
                    <a:lnTo>
                      <a:pt x="8" y="3"/>
                    </a:lnTo>
                    <a:lnTo>
                      <a:pt x="4" y="5"/>
                    </a:lnTo>
                    <a:lnTo>
                      <a:pt x="2" y="9"/>
                    </a:lnTo>
                    <a:lnTo>
                      <a:pt x="0" y="13"/>
                    </a:lnTo>
                    <a:lnTo>
                      <a:pt x="0" y="16"/>
                    </a:lnTo>
                    <a:lnTo>
                      <a:pt x="2" y="20"/>
                    </a:lnTo>
                    <a:lnTo>
                      <a:pt x="4" y="23"/>
                    </a:lnTo>
                    <a:lnTo>
                      <a:pt x="7" y="26"/>
                    </a:lnTo>
                    <a:lnTo>
                      <a:pt x="10" y="27"/>
                    </a:lnTo>
                    <a:lnTo>
                      <a:pt x="15" y="27"/>
                    </a:lnTo>
                    <a:lnTo>
                      <a:pt x="19" y="27"/>
                    </a:lnTo>
                    <a:lnTo>
                      <a:pt x="22" y="24"/>
                    </a:lnTo>
                    <a:lnTo>
                      <a:pt x="25" y="22"/>
                    </a:lnTo>
                    <a:lnTo>
                      <a:pt x="26" y="20"/>
                    </a:lnTo>
                    <a:lnTo>
                      <a:pt x="28" y="14"/>
                    </a:lnTo>
                    <a:lnTo>
                      <a:pt x="26" y="11"/>
                    </a:lnTo>
                    <a:lnTo>
                      <a:pt x="26" y="11"/>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6" name="Freeform 62"/>
              <p:cNvSpPr>
                <a:spLocks/>
              </p:cNvSpPr>
              <p:nvPr/>
            </p:nvSpPr>
            <p:spPr bwMode="auto">
              <a:xfrm>
                <a:off x="2299" y="2332"/>
                <a:ext cx="7" cy="7"/>
              </a:xfrm>
              <a:custGeom>
                <a:avLst/>
                <a:gdLst>
                  <a:gd name="T0" fmla="*/ 26 w 27"/>
                  <a:gd name="T1" fmla="*/ 11 h 27"/>
                  <a:gd name="T2" fmla="*/ 24 w 27"/>
                  <a:gd name="T3" fmla="*/ 7 h 27"/>
                  <a:gd name="T4" fmla="*/ 22 w 27"/>
                  <a:gd name="T5" fmla="*/ 4 h 27"/>
                  <a:gd name="T6" fmla="*/ 18 w 27"/>
                  <a:gd name="T7" fmla="*/ 2 h 27"/>
                  <a:gd name="T8" fmla="*/ 14 w 27"/>
                  <a:gd name="T9" fmla="*/ 0 h 27"/>
                  <a:gd name="T10" fmla="*/ 10 w 27"/>
                  <a:gd name="T11" fmla="*/ 1 h 27"/>
                  <a:gd name="T12" fmla="*/ 7 w 27"/>
                  <a:gd name="T13" fmla="*/ 3 h 27"/>
                  <a:gd name="T14" fmla="*/ 2 w 27"/>
                  <a:gd name="T15" fmla="*/ 5 h 27"/>
                  <a:gd name="T16" fmla="*/ 1 w 27"/>
                  <a:gd name="T17" fmla="*/ 9 h 27"/>
                  <a:gd name="T18" fmla="*/ 0 w 27"/>
                  <a:gd name="T19" fmla="*/ 13 h 27"/>
                  <a:gd name="T20" fmla="*/ 0 w 27"/>
                  <a:gd name="T21" fmla="*/ 16 h 27"/>
                  <a:gd name="T22" fmla="*/ 1 w 27"/>
                  <a:gd name="T23" fmla="*/ 20 h 27"/>
                  <a:gd name="T24" fmla="*/ 2 w 27"/>
                  <a:gd name="T25" fmla="*/ 23 h 27"/>
                  <a:gd name="T26" fmla="*/ 7 w 27"/>
                  <a:gd name="T27" fmla="*/ 26 h 27"/>
                  <a:gd name="T28" fmla="*/ 10 w 27"/>
                  <a:gd name="T29" fmla="*/ 27 h 27"/>
                  <a:gd name="T30" fmla="*/ 14 w 27"/>
                  <a:gd name="T31" fmla="*/ 27 h 27"/>
                  <a:gd name="T32" fmla="*/ 18 w 27"/>
                  <a:gd name="T33" fmla="*/ 27 h 27"/>
                  <a:gd name="T34" fmla="*/ 22 w 27"/>
                  <a:gd name="T35" fmla="*/ 24 h 27"/>
                  <a:gd name="T36" fmla="*/ 24 w 27"/>
                  <a:gd name="T37" fmla="*/ 22 h 27"/>
                  <a:gd name="T38" fmla="*/ 27 w 27"/>
                  <a:gd name="T39" fmla="*/ 20 h 27"/>
                  <a:gd name="T40" fmla="*/ 27 w 27"/>
                  <a:gd name="T41" fmla="*/ 14 h 27"/>
                  <a:gd name="T42" fmla="*/ 27 w 27"/>
                  <a:gd name="T43" fmla="*/ 11 h 27"/>
                  <a:gd name="T44" fmla="*/ 27 w 27"/>
                  <a:gd name="T45" fmla="*/ 11 h 27"/>
                  <a:gd name="T46" fmla="*/ 26 w 27"/>
                  <a:gd name="T47"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7">
                    <a:moveTo>
                      <a:pt x="26" y="11"/>
                    </a:moveTo>
                    <a:lnTo>
                      <a:pt x="24" y="7"/>
                    </a:lnTo>
                    <a:lnTo>
                      <a:pt x="22" y="4"/>
                    </a:lnTo>
                    <a:lnTo>
                      <a:pt x="18" y="2"/>
                    </a:lnTo>
                    <a:lnTo>
                      <a:pt x="14" y="0"/>
                    </a:lnTo>
                    <a:lnTo>
                      <a:pt x="10" y="1"/>
                    </a:lnTo>
                    <a:lnTo>
                      <a:pt x="7" y="3"/>
                    </a:lnTo>
                    <a:lnTo>
                      <a:pt x="2" y="5"/>
                    </a:lnTo>
                    <a:lnTo>
                      <a:pt x="1" y="9"/>
                    </a:lnTo>
                    <a:lnTo>
                      <a:pt x="0" y="13"/>
                    </a:lnTo>
                    <a:lnTo>
                      <a:pt x="0" y="16"/>
                    </a:lnTo>
                    <a:lnTo>
                      <a:pt x="1" y="20"/>
                    </a:lnTo>
                    <a:lnTo>
                      <a:pt x="2" y="23"/>
                    </a:lnTo>
                    <a:lnTo>
                      <a:pt x="7" y="26"/>
                    </a:lnTo>
                    <a:lnTo>
                      <a:pt x="10" y="27"/>
                    </a:lnTo>
                    <a:lnTo>
                      <a:pt x="14" y="27"/>
                    </a:lnTo>
                    <a:lnTo>
                      <a:pt x="18" y="27"/>
                    </a:lnTo>
                    <a:lnTo>
                      <a:pt x="22" y="24"/>
                    </a:lnTo>
                    <a:lnTo>
                      <a:pt x="24" y="22"/>
                    </a:lnTo>
                    <a:lnTo>
                      <a:pt x="27" y="20"/>
                    </a:lnTo>
                    <a:lnTo>
                      <a:pt x="27" y="14"/>
                    </a:lnTo>
                    <a:lnTo>
                      <a:pt x="27" y="11"/>
                    </a:lnTo>
                    <a:lnTo>
                      <a:pt x="27" y="11"/>
                    </a:lnTo>
                    <a:lnTo>
                      <a:pt x="2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7" name="Freeform 63"/>
              <p:cNvSpPr>
                <a:spLocks/>
              </p:cNvSpPr>
              <p:nvPr/>
            </p:nvSpPr>
            <p:spPr bwMode="auto">
              <a:xfrm>
                <a:off x="2299" y="2332"/>
                <a:ext cx="7" cy="7"/>
              </a:xfrm>
              <a:custGeom>
                <a:avLst/>
                <a:gdLst>
                  <a:gd name="T0" fmla="*/ 26 w 27"/>
                  <a:gd name="T1" fmla="*/ 11 h 27"/>
                  <a:gd name="T2" fmla="*/ 24 w 27"/>
                  <a:gd name="T3" fmla="*/ 7 h 27"/>
                  <a:gd name="T4" fmla="*/ 22 w 27"/>
                  <a:gd name="T5" fmla="*/ 4 h 27"/>
                  <a:gd name="T6" fmla="*/ 18 w 27"/>
                  <a:gd name="T7" fmla="*/ 2 h 27"/>
                  <a:gd name="T8" fmla="*/ 14 w 27"/>
                  <a:gd name="T9" fmla="*/ 0 h 27"/>
                  <a:gd name="T10" fmla="*/ 10 w 27"/>
                  <a:gd name="T11" fmla="*/ 1 h 27"/>
                  <a:gd name="T12" fmla="*/ 7 w 27"/>
                  <a:gd name="T13" fmla="*/ 3 h 27"/>
                  <a:gd name="T14" fmla="*/ 2 w 27"/>
                  <a:gd name="T15" fmla="*/ 5 h 27"/>
                  <a:gd name="T16" fmla="*/ 1 w 27"/>
                  <a:gd name="T17" fmla="*/ 9 h 27"/>
                  <a:gd name="T18" fmla="*/ 0 w 27"/>
                  <a:gd name="T19" fmla="*/ 13 h 27"/>
                  <a:gd name="T20" fmla="*/ 0 w 27"/>
                  <a:gd name="T21" fmla="*/ 16 h 27"/>
                  <a:gd name="T22" fmla="*/ 1 w 27"/>
                  <a:gd name="T23" fmla="*/ 20 h 27"/>
                  <a:gd name="T24" fmla="*/ 2 w 27"/>
                  <a:gd name="T25" fmla="*/ 23 h 27"/>
                  <a:gd name="T26" fmla="*/ 7 w 27"/>
                  <a:gd name="T27" fmla="*/ 26 h 27"/>
                  <a:gd name="T28" fmla="*/ 10 w 27"/>
                  <a:gd name="T29" fmla="*/ 27 h 27"/>
                  <a:gd name="T30" fmla="*/ 14 w 27"/>
                  <a:gd name="T31" fmla="*/ 27 h 27"/>
                  <a:gd name="T32" fmla="*/ 18 w 27"/>
                  <a:gd name="T33" fmla="*/ 27 h 27"/>
                  <a:gd name="T34" fmla="*/ 22 w 27"/>
                  <a:gd name="T35" fmla="*/ 24 h 27"/>
                  <a:gd name="T36" fmla="*/ 24 w 27"/>
                  <a:gd name="T37" fmla="*/ 22 h 27"/>
                  <a:gd name="T38" fmla="*/ 27 w 27"/>
                  <a:gd name="T39" fmla="*/ 20 h 27"/>
                  <a:gd name="T40" fmla="*/ 27 w 27"/>
                  <a:gd name="T41" fmla="*/ 14 h 27"/>
                  <a:gd name="T42" fmla="*/ 27 w 27"/>
                  <a:gd name="T43" fmla="*/ 11 h 27"/>
                  <a:gd name="T44" fmla="*/ 27 w 27"/>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7">
                    <a:moveTo>
                      <a:pt x="26" y="11"/>
                    </a:moveTo>
                    <a:lnTo>
                      <a:pt x="24" y="7"/>
                    </a:lnTo>
                    <a:lnTo>
                      <a:pt x="22" y="4"/>
                    </a:lnTo>
                    <a:lnTo>
                      <a:pt x="18" y="2"/>
                    </a:lnTo>
                    <a:lnTo>
                      <a:pt x="14" y="0"/>
                    </a:lnTo>
                    <a:lnTo>
                      <a:pt x="10" y="1"/>
                    </a:lnTo>
                    <a:lnTo>
                      <a:pt x="7" y="3"/>
                    </a:lnTo>
                    <a:lnTo>
                      <a:pt x="2" y="5"/>
                    </a:lnTo>
                    <a:lnTo>
                      <a:pt x="1" y="9"/>
                    </a:lnTo>
                    <a:lnTo>
                      <a:pt x="0" y="13"/>
                    </a:lnTo>
                    <a:lnTo>
                      <a:pt x="0" y="16"/>
                    </a:lnTo>
                    <a:lnTo>
                      <a:pt x="1" y="20"/>
                    </a:lnTo>
                    <a:lnTo>
                      <a:pt x="2" y="23"/>
                    </a:lnTo>
                    <a:lnTo>
                      <a:pt x="7" y="26"/>
                    </a:lnTo>
                    <a:lnTo>
                      <a:pt x="10" y="27"/>
                    </a:lnTo>
                    <a:lnTo>
                      <a:pt x="14" y="27"/>
                    </a:lnTo>
                    <a:lnTo>
                      <a:pt x="18" y="27"/>
                    </a:lnTo>
                    <a:lnTo>
                      <a:pt x="22" y="24"/>
                    </a:lnTo>
                    <a:lnTo>
                      <a:pt x="24" y="22"/>
                    </a:lnTo>
                    <a:lnTo>
                      <a:pt x="27" y="20"/>
                    </a:lnTo>
                    <a:lnTo>
                      <a:pt x="27" y="14"/>
                    </a:lnTo>
                    <a:lnTo>
                      <a:pt x="27" y="11"/>
                    </a:lnTo>
                    <a:lnTo>
                      <a:pt x="27" y="11"/>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18" name="Freeform 64"/>
              <p:cNvSpPr>
                <a:spLocks/>
              </p:cNvSpPr>
              <p:nvPr/>
            </p:nvSpPr>
            <p:spPr bwMode="auto">
              <a:xfrm>
                <a:off x="2327" y="2285"/>
                <a:ext cx="69" cy="142"/>
              </a:xfrm>
              <a:custGeom>
                <a:avLst/>
                <a:gdLst>
                  <a:gd name="T0" fmla="*/ 150 w 274"/>
                  <a:gd name="T1" fmla="*/ 0 h 566"/>
                  <a:gd name="T2" fmla="*/ 129 w 274"/>
                  <a:gd name="T3" fmla="*/ 8 h 566"/>
                  <a:gd name="T4" fmla="*/ 113 w 274"/>
                  <a:gd name="T5" fmla="*/ 26 h 566"/>
                  <a:gd name="T6" fmla="*/ 29 w 274"/>
                  <a:gd name="T7" fmla="*/ 126 h 566"/>
                  <a:gd name="T8" fmla="*/ 21 w 274"/>
                  <a:gd name="T9" fmla="*/ 251 h 566"/>
                  <a:gd name="T10" fmla="*/ 19 w 274"/>
                  <a:gd name="T11" fmla="*/ 265 h 566"/>
                  <a:gd name="T12" fmla="*/ 0 w 274"/>
                  <a:gd name="T13" fmla="*/ 566 h 566"/>
                  <a:gd name="T14" fmla="*/ 274 w 274"/>
                  <a:gd name="T15" fmla="*/ 566 h 566"/>
                  <a:gd name="T16" fmla="*/ 274 w 274"/>
                  <a:gd name="T17" fmla="*/ 0 h 566"/>
                  <a:gd name="T18" fmla="*/ 150 w 274"/>
                  <a:gd name="T19" fmla="*/ 0 h 566"/>
                  <a:gd name="T20" fmla="*/ 150 w 274"/>
                  <a:gd name="T21" fmla="*/ 0 h 566"/>
                  <a:gd name="T22" fmla="*/ 150 w 274"/>
                  <a:gd name="T2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566">
                    <a:moveTo>
                      <a:pt x="150" y="0"/>
                    </a:moveTo>
                    <a:lnTo>
                      <a:pt x="129" y="8"/>
                    </a:lnTo>
                    <a:lnTo>
                      <a:pt x="113" y="26"/>
                    </a:lnTo>
                    <a:lnTo>
                      <a:pt x="29" y="126"/>
                    </a:lnTo>
                    <a:lnTo>
                      <a:pt x="21" y="251"/>
                    </a:lnTo>
                    <a:lnTo>
                      <a:pt x="19" y="265"/>
                    </a:lnTo>
                    <a:lnTo>
                      <a:pt x="0" y="566"/>
                    </a:lnTo>
                    <a:lnTo>
                      <a:pt x="274" y="566"/>
                    </a:lnTo>
                    <a:lnTo>
                      <a:pt x="274" y="0"/>
                    </a:lnTo>
                    <a:lnTo>
                      <a:pt x="150" y="0"/>
                    </a:lnTo>
                    <a:lnTo>
                      <a:pt x="150" y="0"/>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19" name="Freeform 65"/>
              <p:cNvSpPr>
                <a:spLocks/>
              </p:cNvSpPr>
              <p:nvPr/>
            </p:nvSpPr>
            <p:spPr bwMode="auto">
              <a:xfrm>
                <a:off x="2327" y="2285"/>
                <a:ext cx="69" cy="142"/>
              </a:xfrm>
              <a:custGeom>
                <a:avLst/>
                <a:gdLst>
                  <a:gd name="T0" fmla="*/ 150 w 274"/>
                  <a:gd name="T1" fmla="*/ 0 h 566"/>
                  <a:gd name="T2" fmla="*/ 129 w 274"/>
                  <a:gd name="T3" fmla="*/ 8 h 566"/>
                  <a:gd name="T4" fmla="*/ 113 w 274"/>
                  <a:gd name="T5" fmla="*/ 26 h 566"/>
                  <a:gd name="T6" fmla="*/ 29 w 274"/>
                  <a:gd name="T7" fmla="*/ 126 h 566"/>
                  <a:gd name="T8" fmla="*/ 21 w 274"/>
                  <a:gd name="T9" fmla="*/ 251 h 566"/>
                  <a:gd name="T10" fmla="*/ 19 w 274"/>
                  <a:gd name="T11" fmla="*/ 265 h 566"/>
                  <a:gd name="T12" fmla="*/ 0 w 274"/>
                  <a:gd name="T13" fmla="*/ 566 h 566"/>
                  <a:gd name="T14" fmla="*/ 274 w 274"/>
                  <a:gd name="T15" fmla="*/ 566 h 566"/>
                  <a:gd name="T16" fmla="*/ 274 w 274"/>
                  <a:gd name="T17" fmla="*/ 0 h 566"/>
                  <a:gd name="T18" fmla="*/ 150 w 274"/>
                  <a:gd name="T19" fmla="*/ 0 h 566"/>
                  <a:gd name="T20" fmla="*/ 150 w 274"/>
                  <a:gd name="T2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566">
                    <a:moveTo>
                      <a:pt x="150" y="0"/>
                    </a:moveTo>
                    <a:lnTo>
                      <a:pt x="129" y="8"/>
                    </a:lnTo>
                    <a:lnTo>
                      <a:pt x="113" y="26"/>
                    </a:lnTo>
                    <a:lnTo>
                      <a:pt x="29" y="126"/>
                    </a:lnTo>
                    <a:lnTo>
                      <a:pt x="21" y="251"/>
                    </a:lnTo>
                    <a:lnTo>
                      <a:pt x="19" y="265"/>
                    </a:lnTo>
                    <a:lnTo>
                      <a:pt x="0" y="566"/>
                    </a:lnTo>
                    <a:lnTo>
                      <a:pt x="274" y="566"/>
                    </a:lnTo>
                    <a:lnTo>
                      <a:pt x="274" y="0"/>
                    </a:lnTo>
                    <a:lnTo>
                      <a:pt x="150" y="0"/>
                    </a:lnTo>
                    <a:lnTo>
                      <a:pt x="150"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0" name="Freeform 66"/>
              <p:cNvSpPr>
                <a:spLocks/>
              </p:cNvSpPr>
              <p:nvPr/>
            </p:nvSpPr>
            <p:spPr bwMode="auto">
              <a:xfrm>
                <a:off x="2396" y="2285"/>
                <a:ext cx="11" cy="142"/>
              </a:xfrm>
              <a:custGeom>
                <a:avLst/>
                <a:gdLst>
                  <a:gd name="T0" fmla="*/ 0 w 47"/>
                  <a:gd name="T1" fmla="*/ 0 h 566"/>
                  <a:gd name="T2" fmla="*/ 0 w 47"/>
                  <a:gd name="T3" fmla="*/ 566 h 566"/>
                  <a:gd name="T4" fmla="*/ 47 w 47"/>
                  <a:gd name="T5" fmla="*/ 510 h 566"/>
                  <a:gd name="T6" fmla="*/ 47 w 47"/>
                  <a:gd name="T7" fmla="*/ 265 h 566"/>
                  <a:gd name="T8" fmla="*/ 47 w 47"/>
                  <a:gd name="T9" fmla="*/ 250 h 566"/>
                  <a:gd name="T10" fmla="*/ 47 w 47"/>
                  <a:gd name="T11" fmla="*/ 136 h 566"/>
                  <a:gd name="T12" fmla="*/ 47 w 47"/>
                  <a:gd name="T13" fmla="*/ 119 h 566"/>
                  <a:gd name="T14" fmla="*/ 47 w 47"/>
                  <a:gd name="T15" fmla="*/ 0 h 566"/>
                  <a:gd name="T16" fmla="*/ 0 w 47"/>
                  <a:gd name="T17" fmla="*/ 0 h 566"/>
                  <a:gd name="T18" fmla="*/ 0 w 47"/>
                  <a:gd name="T19" fmla="*/ 0 h 566"/>
                  <a:gd name="T20" fmla="*/ 0 w 47"/>
                  <a:gd name="T2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66">
                    <a:moveTo>
                      <a:pt x="0" y="0"/>
                    </a:moveTo>
                    <a:lnTo>
                      <a:pt x="0" y="566"/>
                    </a:lnTo>
                    <a:lnTo>
                      <a:pt x="47" y="510"/>
                    </a:lnTo>
                    <a:lnTo>
                      <a:pt x="47" y="265"/>
                    </a:lnTo>
                    <a:lnTo>
                      <a:pt x="47" y="250"/>
                    </a:lnTo>
                    <a:lnTo>
                      <a:pt x="47" y="136"/>
                    </a:lnTo>
                    <a:lnTo>
                      <a:pt x="47" y="119"/>
                    </a:lnTo>
                    <a:lnTo>
                      <a:pt x="47"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1" name="Freeform 67"/>
              <p:cNvSpPr>
                <a:spLocks/>
              </p:cNvSpPr>
              <p:nvPr/>
            </p:nvSpPr>
            <p:spPr bwMode="auto">
              <a:xfrm>
                <a:off x="2396" y="2285"/>
                <a:ext cx="11" cy="142"/>
              </a:xfrm>
              <a:custGeom>
                <a:avLst/>
                <a:gdLst>
                  <a:gd name="T0" fmla="*/ 0 w 47"/>
                  <a:gd name="T1" fmla="*/ 0 h 566"/>
                  <a:gd name="T2" fmla="*/ 0 w 47"/>
                  <a:gd name="T3" fmla="*/ 566 h 566"/>
                  <a:gd name="T4" fmla="*/ 47 w 47"/>
                  <a:gd name="T5" fmla="*/ 510 h 566"/>
                  <a:gd name="T6" fmla="*/ 47 w 47"/>
                  <a:gd name="T7" fmla="*/ 265 h 566"/>
                  <a:gd name="T8" fmla="*/ 47 w 47"/>
                  <a:gd name="T9" fmla="*/ 250 h 566"/>
                  <a:gd name="T10" fmla="*/ 47 w 47"/>
                  <a:gd name="T11" fmla="*/ 136 h 566"/>
                  <a:gd name="T12" fmla="*/ 47 w 47"/>
                  <a:gd name="T13" fmla="*/ 119 h 566"/>
                  <a:gd name="T14" fmla="*/ 47 w 47"/>
                  <a:gd name="T15" fmla="*/ 0 h 566"/>
                  <a:gd name="T16" fmla="*/ 0 w 47"/>
                  <a:gd name="T17" fmla="*/ 0 h 566"/>
                  <a:gd name="T18" fmla="*/ 0 w 47"/>
                  <a:gd name="T1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66">
                    <a:moveTo>
                      <a:pt x="0" y="0"/>
                    </a:moveTo>
                    <a:lnTo>
                      <a:pt x="0" y="566"/>
                    </a:lnTo>
                    <a:lnTo>
                      <a:pt x="47" y="510"/>
                    </a:lnTo>
                    <a:lnTo>
                      <a:pt x="47" y="265"/>
                    </a:lnTo>
                    <a:lnTo>
                      <a:pt x="47" y="250"/>
                    </a:lnTo>
                    <a:lnTo>
                      <a:pt x="47" y="136"/>
                    </a:lnTo>
                    <a:lnTo>
                      <a:pt x="47" y="119"/>
                    </a:lnTo>
                    <a:lnTo>
                      <a:pt x="47" y="0"/>
                    </a:lnTo>
                    <a:lnTo>
                      <a:pt x="0" y="0"/>
                    </a:lnTo>
                    <a:lnTo>
                      <a:pt x="0"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2" name="Freeform 68"/>
              <p:cNvSpPr>
                <a:spLocks/>
              </p:cNvSpPr>
              <p:nvPr/>
            </p:nvSpPr>
            <p:spPr bwMode="auto">
              <a:xfrm>
                <a:off x="2235" y="2318"/>
                <a:ext cx="35" cy="18"/>
              </a:xfrm>
              <a:custGeom>
                <a:avLst/>
                <a:gdLst>
                  <a:gd name="T0" fmla="*/ 139 w 140"/>
                  <a:gd name="T1" fmla="*/ 0 h 71"/>
                  <a:gd name="T2" fmla="*/ 140 w 140"/>
                  <a:gd name="T3" fmla="*/ 71 h 71"/>
                  <a:gd name="T4" fmla="*/ 0 w 140"/>
                  <a:gd name="T5" fmla="*/ 70 h 71"/>
                  <a:gd name="T6" fmla="*/ 41 w 140"/>
                  <a:gd name="T7" fmla="*/ 0 h 71"/>
                  <a:gd name="T8" fmla="*/ 140 w 140"/>
                  <a:gd name="T9" fmla="*/ 0 h 71"/>
                  <a:gd name="T10" fmla="*/ 140 w 140"/>
                  <a:gd name="T11" fmla="*/ 0 h 71"/>
                  <a:gd name="T12" fmla="*/ 139 w 140"/>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140" h="71">
                    <a:moveTo>
                      <a:pt x="139" y="0"/>
                    </a:moveTo>
                    <a:lnTo>
                      <a:pt x="140" y="71"/>
                    </a:lnTo>
                    <a:lnTo>
                      <a:pt x="0" y="70"/>
                    </a:lnTo>
                    <a:lnTo>
                      <a:pt x="41" y="0"/>
                    </a:lnTo>
                    <a:lnTo>
                      <a:pt x="140" y="0"/>
                    </a:lnTo>
                    <a:lnTo>
                      <a:pt x="140" y="0"/>
                    </a:lnTo>
                    <a:lnTo>
                      <a:pt x="1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3" name="Freeform 69"/>
              <p:cNvSpPr>
                <a:spLocks/>
              </p:cNvSpPr>
              <p:nvPr/>
            </p:nvSpPr>
            <p:spPr bwMode="auto">
              <a:xfrm>
                <a:off x="2235" y="2318"/>
                <a:ext cx="35" cy="18"/>
              </a:xfrm>
              <a:custGeom>
                <a:avLst/>
                <a:gdLst>
                  <a:gd name="T0" fmla="*/ 139 w 140"/>
                  <a:gd name="T1" fmla="*/ 0 h 71"/>
                  <a:gd name="T2" fmla="*/ 140 w 140"/>
                  <a:gd name="T3" fmla="*/ 71 h 71"/>
                  <a:gd name="T4" fmla="*/ 0 w 140"/>
                  <a:gd name="T5" fmla="*/ 70 h 71"/>
                  <a:gd name="T6" fmla="*/ 41 w 140"/>
                  <a:gd name="T7" fmla="*/ 0 h 71"/>
                  <a:gd name="T8" fmla="*/ 140 w 140"/>
                  <a:gd name="T9" fmla="*/ 0 h 71"/>
                  <a:gd name="T10" fmla="*/ 140 w 140"/>
                  <a:gd name="T11" fmla="*/ 0 h 71"/>
                </a:gdLst>
                <a:ahLst/>
                <a:cxnLst>
                  <a:cxn ang="0">
                    <a:pos x="T0" y="T1"/>
                  </a:cxn>
                  <a:cxn ang="0">
                    <a:pos x="T2" y="T3"/>
                  </a:cxn>
                  <a:cxn ang="0">
                    <a:pos x="T4" y="T5"/>
                  </a:cxn>
                  <a:cxn ang="0">
                    <a:pos x="T6" y="T7"/>
                  </a:cxn>
                  <a:cxn ang="0">
                    <a:pos x="T8" y="T9"/>
                  </a:cxn>
                  <a:cxn ang="0">
                    <a:pos x="T10" y="T11"/>
                  </a:cxn>
                </a:cxnLst>
                <a:rect l="0" t="0" r="r" b="b"/>
                <a:pathLst>
                  <a:path w="140" h="71">
                    <a:moveTo>
                      <a:pt x="139" y="0"/>
                    </a:moveTo>
                    <a:lnTo>
                      <a:pt x="140" y="71"/>
                    </a:lnTo>
                    <a:lnTo>
                      <a:pt x="0" y="70"/>
                    </a:lnTo>
                    <a:lnTo>
                      <a:pt x="41" y="0"/>
                    </a:lnTo>
                    <a:lnTo>
                      <a:pt x="140" y="0"/>
                    </a:lnTo>
                    <a:lnTo>
                      <a:pt x="140"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4" name="Freeform 70"/>
              <p:cNvSpPr>
                <a:spLocks/>
              </p:cNvSpPr>
              <p:nvPr/>
            </p:nvSpPr>
            <p:spPr bwMode="auto">
              <a:xfrm>
                <a:off x="2185" y="2318"/>
                <a:ext cx="61" cy="18"/>
              </a:xfrm>
              <a:custGeom>
                <a:avLst/>
                <a:gdLst>
                  <a:gd name="T0" fmla="*/ 0 w 242"/>
                  <a:gd name="T1" fmla="*/ 67 h 70"/>
                  <a:gd name="T2" fmla="*/ 181 w 242"/>
                  <a:gd name="T3" fmla="*/ 70 h 70"/>
                  <a:gd name="T4" fmla="*/ 201 w 242"/>
                  <a:gd name="T5" fmla="*/ 70 h 70"/>
                  <a:gd name="T6" fmla="*/ 242 w 242"/>
                  <a:gd name="T7" fmla="*/ 0 h 70"/>
                  <a:gd name="T8" fmla="*/ 226 w 242"/>
                  <a:gd name="T9" fmla="*/ 0 h 70"/>
                  <a:gd name="T10" fmla="*/ 42 w 242"/>
                  <a:gd name="T11" fmla="*/ 0 h 70"/>
                  <a:gd name="T12" fmla="*/ 0 w 242"/>
                  <a:gd name="T13" fmla="*/ 67 h 70"/>
                  <a:gd name="T14" fmla="*/ 0 w 242"/>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70">
                    <a:moveTo>
                      <a:pt x="0" y="67"/>
                    </a:moveTo>
                    <a:lnTo>
                      <a:pt x="181" y="70"/>
                    </a:lnTo>
                    <a:lnTo>
                      <a:pt x="201" y="70"/>
                    </a:lnTo>
                    <a:lnTo>
                      <a:pt x="242" y="0"/>
                    </a:lnTo>
                    <a:lnTo>
                      <a:pt x="226" y="0"/>
                    </a:lnTo>
                    <a:lnTo>
                      <a:pt x="42" y="0"/>
                    </a:lnTo>
                    <a:lnTo>
                      <a:pt x="0"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5" name="Freeform 71"/>
              <p:cNvSpPr>
                <a:spLocks/>
              </p:cNvSpPr>
              <p:nvPr/>
            </p:nvSpPr>
            <p:spPr bwMode="auto">
              <a:xfrm>
                <a:off x="2185" y="2318"/>
                <a:ext cx="61" cy="18"/>
              </a:xfrm>
              <a:custGeom>
                <a:avLst/>
                <a:gdLst>
                  <a:gd name="T0" fmla="*/ 0 w 242"/>
                  <a:gd name="T1" fmla="*/ 67 h 70"/>
                  <a:gd name="T2" fmla="*/ 181 w 242"/>
                  <a:gd name="T3" fmla="*/ 70 h 70"/>
                  <a:gd name="T4" fmla="*/ 201 w 242"/>
                  <a:gd name="T5" fmla="*/ 70 h 70"/>
                  <a:gd name="T6" fmla="*/ 242 w 242"/>
                  <a:gd name="T7" fmla="*/ 0 h 70"/>
                  <a:gd name="T8" fmla="*/ 226 w 242"/>
                  <a:gd name="T9" fmla="*/ 0 h 70"/>
                  <a:gd name="T10" fmla="*/ 42 w 242"/>
                  <a:gd name="T11" fmla="*/ 0 h 70"/>
                  <a:gd name="T12" fmla="*/ 0 w 242"/>
                  <a:gd name="T13" fmla="*/ 67 h 70"/>
                  <a:gd name="T14" fmla="*/ 0 w 242"/>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70">
                    <a:moveTo>
                      <a:pt x="0" y="67"/>
                    </a:moveTo>
                    <a:lnTo>
                      <a:pt x="181" y="70"/>
                    </a:lnTo>
                    <a:lnTo>
                      <a:pt x="201" y="70"/>
                    </a:lnTo>
                    <a:lnTo>
                      <a:pt x="242" y="0"/>
                    </a:lnTo>
                    <a:lnTo>
                      <a:pt x="226" y="0"/>
                    </a:lnTo>
                    <a:lnTo>
                      <a:pt x="42" y="0"/>
                    </a:lnTo>
                    <a:lnTo>
                      <a:pt x="0" y="67"/>
                    </a:lnTo>
                    <a:lnTo>
                      <a:pt x="0" y="67"/>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6" name="Freeform 72"/>
              <p:cNvSpPr>
                <a:spLocks/>
              </p:cNvSpPr>
              <p:nvPr/>
            </p:nvSpPr>
            <p:spPr bwMode="auto">
              <a:xfrm>
                <a:off x="2135" y="2318"/>
                <a:ext cx="60" cy="17"/>
              </a:xfrm>
              <a:custGeom>
                <a:avLst/>
                <a:gdLst>
                  <a:gd name="T0" fmla="*/ 40 w 242"/>
                  <a:gd name="T1" fmla="*/ 0 h 67"/>
                  <a:gd name="T2" fmla="*/ 0 w 242"/>
                  <a:gd name="T3" fmla="*/ 65 h 67"/>
                  <a:gd name="T4" fmla="*/ 200 w 242"/>
                  <a:gd name="T5" fmla="*/ 67 h 67"/>
                  <a:gd name="T6" fmla="*/ 242 w 242"/>
                  <a:gd name="T7" fmla="*/ 0 h 67"/>
                  <a:gd name="T8" fmla="*/ 40 w 242"/>
                  <a:gd name="T9" fmla="*/ 0 h 67"/>
                  <a:gd name="T10" fmla="*/ 40 w 242"/>
                  <a:gd name="T11" fmla="*/ 0 h 67"/>
                </a:gdLst>
                <a:ahLst/>
                <a:cxnLst>
                  <a:cxn ang="0">
                    <a:pos x="T0" y="T1"/>
                  </a:cxn>
                  <a:cxn ang="0">
                    <a:pos x="T2" y="T3"/>
                  </a:cxn>
                  <a:cxn ang="0">
                    <a:pos x="T4" y="T5"/>
                  </a:cxn>
                  <a:cxn ang="0">
                    <a:pos x="T6" y="T7"/>
                  </a:cxn>
                  <a:cxn ang="0">
                    <a:pos x="T8" y="T9"/>
                  </a:cxn>
                  <a:cxn ang="0">
                    <a:pos x="T10" y="T11"/>
                  </a:cxn>
                </a:cxnLst>
                <a:rect l="0" t="0" r="r" b="b"/>
                <a:pathLst>
                  <a:path w="242" h="67">
                    <a:moveTo>
                      <a:pt x="40" y="0"/>
                    </a:moveTo>
                    <a:lnTo>
                      <a:pt x="0" y="65"/>
                    </a:lnTo>
                    <a:lnTo>
                      <a:pt x="200" y="67"/>
                    </a:lnTo>
                    <a:lnTo>
                      <a:pt x="242" y="0"/>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7" name="Freeform 73"/>
              <p:cNvSpPr>
                <a:spLocks/>
              </p:cNvSpPr>
              <p:nvPr/>
            </p:nvSpPr>
            <p:spPr bwMode="auto">
              <a:xfrm>
                <a:off x="2135" y="2318"/>
                <a:ext cx="60" cy="17"/>
              </a:xfrm>
              <a:custGeom>
                <a:avLst/>
                <a:gdLst>
                  <a:gd name="T0" fmla="*/ 40 w 242"/>
                  <a:gd name="T1" fmla="*/ 0 h 67"/>
                  <a:gd name="T2" fmla="*/ 0 w 242"/>
                  <a:gd name="T3" fmla="*/ 65 h 67"/>
                  <a:gd name="T4" fmla="*/ 200 w 242"/>
                  <a:gd name="T5" fmla="*/ 67 h 67"/>
                  <a:gd name="T6" fmla="*/ 242 w 242"/>
                  <a:gd name="T7" fmla="*/ 0 h 67"/>
                  <a:gd name="T8" fmla="*/ 40 w 242"/>
                  <a:gd name="T9" fmla="*/ 0 h 67"/>
                  <a:gd name="T10" fmla="*/ 40 w 242"/>
                  <a:gd name="T11" fmla="*/ 0 h 67"/>
                </a:gdLst>
                <a:ahLst/>
                <a:cxnLst>
                  <a:cxn ang="0">
                    <a:pos x="T0" y="T1"/>
                  </a:cxn>
                  <a:cxn ang="0">
                    <a:pos x="T2" y="T3"/>
                  </a:cxn>
                  <a:cxn ang="0">
                    <a:pos x="T4" y="T5"/>
                  </a:cxn>
                  <a:cxn ang="0">
                    <a:pos x="T6" y="T7"/>
                  </a:cxn>
                  <a:cxn ang="0">
                    <a:pos x="T8" y="T9"/>
                  </a:cxn>
                  <a:cxn ang="0">
                    <a:pos x="T10" y="T11"/>
                  </a:cxn>
                </a:cxnLst>
                <a:rect l="0" t="0" r="r" b="b"/>
                <a:pathLst>
                  <a:path w="242" h="67">
                    <a:moveTo>
                      <a:pt x="40" y="0"/>
                    </a:moveTo>
                    <a:lnTo>
                      <a:pt x="0" y="65"/>
                    </a:lnTo>
                    <a:lnTo>
                      <a:pt x="200" y="67"/>
                    </a:lnTo>
                    <a:lnTo>
                      <a:pt x="242" y="0"/>
                    </a:lnTo>
                    <a:lnTo>
                      <a:pt x="40" y="0"/>
                    </a:lnTo>
                    <a:lnTo>
                      <a:pt x="40"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28" name="Freeform 74"/>
              <p:cNvSpPr>
                <a:spLocks/>
              </p:cNvSpPr>
              <p:nvPr/>
            </p:nvSpPr>
            <p:spPr bwMode="auto">
              <a:xfrm>
                <a:off x="2085" y="2318"/>
                <a:ext cx="60" cy="17"/>
              </a:xfrm>
              <a:custGeom>
                <a:avLst/>
                <a:gdLst>
                  <a:gd name="T0" fmla="*/ 0 w 242"/>
                  <a:gd name="T1" fmla="*/ 61 h 65"/>
                  <a:gd name="T2" fmla="*/ 202 w 242"/>
                  <a:gd name="T3" fmla="*/ 65 h 65"/>
                  <a:gd name="T4" fmla="*/ 242 w 242"/>
                  <a:gd name="T5" fmla="*/ 0 h 65"/>
                  <a:gd name="T6" fmla="*/ 40 w 242"/>
                  <a:gd name="T7" fmla="*/ 0 h 65"/>
                  <a:gd name="T8" fmla="*/ 1 w 242"/>
                  <a:gd name="T9" fmla="*/ 61 h 65"/>
                  <a:gd name="T10" fmla="*/ 1 w 242"/>
                  <a:gd name="T11" fmla="*/ 61 h 65"/>
                  <a:gd name="T12" fmla="*/ 0 w 242"/>
                  <a:gd name="T13" fmla="*/ 61 h 65"/>
                </a:gdLst>
                <a:ahLst/>
                <a:cxnLst>
                  <a:cxn ang="0">
                    <a:pos x="T0" y="T1"/>
                  </a:cxn>
                  <a:cxn ang="0">
                    <a:pos x="T2" y="T3"/>
                  </a:cxn>
                  <a:cxn ang="0">
                    <a:pos x="T4" y="T5"/>
                  </a:cxn>
                  <a:cxn ang="0">
                    <a:pos x="T6" y="T7"/>
                  </a:cxn>
                  <a:cxn ang="0">
                    <a:pos x="T8" y="T9"/>
                  </a:cxn>
                  <a:cxn ang="0">
                    <a:pos x="T10" y="T11"/>
                  </a:cxn>
                  <a:cxn ang="0">
                    <a:pos x="T12" y="T13"/>
                  </a:cxn>
                </a:cxnLst>
                <a:rect l="0" t="0" r="r" b="b"/>
                <a:pathLst>
                  <a:path w="242" h="65">
                    <a:moveTo>
                      <a:pt x="0" y="61"/>
                    </a:moveTo>
                    <a:lnTo>
                      <a:pt x="202" y="65"/>
                    </a:lnTo>
                    <a:lnTo>
                      <a:pt x="242" y="0"/>
                    </a:lnTo>
                    <a:lnTo>
                      <a:pt x="40" y="0"/>
                    </a:lnTo>
                    <a:lnTo>
                      <a:pt x="1" y="61"/>
                    </a:lnTo>
                    <a:lnTo>
                      <a:pt x="1" y="61"/>
                    </a:ln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29" name="Freeform 75"/>
              <p:cNvSpPr>
                <a:spLocks/>
              </p:cNvSpPr>
              <p:nvPr/>
            </p:nvSpPr>
            <p:spPr bwMode="auto">
              <a:xfrm>
                <a:off x="2085" y="2318"/>
                <a:ext cx="60" cy="17"/>
              </a:xfrm>
              <a:custGeom>
                <a:avLst/>
                <a:gdLst>
                  <a:gd name="T0" fmla="*/ 0 w 242"/>
                  <a:gd name="T1" fmla="*/ 61 h 65"/>
                  <a:gd name="T2" fmla="*/ 202 w 242"/>
                  <a:gd name="T3" fmla="*/ 65 h 65"/>
                  <a:gd name="T4" fmla="*/ 242 w 242"/>
                  <a:gd name="T5" fmla="*/ 0 h 65"/>
                  <a:gd name="T6" fmla="*/ 40 w 242"/>
                  <a:gd name="T7" fmla="*/ 0 h 65"/>
                  <a:gd name="T8" fmla="*/ 1 w 242"/>
                  <a:gd name="T9" fmla="*/ 61 h 65"/>
                  <a:gd name="T10" fmla="*/ 1 w 242"/>
                  <a:gd name="T11" fmla="*/ 61 h 65"/>
                </a:gdLst>
                <a:ahLst/>
                <a:cxnLst>
                  <a:cxn ang="0">
                    <a:pos x="T0" y="T1"/>
                  </a:cxn>
                  <a:cxn ang="0">
                    <a:pos x="T2" y="T3"/>
                  </a:cxn>
                  <a:cxn ang="0">
                    <a:pos x="T4" y="T5"/>
                  </a:cxn>
                  <a:cxn ang="0">
                    <a:pos x="T6" y="T7"/>
                  </a:cxn>
                  <a:cxn ang="0">
                    <a:pos x="T8" y="T9"/>
                  </a:cxn>
                  <a:cxn ang="0">
                    <a:pos x="T10" y="T11"/>
                  </a:cxn>
                </a:cxnLst>
                <a:rect l="0" t="0" r="r" b="b"/>
                <a:pathLst>
                  <a:path w="242" h="65">
                    <a:moveTo>
                      <a:pt x="0" y="61"/>
                    </a:moveTo>
                    <a:lnTo>
                      <a:pt x="202" y="65"/>
                    </a:lnTo>
                    <a:lnTo>
                      <a:pt x="242" y="0"/>
                    </a:lnTo>
                    <a:lnTo>
                      <a:pt x="40" y="0"/>
                    </a:lnTo>
                    <a:lnTo>
                      <a:pt x="1" y="61"/>
                    </a:lnTo>
                    <a:lnTo>
                      <a:pt x="1" y="61"/>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0" name="Freeform 76"/>
              <p:cNvSpPr>
                <a:spLocks/>
              </p:cNvSpPr>
              <p:nvPr/>
            </p:nvSpPr>
            <p:spPr bwMode="auto">
              <a:xfrm>
                <a:off x="2035" y="2318"/>
                <a:ext cx="59" cy="16"/>
              </a:xfrm>
              <a:custGeom>
                <a:avLst/>
                <a:gdLst>
                  <a:gd name="T0" fmla="*/ 62 w 240"/>
                  <a:gd name="T1" fmla="*/ 60 h 61"/>
                  <a:gd name="T2" fmla="*/ 201 w 240"/>
                  <a:gd name="T3" fmla="*/ 61 h 61"/>
                  <a:gd name="T4" fmla="*/ 240 w 240"/>
                  <a:gd name="T5" fmla="*/ 0 h 61"/>
                  <a:gd name="T6" fmla="*/ 207 w 240"/>
                  <a:gd name="T7" fmla="*/ 0 h 61"/>
                  <a:gd name="T8" fmla="*/ 138 w 240"/>
                  <a:gd name="T9" fmla="*/ 0 h 61"/>
                  <a:gd name="T10" fmla="*/ 37 w 240"/>
                  <a:gd name="T11" fmla="*/ 0 h 61"/>
                  <a:gd name="T12" fmla="*/ 0 w 240"/>
                  <a:gd name="T13" fmla="*/ 59 h 61"/>
                  <a:gd name="T14" fmla="*/ 62 w 240"/>
                  <a:gd name="T15" fmla="*/ 60 h 61"/>
                  <a:gd name="T16" fmla="*/ 62 w 240"/>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1">
                    <a:moveTo>
                      <a:pt x="62" y="60"/>
                    </a:moveTo>
                    <a:lnTo>
                      <a:pt x="201" y="61"/>
                    </a:lnTo>
                    <a:lnTo>
                      <a:pt x="240" y="0"/>
                    </a:lnTo>
                    <a:lnTo>
                      <a:pt x="207" y="0"/>
                    </a:lnTo>
                    <a:lnTo>
                      <a:pt x="138" y="0"/>
                    </a:lnTo>
                    <a:lnTo>
                      <a:pt x="37" y="0"/>
                    </a:lnTo>
                    <a:lnTo>
                      <a:pt x="0" y="59"/>
                    </a:lnTo>
                    <a:lnTo>
                      <a:pt x="62" y="60"/>
                    </a:lnTo>
                    <a:lnTo>
                      <a:pt x="6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1" name="Freeform 77"/>
              <p:cNvSpPr>
                <a:spLocks/>
              </p:cNvSpPr>
              <p:nvPr/>
            </p:nvSpPr>
            <p:spPr bwMode="auto">
              <a:xfrm>
                <a:off x="2035" y="2318"/>
                <a:ext cx="59" cy="16"/>
              </a:xfrm>
              <a:custGeom>
                <a:avLst/>
                <a:gdLst>
                  <a:gd name="T0" fmla="*/ 62 w 240"/>
                  <a:gd name="T1" fmla="*/ 60 h 61"/>
                  <a:gd name="T2" fmla="*/ 201 w 240"/>
                  <a:gd name="T3" fmla="*/ 61 h 61"/>
                  <a:gd name="T4" fmla="*/ 240 w 240"/>
                  <a:gd name="T5" fmla="*/ 0 h 61"/>
                  <a:gd name="T6" fmla="*/ 207 w 240"/>
                  <a:gd name="T7" fmla="*/ 0 h 61"/>
                  <a:gd name="T8" fmla="*/ 138 w 240"/>
                  <a:gd name="T9" fmla="*/ 0 h 61"/>
                  <a:gd name="T10" fmla="*/ 37 w 240"/>
                  <a:gd name="T11" fmla="*/ 0 h 61"/>
                  <a:gd name="T12" fmla="*/ 0 w 240"/>
                  <a:gd name="T13" fmla="*/ 59 h 61"/>
                  <a:gd name="T14" fmla="*/ 62 w 240"/>
                  <a:gd name="T15" fmla="*/ 60 h 61"/>
                  <a:gd name="T16" fmla="*/ 62 w 240"/>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1">
                    <a:moveTo>
                      <a:pt x="62" y="60"/>
                    </a:moveTo>
                    <a:lnTo>
                      <a:pt x="201" y="61"/>
                    </a:lnTo>
                    <a:lnTo>
                      <a:pt x="240" y="0"/>
                    </a:lnTo>
                    <a:lnTo>
                      <a:pt x="207" y="0"/>
                    </a:lnTo>
                    <a:lnTo>
                      <a:pt x="138" y="0"/>
                    </a:lnTo>
                    <a:lnTo>
                      <a:pt x="37" y="0"/>
                    </a:lnTo>
                    <a:lnTo>
                      <a:pt x="0" y="59"/>
                    </a:lnTo>
                    <a:lnTo>
                      <a:pt x="62" y="60"/>
                    </a:lnTo>
                    <a:lnTo>
                      <a:pt x="62" y="6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2" name="Freeform 78"/>
              <p:cNvSpPr>
                <a:spLocks/>
              </p:cNvSpPr>
              <p:nvPr/>
            </p:nvSpPr>
            <p:spPr bwMode="auto">
              <a:xfrm>
                <a:off x="1985" y="2318"/>
                <a:ext cx="59" cy="15"/>
              </a:xfrm>
              <a:custGeom>
                <a:avLst/>
                <a:gdLst>
                  <a:gd name="T0" fmla="*/ 33 w 235"/>
                  <a:gd name="T1" fmla="*/ 0 h 59"/>
                  <a:gd name="T2" fmla="*/ 235 w 235"/>
                  <a:gd name="T3" fmla="*/ 0 h 59"/>
                  <a:gd name="T4" fmla="*/ 198 w 235"/>
                  <a:gd name="T5" fmla="*/ 59 h 59"/>
                  <a:gd name="T6" fmla="*/ 0 w 235"/>
                  <a:gd name="T7" fmla="*/ 56 h 59"/>
                  <a:gd name="T8" fmla="*/ 34 w 235"/>
                  <a:gd name="T9" fmla="*/ 0 h 59"/>
                  <a:gd name="T10" fmla="*/ 34 w 235"/>
                  <a:gd name="T11" fmla="*/ 0 h 59"/>
                  <a:gd name="T12" fmla="*/ 33 w 235"/>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35" h="59">
                    <a:moveTo>
                      <a:pt x="33" y="0"/>
                    </a:moveTo>
                    <a:lnTo>
                      <a:pt x="235" y="0"/>
                    </a:lnTo>
                    <a:lnTo>
                      <a:pt x="198" y="59"/>
                    </a:lnTo>
                    <a:lnTo>
                      <a:pt x="0" y="56"/>
                    </a:lnTo>
                    <a:lnTo>
                      <a:pt x="34" y="0"/>
                    </a:lnTo>
                    <a:lnTo>
                      <a:pt x="34"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3" name="Freeform 79"/>
              <p:cNvSpPr>
                <a:spLocks/>
              </p:cNvSpPr>
              <p:nvPr/>
            </p:nvSpPr>
            <p:spPr bwMode="auto">
              <a:xfrm>
                <a:off x="1985" y="2318"/>
                <a:ext cx="59" cy="15"/>
              </a:xfrm>
              <a:custGeom>
                <a:avLst/>
                <a:gdLst>
                  <a:gd name="T0" fmla="*/ 33 w 235"/>
                  <a:gd name="T1" fmla="*/ 0 h 59"/>
                  <a:gd name="T2" fmla="*/ 235 w 235"/>
                  <a:gd name="T3" fmla="*/ 0 h 59"/>
                  <a:gd name="T4" fmla="*/ 198 w 235"/>
                  <a:gd name="T5" fmla="*/ 59 h 59"/>
                  <a:gd name="T6" fmla="*/ 0 w 235"/>
                  <a:gd name="T7" fmla="*/ 56 h 59"/>
                  <a:gd name="T8" fmla="*/ 34 w 235"/>
                  <a:gd name="T9" fmla="*/ 0 h 59"/>
                  <a:gd name="T10" fmla="*/ 34 w 235"/>
                  <a:gd name="T11" fmla="*/ 0 h 59"/>
                </a:gdLst>
                <a:ahLst/>
                <a:cxnLst>
                  <a:cxn ang="0">
                    <a:pos x="T0" y="T1"/>
                  </a:cxn>
                  <a:cxn ang="0">
                    <a:pos x="T2" y="T3"/>
                  </a:cxn>
                  <a:cxn ang="0">
                    <a:pos x="T4" y="T5"/>
                  </a:cxn>
                  <a:cxn ang="0">
                    <a:pos x="T6" y="T7"/>
                  </a:cxn>
                  <a:cxn ang="0">
                    <a:pos x="T8" y="T9"/>
                  </a:cxn>
                  <a:cxn ang="0">
                    <a:pos x="T10" y="T11"/>
                  </a:cxn>
                </a:cxnLst>
                <a:rect l="0" t="0" r="r" b="b"/>
                <a:pathLst>
                  <a:path w="235" h="59">
                    <a:moveTo>
                      <a:pt x="33" y="0"/>
                    </a:moveTo>
                    <a:lnTo>
                      <a:pt x="235" y="0"/>
                    </a:lnTo>
                    <a:lnTo>
                      <a:pt x="198" y="59"/>
                    </a:lnTo>
                    <a:lnTo>
                      <a:pt x="0" y="56"/>
                    </a:lnTo>
                    <a:lnTo>
                      <a:pt x="34" y="0"/>
                    </a:lnTo>
                    <a:lnTo>
                      <a:pt x="34"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4" name="Freeform 80"/>
              <p:cNvSpPr>
                <a:spLocks/>
              </p:cNvSpPr>
              <p:nvPr/>
            </p:nvSpPr>
            <p:spPr bwMode="auto">
              <a:xfrm>
                <a:off x="1935" y="2318"/>
                <a:ext cx="59" cy="14"/>
              </a:xfrm>
              <a:custGeom>
                <a:avLst/>
                <a:gdLst>
                  <a:gd name="T0" fmla="*/ 199 w 234"/>
                  <a:gd name="T1" fmla="*/ 56 h 56"/>
                  <a:gd name="T2" fmla="*/ 234 w 234"/>
                  <a:gd name="T3" fmla="*/ 0 h 56"/>
                  <a:gd name="T4" fmla="*/ 31 w 234"/>
                  <a:gd name="T5" fmla="*/ 0 h 56"/>
                  <a:gd name="T6" fmla="*/ 0 w 234"/>
                  <a:gd name="T7" fmla="*/ 53 h 56"/>
                  <a:gd name="T8" fmla="*/ 200 w 234"/>
                  <a:gd name="T9" fmla="*/ 56 h 56"/>
                  <a:gd name="T10" fmla="*/ 200 w 234"/>
                  <a:gd name="T11" fmla="*/ 56 h 56"/>
                  <a:gd name="T12" fmla="*/ 199 w 234"/>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34" h="56">
                    <a:moveTo>
                      <a:pt x="199" y="56"/>
                    </a:moveTo>
                    <a:lnTo>
                      <a:pt x="234" y="0"/>
                    </a:lnTo>
                    <a:lnTo>
                      <a:pt x="31" y="0"/>
                    </a:lnTo>
                    <a:lnTo>
                      <a:pt x="0" y="53"/>
                    </a:lnTo>
                    <a:lnTo>
                      <a:pt x="200" y="56"/>
                    </a:lnTo>
                    <a:lnTo>
                      <a:pt x="200" y="56"/>
                    </a:lnTo>
                    <a:lnTo>
                      <a:pt x="19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5" name="Freeform 81"/>
              <p:cNvSpPr>
                <a:spLocks/>
              </p:cNvSpPr>
              <p:nvPr/>
            </p:nvSpPr>
            <p:spPr bwMode="auto">
              <a:xfrm>
                <a:off x="1935" y="2318"/>
                <a:ext cx="59" cy="14"/>
              </a:xfrm>
              <a:custGeom>
                <a:avLst/>
                <a:gdLst>
                  <a:gd name="T0" fmla="*/ 199 w 234"/>
                  <a:gd name="T1" fmla="*/ 56 h 56"/>
                  <a:gd name="T2" fmla="*/ 234 w 234"/>
                  <a:gd name="T3" fmla="*/ 0 h 56"/>
                  <a:gd name="T4" fmla="*/ 31 w 234"/>
                  <a:gd name="T5" fmla="*/ 0 h 56"/>
                  <a:gd name="T6" fmla="*/ 0 w 234"/>
                  <a:gd name="T7" fmla="*/ 53 h 56"/>
                  <a:gd name="T8" fmla="*/ 200 w 234"/>
                  <a:gd name="T9" fmla="*/ 56 h 56"/>
                  <a:gd name="T10" fmla="*/ 200 w 234"/>
                  <a:gd name="T11" fmla="*/ 56 h 56"/>
                </a:gdLst>
                <a:ahLst/>
                <a:cxnLst>
                  <a:cxn ang="0">
                    <a:pos x="T0" y="T1"/>
                  </a:cxn>
                  <a:cxn ang="0">
                    <a:pos x="T2" y="T3"/>
                  </a:cxn>
                  <a:cxn ang="0">
                    <a:pos x="T4" y="T5"/>
                  </a:cxn>
                  <a:cxn ang="0">
                    <a:pos x="T6" y="T7"/>
                  </a:cxn>
                  <a:cxn ang="0">
                    <a:pos x="T8" y="T9"/>
                  </a:cxn>
                  <a:cxn ang="0">
                    <a:pos x="T10" y="T11"/>
                  </a:cxn>
                </a:cxnLst>
                <a:rect l="0" t="0" r="r" b="b"/>
                <a:pathLst>
                  <a:path w="234" h="56">
                    <a:moveTo>
                      <a:pt x="199" y="56"/>
                    </a:moveTo>
                    <a:lnTo>
                      <a:pt x="234" y="0"/>
                    </a:lnTo>
                    <a:lnTo>
                      <a:pt x="31" y="0"/>
                    </a:lnTo>
                    <a:lnTo>
                      <a:pt x="0" y="53"/>
                    </a:lnTo>
                    <a:lnTo>
                      <a:pt x="200" y="56"/>
                    </a:lnTo>
                    <a:lnTo>
                      <a:pt x="200" y="56"/>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6" name="Freeform 82"/>
              <p:cNvSpPr>
                <a:spLocks/>
              </p:cNvSpPr>
              <p:nvPr/>
            </p:nvSpPr>
            <p:spPr bwMode="auto">
              <a:xfrm>
                <a:off x="1884" y="2318"/>
                <a:ext cx="59" cy="14"/>
              </a:xfrm>
              <a:custGeom>
                <a:avLst/>
                <a:gdLst>
                  <a:gd name="T0" fmla="*/ 201 w 233"/>
                  <a:gd name="T1" fmla="*/ 53 h 53"/>
                  <a:gd name="T2" fmla="*/ 0 w 233"/>
                  <a:gd name="T3" fmla="*/ 51 h 53"/>
                  <a:gd name="T4" fmla="*/ 32 w 233"/>
                  <a:gd name="T5" fmla="*/ 0 h 53"/>
                  <a:gd name="T6" fmla="*/ 233 w 233"/>
                  <a:gd name="T7" fmla="*/ 0 h 53"/>
                  <a:gd name="T8" fmla="*/ 202 w 233"/>
                  <a:gd name="T9" fmla="*/ 53 h 53"/>
                  <a:gd name="T10" fmla="*/ 202 w 233"/>
                  <a:gd name="T11" fmla="*/ 53 h 53"/>
                  <a:gd name="T12" fmla="*/ 201 w 23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33" h="53">
                    <a:moveTo>
                      <a:pt x="201" y="53"/>
                    </a:moveTo>
                    <a:lnTo>
                      <a:pt x="0" y="51"/>
                    </a:lnTo>
                    <a:lnTo>
                      <a:pt x="32" y="0"/>
                    </a:lnTo>
                    <a:lnTo>
                      <a:pt x="233" y="0"/>
                    </a:lnTo>
                    <a:lnTo>
                      <a:pt x="202" y="53"/>
                    </a:lnTo>
                    <a:lnTo>
                      <a:pt x="202" y="53"/>
                    </a:lnTo>
                    <a:lnTo>
                      <a:pt x="20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7" name="Freeform 83"/>
              <p:cNvSpPr>
                <a:spLocks/>
              </p:cNvSpPr>
              <p:nvPr/>
            </p:nvSpPr>
            <p:spPr bwMode="auto">
              <a:xfrm>
                <a:off x="1884" y="2318"/>
                <a:ext cx="59" cy="14"/>
              </a:xfrm>
              <a:custGeom>
                <a:avLst/>
                <a:gdLst>
                  <a:gd name="T0" fmla="*/ 201 w 233"/>
                  <a:gd name="T1" fmla="*/ 53 h 53"/>
                  <a:gd name="T2" fmla="*/ 0 w 233"/>
                  <a:gd name="T3" fmla="*/ 51 h 53"/>
                  <a:gd name="T4" fmla="*/ 32 w 233"/>
                  <a:gd name="T5" fmla="*/ 0 h 53"/>
                  <a:gd name="T6" fmla="*/ 233 w 233"/>
                  <a:gd name="T7" fmla="*/ 0 h 53"/>
                  <a:gd name="T8" fmla="*/ 202 w 233"/>
                  <a:gd name="T9" fmla="*/ 53 h 53"/>
                  <a:gd name="T10" fmla="*/ 202 w 233"/>
                  <a:gd name="T11" fmla="*/ 53 h 53"/>
                </a:gdLst>
                <a:ahLst/>
                <a:cxnLst>
                  <a:cxn ang="0">
                    <a:pos x="T0" y="T1"/>
                  </a:cxn>
                  <a:cxn ang="0">
                    <a:pos x="T2" y="T3"/>
                  </a:cxn>
                  <a:cxn ang="0">
                    <a:pos x="T4" y="T5"/>
                  </a:cxn>
                  <a:cxn ang="0">
                    <a:pos x="T6" y="T7"/>
                  </a:cxn>
                  <a:cxn ang="0">
                    <a:pos x="T8" y="T9"/>
                  </a:cxn>
                  <a:cxn ang="0">
                    <a:pos x="T10" y="T11"/>
                  </a:cxn>
                </a:cxnLst>
                <a:rect l="0" t="0" r="r" b="b"/>
                <a:pathLst>
                  <a:path w="233" h="53">
                    <a:moveTo>
                      <a:pt x="201" y="53"/>
                    </a:moveTo>
                    <a:lnTo>
                      <a:pt x="0" y="51"/>
                    </a:lnTo>
                    <a:lnTo>
                      <a:pt x="32" y="0"/>
                    </a:lnTo>
                    <a:lnTo>
                      <a:pt x="233" y="0"/>
                    </a:lnTo>
                    <a:lnTo>
                      <a:pt x="202" y="53"/>
                    </a:lnTo>
                    <a:lnTo>
                      <a:pt x="202" y="53"/>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38" name="Freeform 84"/>
              <p:cNvSpPr>
                <a:spLocks/>
              </p:cNvSpPr>
              <p:nvPr/>
            </p:nvSpPr>
            <p:spPr bwMode="auto">
              <a:xfrm>
                <a:off x="1834" y="2318"/>
                <a:ext cx="59" cy="13"/>
              </a:xfrm>
              <a:custGeom>
                <a:avLst/>
                <a:gdLst>
                  <a:gd name="T0" fmla="*/ 0 w 232"/>
                  <a:gd name="T1" fmla="*/ 49 h 51"/>
                  <a:gd name="T2" fmla="*/ 30 w 232"/>
                  <a:gd name="T3" fmla="*/ 0 h 51"/>
                  <a:gd name="T4" fmla="*/ 147 w 232"/>
                  <a:gd name="T5" fmla="*/ 0 h 51"/>
                  <a:gd name="T6" fmla="*/ 232 w 232"/>
                  <a:gd name="T7" fmla="*/ 0 h 51"/>
                  <a:gd name="T8" fmla="*/ 200 w 232"/>
                  <a:gd name="T9" fmla="*/ 51 h 51"/>
                  <a:gd name="T10" fmla="*/ 1 w 232"/>
                  <a:gd name="T11" fmla="*/ 49 h 51"/>
                  <a:gd name="T12" fmla="*/ 1 w 232"/>
                  <a:gd name="T13" fmla="*/ 49 h 51"/>
                  <a:gd name="T14" fmla="*/ 0 w 232"/>
                  <a:gd name="T15" fmla="*/ 49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51">
                    <a:moveTo>
                      <a:pt x="0" y="49"/>
                    </a:moveTo>
                    <a:lnTo>
                      <a:pt x="30" y="0"/>
                    </a:lnTo>
                    <a:lnTo>
                      <a:pt x="147" y="0"/>
                    </a:lnTo>
                    <a:lnTo>
                      <a:pt x="232" y="0"/>
                    </a:lnTo>
                    <a:lnTo>
                      <a:pt x="200" y="51"/>
                    </a:lnTo>
                    <a:lnTo>
                      <a:pt x="1" y="49"/>
                    </a:lnTo>
                    <a:lnTo>
                      <a:pt x="1"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39" name="Freeform 85"/>
              <p:cNvSpPr>
                <a:spLocks/>
              </p:cNvSpPr>
              <p:nvPr/>
            </p:nvSpPr>
            <p:spPr bwMode="auto">
              <a:xfrm>
                <a:off x="1834" y="2318"/>
                <a:ext cx="59" cy="13"/>
              </a:xfrm>
              <a:custGeom>
                <a:avLst/>
                <a:gdLst>
                  <a:gd name="T0" fmla="*/ 0 w 232"/>
                  <a:gd name="T1" fmla="*/ 49 h 51"/>
                  <a:gd name="T2" fmla="*/ 30 w 232"/>
                  <a:gd name="T3" fmla="*/ 0 h 51"/>
                  <a:gd name="T4" fmla="*/ 147 w 232"/>
                  <a:gd name="T5" fmla="*/ 0 h 51"/>
                  <a:gd name="T6" fmla="*/ 232 w 232"/>
                  <a:gd name="T7" fmla="*/ 0 h 51"/>
                  <a:gd name="T8" fmla="*/ 200 w 232"/>
                  <a:gd name="T9" fmla="*/ 51 h 51"/>
                  <a:gd name="T10" fmla="*/ 1 w 232"/>
                  <a:gd name="T11" fmla="*/ 49 h 51"/>
                  <a:gd name="T12" fmla="*/ 1 w 232"/>
                  <a:gd name="T13" fmla="*/ 49 h 51"/>
                </a:gdLst>
                <a:ahLst/>
                <a:cxnLst>
                  <a:cxn ang="0">
                    <a:pos x="T0" y="T1"/>
                  </a:cxn>
                  <a:cxn ang="0">
                    <a:pos x="T2" y="T3"/>
                  </a:cxn>
                  <a:cxn ang="0">
                    <a:pos x="T4" y="T5"/>
                  </a:cxn>
                  <a:cxn ang="0">
                    <a:pos x="T6" y="T7"/>
                  </a:cxn>
                  <a:cxn ang="0">
                    <a:pos x="T8" y="T9"/>
                  </a:cxn>
                  <a:cxn ang="0">
                    <a:pos x="T10" y="T11"/>
                  </a:cxn>
                  <a:cxn ang="0">
                    <a:pos x="T12" y="T13"/>
                  </a:cxn>
                </a:cxnLst>
                <a:rect l="0" t="0" r="r" b="b"/>
                <a:pathLst>
                  <a:path w="232" h="51">
                    <a:moveTo>
                      <a:pt x="0" y="49"/>
                    </a:moveTo>
                    <a:lnTo>
                      <a:pt x="30" y="0"/>
                    </a:lnTo>
                    <a:lnTo>
                      <a:pt x="147" y="0"/>
                    </a:lnTo>
                    <a:lnTo>
                      <a:pt x="232" y="0"/>
                    </a:lnTo>
                    <a:lnTo>
                      <a:pt x="200" y="51"/>
                    </a:lnTo>
                    <a:lnTo>
                      <a:pt x="1" y="49"/>
                    </a:lnTo>
                    <a:lnTo>
                      <a:pt x="1" y="49"/>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0" name="Freeform 86"/>
              <p:cNvSpPr>
                <a:spLocks/>
              </p:cNvSpPr>
              <p:nvPr/>
            </p:nvSpPr>
            <p:spPr bwMode="auto">
              <a:xfrm>
                <a:off x="1784" y="2318"/>
                <a:ext cx="58" cy="13"/>
              </a:xfrm>
              <a:custGeom>
                <a:avLst/>
                <a:gdLst>
                  <a:gd name="T0" fmla="*/ 28 w 230"/>
                  <a:gd name="T1" fmla="*/ 0 h 49"/>
                  <a:gd name="T2" fmla="*/ 0 w 230"/>
                  <a:gd name="T3" fmla="*/ 46 h 49"/>
                  <a:gd name="T4" fmla="*/ 144 w 230"/>
                  <a:gd name="T5" fmla="*/ 47 h 49"/>
                  <a:gd name="T6" fmla="*/ 201 w 230"/>
                  <a:gd name="T7" fmla="*/ 49 h 49"/>
                  <a:gd name="T8" fmla="*/ 230 w 230"/>
                  <a:gd name="T9" fmla="*/ 0 h 49"/>
                  <a:gd name="T10" fmla="*/ 28 w 230"/>
                  <a:gd name="T11" fmla="*/ 0 h 49"/>
                  <a:gd name="T12" fmla="*/ 28 w 230"/>
                  <a:gd name="T13" fmla="*/ 0 h 49"/>
                  <a:gd name="T14" fmla="*/ 28 w 230"/>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49">
                    <a:moveTo>
                      <a:pt x="28" y="0"/>
                    </a:moveTo>
                    <a:lnTo>
                      <a:pt x="0" y="46"/>
                    </a:lnTo>
                    <a:lnTo>
                      <a:pt x="144" y="47"/>
                    </a:lnTo>
                    <a:lnTo>
                      <a:pt x="201" y="49"/>
                    </a:lnTo>
                    <a:lnTo>
                      <a:pt x="230" y="0"/>
                    </a:lnTo>
                    <a:lnTo>
                      <a:pt x="28" y="0"/>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1" name="Freeform 87"/>
              <p:cNvSpPr>
                <a:spLocks/>
              </p:cNvSpPr>
              <p:nvPr/>
            </p:nvSpPr>
            <p:spPr bwMode="auto">
              <a:xfrm>
                <a:off x="1784" y="2318"/>
                <a:ext cx="58" cy="13"/>
              </a:xfrm>
              <a:custGeom>
                <a:avLst/>
                <a:gdLst>
                  <a:gd name="T0" fmla="*/ 28 w 230"/>
                  <a:gd name="T1" fmla="*/ 0 h 49"/>
                  <a:gd name="T2" fmla="*/ 0 w 230"/>
                  <a:gd name="T3" fmla="*/ 46 h 49"/>
                  <a:gd name="T4" fmla="*/ 144 w 230"/>
                  <a:gd name="T5" fmla="*/ 47 h 49"/>
                  <a:gd name="T6" fmla="*/ 201 w 230"/>
                  <a:gd name="T7" fmla="*/ 49 h 49"/>
                  <a:gd name="T8" fmla="*/ 230 w 230"/>
                  <a:gd name="T9" fmla="*/ 0 h 49"/>
                  <a:gd name="T10" fmla="*/ 28 w 230"/>
                  <a:gd name="T11" fmla="*/ 0 h 49"/>
                  <a:gd name="T12" fmla="*/ 28 w 23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30" h="49">
                    <a:moveTo>
                      <a:pt x="28" y="0"/>
                    </a:moveTo>
                    <a:lnTo>
                      <a:pt x="0" y="46"/>
                    </a:lnTo>
                    <a:lnTo>
                      <a:pt x="144" y="47"/>
                    </a:lnTo>
                    <a:lnTo>
                      <a:pt x="201" y="49"/>
                    </a:lnTo>
                    <a:lnTo>
                      <a:pt x="230" y="0"/>
                    </a:lnTo>
                    <a:lnTo>
                      <a:pt x="28" y="0"/>
                    </a:lnTo>
                    <a:lnTo>
                      <a:pt x="28" y="0"/>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2" name="Freeform 88"/>
              <p:cNvSpPr>
                <a:spLocks/>
              </p:cNvSpPr>
              <p:nvPr/>
            </p:nvSpPr>
            <p:spPr bwMode="auto">
              <a:xfrm>
                <a:off x="1734" y="2318"/>
                <a:ext cx="57" cy="12"/>
              </a:xfrm>
              <a:custGeom>
                <a:avLst/>
                <a:gdLst>
                  <a:gd name="T0" fmla="*/ 0 w 229"/>
                  <a:gd name="T1" fmla="*/ 42 h 46"/>
                  <a:gd name="T2" fmla="*/ 201 w 229"/>
                  <a:gd name="T3" fmla="*/ 46 h 46"/>
                  <a:gd name="T4" fmla="*/ 229 w 229"/>
                  <a:gd name="T5" fmla="*/ 0 h 46"/>
                  <a:gd name="T6" fmla="*/ 27 w 229"/>
                  <a:gd name="T7" fmla="*/ 0 h 46"/>
                  <a:gd name="T8" fmla="*/ 1 w 229"/>
                  <a:gd name="T9" fmla="*/ 42 h 46"/>
                  <a:gd name="T10" fmla="*/ 1 w 229"/>
                  <a:gd name="T11" fmla="*/ 42 h 46"/>
                  <a:gd name="T12" fmla="*/ 0 w 229"/>
                  <a:gd name="T13" fmla="*/ 42 h 46"/>
                </a:gdLst>
                <a:ahLst/>
                <a:cxnLst>
                  <a:cxn ang="0">
                    <a:pos x="T0" y="T1"/>
                  </a:cxn>
                  <a:cxn ang="0">
                    <a:pos x="T2" y="T3"/>
                  </a:cxn>
                  <a:cxn ang="0">
                    <a:pos x="T4" y="T5"/>
                  </a:cxn>
                  <a:cxn ang="0">
                    <a:pos x="T6" y="T7"/>
                  </a:cxn>
                  <a:cxn ang="0">
                    <a:pos x="T8" y="T9"/>
                  </a:cxn>
                  <a:cxn ang="0">
                    <a:pos x="T10" y="T11"/>
                  </a:cxn>
                  <a:cxn ang="0">
                    <a:pos x="T12" y="T13"/>
                  </a:cxn>
                </a:cxnLst>
                <a:rect l="0" t="0" r="r" b="b"/>
                <a:pathLst>
                  <a:path w="229" h="46">
                    <a:moveTo>
                      <a:pt x="0" y="42"/>
                    </a:moveTo>
                    <a:lnTo>
                      <a:pt x="201" y="46"/>
                    </a:lnTo>
                    <a:lnTo>
                      <a:pt x="229" y="0"/>
                    </a:lnTo>
                    <a:lnTo>
                      <a:pt x="27" y="0"/>
                    </a:lnTo>
                    <a:lnTo>
                      <a:pt x="1" y="42"/>
                    </a:lnTo>
                    <a:lnTo>
                      <a:pt x="1" y="42"/>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3" name="Freeform 89"/>
              <p:cNvSpPr>
                <a:spLocks/>
              </p:cNvSpPr>
              <p:nvPr/>
            </p:nvSpPr>
            <p:spPr bwMode="auto">
              <a:xfrm>
                <a:off x="1734" y="2318"/>
                <a:ext cx="57" cy="12"/>
              </a:xfrm>
              <a:custGeom>
                <a:avLst/>
                <a:gdLst>
                  <a:gd name="T0" fmla="*/ 0 w 229"/>
                  <a:gd name="T1" fmla="*/ 42 h 46"/>
                  <a:gd name="T2" fmla="*/ 201 w 229"/>
                  <a:gd name="T3" fmla="*/ 46 h 46"/>
                  <a:gd name="T4" fmla="*/ 229 w 229"/>
                  <a:gd name="T5" fmla="*/ 0 h 46"/>
                  <a:gd name="T6" fmla="*/ 27 w 229"/>
                  <a:gd name="T7" fmla="*/ 0 h 46"/>
                  <a:gd name="T8" fmla="*/ 1 w 229"/>
                  <a:gd name="T9" fmla="*/ 42 h 46"/>
                  <a:gd name="T10" fmla="*/ 1 w 229"/>
                  <a:gd name="T11" fmla="*/ 42 h 46"/>
                </a:gdLst>
                <a:ahLst/>
                <a:cxnLst>
                  <a:cxn ang="0">
                    <a:pos x="T0" y="T1"/>
                  </a:cxn>
                  <a:cxn ang="0">
                    <a:pos x="T2" y="T3"/>
                  </a:cxn>
                  <a:cxn ang="0">
                    <a:pos x="T4" y="T5"/>
                  </a:cxn>
                  <a:cxn ang="0">
                    <a:pos x="T6" y="T7"/>
                  </a:cxn>
                  <a:cxn ang="0">
                    <a:pos x="T8" y="T9"/>
                  </a:cxn>
                  <a:cxn ang="0">
                    <a:pos x="T10" y="T11"/>
                  </a:cxn>
                </a:cxnLst>
                <a:rect l="0" t="0" r="r" b="b"/>
                <a:pathLst>
                  <a:path w="229" h="46">
                    <a:moveTo>
                      <a:pt x="0" y="42"/>
                    </a:moveTo>
                    <a:lnTo>
                      <a:pt x="201" y="46"/>
                    </a:lnTo>
                    <a:lnTo>
                      <a:pt x="229" y="0"/>
                    </a:lnTo>
                    <a:lnTo>
                      <a:pt x="27" y="0"/>
                    </a:lnTo>
                    <a:lnTo>
                      <a:pt x="1" y="42"/>
                    </a:lnTo>
                    <a:lnTo>
                      <a:pt x="1" y="42"/>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4" name="Freeform 90"/>
              <p:cNvSpPr>
                <a:spLocks/>
              </p:cNvSpPr>
              <p:nvPr/>
            </p:nvSpPr>
            <p:spPr bwMode="auto">
              <a:xfrm>
                <a:off x="1706" y="2318"/>
                <a:ext cx="35" cy="11"/>
              </a:xfrm>
              <a:custGeom>
                <a:avLst/>
                <a:gdLst>
                  <a:gd name="T0" fmla="*/ 114 w 141"/>
                  <a:gd name="T1" fmla="*/ 42 h 42"/>
                  <a:gd name="T2" fmla="*/ 0 w 141"/>
                  <a:gd name="T3" fmla="*/ 41 h 42"/>
                  <a:gd name="T4" fmla="*/ 27 w 141"/>
                  <a:gd name="T5" fmla="*/ 0 h 42"/>
                  <a:gd name="T6" fmla="*/ 141 w 141"/>
                  <a:gd name="T7" fmla="*/ 0 h 42"/>
                  <a:gd name="T8" fmla="*/ 115 w 141"/>
                  <a:gd name="T9" fmla="*/ 42 h 42"/>
                  <a:gd name="T10" fmla="*/ 115 w 141"/>
                  <a:gd name="T11" fmla="*/ 42 h 42"/>
                  <a:gd name="T12" fmla="*/ 114 w 141"/>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41" h="42">
                    <a:moveTo>
                      <a:pt x="114" y="42"/>
                    </a:moveTo>
                    <a:lnTo>
                      <a:pt x="0" y="41"/>
                    </a:lnTo>
                    <a:lnTo>
                      <a:pt x="27" y="0"/>
                    </a:lnTo>
                    <a:lnTo>
                      <a:pt x="141" y="0"/>
                    </a:lnTo>
                    <a:lnTo>
                      <a:pt x="115" y="42"/>
                    </a:lnTo>
                    <a:lnTo>
                      <a:pt x="115" y="42"/>
                    </a:lnTo>
                    <a:lnTo>
                      <a:pt x="11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5" name="Freeform 91"/>
              <p:cNvSpPr>
                <a:spLocks/>
              </p:cNvSpPr>
              <p:nvPr/>
            </p:nvSpPr>
            <p:spPr bwMode="auto">
              <a:xfrm>
                <a:off x="1706" y="2318"/>
                <a:ext cx="35" cy="11"/>
              </a:xfrm>
              <a:custGeom>
                <a:avLst/>
                <a:gdLst>
                  <a:gd name="T0" fmla="*/ 114 w 141"/>
                  <a:gd name="T1" fmla="*/ 42 h 42"/>
                  <a:gd name="T2" fmla="*/ 0 w 141"/>
                  <a:gd name="T3" fmla="*/ 41 h 42"/>
                  <a:gd name="T4" fmla="*/ 27 w 141"/>
                  <a:gd name="T5" fmla="*/ 0 h 42"/>
                  <a:gd name="T6" fmla="*/ 141 w 141"/>
                  <a:gd name="T7" fmla="*/ 0 h 42"/>
                  <a:gd name="T8" fmla="*/ 115 w 141"/>
                  <a:gd name="T9" fmla="*/ 42 h 42"/>
                  <a:gd name="T10" fmla="*/ 115 w 141"/>
                  <a:gd name="T11" fmla="*/ 42 h 42"/>
                </a:gdLst>
                <a:ahLst/>
                <a:cxnLst>
                  <a:cxn ang="0">
                    <a:pos x="T0" y="T1"/>
                  </a:cxn>
                  <a:cxn ang="0">
                    <a:pos x="T2" y="T3"/>
                  </a:cxn>
                  <a:cxn ang="0">
                    <a:pos x="T4" y="T5"/>
                  </a:cxn>
                  <a:cxn ang="0">
                    <a:pos x="T6" y="T7"/>
                  </a:cxn>
                  <a:cxn ang="0">
                    <a:pos x="T8" y="T9"/>
                  </a:cxn>
                  <a:cxn ang="0">
                    <a:pos x="T10" y="T11"/>
                  </a:cxn>
                </a:cxnLst>
                <a:rect l="0" t="0" r="r" b="b"/>
                <a:pathLst>
                  <a:path w="141" h="42">
                    <a:moveTo>
                      <a:pt x="114" y="42"/>
                    </a:moveTo>
                    <a:lnTo>
                      <a:pt x="0" y="41"/>
                    </a:lnTo>
                    <a:lnTo>
                      <a:pt x="27" y="0"/>
                    </a:lnTo>
                    <a:lnTo>
                      <a:pt x="141" y="0"/>
                    </a:lnTo>
                    <a:lnTo>
                      <a:pt x="115" y="42"/>
                    </a:lnTo>
                    <a:lnTo>
                      <a:pt x="115" y="42"/>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6" name="Freeform 92"/>
              <p:cNvSpPr>
                <a:spLocks/>
              </p:cNvSpPr>
              <p:nvPr/>
            </p:nvSpPr>
            <p:spPr bwMode="auto">
              <a:xfrm>
                <a:off x="2186" y="2298"/>
                <a:ext cx="16" cy="17"/>
              </a:xfrm>
              <a:custGeom>
                <a:avLst/>
                <a:gdLst>
                  <a:gd name="T0" fmla="*/ 66 w 66"/>
                  <a:gd name="T1" fmla="*/ 35 h 67"/>
                  <a:gd name="T2" fmla="*/ 64 w 66"/>
                  <a:gd name="T3" fmla="*/ 24 h 67"/>
                  <a:gd name="T4" fmla="*/ 59 w 66"/>
                  <a:gd name="T5" fmla="*/ 15 h 67"/>
                  <a:gd name="T6" fmla="*/ 54 w 66"/>
                  <a:gd name="T7" fmla="*/ 8 h 67"/>
                  <a:gd name="T8" fmla="*/ 44 w 66"/>
                  <a:gd name="T9" fmla="*/ 3 h 67"/>
                  <a:gd name="T10" fmla="*/ 34 w 66"/>
                  <a:gd name="T11" fmla="*/ 0 h 67"/>
                  <a:gd name="T12" fmla="*/ 24 w 66"/>
                  <a:gd name="T13" fmla="*/ 2 h 67"/>
                  <a:gd name="T14" fmla="*/ 16 w 66"/>
                  <a:gd name="T15" fmla="*/ 6 h 67"/>
                  <a:gd name="T16" fmla="*/ 8 w 66"/>
                  <a:gd name="T17" fmla="*/ 13 h 67"/>
                  <a:gd name="T18" fmla="*/ 3 w 66"/>
                  <a:gd name="T19" fmla="*/ 21 h 67"/>
                  <a:gd name="T20" fmla="*/ 0 w 66"/>
                  <a:gd name="T21" fmla="*/ 32 h 67"/>
                  <a:gd name="T22" fmla="*/ 1 w 66"/>
                  <a:gd name="T23" fmla="*/ 42 h 67"/>
                  <a:gd name="T24" fmla="*/ 4 w 66"/>
                  <a:gd name="T25" fmla="*/ 51 h 67"/>
                  <a:gd name="T26" fmla="*/ 10 w 66"/>
                  <a:gd name="T27" fmla="*/ 59 h 67"/>
                  <a:gd name="T28" fmla="*/ 18 w 66"/>
                  <a:gd name="T29" fmla="*/ 65 h 67"/>
                  <a:gd name="T30" fmla="*/ 28 w 66"/>
                  <a:gd name="T31" fmla="*/ 67 h 67"/>
                  <a:gd name="T32" fmla="*/ 38 w 66"/>
                  <a:gd name="T33" fmla="*/ 67 h 67"/>
                  <a:gd name="T34" fmla="*/ 47 w 66"/>
                  <a:gd name="T35" fmla="*/ 65 h 67"/>
                  <a:gd name="T36" fmla="*/ 55 w 66"/>
                  <a:gd name="T37" fmla="*/ 58 h 67"/>
                  <a:gd name="T38" fmla="*/ 62 w 66"/>
                  <a:gd name="T39" fmla="*/ 50 h 67"/>
                  <a:gd name="T40" fmla="*/ 64 w 66"/>
                  <a:gd name="T41" fmla="*/ 41 h 67"/>
                  <a:gd name="T42" fmla="*/ 66 w 66"/>
                  <a:gd name="T43" fmla="*/ 35 h 67"/>
                  <a:gd name="T44" fmla="*/ 66 w 66"/>
                  <a:gd name="T45" fmla="*/ 35 h 67"/>
                  <a:gd name="T46" fmla="*/ 66 w 66"/>
                  <a:gd name="T4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7">
                    <a:moveTo>
                      <a:pt x="66" y="35"/>
                    </a:moveTo>
                    <a:lnTo>
                      <a:pt x="64" y="24"/>
                    </a:lnTo>
                    <a:lnTo>
                      <a:pt x="59" y="15"/>
                    </a:lnTo>
                    <a:lnTo>
                      <a:pt x="54" y="8"/>
                    </a:lnTo>
                    <a:lnTo>
                      <a:pt x="44" y="3"/>
                    </a:lnTo>
                    <a:lnTo>
                      <a:pt x="34" y="0"/>
                    </a:lnTo>
                    <a:lnTo>
                      <a:pt x="24" y="2"/>
                    </a:lnTo>
                    <a:lnTo>
                      <a:pt x="16" y="6"/>
                    </a:lnTo>
                    <a:lnTo>
                      <a:pt x="8" y="13"/>
                    </a:lnTo>
                    <a:lnTo>
                      <a:pt x="3" y="21"/>
                    </a:lnTo>
                    <a:lnTo>
                      <a:pt x="0" y="32"/>
                    </a:lnTo>
                    <a:lnTo>
                      <a:pt x="1" y="42"/>
                    </a:lnTo>
                    <a:lnTo>
                      <a:pt x="4" y="51"/>
                    </a:lnTo>
                    <a:lnTo>
                      <a:pt x="10" y="59"/>
                    </a:lnTo>
                    <a:lnTo>
                      <a:pt x="18" y="65"/>
                    </a:lnTo>
                    <a:lnTo>
                      <a:pt x="28" y="67"/>
                    </a:lnTo>
                    <a:lnTo>
                      <a:pt x="38" y="67"/>
                    </a:lnTo>
                    <a:lnTo>
                      <a:pt x="47" y="65"/>
                    </a:lnTo>
                    <a:lnTo>
                      <a:pt x="55" y="58"/>
                    </a:lnTo>
                    <a:lnTo>
                      <a:pt x="62" y="50"/>
                    </a:lnTo>
                    <a:lnTo>
                      <a:pt x="64" y="41"/>
                    </a:lnTo>
                    <a:lnTo>
                      <a:pt x="66" y="35"/>
                    </a:lnTo>
                    <a:lnTo>
                      <a:pt x="66" y="35"/>
                    </a:lnTo>
                    <a:lnTo>
                      <a:pt x="6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7" name="Freeform 93"/>
              <p:cNvSpPr>
                <a:spLocks/>
              </p:cNvSpPr>
              <p:nvPr/>
            </p:nvSpPr>
            <p:spPr bwMode="auto">
              <a:xfrm>
                <a:off x="2186" y="2298"/>
                <a:ext cx="16" cy="17"/>
              </a:xfrm>
              <a:custGeom>
                <a:avLst/>
                <a:gdLst>
                  <a:gd name="T0" fmla="*/ 66 w 66"/>
                  <a:gd name="T1" fmla="*/ 35 h 67"/>
                  <a:gd name="T2" fmla="*/ 64 w 66"/>
                  <a:gd name="T3" fmla="*/ 24 h 67"/>
                  <a:gd name="T4" fmla="*/ 59 w 66"/>
                  <a:gd name="T5" fmla="*/ 15 h 67"/>
                  <a:gd name="T6" fmla="*/ 54 w 66"/>
                  <a:gd name="T7" fmla="*/ 8 h 67"/>
                  <a:gd name="T8" fmla="*/ 44 w 66"/>
                  <a:gd name="T9" fmla="*/ 3 h 67"/>
                  <a:gd name="T10" fmla="*/ 34 w 66"/>
                  <a:gd name="T11" fmla="*/ 0 h 67"/>
                  <a:gd name="T12" fmla="*/ 24 w 66"/>
                  <a:gd name="T13" fmla="*/ 2 h 67"/>
                  <a:gd name="T14" fmla="*/ 16 w 66"/>
                  <a:gd name="T15" fmla="*/ 6 h 67"/>
                  <a:gd name="T16" fmla="*/ 8 w 66"/>
                  <a:gd name="T17" fmla="*/ 13 h 67"/>
                  <a:gd name="T18" fmla="*/ 3 w 66"/>
                  <a:gd name="T19" fmla="*/ 21 h 67"/>
                  <a:gd name="T20" fmla="*/ 0 w 66"/>
                  <a:gd name="T21" fmla="*/ 32 h 67"/>
                  <a:gd name="T22" fmla="*/ 1 w 66"/>
                  <a:gd name="T23" fmla="*/ 42 h 67"/>
                  <a:gd name="T24" fmla="*/ 4 w 66"/>
                  <a:gd name="T25" fmla="*/ 51 h 67"/>
                  <a:gd name="T26" fmla="*/ 10 w 66"/>
                  <a:gd name="T27" fmla="*/ 59 h 67"/>
                  <a:gd name="T28" fmla="*/ 18 w 66"/>
                  <a:gd name="T29" fmla="*/ 65 h 67"/>
                  <a:gd name="T30" fmla="*/ 28 w 66"/>
                  <a:gd name="T31" fmla="*/ 67 h 67"/>
                  <a:gd name="T32" fmla="*/ 38 w 66"/>
                  <a:gd name="T33" fmla="*/ 67 h 67"/>
                  <a:gd name="T34" fmla="*/ 47 w 66"/>
                  <a:gd name="T35" fmla="*/ 65 h 67"/>
                  <a:gd name="T36" fmla="*/ 55 w 66"/>
                  <a:gd name="T37" fmla="*/ 58 h 67"/>
                  <a:gd name="T38" fmla="*/ 62 w 66"/>
                  <a:gd name="T39" fmla="*/ 50 h 67"/>
                  <a:gd name="T40" fmla="*/ 64 w 66"/>
                  <a:gd name="T41" fmla="*/ 41 h 67"/>
                  <a:gd name="T42" fmla="*/ 66 w 66"/>
                  <a:gd name="T43" fmla="*/ 35 h 67"/>
                  <a:gd name="T44" fmla="*/ 66 w 66"/>
                  <a:gd name="T45"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7">
                    <a:moveTo>
                      <a:pt x="66" y="35"/>
                    </a:moveTo>
                    <a:lnTo>
                      <a:pt x="64" y="24"/>
                    </a:lnTo>
                    <a:lnTo>
                      <a:pt x="59" y="15"/>
                    </a:lnTo>
                    <a:lnTo>
                      <a:pt x="54" y="8"/>
                    </a:lnTo>
                    <a:lnTo>
                      <a:pt x="44" y="3"/>
                    </a:lnTo>
                    <a:lnTo>
                      <a:pt x="34" y="0"/>
                    </a:lnTo>
                    <a:lnTo>
                      <a:pt x="24" y="2"/>
                    </a:lnTo>
                    <a:lnTo>
                      <a:pt x="16" y="6"/>
                    </a:lnTo>
                    <a:lnTo>
                      <a:pt x="8" y="13"/>
                    </a:lnTo>
                    <a:lnTo>
                      <a:pt x="3" y="21"/>
                    </a:lnTo>
                    <a:lnTo>
                      <a:pt x="0" y="32"/>
                    </a:lnTo>
                    <a:lnTo>
                      <a:pt x="1" y="42"/>
                    </a:lnTo>
                    <a:lnTo>
                      <a:pt x="4" y="51"/>
                    </a:lnTo>
                    <a:lnTo>
                      <a:pt x="10" y="59"/>
                    </a:lnTo>
                    <a:lnTo>
                      <a:pt x="18" y="65"/>
                    </a:lnTo>
                    <a:lnTo>
                      <a:pt x="28" y="67"/>
                    </a:lnTo>
                    <a:lnTo>
                      <a:pt x="38" y="67"/>
                    </a:lnTo>
                    <a:lnTo>
                      <a:pt x="47" y="65"/>
                    </a:lnTo>
                    <a:lnTo>
                      <a:pt x="55" y="58"/>
                    </a:lnTo>
                    <a:lnTo>
                      <a:pt x="62" y="50"/>
                    </a:lnTo>
                    <a:lnTo>
                      <a:pt x="64" y="41"/>
                    </a:lnTo>
                    <a:lnTo>
                      <a:pt x="66" y="35"/>
                    </a:lnTo>
                    <a:lnTo>
                      <a:pt x="66" y="35"/>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48" name="Freeform 94"/>
              <p:cNvSpPr>
                <a:spLocks/>
              </p:cNvSpPr>
              <p:nvPr/>
            </p:nvSpPr>
            <p:spPr bwMode="auto">
              <a:xfrm>
                <a:off x="2041" y="2298"/>
                <a:ext cx="16" cy="16"/>
              </a:xfrm>
              <a:custGeom>
                <a:avLst/>
                <a:gdLst>
                  <a:gd name="T0" fmla="*/ 66 w 66"/>
                  <a:gd name="T1" fmla="*/ 34 h 67"/>
                  <a:gd name="T2" fmla="*/ 65 w 66"/>
                  <a:gd name="T3" fmla="*/ 24 h 67"/>
                  <a:gd name="T4" fmla="*/ 61 w 66"/>
                  <a:gd name="T5" fmla="*/ 15 h 67"/>
                  <a:gd name="T6" fmla="*/ 54 w 66"/>
                  <a:gd name="T7" fmla="*/ 8 h 67"/>
                  <a:gd name="T8" fmla="*/ 45 w 66"/>
                  <a:gd name="T9" fmla="*/ 3 h 67"/>
                  <a:gd name="T10" fmla="*/ 35 w 66"/>
                  <a:gd name="T11" fmla="*/ 0 h 67"/>
                  <a:gd name="T12" fmla="*/ 25 w 66"/>
                  <a:gd name="T13" fmla="*/ 2 h 67"/>
                  <a:gd name="T14" fmla="*/ 16 w 66"/>
                  <a:gd name="T15" fmla="*/ 5 h 67"/>
                  <a:gd name="T16" fmla="*/ 9 w 66"/>
                  <a:gd name="T17" fmla="*/ 12 h 67"/>
                  <a:gd name="T18" fmla="*/ 3 w 66"/>
                  <a:gd name="T19" fmla="*/ 20 h 67"/>
                  <a:gd name="T20" fmla="*/ 0 w 66"/>
                  <a:gd name="T21" fmla="*/ 31 h 67"/>
                  <a:gd name="T22" fmla="*/ 1 w 66"/>
                  <a:gd name="T23" fmla="*/ 41 h 67"/>
                  <a:gd name="T24" fmla="*/ 5 w 66"/>
                  <a:gd name="T25" fmla="*/ 51 h 67"/>
                  <a:gd name="T26" fmla="*/ 10 w 66"/>
                  <a:gd name="T27" fmla="*/ 58 h 67"/>
                  <a:gd name="T28" fmla="*/ 19 w 66"/>
                  <a:gd name="T29" fmla="*/ 64 h 67"/>
                  <a:gd name="T30" fmla="*/ 30 w 66"/>
                  <a:gd name="T31" fmla="*/ 67 h 67"/>
                  <a:gd name="T32" fmla="*/ 39 w 66"/>
                  <a:gd name="T33" fmla="*/ 67 h 67"/>
                  <a:gd name="T34" fmla="*/ 49 w 66"/>
                  <a:gd name="T35" fmla="*/ 64 h 67"/>
                  <a:gd name="T36" fmla="*/ 57 w 66"/>
                  <a:gd name="T37" fmla="*/ 58 h 67"/>
                  <a:gd name="T38" fmla="*/ 63 w 66"/>
                  <a:gd name="T39" fmla="*/ 51 h 67"/>
                  <a:gd name="T40" fmla="*/ 66 w 66"/>
                  <a:gd name="T41" fmla="*/ 41 h 67"/>
                  <a:gd name="T42" fmla="*/ 66 w 66"/>
                  <a:gd name="T43" fmla="*/ 35 h 67"/>
                  <a:gd name="T44" fmla="*/ 66 w 66"/>
                  <a:gd name="T45" fmla="*/ 35 h 67"/>
                  <a:gd name="T46" fmla="*/ 66 w 66"/>
                  <a:gd name="T4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7">
                    <a:moveTo>
                      <a:pt x="66" y="34"/>
                    </a:moveTo>
                    <a:lnTo>
                      <a:pt x="65" y="24"/>
                    </a:lnTo>
                    <a:lnTo>
                      <a:pt x="61" y="15"/>
                    </a:lnTo>
                    <a:lnTo>
                      <a:pt x="54" y="8"/>
                    </a:lnTo>
                    <a:lnTo>
                      <a:pt x="45" y="3"/>
                    </a:lnTo>
                    <a:lnTo>
                      <a:pt x="35" y="0"/>
                    </a:lnTo>
                    <a:lnTo>
                      <a:pt x="25" y="2"/>
                    </a:lnTo>
                    <a:lnTo>
                      <a:pt x="16" y="5"/>
                    </a:lnTo>
                    <a:lnTo>
                      <a:pt x="9" y="12"/>
                    </a:lnTo>
                    <a:lnTo>
                      <a:pt x="3" y="20"/>
                    </a:lnTo>
                    <a:lnTo>
                      <a:pt x="0" y="31"/>
                    </a:lnTo>
                    <a:lnTo>
                      <a:pt x="1" y="41"/>
                    </a:lnTo>
                    <a:lnTo>
                      <a:pt x="5" y="51"/>
                    </a:lnTo>
                    <a:lnTo>
                      <a:pt x="10" y="58"/>
                    </a:lnTo>
                    <a:lnTo>
                      <a:pt x="19" y="64"/>
                    </a:lnTo>
                    <a:lnTo>
                      <a:pt x="30" y="67"/>
                    </a:lnTo>
                    <a:lnTo>
                      <a:pt x="39" y="67"/>
                    </a:lnTo>
                    <a:lnTo>
                      <a:pt x="49" y="64"/>
                    </a:lnTo>
                    <a:lnTo>
                      <a:pt x="57" y="58"/>
                    </a:lnTo>
                    <a:lnTo>
                      <a:pt x="63" y="51"/>
                    </a:lnTo>
                    <a:lnTo>
                      <a:pt x="66" y="41"/>
                    </a:lnTo>
                    <a:lnTo>
                      <a:pt x="66" y="35"/>
                    </a:lnTo>
                    <a:lnTo>
                      <a:pt x="66" y="35"/>
                    </a:lnTo>
                    <a:lnTo>
                      <a:pt x="6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49" name="Freeform 95"/>
              <p:cNvSpPr>
                <a:spLocks/>
              </p:cNvSpPr>
              <p:nvPr/>
            </p:nvSpPr>
            <p:spPr bwMode="auto">
              <a:xfrm>
                <a:off x="2041" y="2298"/>
                <a:ext cx="16" cy="16"/>
              </a:xfrm>
              <a:custGeom>
                <a:avLst/>
                <a:gdLst>
                  <a:gd name="T0" fmla="*/ 66 w 66"/>
                  <a:gd name="T1" fmla="*/ 34 h 67"/>
                  <a:gd name="T2" fmla="*/ 65 w 66"/>
                  <a:gd name="T3" fmla="*/ 24 h 67"/>
                  <a:gd name="T4" fmla="*/ 61 w 66"/>
                  <a:gd name="T5" fmla="*/ 15 h 67"/>
                  <a:gd name="T6" fmla="*/ 54 w 66"/>
                  <a:gd name="T7" fmla="*/ 8 h 67"/>
                  <a:gd name="T8" fmla="*/ 45 w 66"/>
                  <a:gd name="T9" fmla="*/ 3 h 67"/>
                  <a:gd name="T10" fmla="*/ 35 w 66"/>
                  <a:gd name="T11" fmla="*/ 0 h 67"/>
                  <a:gd name="T12" fmla="*/ 25 w 66"/>
                  <a:gd name="T13" fmla="*/ 2 h 67"/>
                  <a:gd name="T14" fmla="*/ 16 w 66"/>
                  <a:gd name="T15" fmla="*/ 5 h 67"/>
                  <a:gd name="T16" fmla="*/ 9 w 66"/>
                  <a:gd name="T17" fmla="*/ 12 h 67"/>
                  <a:gd name="T18" fmla="*/ 3 w 66"/>
                  <a:gd name="T19" fmla="*/ 20 h 67"/>
                  <a:gd name="T20" fmla="*/ 0 w 66"/>
                  <a:gd name="T21" fmla="*/ 31 h 67"/>
                  <a:gd name="T22" fmla="*/ 1 w 66"/>
                  <a:gd name="T23" fmla="*/ 41 h 67"/>
                  <a:gd name="T24" fmla="*/ 5 w 66"/>
                  <a:gd name="T25" fmla="*/ 51 h 67"/>
                  <a:gd name="T26" fmla="*/ 10 w 66"/>
                  <a:gd name="T27" fmla="*/ 58 h 67"/>
                  <a:gd name="T28" fmla="*/ 19 w 66"/>
                  <a:gd name="T29" fmla="*/ 64 h 67"/>
                  <a:gd name="T30" fmla="*/ 30 w 66"/>
                  <a:gd name="T31" fmla="*/ 67 h 67"/>
                  <a:gd name="T32" fmla="*/ 39 w 66"/>
                  <a:gd name="T33" fmla="*/ 67 h 67"/>
                  <a:gd name="T34" fmla="*/ 49 w 66"/>
                  <a:gd name="T35" fmla="*/ 64 h 67"/>
                  <a:gd name="T36" fmla="*/ 57 w 66"/>
                  <a:gd name="T37" fmla="*/ 58 h 67"/>
                  <a:gd name="T38" fmla="*/ 63 w 66"/>
                  <a:gd name="T39" fmla="*/ 51 h 67"/>
                  <a:gd name="T40" fmla="*/ 66 w 66"/>
                  <a:gd name="T41" fmla="*/ 41 h 67"/>
                  <a:gd name="T42" fmla="*/ 66 w 66"/>
                  <a:gd name="T43" fmla="*/ 35 h 67"/>
                  <a:gd name="T44" fmla="*/ 66 w 66"/>
                  <a:gd name="T45"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7">
                    <a:moveTo>
                      <a:pt x="66" y="34"/>
                    </a:moveTo>
                    <a:lnTo>
                      <a:pt x="65" y="24"/>
                    </a:lnTo>
                    <a:lnTo>
                      <a:pt x="61" y="15"/>
                    </a:lnTo>
                    <a:lnTo>
                      <a:pt x="54" y="8"/>
                    </a:lnTo>
                    <a:lnTo>
                      <a:pt x="45" y="3"/>
                    </a:lnTo>
                    <a:lnTo>
                      <a:pt x="35" y="0"/>
                    </a:lnTo>
                    <a:lnTo>
                      <a:pt x="25" y="2"/>
                    </a:lnTo>
                    <a:lnTo>
                      <a:pt x="16" y="5"/>
                    </a:lnTo>
                    <a:lnTo>
                      <a:pt x="9" y="12"/>
                    </a:lnTo>
                    <a:lnTo>
                      <a:pt x="3" y="20"/>
                    </a:lnTo>
                    <a:lnTo>
                      <a:pt x="0" y="31"/>
                    </a:lnTo>
                    <a:lnTo>
                      <a:pt x="1" y="41"/>
                    </a:lnTo>
                    <a:lnTo>
                      <a:pt x="5" y="51"/>
                    </a:lnTo>
                    <a:lnTo>
                      <a:pt x="10" y="58"/>
                    </a:lnTo>
                    <a:lnTo>
                      <a:pt x="19" y="64"/>
                    </a:lnTo>
                    <a:lnTo>
                      <a:pt x="30" y="67"/>
                    </a:lnTo>
                    <a:lnTo>
                      <a:pt x="39" y="67"/>
                    </a:lnTo>
                    <a:lnTo>
                      <a:pt x="49" y="64"/>
                    </a:lnTo>
                    <a:lnTo>
                      <a:pt x="57" y="58"/>
                    </a:lnTo>
                    <a:lnTo>
                      <a:pt x="63" y="51"/>
                    </a:lnTo>
                    <a:lnTo>
                      <a:pt x="66" y="41"/>
                    </a:lnTo>
                    <a:lnTo>
                      <a:pt x="66" y="35"/>
                    </a:lnTo>
                    <a:lnTo>
                      <a:pt x="66" y="35"/>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50" name="Freeform 96"/>
              <p:cNvSpPr>
                <a:spLocks/>
              </p:cNvSpPr>
              <p:nvPr/>
            </p:nvSpPr>
            <p:spPr bwMode="auto">
              <a:xfrm>
                <a:off x="1896" y="2299"/>
                <a:ext cx="16" cy="16"/>
              </a:xfrm>
              <a:custGeom>
                <a:avLst/>
                <a:gdLst>
                  <a:gd name="T0" fmla="*/ 67 w 67"/>
                  <a:gd name="T1" fmla="*/ 34 h 66"/>
                  <a:gd name="T2" fmla="*/ 65 w 67"/>
                  <a:gd name="T3" fmla="*/ 23 h 66"/>
                  <a:gd name="T4" fmla="*/ 60 w 67"/>
                  <a:gd name="T5" fmla="*/ 15 h 66"/>
                  <a:gd name="T6" fmla="*/ 54 w 67"/>
                  <a:gd name="T7" fmla="*/ 7 h 66"/>
                  <a:gd name="T8" fmla="*/ 44 w 67"/>
                  <a:gd name="T9" fmla="*/ 2 h 66"/>
                  <a:gd name="T10" fmla="*/ 34 w 67"/>
                  <a:gd name="T11" fmla="*/ 0 h 66"/>
                  <a:gd name="T12" fmla="*/ 24 w 67"/>
                  <a:gd name="T13" fmla="*/ 2 h 66"/>
                  <a:gd name="T14" fmla="*/ 15 w 67"/>
                  <a:gd name="T15" fmla="*/ 5 h 66"/>
                  <a:gd name="T16" fmla="*/ 8 w 67"/>
                  <a:gd name="T17" fmla="*/ 12 h 66"/>
                  <a:gd name="T18" fmla="*/ 3 w 67"/>
                  <a:gd name="T19" fmla="*/ 20 h 66"/>
                  <a:gd name="T20" fmla="*/ 0 w 67"/>
                  <a:gd name="T21" fmla="*/ 32 h 66"/>
                  <a:gd name="T22" fmla="*/ 0 w 67"/>
                  <a:gd name="T23" fmla="*/ 42 h 66"/>
                  <a:gd name="T24" fmla="*/ 3 w 67"/>
                  <a:gd name="T25" fmla="*/ 50 h 66"/>
                  <a:gd name="T26" fmla="*/ 8 w 67"/>
                  <a:gd name="T27" fmla="*/ 55 h 66"/>
                  <a:gd name="T28" fmla="*/ 10 w 67"/>
                  <a:gd name="T29" fmla="*/ 59 h 66"/>
                  <a:gd name="T30" fmla="*/ 18 w 67"/>
                  <a:gd name="T31" fmla="*/ 64 h 66"/>
                  <a:gd name="T32" fmla="*/ 28 w 67"/>
                  <a:gd name="T33" fmla="*/ 66 h 66"/>
                  <a:gd name="T34" fmla="*/ 38 w 67"/>
                  <a:gd name="T35" fmla="*/ 66 h 66"/>
                  <a:gd name="T36" fmla="*/ 49 w 67"/>
                  <a:gd name="T37" fmla="*/ 64 h 66"/>
                  <a:gd name="T38" fmla="*/ 57 w 67"/>
                  <a:gd name="T39" fmla="*/ 58 h 66"/>
                  <a:gd name="T40" fmla="*/ 63 w 67"/>
                  <a:gd name="T41" fmla="*/ 50 h 66"/>
                  <a:gd name="T42" fmla="*/ 65 w 67"/>
                  <a:gd name="T43" fmla="*/ 43 h 66"/>
                  <a:gd name="T44" fmla="*/ 65 w 67"/>
                  <a:gd name="T45" fmla="*/ 41 h 66"/>
                  <a:gd name="T46" fmla="*/ 67 w 67"/>
                  <a:gd name="T47" fmla="*/ 34 h 66"/>
                  <a:gd name="T48" fmla="*/ 67 w 67"/>
                  <a:gd name="T49" fmla="*/ 34 h 66"/>
                  <a:gd name="T50" fmla="*/ 67 w 67"/>
                  <a:gd name="T51"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66">
                    <a:moveTo>
                      <a:pt x="67" y="34"/>
                    </a:moveTo>
                    <a:lnTo>
                      <a:pt x="65" y="23"/>
                    </a:lnTo>
                    <a:lnTo>
                      <a:pt x="60" y="15"/>
                    </a:lnTo>
                    <a:lnTo>
                      <a:pt x="54" y="7"/>
                    </a:lnTo>
                    <a:lnTo>
                      <a:pt x="44" y="2"/>
                    </a:lnTo>
                    <a:lnTo>
                      <a:pt x="34" y="0"/>
                    </a:lnTo>
                    <a:lnTo>
                      <a:pt x="24" y="2"/>
                    </a:lnTo>
                    <a:lnTo>
                      <a:pt x="15" y="5"/>
                    </a:lnTo>
                    <a:lnTo>
                      <a:pt x="8" y="12"/>
                    </a:lnTo>
                    <a:lnTo>
                      <a:pt x="3" y="20"/>
                    </a:lnTo>
                    <a:lnTo>
                      <a:pt x="0" y="32"/>
                    </a:lnTo>
                    <a:lnTo>
                      <a:pt x="0" y="42"/>
                    </a:lnTo>
                    <a:lnTo>
                      <a:pt x="3" y="50"/>
                    </a:lnTo>
                    <a:lnTo>
                      <a:pt x="8" y="55"/>
                    </a:lnTo>
                    <a:lnTo>
                      <a:pt x="10" y="59"/>
                    </a:lnTo>
                    <a:lnTo>
                      <a:pt x="18" y="64"/>
                    </a:lnTo>
                    <a:lnTo>
                      <a:pt x="28" y="66"/>
                    </a:lnTo>
                    <a:lnTo>
                      <a:pt x="38" y="66"/>
                    </a:lnTo>
                    <a:lnTo>
                      <a:pt x="49" y="64"/>
                    </a:lnTo>
                    <a:lnTo>
                      <a:pt x="57" y="58"/>
                    </a:lnTo>
                    <a:lnTo>
                      <a:pt x="63" y="50"/>
                    </a:lnTo>
                    <a:lnTo>
                      <a:pt x="65" y="43"/>
                    </a:lnTo>
                    <a:lnTo>
                      <a:pt x="65" y="41"/>
                    </a:lnTo>
                    <a:lnTo>
                      <a:pt x="67" y="34"/>
                    </a:lnTo>
                    <a:lnTo>
                      <a:pt x="67" y="34"/>
                    </a:lnTo>
                    <a:lnTo>
                      <a:pt x="6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51" name="Freeform 97"/>
              <p:cNvSpPr>
                <a:spLocks/>
              </p:cNvSpPr>
              <p:nvPr/>
            </p:nvSpPr>
            <p:spPr bwMode="auto">
              <a:xfrm>
                <a:off x="1896" y="2299"/>
                <a:ext cx="16" cy="16"/>
              </a:xfrm>
              <a:custGeom>
                <a:avLst/>
                <a:gdLst>
                  <a:gd name="T0" fmla="*/ 67 w 67"/>
                  <a:gd name="T1" fmla="*/ 34 h 66"/>
                  <a:gd name="T2" fmla="*/ 65 w 67"/>
                  <a:gd name="T3" fmla="*/ 23 h 66"/>
                  <a:gd name="T4" fmla="*/ 60 w 67"/>
                  <a:gd name="T5" fmla="*/ 15 h 66"/>
                  <a:gd name="T6" fmla="*/ 54 w 67"/>
                  <a:gd name="T7" fmla="*/ 7 h 66"/>
                  <a:gd name="T8" fmla="*/ 44 w 67"/>
                  <a:gd name="T9" fmla="*/ 2 h 66"/>
                  <a:gd name="T10" fmla="*/ 34 w 67"/>
                  <a:gd name="T11" fmla="*/ 0 h 66"/>
                  <a:gd name="T12" fmla="*/ 24 w 67"/>
                  <a:gd name="T13" fmla="*/ 2 h 66"/>
                  <a:gd name="T14" fmla="*/ 15 w 67"/>
                  <a:gd name="T15" fmla="*/ 5 h 66"/>
                  <a:gd name="T16" fmla="*/ 8 w 67"/>
                  <a:gd name="T17" fmla="*/ 12 h 66"/>
                  <a:gd name="T18" fmla="*/ 3 w 67"/>
                  <a:gd name="T19" fmla="*/ 20 h 66"/>
                  <a:gd name="T20" fmla="*/ 0 w 67"/>
                  <a:gd name="T21" fmla="*/ 32 h 66"/>
                  <a:gd name="T22" fmla="*/ 0 w 67"/>
                  <a:gd name="T23" fmla="*/ 42 h 66"/>
                  <a:gd name="T24" fmla="*/ 3 w 67"/>
                  <a:gd name="T25" fmla="*/ 50 h 66"/>
                  <a:gd name="T26" fmla="*/ 8 w 67"/>
                  <a:gd name="T27" fmla="*/ 55 h 66"/>
                  <a:gd name="T28" fmla="*/ 10 w 67"/>
                  <a:gd name="T29" fmla="*/ 59 h 66"/>
                  <a:gd name="T30" fmla="*/ 18 w 67"/>
                  <a:gd name="T31" fmla="*/ 64 h 66"/>
                  <a:gd name="T32" fmla="*/ 28 w 67"/>
                  <a:gd name="T33" fmla="*/ 66 h 66"/>
                  <a:gd name="T34" fmla="*/ 38 w 67"/>
                  <a:gd name="T35" fmla="*/ 66 h 66"/>
                  <a:gd name="T36" fmla="*/ 49 w 67"/>
                  <a:gd name="T37" fmla="*/ 64 h 66"/>
                  <a:gd name="T38" fmla="*/ 57 w 67"/>
                  <a:gd name="T39" fmla="*/ 58 h 66"/>
                  <a:gd name="T40" fmla="*/ 63 w 67"/>
                  <a:gd name="T41" fmla="*/ 50 h 66"/>
                  <a:gd name="T42" fmla="*/ 65 w 67"/>
                  <a:gd name="T43" fmla="*/ 43 h 66"/>
                  <a:gd name="T44" fmla="*/ 65 w 67"/>
                  <a:gd name="T45" fmla="*/ 41 h 66"/>
                  <a:gd name="T46" fmla="*/ 67 w 67"/>
                  <a:gd name="T47" fmla="*/ 34 h 66"/>
                  <a:gd name="T48" fmla="*/ 67 w 67"/>
                  <a:gd name="T4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6">
                    <a:moveTo>
                      <a:pt x="67" y="34"/>
                    </a:moveTo>
                    <a:lnTo>
                      <a:pt x="65" y="23"/>
                    </a:lnTo>
                    <a:lnTo>
                      <a:pt x="60" y="15"/>
                    </a:lnTo>
                    <a:lnTo>
                      <a:pt x="54" y="7"/>
                    </a:lnTo>
                    <a:lnTo>
                      <a:pt x="44" y="2"/>
                    </a:lnTo>
                    <a:lnTo>
                      <a:pt x="34" y="0"/>
                    </a:lnTo>
                    <a:lnTo>
                      <a:pt x="24" y="2"/>
                    </a:lnTo>
                    <a:lnTo>
                      <a:pt x="15" y="5"/>
                    </a:lnTo>
                    <a:lnTo>
                      <a:pt x="8" y="12"/>
                    </a:lnTo>
                    <a:lnTo>
                      <a:pt x="3" y="20"/>
                    </a:lnTo>
                    <a:lnTo>
                      <a:pt x="0" y="32"/>
                    </a:lnTo>
                    <a:lnTo>
                      <a:pt x="0" y="42"/>
                    </a:lnTo>
                    <a:lnTo>
                      <a:pt x="3" y="50"/>
                    </a:lnTo>
                    <a:lnTo>
                      <a:pt x="8" y="55"/>
                    </a:lnTo>
                    <a:lnTo>
                      <a:pt x="10" y="59"/>
                    </a:lnTo>
                    <a:lnTo>
                      <a:pt x="18" y="64"/>
                    </a:lnTo>
                    <a:lnTo>
                      <a:pt x="28" y="66"/>
                    </a:lnTo>
                    <a:lnTo>
                      <a:pt x="38" y="66"/>
                    </a:lnTo>
                    <a:lnTo>
                      <a:pt x="49" y="64"/>
                    </a:lnTo>
                    <a:lnTo>
                      <a:pt x="57" y="58"/>
                    </a:lnTo>
                    <a:lnTo>
                      <a:pt x="63" y="50"/>
                    </a:lnTo>
                    <a:lnTo>
                      <a:pt x="65" y="43"/>
                    </a:lnTo>
                    <a:lnTo>
                      <a:pt x="65" y="41"/>
                    </a:lnTo>
                    <a:lnTo>
                      <a:pt x="67" y="34"/>
                    </a:lnTo>
                    <a:lnTo>
                      <a:pt x="67" y="34"/>
                    </a:lnTo>
                  </a:path>
                </a:pathLst>
              </a:custGeom>
              <a:grpFill/>
              <a:ln w="0">
                <a:solidFill>
                  <a:srgbClr val="000000"/>
                </a:solidFill>
                <a:prstDash val="solid"/>
                <a:round/>
                <a:headEnd/>
                <a:tailEnd/>
              </a:ln>
              <a:extLst/>
            </p:spPr>
            <p:txBody>
              <a:bodyPr/>
              <a:lstStyle/>
              <a:p>
                <a:endParaRPr lang="en-US" sz="1600">
                  <a:solidFill>
                    <a:schemeClr val="tx1"/>
                  </a:solidFill>
                </a:endParaRPr>
              </a:p>
            </p:txBody>
          </p:sp>
          <p:sp>
            <p:nvSpPr>
              <p:cNvPr id="1052" name="Freeform 98"/>
              <p:cNvSpPr>
                <a:spLocks/>
              </p:cNvSpPr>
              <p:nvPr/>
            </p:nvSpPr>
            <p:spPr bwMode="auto">
              <a:xfrm>
                <a:off x="1750" y="2299"/>
                <a:ext cx="17" cy="16"/>
              </a:xfrm>
              <a:custGeom>
                <a:avLst/>
                <a:gdLst>
                  <a:gd name="T0" fmla="*/ 65 w 66"/>
                  <a:gd name="T1" fmla="*/ 34 h 66"/>
                  <a:gd name="T2" fmla="*/ 64 w 66"/>
                  <a:gd name="T3" fmla="*/ 23 h 66"/>
                  <a:gd name="T4" fmla="*/ 59 w 66"/>
                  <a:gd name="T5" fmla="*/ 15 h 66"/>
                  <a:gd name="T6" fmla="*/ 54 w 66"/>
                  <a:gd name="T7" fmla="*/ 7 h 66"/>
                  <a:gd name="T8" fmla="*/ 44 w 66"/>
                  <a:gd name="T9" fmla="*/ 2 h 66"/>
                  <a:gd name="T10" fmla="*/ 34 w 66"/>
                  <a:gd name="T11" fmla="*/ 0 h 66"/>
                  <a:gd name="T12" fmla="*/ 24 w 66"/>
                  <a:gd name="T13" fmla="*/ 2 h 66"/>
                  <a:gd name="T14" fmla="*/ 15 w 66"/>
                  <a:gd name="T15" fmla="*/ 5 h 66"/>
                  <a:gd name="T16" fmla="*/ 8 w 66"/>
                  <a:gd name="T17" fmla="*/ 12 h 66"/>
                  <a:gd name="T18" fmla="*/ 2 w 66"/>
                  <a:gd name="T19" fmla="*/ 20 h 66"/>
                  <a:gd name="T20" fmla="*/ 0 w 66"/>
                  <a:gd name="T21" fmla="*/ 32 h 66"/>
                  <a:gd name="T22" fmla="*/ 0 w 66"/>
                  <a:gd name="T23" fmla="*/ 42 h 66"/>
                  <a:gd name="T24" fmla="*/ 4 w 66"/>
                  <a:gd name="T25" fmla="*/ 50 h 66"/>
                  <a:gd name="T26" fmla="*/ 10 w 66"/>
                  <a:gd name="T27" fmla="*/ 59 h 66"/>
                  <a:gd name="T28" fmla="*/ 19 w 66"/>
                  <a:gd name="T29" fmla="*/ 64 h 66"/>
                  <a:gd name="T30" fmla="*/ 28 w 66"/>
                  <a:gd name="T31" fmla="*/ 66 h 66"/>
                  <a:gd name="T32" fmla="*/ 38 w 66"/>
                  <a:gd name="T33" fmla="*/ 66 h 66"/>
                  <a:gd name="T34" fmla="*/ 47 w 66"/>
                  <a:gd name="T35" fmla="*/ 64 h 66"/>
                  <a:gd name="T36" fmla="*/ 56 w 66"/>
                  <a:gd name="T37" fmla="*/ 58 h 66"/>
                  <a:gd name="T38" fmla="*/ 61 w 66"/>
                  <a:gd name="T39" fmla="*/ 50 h 66"/>
                  <a:gd name="T40" fmla="*/ 65 w 66"/>
                  <a:gd name="T41" fmla="*/ 41 h 66"/>
                  <a:gd name="T42" fmla="*/ 66 w 66"/>
                  <a:gd name="T43" fmla="*/ 34 h 66"/>
                  <a:gd name="T44" fmla="*/ 66 w 66"/>
                  <a:gd name="T45" fmla="*/ 34 h 66"/>
                  <a:gd name="T46" fmla="*/ 65 w 66"/>
                  <a:gd name="T4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6">
                    <a:moveTo>
                      <a:pt x="65" y="34"/>
                    </a:moveTo>
                    <a:lnTo>
                      <a:pt x="64" y="23"/>
                    </a:lnTo>
                    <a:lnTo>
                      <a:pt x="59" y="15"/>
                    </a:lnTo>
                    <a:lnTo>
                      <a:pt x="54" y="7"/>
                    </a:lnTo>
                    <a:lnTo>
                      <a:pt x="44" y="2"/>
                    </a:lnTo>
                    <a:lnTo>
                      <a:pt x="34" y="0"/>
                    </a:lnTo>
                    <a:lnTo>
                      <a:pt x="24" y="2"/>
                    </a:lnTo>
                    <a:lnTo>
                      <a:pt x="15" y="5"/>
                    </a:lnTo>
                    <a:lnTo>
                      <a:pt x="8" y="12"/>
                    </a:lnTo>
                    <a:lnTo>
                      <a:pt x="2" y="20"/>
                    </a:lnTo>
                    <a:lnTo>
                      <a:pt x="0" y="32"/>
                    </a:lnTo>
                    <a:lnTo>
                      <a:pt x="0" y="42"/>
                    </a:lnTo>
                    <a:lnTo>
                      <a:pt x="4" y="50"/>
                    </a:lnTo>
                    <a:lnTo>
                      <a:pt x="10" y="59"/>
                    </a:lnTo>
                    <a:lnTo>
                      <a:pt x="19" y="64"/>
                    </a:lnTo>
                    <a:lnTo>
                      <a:pt x="28" y="66"/>
                    </a:lnTo>
                    <a:lnTo>
                      <a:pt x="38" y="66"/>
                    </a:lnTo>
                    <a:lnTo>
                      <a:pt x="47" y="64"/>
                    </a:lnTo>
                    <a:lnTo>
                      <a:pt x="56" y="58"/>
                    </a:lnTo>
                    <a:lnTo>
                      <a:pt x="61" y="50"/>
                    </a:lnTo>
                    <a:lnTo>
                      <a:pt x="65" y="41"/>
                    </a:lnTo>
                    <a:lnTo>
                      <a:pt x="66" y="34"/>
                    </a:lnTo>
                    <a:lnTo>
                      <a:pt x="66" y="34"/>
                    </a:lnTo>
                    <a:lnTo>
                      <a:pt x="6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solidFill>
                    <a:schemeClr val="tx1"/>
                  </a:solidFill>
                </a:endParaRPr>
              </a:p>
            </p:txBody>
          </p:sp>
          <p:sp>
            <p:nvSpPr>
              <p:cNvPr id="1053" name="Freeform 99"/>
              <p:cNvSpPr>
                <a:spLocks/>
              </p:cNvSpPr>
              <p:nvPr/>
            </p:nvSpPr>
            <p:spPr bwMode="auto">
              <a:xfrm>
                <a:off x="1750" y="2299"/>
                <a:ext cx="17" cy="16"/>
              </a:xfrm>
              <a:custGeom>
                <a:avLst/>
                <a:gdLst>
                  <a:gd name="T0" fmla="*/ 65 w 66"/>
                  <a:gd name="T1" fmla="*/ 34 h 66"/>
                  <a:gd name="T2" fmla="*/ 64 w 66"/>
                  <a:gd name="T3" fmla="*/ 23 h 66"/>
                  <a:gd name="T4" fmla="*/ 59 w 66"/>
                  <a:gd name="T5" fmla="*/ 15 h 66"/>
                  <a:gd name="T6" fmla="*/ 54 w 66"/>
                  <a:gd name="T7" fmla="*/ 7 h 66"/>
                  <a:gd name="T8" fmla="*/ 44 w 66"/>
                  <a:gd name="T9" fmla="*/ 2 h 66"/>
                  <a:gd name="T10" fmla="*/ 34 w 66"/>
                  <a:gd name="T11" fmla="*/ 0 h 66"/>
                  <a:gd name="T12" fmla="*/ 24 w 66"/>
                  <a:gd name="T13" fmla="*/ 2 h 66"/>
                  <a:gd name="T14" fmla="*/ 15 w 66"/>
                  <a:gd name="T15" fmla="*/ 5 h 66"/>
                  <a:gd name="T16" fmla="*/ 8 w 66"/>
                  <a:gd name="T17" fmla="*/ 12 h 66"/>
                  <a:gd name="T18" fmla="*/ 2 w 66"/>
                  <a:gd name="T19" fmla="*/ 20 h 66"/>
                  <a:gd name="T20" fmla="*/ 0 w 66"/>
                  <a:gd name="T21" fmla="*/ 32 h 66"/>
                  <a:gd name="T22" fmla="*/ 0 w 66"/>
                  <a:gd name="T23" fmla="*/ 42 h 66"/>
                  <a:gd name="T24" fmla="*/ 4 w 66"/>
                  <a:gd name="T25" fmla="*/ 50 h 66"/>
                  <a:gd name="T26" fmla="*/ 10 w 66"/>
                  <a:gd name="T27" fmla="*/ 59 h 66"/>
                  <a:gd name="T28" fmla="*/ 19 w 66"/>
                  <a:gd name="T29" fmla="*/ 64 h 66"/>
                  <a:gd name="T30" fmla="*/ 28 w 66"/>
                  <a:gd name="T31" fmla="*/ 66 h 66"/>
                  <a:gd name="T32" fmla="*/ 38 w 66"/>
                  <a:gd name="T33" fmla="*/ 66 h 66"/>
                  <a:gd name="T34" fmla="*/ 47 w 66"/>
                  <a:gd name="T35" fmla="*/ 64 h 66"/>
                  <a:gd name="T36" fmla="*/ 56 w 66"/>
                  <a:gd name="T37" fmla="*/ 58 h 66"/>
                  <a:gd name="T38" fmla="*/ 61 w 66"/>
                  <a:gd name="T39" fmla="*/ 50 h 66"/>
                  <a:gd name="T40" fmla="*/ 65 w 66"/>
                  <a:gd name="T41" fmla="*/ 41 h 66"/>
                  <a:gd name="T42" fmla="*/ 66 w 66"/>
                  <a:gd name="T43" fmla="*/ 34 h 66"/>
                  <a:gd name="T44" fmla="*/ 66 w 66"/>
                  <a:gd name="T4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6">
                    <a:moveTo>
                      <a:pt x="65" y="34"/>
                    </a:moveTo>
                    <a:lnTo>
                      <a:pt x="64" y="23"/>
                    </a:lnTo>
                    <a:lnTo>
                      <a:pt x="59" y="15"/>
                    </a:lnTo>
                    <a:lnTo>
                      <a:pt x="54" y="7"/>
                    </a:lnTo>
                    <a:lnTo>
                      <a:pt x="44" y="2"/>
                    </a:lnTo>
                    <a:lnTo>
                      <a:pt x="34" y="0"/>
                    </a:lnTo>
                    <a:lnTo>
                      <a:pt x="24" y="2"/>
                    </a:lnTo>
                    <a:lnTo>
                      <a:pt x="15" y="5"/>
                    </a:lnTo>
                    <a:lnTo>
                      <a:pt x="8" y="12"/>
                    </a:lnTo>
                    <a:lnTo>
                      <a:pt x="2" y="20"/>
                    </a:lnTo>
                    <a:lnTo>
                      <a:pt x="0" y="32"/>
                    </a:lnTo>
                    <a:lnTo>
                      <a:pt x="0" y="42"/>
                    </a:lnTo>
                    <a:lnTo>
                      <a:pt x="4" y="50"/>
                    </a:lnTo>
                    <a:lnTo>
                      <a:pt x="10" y="59"/>
                    </a:lnTo>
                    <a:lnTo>
                      <a:pt x="19" y="64"/>
                    </a:lnTo>
                    <a:lnTo>
                      <a:pt x="28" y="66"/>
                    </a:lnTo>
                    <a:lnTo>
                      <a:pt x="38" y="66"/>
                    </a:lnTo>
                    <a:lnTo>
                      <a:pt x="47" y="64"/>
                    </a:lnTo>
                    <a:lnTo>
                      <a:pt x="56" y="58"/>
                    </a:lnTo>
                    <a:lnTo>
                      <a:pt x="61" y="50"/>
                    </a:lnTo>
                    <a:lnTo>
                      <a:pt x="65" y="41"/>
                    </a:lnTo>
                    <a:lnTo>
                      <a:pt x="66" y="34"/>
                    </a:lnTo>
                    <a:lnTo>
                      <a:pt x="66" y="34"/>
                    </a:lnTo>
                  </a:path>
                </a:pathLst>
              </a:custGeom>
              <a:grpFill/>
              <a:ln w="0">
                <a:solidFill>
                  <a:srgbClr val="000000"/>
                </a:solidFill>
                <a:prstDash val="solid"/>
                <a:round/>
                <a:headEnd/>
                <a:tailEnd/>
              </a:ln>
              <a:extLst/>
            </p:spPr>
            <p:txBody>
              <a:bodyPr/>
              <a:lstStyle/>
              <a:p>
                <a:endParaRPr lang="en-US" sz="1600">
                  <a:solidFill>
                    <a:schemeClr val="tx1"/>
                  </a:solidFill>
                </a:endParaRPr>
              </a:p>
            </p:txBody>
          </p:sp>
        </p:grpSp>
        <p:sp>
          <p:nvSpPr>
            <p:cNvPr id="811" name="Line 151"/>
            <p:cNvSpPr>
              <a:spLocks noChangeShapeType="1"/>
            </p:cNvSpPr>
            <p:nvPr/>
          </p:nvSpPr>
          <p:spPr bwMode="auto">
            <a:xfrm>
              <a:off x="3141601" y="6410189"/>
              <a:ext cx="465280" cy="67956"/>
            </a:xfrm>
            <a:prstGeom prst="line">
              <a:avLst/>
            </a:prstGeom>
            <a:solidFill>
              <a:schemeClr val="bg1"/>
            </a:solidFill>
            <a:ln w="1270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2" name="AutoShape 152"/>
            <p:cNvSpPr>
              <a:spLocks noChangeArrowheads="1"/>
            </p:cNvSpPr>
            <p:nvPr/>
          </p:nvSpPr>
          <p:spPr bwMode="auto">
            <a:xfrm flipH="1">
              <a:off x="135727" y="617234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3" name="AutoShape 153"/>
            <p:cNvSpPr>
              <a:spLocks noChangeArrowheads="1"/>
            </p:cNvSpPr>
            <p:nvPr/>
          </p:nvSpPr>
          <p:spPr bwMode="auto">
            <a:xfrm rot="10795956" flipH="1">
              <a:off x="169772" y="617234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4" name="Rectangle 154"/>
            <p:cNvSpPr>
              <a:spLocks noChangeArrowheads="1"/>
            </p:cNvSpPr>
            <p:nvPr/>
          </p:nvSpPr>
          <p:spPr bwMode="auto">
            <a:xfrm flipH="1">
              <a:off x="225803" y="6230592"/>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5" name="AutoShape 155"/>
            <p:cNvSpPr>
              <a:spLocks noChangeArrowheads="1"/>
            </p:cNvSpPr>
            <p:nvPr/>
          </p:nvSpPr>
          <p:spPr bwMode="auto">
            <a:xfrm rot="10804044">
              <a:off x="364820" y="6174286"/>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6" name="AutoShape 156"/>
            <p:cNvSpPr>
              <a:spLocks noChangeArrowheads="1"/>
            </p:cNvSpPr>
            <p:nvPr/>
          </p:nvSpPr>
          <p:spPr bwMode="auto">
            <a:xfrm>
              <a:off x="1206720" y="5922849"/>
              <a:ext cx="383004"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7" name="AutoShape 157"/>
            <p:cNvSpPr>
              <a:spLocks noChangeArrowheads="1"/>
            </p:cNvSpPr>
            <p:nvPr/>
          </p:nvSpPr>
          <p:spPr bwMode="auto">
            <a:xfrm rot="10804044">
              <a:off x="1449999" y="5922849"/>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8" name="Rectangle 158"/>
            <p:cNvSpPr>
              <a:spLocks noChangeArrowheads="1"/>
            </p:cNvSpPr>
            <p:nvPr/>
          </p:nvSpPr>
          <p:spPr bwMode="auto">
            <a:xfrm>
              <a:off x="1469149" y="5981097"/>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19" name="AutoShape 159"/>
            <p:cNvSpPr>
              <a:spLocks noChangeArrowheads="1"/>
            </p:cNvSpPr>
            <p:nvPr/>
          </p:nvSpPr>
          <p:spPr bwMode="auto">
            <a:xfrm rot="10795956" flipH="1">
              <a:off x="1257078" y="5923820"/>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0" name="AutoShape 160"/>
            <p:cNvSpPr>
              <a:spLocks noChangeArrowheads="1"/>
            </p:cNvSpPr>
            <p:nvPr/>
          </p:nvSpPr>
          <p:spPr bwMode="auto">
            <a:xfrm flipH="1">
              <a:off x="1624479" y="5922849"/>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1" name="AutoShape 161"/>
            <p:cNvSpPr>
              <a:spLocks noChangeArrowheads="1"/>
            </p:cNvSpPr>
            <p:nvPr/>
          </p:nvSpPr>
          <p:spPr bwMode="auto">
            <a:xfrm rot="10795956" flipH="1">
              <a:off x="1658523" y="5922849"/>
              <a:ext cx="103553"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2" name="Rectangle 162"/>
            <p:cNvSpPr>
              <a:spLocks noChangeArrowheads="1"/>
            </p:cNvSpPr>
            <p:nvPr/>
          </p:nvSpPr>
          <p:spPr bwMode="auto">
            <a:xfrm flipH="1">
              <a:off x="1714556" y="5981097"/>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3" name="AutoShape 163"/>
            <p:cNvSpPr>
              <a:spLocks noChangeArrowheads="1"/>
            </p:cNvSpPr>
            <p:nvPr/>
          </p:nvSpPr>
          <p:spPr bwMode="auto">
            <a:xfrm rot="10804044">
              <a:off x="1853572" y="5924791"/>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4" name="AutoShape 164"/>
            <p:cNvSpPr>
              <a:spLocks noChangeArrowheads="1"/>
            </p:cNvSpPr>
            <p:nvPr/>
          </p:nvSpPr>
          <p:spPr bwMode="auto">
            <a:xfrm flipH="1">
              <a:off x="144238" y="5922849"/>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5" name="AutoShape 165"/>
            <p:cNvSpPr>
              <a:spLocks noChangeArrowheads="1"/>
            </p:cNvSpPr>
            <p:nvPr/>
          </p:nvSpPr>
          <p:spPr bwMode="auto">
            <a:xfrm rot="10795956" flipH="1">
              <a:off x="178282" y="5922849"/>
              <a:ext cx="103553"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6" name="Rectangle 166"/>
            <p:cNvSpPr>
              <a:spLocks noChangeArrowheads="1"/>
            </p:cNvSpPr>
            <p:nvPr/>
          </p:nvSpPr>
          <p:spPr bwMode="auto">
            <a:xfrm flipH="1">
              <a:off x="234314" y="5981097"/>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7" name="AutoShape 167"/>
            <p:cNvSpPr>
              <a:spLocks noChangeArrowheads="1"/>
            </p:cNvSpPr>
            <p:nvPr/>
          </p:nvSpPr>
          <p:spPr bwMode="auto">
            <a:xfrm rot="10804044">
              <a:off x="373331" y="5924791"/>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8" name="AutoShape 168"/>
            <p:cNvSpPr>
              <a:spLocks noChangeArrowheads="1"/>
            </p:cNvSpPr>
            <p:nvPr/>
          </p:nvSpPr>
          <p:spPr bwMode="auto">
            <a:xfrm>
              <a:off x="1203174" y="5681120"/>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29" name="AutoShape 169"/>
            <p:cNvSpPr>
              <a:spLocks noChangeArrowheads="1"/>
            </p:cNvSpPr>
            <p:nvPr/>
          </p:nvSpPr>
          <p:spPr bwMode="auto">
            <a:xfrm rot="10804044">
              <a:off x="1446452" y="568112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0" name="Rectangle 170"/>
            <p:cNvSpPr>
              <a:spLocks noChangeArrowheads="1"/>
            </p:cNvSpPr>
            <p:nvPr/>
          </p:nvSpPr>
          <p:spPr bwMode="auto">
            <a:xfrm>
              <a:off x="1465602" y="5740338"/>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1" name="AutoShape 171"/>
            <p:cNvSpPr>
              <a:spLocks noChangeArrowheads="1"/>
            </p:cNvSpPr>
            <p:nvPr/>
          </p:nvSpPr>
          <p:spPr bwMode="auto">
            <a:xfrm rot="10795956" flipH="1">
              <a:off x="1253532" y="568306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2" name="AutoShape 172"/>
            <p:cNvSpPr>
              <a:spLocks noChangeArrowheads="1"/>
            </p:cNvSpPr>
            <p:nvPr/>
          </p:nvSpPr>
          <p:spPr bwMode="auto">
            <a:xfrm flipH="1">
              <a:off x="1620932" y="5682091"/>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3" name="AutoShape 173"/>
            <p:cNvSpPr>
              <a:spLocks noChangeArrowheads="1"/>
            </p:cNvSpPr>
            <p:nvPr/>
          </p:nvSpPr>
          <p:spPr bwMode="auto">
            <a:xfrm rot="10795956" flipH="1">
              <a:off x="1654977" y="5682091"/>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4" name="Rectangle 174"/>
            <p:cNvSpPr>
              <a:spLocks noChangeArrowheads="1"/>
            </p:cNvSpPr>
            <p:nvPr/>
          </p:nvSpPr>
          <p:spPr bwMode="auto">
            <a:xfrm flipH="1">
              <a:off x="1711009" y="5740338"/>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5" name="AutoShape 175"/>
            <p:cNvSpPr>
              <a:spLocks noChangeArrowheads="1"/>
            </p:cNvSpPr>
            <p:nvPr/>
          </p:nvSpPr>
          <p:spPr bwMode="auto">
            <a:xfrm rot="10804044">
              <a:off x="1850025" y="5684032"/>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6" name="AutoShape 176"/>
            <p:cNvSpPr>
              <a:spLocks noChangeArrowheads="1"/>
            </p:cNvSpPr>
            <p:nvPr/>
          </p:nvSpPr>
          <p:spPr bwMode="auto">
            <a:xfrm flipH="1">
              <a:off x="140691" y="5696652"/>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7" name="AutoShape 177"/>
            <p:cNvSpPr>
              <a:spLocks noChangeArrowheads="1"/>
            </p:cNvSpPr>
            <p:nvPr/>
          </p:nvSpPr>
          <p:spPr bwMode="auto">
            <a:xfrm rot="10795956" flipH="1">
              <a:off x="174736" y="5696652"/>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8" name="Rectangle 178"/>
            <p:cNvSpPr>
              <a:spLocks noChangeArrowheads="1"/>
            </p:cNvSpPr>
            <p:nvPr/>
          </p:nvSpPr>
          <p:spPr bwMode="auto">
            <a:xfrm flipH="1">
              <a:off x="230769" y="5754900"/>
              <a:ext cx="29080"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39" name="AutoShape 179"/>
            <p:cNvSpPr>
              <a:spLocks noChangeArrowheads="1"/>
            </p:cNvSpPr>
            <p:nvPr/>
          </p:nvSpPr>
          <p:spPr bwMode="auto">
            <a:xfrm rot="10804044">
              <a:off x="369785" y="5698594"/>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0" name="AutoShape 180"/>
            <p:cNvSpPr>
              <a:spLocks noChangeArrowheads="1"/>
            </p:cNvSpPr>
            <p:nvPr/>
          </p:nvSpPr>
          <p:spPr bwMode="auto">
            <a:xfrm>
              <a:off x="1202464" y="5425800"/>
              <a:ext cx="383004"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1" name="AutoShape 181"/>
            <p:cNvSpPr>
              <a:spLocks noChangeArrowheads="1"/>
            </p:cNvSpPr>
            <p:nvPr/>
          </p:nvSpPr>
          <p:spPr bwMode="auto">
            <a:xfrm rot="10804044">
              <a:off x="1445743" y="542580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2" name="Rectangle 182"/>
            <p:cNvSpPr>
              <a:spLocks noChangeArrowheads="1"/>
            </p:cNvSpPr>
            <p:nvPr/>
          </p:nvSpPr>
          <p:spPr bwMode="auto">
            <a:xfrm>
              <a:off x="1464894" y="5484048"/>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3" name="AutoShape 183"/>
            <p:cNvSpPr>
              <a:spLocks noChangeArrowheads="1"/>
            </p:cNvSpPr>
            <p:nvPr/>
          </p:nvSpPr>
          <p:spPr bwMode="auto">
            <a:xfrm rot="10795956" flipH="1">
              <a:off x="1252822" y="542677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4" name="AutoShape 184"/>
            <p:cNvSpPr>
              <a:spLocks noChangeArrowheads="1"/>
            </p:cNvSpPr>
            <p:nvPr/>
          </p:nvSpPr>
          <p:spPr bwMode="auto">
            <a:xfrm flipH="1">
              <a:off x="1620223" y="5425800"/>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5" name="AutoShape 185"/>
            <p:cNvSpPr>
              <a:spLocks noChangeArrowheads="1"/>
            </p:cNvSpPr>
            <p:nvPr/>
          </p:nvSpPr>
          <p:spPr bwMode="auto">
            <a:xfrm rot="10795956" flipH="1">
              <a:off x="1654268" y="5425800"/>
              <a:ext cx="103553"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6" name="Rectangle 186"/>
            <p:cNvSpPr>
              <a:spLocks noChangeArrowheads="1"/>
            </p:cNvSpPr>
            <p:nvPr/>
          </p:nvSpPr>
          <p:spPr bwMode="auto">
            <a:xfrm flipH="1">
              <a:off x="1710300" y="5484048"/>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7" name="AutoShape 187"/>
            <p:cNvSpPr>
              <a:spLocks noChangeArrowheads="1"/>
            </p:cNvSpPr>
            <p:nvPr/>
          </p:nvSpPr>
          <p:spPr bwMode="auto">
            <a:xfrm rot="10804044">
              <a:off x="1849316" y="5427742"/>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8" name="AutoShape 188"/>
            <p:cNvSpPr>
              <a:spLocks noChangeArrowheads="1"/>
            </p:cNvSpPr>
            <p:nvPr/>
          </p:nvSpPr>
          <p:spPr bwMode="auto">
            <a:xfrm flipH="1">
              <a:off x="144947" y="5388910"/>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49" name="AutoShape 189"/>
            <p:cNvSpPr>
              <a:spLocks noChangeArrowheads="1"/>
            </p:cNvSpPr>
            <p:nvPr/>
          </p:nvSpPr>
          <p:spPr bwMode="auto">
            <a:xfrm rot="10795956" flipH="1">
              <a:off x="178992" y="5388910"/>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0" name="Rectangle 190"/>
            <p:cNvSpPr>
              <a:spLocks noChangeArrowheads="1"/>
            </p:cNvSpPr>
            <p:nvPr/>
          </p:nvSpPr>
          <p:spPr bwMode="auto">
            <a:xfrm flipH="1">
              <a:off x="235024" y="5447157"/>
              <a:ext cx="29080" cy="5630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1" name="AutoShape 191"/>
            <p:cNvSpPr>
              <a:spLocks noChangeArrowheads="1"/>
            </p:cNvSpPr>
            <p:nvPr/>
          </p:nvSpPr>
          <p:spPr bwMode="auto">
            <a:xfrm rot="10804044">
              <a:off x="374041" y="5390851"/>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2" name="AutoShape 192"/>
            <p:cNvSpPr>
              <a:spLocks noChangeArrowheads="1"/>
            </p:cNvSpPr>
            <p:nvPr/>
          </p:nvSpPr>
          <p:spPr bwMode="auto">
            <a:xfrm>
              <a:off x="1203883" y="5164655"/>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3" name="AutoShape 193"/>
            <p:cNvSpPr>
              <a:spLocks noChangeArrowheads="1"/>
            </p:cNvSpPr>
            <p:nvPr/>
          </p:nvSpPr>
          <p:spPr bwMode="auto">
            <a:xfrm rot="10804044">
              <a:off x="1447162" y="5164655"/>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4" name="Rectangle 194"/>
            <p:cNvSpPr>
              <a:spLocks noChangeArrowheads="1"/>
            </p:cNvSpPr>
            <p:nvPr/>
          </p:nvSpPr>
          <p:spPr bwMode="auto">
            <a:xfrm>
              <a:off x="1466312" y="5223874"/>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5" name="AutoShape 195"/>
            <p:cNvSpPr>
              <a:spLocks noChangeArrowheads="1"/>
            </p:cNvSpPr>
            <p:nvPr/>
          </p:nvSpPr>
          <p:spPr bwMode="auto">
            <a:xfrm rot="10795956" flipH="1">
              <a:off x="1254240" y="5166597"/>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6" name="AutoShape 196"/>
            <p:cNvSpPr>
              <a:spLocks noChangeArrowheads="1"/>
            </p:cNvSpPr>
            <p:nvPr/>
          </p:nvSpPr>
          <p:spPr bwMode="auto">
            <a:xfrm flipH="1">
              <a:off x="1621641" y="5165626"/>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7" name="AutoShape 197"/>
            <p:cNvSpPr>
              <a:spLocks noChangeArrowheads="1"/>
            </p:cNvSpPr>
            <p:nvPr/>
          </p:nvSpPr>
          <p:spPr bwMode="auto">
            <a:xfrm rot="10795956" flipH="1">
              <a:off x="1655686" y="5165626"/>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8" name="Rectangle 198"/>
            <p:cNvSpPr>
              <a:spLocks noChangeArrowheads="1"/>
            </p:cNvSpPr>
            <p:nvPr/>
          </p:nvSpPr>
          <p:spPr bwMode="auto">
            <a:xfrm flipH="1">
              <a:off x="1711719" y="5223874"/>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59" name="AutoShape 199"/>
            <p:cNvSpPr>
              <a:spLocks noChangeArrowheads="1"/>
            </p:cNvSpPr>
            <p:nvPr/>
          </p:nvSpPr>
          <p:spPr bwMode="auto">
            <a:xfrm rot="10804044">
              <a:off x="1850735" y="5167568"/>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0" name="AutoShape 200"/>
            <p:cNvSpPr>
              <a:spLocks noChangeArrowheads="1"/>
            </p:cNvSpPr>
            <p:nvPr/>
          </p:nvSpPr>
          <p:spPr bwMode="auto">
            <a:xfrm flipH="1">
              <a:off x="141400" y="5165626"/>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1" name="AutoShape 201"/>
            <p:cNvSpPr>
              <a:spLocks noChangeArrowheads="1"/>
            </p:cNvSpPr>
            <p:nvPr/>
          </p:nvSpPr>
          <p:spPr bwMode="auto">
            <a:xfrm rot="10795956" flipH="1">
              <a:off x="175445" y="5165626"/>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2" name="Rectangle 202"/>
            <p:cNvSpPr>
              <a:spLocks noChangeArrowheads="1"/>
            </p:cNvSpPr>
            <p:nvPr/>
          </p:nvSpPr>
          <p:spPr bwMode="auto">
            <a:xfrm flipH="1">
              <a:off x="231477" y="5223874"/>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3" name="AutoShape 203"/>
            <p:cNvSpPr>
              <a:spLocks noChangeArrowheads="1"/>
            </p:cNvSpPr>
            <p:nvPr/>
          </p:nvSpPr>
          <p:spPr bwMode="auto">
            <a:xfrm rot="10804044">
              <a:off x="370493" y="5167568"/>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4" name="AutoShape 204"/>
            <p:cNvSpPr>
              <a:spLocks noChangeArrowheads="1"/>
            </p:cNvSpPr>
            <p:nvPr/>
          </p:nvSpPr>
          <p:spPr bwMode="auto">
            <a:xfrm>
              <a:off x="1203174" y="4908365"/>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5" name="AutoShape 205"/>
            <p:cNvSpPr>
              <a:spLocks noChangeArrowheads="1"/>
            </p:cNvSpPr>
            <p:nvPr/>
          </p:nvSpPr>
          <p:spPr bwMode="auto">
            <a:xfrm rot="10804044">
              <a:off x="1446452" y="4908365"/>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6" name="Rectangle 206"/>
            <p:cNvSpPr>
              <a:spLocks noChangeArrowheads="1"/>
            </p:cNvSpPr>
            <p:nvPr/>
          </p:nvSpPr>
          <p:spPr bwMode="auto">
            <a:xfrm>
              <a:off x="1465602" y="4967584"/>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7" name="AutoShape 207"/>
            <p:cNvSpPr>
              <a:spLocks noChangeArrowheads="1"/>
            </p:cNvSpPr>
            <p:nvPr/>
          </p:nvSpPr>
          <p:spPr bwMode="auto">
            <a:xfrm rot="10795956" flipH="1">
              <a:off x="1253532" y="4910306"/>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8" name="AutoShape 208"/>
            <p:cNvSpPr>
              <a:spLocks noChangeArrowheads="1"/>
            </p:cNvSpPr>
            <p:nvPr/>
          </p:nvSpPr>
          <p:spPr bwMode="auto">
            <a:xfrm flipH="1">
              <a:off x="1620932" y="4909336"/>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69" name="AutoShape 209"/>
            <p:cNvSpPr>
              <a:spLocks noChangeArrowheads="1"/>
            </p:cNvSpPr>
            <p:nvPr/>
          </p:nvSpPr>
          <p:spPr bwMode="auto">
            <a:xfrm rot="10795956" flipH="1">
              <a:off x="1654977" y="4909336"/>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0" name="Rectangle 210"/>
            <p:cNvSpPr>
              <a:spLocks noChangeArrowheads="1"/>
            </p:cNvSpPr>
            <p:nvPr/>
          </p:nvSpPr>
          <p:spPr bwMode="auto">
            <a:xfrm flipH="1">
              <a:off x="1711009" y="4967584"/>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1" name="AutoShape 211"/>
            <p:cNvSpPr>
              <a:spLocks noChangeArrowheads="1"/>
            </p:cNvSpPr>
            <p:nvPr/>
          </p:nvSpPr>
          <p:spPr bwMode="auto">
            <a:xfrm rot="10804044">
              <a:off x="1850025" y="4911277"/>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2" name="AutoShape 212"/>
            <p:cNvSpPr>
              <a:spLocks noChangeArrowheads="1"/>
            </p:cNvSpPr>
            <p:nvPr/>
          </p:nvSpPr>
          <p:spPr bwMode="auto">
            <a:xfrm flipH="1">
              <a:off x="140691" y="4931664"/>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3" name="AutoShape 213"/>
            <p:cNvSpPr>
              <a:spLocks noChangeArrowheads="1"/>
            </p:cNvSpPr>
            <p:nvPr/>
          </p:nvSpPr>
          <p:spPr bwMode="auto">
            <a:xfrm rot="10795956" flipH="1">
              <a:off x="174736" y="4931664"/>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4" name="Rectangle 214"/>
            <p:cNvSpPr>
              <a:spLocks noChangeArrowheads="1"/>
            </p:cNvSpPr>
            <p:nvPr/>
          </p:nvSpPr>
          <p:spPr bwMode="auto">
            <a:xfrm flipH="1">
              <a:off x="230769" y="4990883"/>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5" name="AutoShape 215"/>
            <p:cNvSpPr>
              <a:spLocks noChangeArrowheads="1"/>
            </p:cNvSpPr>
            <p:nvPr/>
          </p:nvSpPr>
          <p:spPr bwMode="auto">
            <a:xfrm rot="10804044">
              <a:off x="369785" y="4933606"/>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6" name="AutoShape 216"/>
            <p:cNvSpPr>
              <a:spLocks noChangeArrowheads="1"/>
            </p:cNvSpPr>
            <p:nvPr/>
          </p:nvSpPr>
          <p:spPr bwMode="auto">
            <a:xfrm>
              <a:off x="1203174" y="4661782"/>
              <a:ext cx="383004" cy="173773"/>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7" name="AutoShape 217"/>
            <p:cNvSpPr>
              <a:spLocks noChangeArrowheads="1"/>
            </p:cNvSpPr>
            <p:nvPr/>
          </p:nvSpPr>
          <p:spPr bwMode="auto">
            <a:xfrm rot="10804044">
              <a:off x="1446452" y="4661782"/>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8" name="Rectangle 218"/>
            <p:cNvSpPr>
              <a:spLocks noChangeArrowheads="1"/>
            </p:cNvSpPr>
            <p:nvPr/>
          </p:nvSpPr>
          <p:spPr bwMode="auto">
            <a:xfrm>
              <a:off x="1465602" y="4721001"/>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79" name="AutoShape 219"/>
            <p:cNvSpPr>
              <a:spLocks noChangeArrowheads="1"/>
            </p:cNvSpPr>
            <p:nvPr/>
          </p:nvSpPr>
          <p:spPr bwMode="auto">
            <a:xfrm rot="10795956" flipH="1">
              <a:off x="1253532" y="4664694"/>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0" name="AutoShape 220"/>
            <p:cNvSpPr>
              <a:spLocks noChangeArrowheads="1"/>
            </p:cNvSpPr>
            <p:nvPr/>
          </p:nvSpPr>
          <p:spPr bwMode="auto">
            <a:xfrm flipH="1">
              <a:off x="1620932" y="4662753"/>
              <a:ext cx="378039"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1" name="AutoShape 221"/>
            <p:cNvSpPr>
              <a:spLocks noChangeArrowheads="1"/>
            </p:cNvSpPr>
            <p:nvPr/>
          </p:nvSpPr>
          <p:spPr bwMode="auto">
            <a:xfrm rot="10795956" flipH="1">
              <a:off x="1654977" y="4662753"/>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2" name="Rectangle 222"/>
            <p:cNvSpPr>
              <a:spLocks noChangeArrowheads="1"/>
            </p:cNvSpPr>
            <p:nvPr/>
          </p:nvSpPr>
          <p:spPr bwMode="auto">
            <a:xfrm flipH="1">
              <a:off x="1711009" y="4721001"/>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3" name="AutoShape 223"/>
            <p:cNvSpPr>
              <a:spLocks noChangeArrowheads="1"/>
            </p:cNvSpPr>
            <p:nvPr/>
          </p:nvSpPr>
          <p:spPr bwMode="auto">
            <a:xfrm rot="10804044">
              <a:off x="1850025" y="4664694"/>
              <a:ext cx="9929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4" name="AutoShape 224"/>
            <p:cNvSpPr>
              <a:spLocks noChangeArrowheads="1"/>
            </p:cNvSpPr>
            <p:nvPr/>
          </p:nvSpPr>
          <p:spPr bwMode="auto">
            <a:xfrm flipH="1">
              <a:off x="140691" y="4633629"/>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5" name="AutoShape 225"/>
            <p:cNvSpPr>
              <a:spLocks noChangeArrowheads="1"/>
            </p:cNvSpPr>
            <p:nvPr/>
          </p:nvSpPr>
          <p:spPr bwMode="auto">
            <a:xfrm rot="10795956" flipH="1">
              <a:off x="174736" y="4633629"/>
              <a:ext cx="103553"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6" name="Rectangle 226"/>
            <p:cNvSpPr>
              <a:spLocks noChangeArrowheads="1"/>
            </p:cNvSpPr>
            <p:nvPr/>
          </p:nvSpPr>
          <p:spPr bwMode="auto">
            <a:xfrm flipH="1">
              <a:off x="230769" y="4691877"/>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7" name="AutoShape 227"/>
            <p:cNvSpPr>
              <a:spLocks noChangeArrowheads="1"/>
            </p:cNvSpPr>
            <p:nvPr/>
          </p:nvSpPr>
          <p:spPr bwMode="auto">
            <a:xfrm rot="10804044">
              <a:off x="369785" y="4635570"/>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8" name="AutoShape 228"/>
            <p:cNvSpPr>
              <a:spLocks noChangeArrowheads="1"/>
            </p:cNvSpPr>
            <p:nvPr/>
          </p:nvSpPr>
          <p:spPr bwMode="auto">
            <a:xfrm>
              <a:off x="1202464" y="4405491"/>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89" name="AutoShape 229"/>
            <p:cNvSpPr>
              <a:spLocks noChangeArrowheads="1"/>
            </p:cNvSpPr>
            <p:nvPr/>
          </p:nvSpPr>
          <p:spPr bwMode="auto">
            <a:xfrm rot="10804044">
              <a:off x="1445743" y="4405491"/>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0" name="Rectangle 230"/>
            <p:cNvSpPr>
              <a:spLocks noChangeArrowheads="1"/>
            </p:cNvSpPr>
            <p:nvPr/>
          </p:nvSpPr>
          <p:spPr bwMode="auto">
            <a:xfrm>
              <a:off x="1464894" y="4464710"/>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1" name="AutoShape 231"/>
            <p:cNvSpPr>
              <a:spLocks noChangeArrowheads="1"/>
            </p:cNvSpPr>
            <p:nvPr/>
          </p:nvSpPr>
          <p:spPr bwMode="auto">
            <a:xfrm rot="10795956" flipH="1">
              <a:off x="1252822" y="4407433"/>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2" name="AutoShape 232"/>
            <p:cNvSpPr>
              <a:spLocks noChangeArrowheads="1"/>
            </p:cNvSpPr>
            <p:nvPr/>
          </p:nvSpPr>
          <p:spPr bwMode="auto">
            <a:xfrm flipH="1">
              <a:off x="1620223" y="4406463"/>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3" name="AutoShape 233"/>
            <p:cNvSpPr>
              <a:spLocks noChangeArrowheads="1"/>
            </p:cNvSpPr>
            <p:nvPr/>
          </p:nvSpPr>
          <p:spPr bwMode="auto">
            <a:xfrm rot="10795956" flipH="1">
              <a:off x="1654268" y="4406463"/>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4" name="Rectangle 234"/>
            <p:cNvSpPr>
              <a:spLocks noChangeArrowheads="1"/>
            </p:cNvSpPr>
            <p:nvPr/>
          </p:nvSpPr>
          <p:spPr bwMode="auto">
            <a:xfrm flipH="1">
              <a:off x="1710300" y="4464710"/>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5" name="AutoShape 235"/>
            <p:cNvSpPr>
              <a:spLocks noChangeArrowheads="1"/>
            </p:cNvSpPr>
            <p:nvPr/>
          </p:nvSpPr>
          <p:spPr bwMode="auto">
            <a:xfrm rot="10804044">
              <a:off x="1849316" y="4408404"/>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6" name="AutoShape 236"/>
            <p:cNvSpPr>
              <a:spLocks noChangeArrowheads="1"/>
            </p:cNvSpPr>
            <p:nvPr/>
          </p:nvSpPr>
          <p:spPr bwMode="auto">
            <a:xfrm flipH="1">
              <a:off x="139982" y="440646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7" name="AutoShape 237"/>
            <p:cNvSpPr>
              <a:spLocks noChangeArrowheads="1"/>
            </p:cNvSpPr>
            <p:nvPr/>
          </p:nvSpPr>
          <p:spPr bwMode="auto">
            <a:xfrm rot="10795956" flipH="1">
              <a:off x="174027" y="4406463"/>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8" name="Rectangle 238"/>
            <p:cNvSpPr>
              <a:spLocks noChangeArrowheads="1"/>
            </p:cNvSpPr>
            <p:nvPr/>
          </p:nvSpPr>
          <p:spPr bwMode="auto">
            <a:xfrm flipH="1">
              <a:off x="230059" y="4464710"/>
              <a:ext cx="29081"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899" name="AutoShape 239"/>
            <p:cNvSpPr>
              <a:spLocks noChangeArrowheads="1"/>
            </p:cNvSpPr>
            <p:nvPr/>
          </p:nvSpPr>
          <p:spPr bwMode="auto">
            <a:xfrm rot="10804044">
              <a:off x="369075" y="4408404"/>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0" name="AutoShape 240"/>
            <p:cNvSpPr>
              <a:spLocks noChangeArrowheads="1"/>
            </p:cNvSpPr>
            <p:nvPr/>
          </p:nvSpPr>
          <p:spPr bwMode="auto">
            <a:xfrm>
              <a:off x="1208848" y="4152114"/>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1" name="AutoShape 241"/>
            <p:cNvSpPr>
              <a:spLocks noChangeArrowheads="1"/>
            </p:cNvSpPr>
            <p:nvPr/>
          </p:nvSpPr>
          <p:spPr bwMode="auto">
            <a:xfrm rot="10804044">
              <a:off x="1452126" y="4152114"/>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2" name="Rectangle 242"/>
            <p:cNvSpPr>
              <a:spLocks noChangeArrowheads="1"/>
            </p:cNvSpPr>
            <p:nvPr/>
          </p:nvSpPr>
          <p:spPr bwMode="auto">
            <a:xfrm>
              <a:off x="1471276" y="4211332"/>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3" name="AutoShape 243"/>
            <p:cNvSpPr>
              <a:spLocks noChangeArrowheads="1"/>
            </p:cNvSpPr>
            <p:nvPr/>
          </p:nvSpPr>
          <p:spPr bwMode="auto">
            <a:xfrm rot="10795956" flipH="1">
              <a:off x="1259206" y="4154055"/>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4" name="AutoShape 244"/>
            <p:cNvSpPr>
              <a:spLocks noChangeArrowheads="1"/>
            </p:cNvSpPr>
            <p:nvPr/>
          </p:nvSpPr>
          <p:spPr bwMode="auto">
            <a:xfrm flipH="1">
              <a:off x="1626606" y="4153084"/>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5" name="AutoShape 245"/>
            <p:cNvSpPr>
              <a:spLocks noChangeArrowheads="1"/>
            </p:cNvSpPr>
            <p:nvPr/>
          </p:nvSpPr>
          <p:spPr bwMode="auto">
            <a:xfrm rot="10795956" flipH="1">
              <a:off x="1660651" y="4153084"/>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6" name="Rectangle 246"/>
            <p:cNvSpPr>
              <a:spLocks noChangeArrowheads="1"/>
            </p:cNvSpPr>
            <p:nvPr/>
          </p:nvSpPr>
          <p:spPr bwMode="auto">
            <a:xfrm flipH="1">
              <a:off x="1716683" y="4211332"/>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7" name="AutoShape 247"/>
            <p:cNvSpPr>
              <a:spLocks noChangeArrowheads="1"/>
            </p:cNvSpPr>
            <p:nvPr/>
          </p:nvSpPr>
          <p:spPr bwMode="auto">
            <a:xfrm rot="10804044">
              <a:off x="1855699" y="4155026"/>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8" name="AutoShape 248"/>
            <p:cNvSpPr>
              <a:spLocks noChangeArrowheads="1"/>
            </p:cNvSpPr>
            <p:nvPr/>
          </p:nvSpPr>
          <p:spPr bwMode="auto">
            <a:xfrm flipH="1">
              <a:off x="141400" y="4183179"/>
              <a:ext cx="378039" cy="170860"/>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09" name="AutoShape 249"/>
            <p:cNvSpPr>
              <a:spLocks noChangeArrowheads="1"/>
            </p:cNvSpPr>
            <p:nvPr/>
          </p:nvSpPr>
          <p:spPr bwMode="auto">
            <a:xfrm rot="10795956" flipH="1">
              <a:off x="175445" y="4183179"/>
              <a:ext cx="103553" cy="16891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0" name="Rectangle 250"/>
            <p:cNvSpPr>
              <a:spLocks noChangeArrowheads="1"/>
            </p:cNvSpPr>
            <p:nvPr/>
          </p:nvSpPr>
          <p:spPr bwMode="auto">
            <a:xfrm flipH="1">
              <a:off x="231477" y="4240456"/>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1" name="AutoShape 251"/>
            <p:cNvSpPr>
              <a:spLocks noChangeArrowheads="1"/>
            </p:cNvSpPr>
            <p:nvPr/>
          </p:nvSpPr>
          <p:spPr bwMode="auto">
            <a:xfrm rot="10804044">
              <a:off x="370493" y="4184149"/>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2" name="AutoShape 252"/>
            <p:cNvSpPr>
              <a:spLocks noChangeArrowheads="1"/>
            </p:cNvSpPr>
            <p:nvPr/>
          </p:nvSpPr>
          <p:spPr bwMode="auto">
            <a:xfrm>
              <a:off x="1208139" y="3895822"/>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3" name="AutoShape 253"/>
            <p:cNvSpPr>
              <a:spLocks noChangeArrowheads="1"/>
            </p:cNvSpPr>
            <p:nvPr/>
          </p:nvSpPr>
          <p:spPr bwMode="auto">
            <a:xfrm rot="10804044">
              <a:off x="1451417" y="3895822"/>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4" name="Rectangle 254"/>
            <p:cNvSpPr>
              <a:spLocks noChangeArrowheads="1"/>
            </p:cNvSpPr>
            <p:nvPr/>
          </p:nvSpPr>
          <p:spPr bwMode="auto">
            <a:xfrm>
              <a:off x="1470568" y="3955042"/>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5" name="AutoShape 255"/>
            <p:cNvSpPr>
              <a:spLocks noChangeArrowheads="1"/>
            </p:cNvSpPr>
            <p:nvPr/>
          </p:nvSpPr>
          <p:spPr bwMode="auto">
            <a:xfrm rot="10795956" flipH="1">
              <a:off x="1258496" y="3897764"/>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6" name="AutoShape 256"/>
            <p:cNvSpPr>
              <a:spLocks noChangeArrowheads="1"/>
            </p:cNvSpPr>
            <p:nvPr/>
          </p:nvSpPr>
          <p:spPr bwMode="auto">
            <a:xfrm flipH="1">
              <a:off x="1625897" y="3896793"/>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7" name="AutoShape 257"/>
            <p:cNvSpPr>
              <a:spLocks noChangeArrowheads="1"/>
            </p:cNvSpPr>
            <p:nvPr/>
          </p:nvSpPr>
          <p:spPr bwMode="auto">
            <a:xfrm rot="10795956" flipH="1">
              <a:off x="1659942" y="389679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8" name="Rectangle 258"/>
            <p:cNvSpPr>
              <a:spLocks noChangeArrowheads="1"/>
            </p:cNvSpPr>
            <p:nvPr/>
          </p:nvSpPr>
          <p:spPr bwMode="auto">
            <a:xfrm flipH="1">
              <a:off x="1715974" y="3955042"/>
              <a:ext cx="29080"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19" name="AutoShape 259"/>
            <p:cNvSpPr>
              <a:spLocks noChangeArrowheads="1"/>
            </p:cNvSpPr>
            <p:nvPr/>
          </p:nvSpPr>
          <p:spPr bwMode="auto">
            <a:xfrm rot="10804044">
              <a:off x="1854991" y="3898735"/>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0" name="AutoShape 260"/>
            <p:cNvSpPr>
              <a:spLocks noChangeArrowheads="1"/>
            </p:cNvSpPr>
            <p:nvPr/>
          </p:nvSpPr>
          <p:spPr bwMode="auto">
            <a:xfrm flipH="1">
              <a:off x="145656" y="389679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1" name="AutoShape 261"/>
            <p:cNvSpPr>
              <a:spLocks noChangeArrowheads="1"/>
            </p:cNvSpPr>
            <p:nvPr/>
          </p:nvSpPr>
          <p:spPr bwMode="auto">
            <a:xfrm rot="10795956" flipH="1">
              <a:off x="179701" y="389679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2" name="Rectangle 262"/>
            <p:cNvSpPr>
              <a:spLocks noChangeArrowheads="1"/>
            </p:cNvSpPr>
            <p:nvPr/>
          </p:nvSpPr>
          <p:spPr bwMode="auto">
            <a:xfrm flipH="1">
              <a:off x="235733" y="3955042"/>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3" name="AutoShape 263"/>
            <p:cNvSpPr>
              <a:spLocks noChangeArrowheads="1"/>
            </p:cNvSpPr>
            <p:nvPr/>
          </p:nvSpPr>
          <p:spPr bwMode="auto">
            <a:xfrm rot="10804044">
              <a:off x="374749" y="3898735"/>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4" name="AutoShape 264"/>
            <p:cNvSpPr>
              <a:spLocks noChangeArrowheads="1"/>
            </p:cNvSpPr>
            <p:nvPr/>
          </p:nvSpPr>
          <p:spPr bwMode="auto">
            <a:xfrm flipH="1">
              <a:off x="138563" y="367739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5" name="AutoShape 265"/>
            <p:cNvSpPr>
              <a:spLocks noChangeArrowheads="1"/>
            </p:cNvSpPr>
            <p:nvPr/>
          </p:nvSpPr>
          <p:spPr bwMode="auto">
            <a:xfrm rot="10795956" flipH="1">
              <a:off x="172608" y="367739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6" name="Rectangle 266"/>
            <p:cNvSpPr>
              <a:spLocks noChangeArrowheads="1"/>
            </p:cNvSpPr>
            <p:nvPr/>
          </p:nvSpPr>
          <p:spPr bwMode="auto">
            <a:xfrm flipH="1">
              <a:off x="228640" y="3735641"/>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7" name="AutoShape 267"/>
            <p:cNvSpPr>
              <a:spLocks noChangeArrowheads="1"/>
            </p:cNvSpPr>
            <p:nvPr/>
          </p:nvSpPr>
          <p:spPr bwMode="auto">
            <a:xfrm rot="10804044">
              <a:off x="367657" y="3679335"/>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8" name="AutoShape 268"/>
            <p:cNvSpPr>
              <a:spLocks noChangeArrowheads="1"/>
            </p:cNvSpPr>
            <p:nvPr/>
          </p:nvSpPr>
          <p:spPr bwMode="auto">
            <a:xfrm flipH="1">
              <a:off x="142819" y="3450226"/>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29" name="AutoShape 269"/>
            <p:cNvSpPr>
              <a:spLocks noChangeArrowheads="1"/>
            </p:cNvSpPr>
            <p:nvPr/>
          </p:nvSpPr>
          <p:spPr bwMode="auto">
            <a:xfrm rot="10795956" flipH="1">
              <a:off x="176864" y="3450226"/>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0" name="Rectangle 270"/>
            <p:cNvSpPr>
              <a:spLocks noChangeArrowheads="1"/>
            </p:cNvSpPr>
            <p:nvPr/>
          </p:nvSpPr>
          <p:spPr bwMode="auto">
            <a:xfrm flipH="1">
              <a:off x="232896" y="3508474"/>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1" name="AutoShape 271"/>
            <p:cNvSpPr>
              <a:spLocks noChangeArrowheads="1"/>
            </p:cNvSpPr>
            <p:nvPr/>
          </p:nvSpPr>
          <p:spPr bwMode="auto">
            <a:xfrm rot="10804044">
              <a:off x="371912" y="3453139"/>
              <a:ext cx="99297" cy="16891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2" name="AutoShape 272"/>
            <p:cNvSpPr>
              <a:spLocks noChangeArrowheads="1"/>
            </p:cNvSpPr>
            <p:nvPr/>
          </p:nvSpPr>
          <p:spPr bwMode="auto">
            <a:xfrm>
              <a:off x="2633766" y="5173393"/>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3" name="AutoShape 273"/>
            <p:cNvSpPr>
              <a:spLocks noChangeArrowheads="1"/>
            </p:cNvSpPr>
            <p:nvPr/>
          </p:nvSpPr>
          <p:spPr bwMode="auto">
            <a:xfrm rot="10804044">
              <a:off x="2877044" y="5173393"/>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4" name="Rectangle 274"/>
            <p:cNvSpPr>
              <a:spLocks noChangeArrowheads="1"/>
            </p:cNvSpPr>
            <p:nvPr/>
          </p:nvSpPr>
          <p:spPr bwMode="auto">
            <a:xfrm>
              <a:off x="2896195" y="5232611"/>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5" name="AutoShape 275"/>
            <p:cNvSpPr>
              <a:spLocks noChangeArrowheads="1"/>
            </p:cNvSpPr>
            <p:nvPr/>
          </p:nvSpPr>
          <p:spPr bwMode="auto">
            <a:xfrm rot="10795956" flipH="1">
              <a:off x="2684124" y="5175334"/>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6" name="AutoShape 276"/>
            <p:cNvSpPr>
              <a:spLocks noChangeArrowheads="1"/>
            </p:cNvSpPr>
            <p:nvPr/>
          </p:nvSpPr>
          <p:spPr bwMode="auto">
            <a:xfrm flipH="1">
              <a:off x="3051524" y="5174363"/>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7" name="AutoShape 277"/>
            <p:cNvSpPr>
              <a:spLocks noChangeArrowheads="1"/>
            </p:cNvSpPr>
            <p:nvPr/>
          </p:nvSpPr>
          <p:spPr bwMode="auto">
            <a:xfrm rot="10795956" flipH="1">
              <a:off x="3085569" y="517436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8" name="Rectangle 278"/>
            <p:cNvSpPr>
              <a:spLocks noChangeArrowheads="1"/>
            </p:cNvSpPr>
            <p:nvPr/>
          </p:nvSpPr>
          <p:spPr bwMode="auto">
            <a:xfrm flipH="1">
              <a:off x="3141601" y="5232611"/>
              <a:ext cx="29080"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39" name="AutoShape 279"/>
            <p:cNvSpPr>
              <a:spLocks noChangeArrowheads="1"/>
            </p:cNvSpPr>
            <p:nvPr/>
          </p:nvSpPr>
          <p:spPr bwMode="auto">
            <a:xfrm rot="10804044">
              <a:off x="3280618" y="5177276"/>
              <a:ext cx="99297" cy="16891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0" name="AutoShape 280"/>
            <p:cNvSpPr>
              <a:spLocks noChangeArrowheads="1"/>
            </p:cNvSpPr>
            <p:nvPr/>
          </p:nvSpPr>
          <p:spPr bwMode="auto">
            <a:xfrm>
              <a:off x="2633056" y="4917102"/>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1" name="AutoShape 281"/>
            <p:cNvSpPr>
              <a:spLocks noChangeArrowheads="1"/>
            </p:cNvSpPr>
            <p:nvPr/>
          </p:nvSpPr>
          <p:spPr bwMode="auto">
            <a:xfrm rot="10804044">
              <a:off x="2876336" y="4917102"/>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2" name="Rectangle 282"/>
            <p:cNvSpPr>
              <a:spLocks noChangeArrowheads="1"/>
            </p:cNvSpPr>
            <p:nvPr/>
          </p:nvSpPr>
          <p:spPr bwMode="auto">
            <a:xfrm>
              <a:off x="2895485" y="4976321"/>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3" name="AutoShape 283"/>
            <p:cNvSpPr>
              <a:spLocks noChangeArrowheads="1"/>
            </p:cNvSpPr>
            <p:nvPr/>
          </p:nvSpPr>
          <p:spPr bwMode="auto">
            <a:xfrm rot="10795956" flipH="1">
              <a:off x="2683414" y="4919044"/>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4" name="AutoShape 284"/>
            <p:cNvSpPr>
              <a:spLocks noChangeArrowheads="1"/>
            </p:cNvSpPr>
            <p:nvPr/>
          </p:nvSpPr>
          <p:spPr bwMode="auto">
            <a:xfrm flipH="1">
              <a:off x="3050815" y="4918073"/>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5" name="AutoShape 285"/>
            <p:cNvSpPr>
              <a:spLocks noChangeArrowheads="1"/>
            </p:cNvSpPr>
            <p:nvPr/>
          </p:nvSpPr>
          <p:spPr bwMode="auto">
            <a:xfrm rot="10795956" flipH="1">
              <a:off x="3084860" y="4918073"/>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6" name="Rectangle 286"/>
            <p:cNvSpPr>
              <a:spLocks noChangeArrowheads="1"/>
            </p:cNvSpPr>
            <p:nvPr/>
          </p:nvSpPr>
          <p:spPr bwMode="auto">
            <a:xfrm flipH="1">
              <a:off x="3140892" y="4976321"/>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7" name="AutoShape 287"/>
            <p:cNvSpPr>
              <a:spLocks noChangeArrowheads="1"/>
            </p:cNvSpPr>
            <p:nvPr/>
          </p:nvSpPr>
          <p:spPr bwMode="auto">
            <a:xfrm rot="10804044">
              <a:off x="3279908" y="4920015"/>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8" name="AutoShape 288"/>
            <p:cNvSpPr>
              <a:spLocks noChangeArrowheads="1"/>
            </p:cNvSpPr>
            <p:nvPr/>
          </p:nvSpPr>
          <p:spPr bwMode="auto">
            <a:xfrm>
              <a:off x="2633056" y="4670520"/>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49" name="AutoShape 289"/>
            <p:cNvSpPr>
              <a:spLocks noChangeArrowheads="1"/>
            </p:cNvSpPr>
            <p:nvPr/>
          </p:nvSpPr>
          <p:spPr bwMode="auto">
            <a:xfrm rot="10804044">
              <a:off x="2876336" y="467052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0" name="Rectangle 290"/>
            <p:cNvSpPr>
              <a:spLocks noChangeArrowheads="1"/>
            </p:cNvSpPr>
            <p:nvPr/>
          </p:nvSpPr>
          <p:spPr bwMode="auto">
            <a:xfrm>
              <a:off x="2895485" y="4729738"/>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1" name="AutoShape 291"/>
            <p:cNvSpPr>
              <a:spLocks noChangeArrowheads="1"/>
            </p:cNvSpPr>
            <p:nvPr/>
          </p:nvSpPr>
          <p:spPr bwMode="auto">
            <a:xfrm rot="10795956" flipH="1">
              <a:off x="2683414" y="467246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2" name="AutoShape 292"/>
            <p:cNvSpPr>
              <a:spLocks noChangeArrowheads="1"/>
            </p:cNvSpPr>
            <p:nvPr/>
          </p:nvSpPr>
          <p:spPr bwMode="auto">
            <a:xfrm flipH="1">
              <a:off x="3050815" y="4671490"/>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3" name="AutoShape 293"/>
            <p:cNvSpPr>
              <a:spLocks noChangeArrowheads="1"/>
            </p:cNvSpPr>
            <p:nvPr/>
          </p:nvSpPr>
          <p:spPr bwMode="auto">
            <a:xfrm rot="10795956" flipH="1">
              <a:off x="3084860" y="4671490"/>
              <a:ext cx="103553"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4" name="Rectangle 294"/>
            <p:cNvSpPr>
              <a:spLocks noChangeArrowheads="1"/>
            </p:cNvSpPr>
            <p:nvPr/>
          </p:nvSpPr>
          <p:spPr bwMode="auto">
            <a:xfrm flipH="1">
              <a:off x="3140892" y="4729738"/>
              <a:ext cx="29081"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5" name="AutoShape 295"/>
            <p:cNvSpPr>
              <a:spLocks noChangeArrowheads="1"/>
            </p:cNvSpPr>
            <p:nvPr/>
          </p:nvSpPr>
          <p:spPr bwMode="auto">
            <a:xfrm rot="10804044">
              <a:off x="3279908" y="4673432"/>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6" name="AutoShape 296"/>
            <p:cNvSpPr>
              <a:spLocks noChangeArrowheads="1"/>
            </p:cNvSpPr>
            <p:nvPr/>
          </p:nvSpPr>
          <p:spPr bwMode="auto">
            <a:xfrm>
              <a:off x="2632348" y="4414228"/>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7" name="AutoShape 297"/>
            <p:cNvSpPr>
              <a:spLocks noChangeArrowheads="1"/>
            </p:cNvSpPr>
            <p:nvPr/>
          </p:nvSpPr>
          <p:spPr bwMode="auto">
            <a:xfrm rot="10804044">
              <a:off x="2875626" y="4414228"/>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8" name="Rectangle 298"/>
            <p:cNvSpPr>
              <a:spLocks noChangeArrowheads="1"/>
            </p:cNvSpPr>
            <p:nvPr/>
          </p:nvSpPr>
          <p:spPr bwMode="auto">
            <a:xfrm>
              <a:off x="2894776" y="4473447"/>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59" name="AutoShape 299"/>
            <p:cNvSpPr>
              <a:spLocks noChangeArrowheads="1"/>
            </p:cNvSpPr>
            <p:nvPr/>
          </p:nvSpPr>
          <p:spPr bwMode="auto">
            <a:xfrm rot="10795956" flipH="1">
              <a:off x="2682705" y="441617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0" name="AutoShape 300"/>
            <p:cNvSpPr>
              <a:spLocks noChangeArrowheads="1"/>
            </p:cNvSpPr>
            <p:nvPr/>
          </p:nvSpPr>
          <p:spPr bwMode="auto">
            <a:xfrm flipH="1">
              <a:off x="3050106" y="4416171"/>
              <a:ext cx="378040" cy="170860"/>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1" name="AutoShape 301"/>
            <p:cNvSpPr>
              <a:spLocks noChangeArrowheads="1"/>
            </p:cNvSpPr>
            <p:nvPr/>
          </p:nvSpPr>
          <p:spPr bwMode="auto">
            <a:xfrm rot="10795956" flipH="1">
              <a:off x="3084151" y="4416171"/>
              <a:ext cx="103553" cy="16891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2" name="Rectangle 302"/>
            <p:cNvSpPr>
              <a:spLocks noChangeArrowheads="1"/>
            </p:cNvSpPr>
            <p:nvPr/>
          </p:nvSpPr>
          <p:spPr bwMode="auto">
            <a:xfrm flipH="1">
              <a:off x="3140183" y="4473447"/>
              <a:ext cx="29080" cy="55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3" name="AutoShape 303"/>
            <p:cNvSpPr>
              <a:spLocks noChangeArrowheads="1"/>
            </p:cNvSpPr>
            <p:nvPr/>
          </p:nvSpPr>
          <p:spPr bwMode="auto">
            <a:xfrm rot="10804044">
              <a:off x="3279199" y="4417141"/>
              <a:ext cx="99297" cy="16989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4" name="AutoShape 304"/>
            <p:cNvSpPr>
              <a:spLocks noChangeArrowheads="1"/>
            </p:cNvSpPr>
            <p:nvPr/>
          </p:nvSpPr>
          <p:spPr bwMode="auto">
            <a:xfrm>
              <a:off x="2638730" y="4160850"/>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5" name="AutoShape 305"/>
            <p:cNvSpPr>
              <a:spLocks noChangeArrowheads="1"/>
            </p:cNvSpPr>
            <p:nvPr/>
          </p:nvSpPr>
          <p:spPr bwMode="auto">
            <a:xfrm rot="10804044">
              <a:off x="2882010" y="416085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6" name="Rectangle 306"/>
            <p:cNvSpPr>
              <a:spLocks noChangeArrowheads="1"/>
            </p:cNvSpPr>
            <p:nvPr/>
          </p:nvSpPr>
          <p:spPr bwMode="auto">
            <a:xfrm>
              <a:off x="2901160" y="4220070"/>
              <a:ext cx="29081"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7" name="AutoShape 307"/>
            <p:cNvSpPr>
              <a:spLocks noChangeArrowheads="1"/>
            </p:cNvSpPr>
            <p:nvPr/>
          </p:nvSpPr>
          <p:spPr bwMode="auto">
            <a:xfrm rot="10795956" flipH="1">
              <a:off x="2689089" y="4162792"/>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8" name="AutoShape 308"/>
            <p:cNvSpPr>
              <a:spLocks noChangeArrowheads="1"/>
            </p:cNvSpPr>
            <p:nvPr/>
          </p:nvSpPr>
          <p:spPr bwMode="auto">
            <a:xfrm flipH="1">
              <a:off x="3056490" y="4161821"/>
              <a:ext cx="378039"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69" name="AutoShape 309"/>
            <p:cNvSpPr>
              <a:spLocks noChangeArrowheads="1"/>
            </p:cNvSpPr>
            <p:nvPr/>
          </p:nvSpPr>
          <p:spPr bwMode="auto">
            <a:xfrm rot="10795956" flipH="1">
              <a:off x="3090534" y="4161821"/>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0" name="Rectangle 310"/>
            <p:cNvSpPr>
              <a:spLocks noChangeArrowheads="1"/>
            </p:cNvSpPr>
            <p:nvPr/>
          </p:nvSpPr>
          <p:spPr bwMode="auto">
            <a:xfrm flipH="1">
              <a:off x="3146566" y="4220070"/>
              <a:ext cx="29081" cy="5630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1" name="AutoShape 311"/>
            <p:cNvSpPr>
              <a:spLocks noChangeArrowheads="1"/>
            </p:cNvSpPr>
            <p:nvPr/>
          </p:nvSpPr>
          <p:spPr bwMode="auto">
            <a:xfrm rot="10804044">
              <a:off x="3285583" y="4163763"/>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2" name="AutoShape 312"/>
            <p:cNvSpPr>
              <a:spLocks noChangeArrowheads="1"/>
            </p:cNvSpPr>
            <p:nvPr/>
          </p:nvSpPr>
          <p:spPr bwMode="auto">
            <a:xfrm>
              <a:off x="2638022" y="3904560"/>
              <a:ext cx="383004" cy="172802"/>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3" name="AutoShape 313"/>
            <p:cNvSpPr>
              <a:spLocks noChangeArrowheads="1"/>
            </p:cNvSpPr>
            <p:nvPr/>
          </p:nvSpPr>
          <p:spPr bwMode="auto">
            <a:xfrm rot="10804044">
              <a:off x="2881300" y="3904560"/>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4" name="Rectangle 314"/>
            <p:cNvSpPr>
              <a:spLocks noChangeArrowheads="1"/>
            </p:cNvSpPr>
            <p:nvPr/>
          </p:nvSpPr>
          <p:spPr bwMode="auto">
            <a:xfrm>
              <a:off x="2900450" y="3963778"/>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5" name="AutoShape 315"/>
            <p:cNvSpPr>
              <a:spLocks noChangeArrowheads="1"/>
            </p:cNvSpPr>
            <p:nvPr/>
          </p:nvSpPr>
          <p:spPr bwMode="auto">
            <a:xfrm rot="10795956" flipH="1">
              <a:off x="2688380" y="3906501"/>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6" name="AutoShape 316"/>
            <p:cNvSpPr>
              <a:spLocks noChangeArrowheads="1"/>
            </p:cNvSpPr>
            <p:nvPr/>
          </p:nvSpPr>
          <p:spPr bwMode="auto">
            <a:xfrm flipH="1">
              <a:off x="3055779" y="3905531"/>
              <a:ext cx="378040" cy="171831"/>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7" name="AutoShape 317"/>
            <p:cNvSpPr>
              <a:spLocks noChangeArrowheads="1"/>
            </p:cNvSpPr>
            <p:nvPr/>
          </p:nvSpPr>
          <p:spPr bwMode="auto">
            <a:xfrm rot="10795956" flipH="1">
              <a:off x="3089824" y="3905531"/>
              <a:ext cx="103553"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8" name="Rectangle 318"/>
            <p:cNvSpPr>
              <a:spLocks noChangeArrowheads="1"/>
            </p:cNvSpPr>
            <p:nvPr/>
          </p:nvSpPr>
          <p:spPr bwMode="auto">
            <a:xfrm flipH="1">
              <a:off x="3145857" y="3963778"/>
              <a:ext cx="29080" cy="5533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79" name="AutoShape 319"/>
            <p:cNvSpPr>
              <a:spLocks noChangeArrowheads="1"/>
            </p:cNvSpPr>
            <p:nvPr/>
          </p:nvSpPr>
          <p:spPr bwMode="auto">
            <a:xfrm rot="10804044">
              <a:off x="3284873" y="3907472"/>
              <a:ext cx="99297" cy="16988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0" name="AutoShape 320"/>
            <p:cNvSpPr>
              <a:spLocks noChangeArrowheads="1"/>
            </p:cNvSpPr>
            <p:nvPr/>
          </p:nvSpPr>
          <p:spPr bwMode="auto">
            <a:xfrm rot="11616678" flipH="1">
              <a:off x="2412475" y="6080118"/>
              <a:ext cx="378039" cy="171831"/>
            </a:xfrm>
            <a:prstGeom prst="roundRect">
              <a:avLst>
                <a:gd name="adj" fmla="val 16667"/>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1" name="AutoShape 321"/>
            <p:cNvSpPr>
              <a:spLocks noChangeArrowheads="1"/>
            </p:cNvSpPr>
            <p:nvPr/>
          </p:nvSpPr>
          <p:spPr bwMode="auto">
            <a:xfrm rot="812634" flipH="1">
              <a:off x="2650079" y="6115066"/>
              <a:ext cx="103553" cy="169889"/>
            </a:xfrm>
            <a:prstGeom prst="moon">
              <a:avLst>
                <a:gd name="adj" fmla="val 71005"/>
              </a:avLst>
            </a:prstGeom>
            <a:solidFill>
              <a:schemeClr val="bg1"/>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2" name="Rectangle 322"/>
            <p:cNvSpPr>
              <a:spLocks noChangeArrowheads="1"/>
            </p:cNvSpPr>
            <p:nvPr/>
          </p:nvSpPr>
          <p:spPr bwMode="auto">
            <a:xfrm rot="11616678" flipH="1">
              <a:off x="2668520" y="6165548"/>
              <a:ext cx="29081" cy="55335"/>
            </a:xfrm>
            <a:prstGeom prst="rect">
              <a:avLst/>
            </a:prstGeom>
            <a:solidFill>
              <a:schemeClr val="bg1"/>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3" name="AutoShape 323"/>
            <p:cNvSpPr>
              <a:spLocks noChangeArrowheads="1"/>
            </p:cNvSpPr>
            <p:nvPr/>
          </p:nvSpPr>
          <p:spPr bwMode="auto">
            <a:xfrm rot="820723">
              <a:off x="2464961" y="6050994"/>
              <a:ext cx="99297" cy="169889"/>
            </a:xfrm>
            <a:prstGeom prst="moon">
              <a:avLst>
                <a:gd name="adj" fmla="val 71005"/>
              </a:avLst>
            </a:prstGeom>
            <a:solidFill>
              <a:schemeClr val="bg1"/>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4" name="AutoShape 324"/>
            <p:cNvSpPr>
              <a:spLocks noChangeArrowheads="1"/>
            </p:cNvSpPr>
            <p:nvPr/>
          </p:nvSpPr>
          <p:spPr bwMode="auto">
            <a:xfrm>
              <a:off x="3059327" y="6183993"/>
              <a:ext cx="383004" cy="173773"/>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5" name="AutoShape 325"/>
            <p:cNvSpPr>
              <a:spLocks noChangeArrowheads="1"/>
            </p:cNvSpPr>
            <p:nvPr/>
          </p:nvSpPr>
          <p:spPr bwMode="auto">
            <a:xfrm rot="10804044">
              <a:off x="3302604" y="6183993"/>
              <a:ext cx="105681"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6" name="Rectangle 326"/>
            <p:cNvSpPr>
              <a:spLocks noChangeArrowheads="1"/>
            </p:cNvSpPr>
            <p:nvPr/>
          </p:nvSpPr>
          <p:spPr bwMode="auto">
            <a:xfrm>
              <a:off x="3321755" y="6243212"/>
              <a:ext cx="29080" cy="543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7" name="AutoShape 327"/>
            <p:cNvSpPr>
              <a:spLocks noChangeArrowheads="1"/>
            </p:cNvSpPr>
            <p:nvPr/>
          </p:nvSpPr>
          <p:spPr bwMode="auto">
            <a:xfrm rot="10795956" flipH="1">
              <a:off x="3109684" y="6186905"/>
              <a:ext cx="100007" cy="17086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8" name="Line 328"/>
            <p:cNvSpPr>
              <a:spLocks noChangeShapeType="1"/>
            </p:cNvSpPr>
            <p:nvPr/>
          </p:nvSpPr>
          <p:spPr bwMode="auto">
            <a:xfrm flipH="1">
              <a:off x="3889169" y="5159802"/>
              <a:ext cx="0" cy="433946"/>
            </a:xfrm>
            <a:prstGeom prst="lin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89" name="AutoShape 330"/>
            <p:cNvSpPr>
              <a:spLocks noChangeArrowheads="1"/>
            </p:cNvSpPr>
            <p:nvPr/>
          </p:nvSpPr>
          <p:spPr bwMode="auto">
            <a:xfrm>
              <a:off x="2989818" y="5530646"/>
              <a:ext cx="55323" cy="75722"/>
            </a:xfrm>
            <a:prstGeom prst="flowChartConnector">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0" name="AutoShape 331"/>
            <p:cNvSpPr>
              <a:spLocks noChangeArrowheads="1"/>
            </p:cNvSpPr>
            <p:nvPr/>
          </p:nvSpPr>
          <p:spPr bwMode="auto">
            <a:xfrm>
              <a:off x="2309631" y="3550219"/>
              <a:ext cx="363854" cy="53005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1" name="AutoShape 332"/>
            <p:cNvSpPr>
              <a:spLocks noChangeArrowheads="1"/>
            </p:cNvSpPr>
            <p:nvPr/>
          </p:nvSpPr>
          <p:spPr bwMode="auto">
            <a:xfrm flipH="1">
              <a:off x="2053585" y="3548277"/>
              <a:ext cx="363854" cy="53005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2" name="AutoShape 333"/>
            <p:cNvSpPr>
              <a:spLocks noChangeArrowheads="1"/>
            </p:cNvSpPr>
            <p:nvPr/>
          </p:nvSpPr>
          <p:spPr bwMode="auto">
            <a:xfrm rot="16200000" flipH="1">
              <a:off x="709467" y="3697824"/>
              <a:ext cx="498020" cy="3872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3" name="AutoShape 334"/>
            <p:cNvSpPr>
              <a:spLocks noChangeArrowheads="1"/>
            </p:cNvSpPr>
            <p:nvPr/>
          </p:nvSpPr>
          <p:spPr bwMode="auto">
            <a:xfrm rot="5400000">
              <a:off x="3316025" y="3691999"/>
              <a:ext cx="498020" cy="3872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4" name="AutoShape 335"/>
            <p:cNvSpPr>
              <a:spLocks noChangeArrowheads="1"/>
            </p:cNvSpPr>
            <p:nvPr/>
          </p:nvSpPr>
          <p:spPr bwMode="auto">
            <a:xfrm>
              <a:off x="766265" y="5763638"/>
              <a:ext cx="217036" cy="597041"/>
            </a:xfrm>
            <a:prstGeom prst="upArrow">
              <a:avLst>
                <a:gd name="adj1" fmla="val 50000"/>
                <a:gd name="adj2" fmla="val 5024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5" name="AutoShape 336"/>
            <p:cNvSpPr>
              <a:spLocks noChangeArrowheads="1"/>
            </p:cNvSpPr>
            <p:nvPr/>
          </p:nvSpPr>
          <p:spPr bwMode="auto">
            <a:xfrm>
              <a:off x="3542338" y="4684111"/>
              <a:ext cx="217036" cy="597041"/>
            </a:xfrm>
            <a:prstGeom prst="upArrow">
              <a:avLst>
                <a:gd name="adj1" fmla="val 50000"/>
                <a:gd name="adj2" fmla="val 5024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996" name="AutoShape 337"/>
            <p:cNvSpPr>
              <a:spLocks noChangeArrowheads="1"/>
            </p:cNvSpPr>
            <p:nvPr/>
          </p:nvSpPr>
          <p:spPr bwMode="auto">
            <a:xfrm rot="16200000">
              <a:off x="2194673" y="5424873"/>
              <a:ext cx="498019" cy="38726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997" name="Group 338"/>
            <p:cNvGrpSpPr>
              <a:grpSpLocks/>
            </p:cNvGrpSpPr>
            <p:nvPr/>
          </p:nvGrpSpPr>
          <p:grpSpPr bwMode="auto">
            <a:xfrm>
              <a:off x="99554" y="3435664"/>
              <a:ext cx="3786778" cy="3042481"/>
              <a:chOff x="189" y="1111"/>
              <a:chExt cx="5339" cy="3134"/>
            </a:xfrm>
            <a:solidFill>
              <a:schemeClr val="bg1"/>
            </a:solidFill>
          </p:grpSpPr>
          <p:grpSp>
            <p:nvGrpSpPr>
              <p:cNvPr id="999" name="Group 339"/>
              <p:cNvGrpSpPr>
                <a:grpSpLocks/>
              </p:cNvGrpSpPr>
              <p:nvPr/>
            </p:nvGrpSpPr>
            <p:grpSpPr bwMode="auto">
              <a:xfrm>
                <a:off x="189" y="1111"/>
                <a:ext cx="5332" cy="3132"/>
                <a:chOff x="189" y="1111"/>
                <a:chExt cx="5332" cy="3132"/>
              </a:xfrm>
              <a:grpFill/>
            </p:grpSpPr>
            <p:sp>
              <p:nvSpPr>
                <p:cNvPr id="1001" name="Line 340"/>
                <p:cNvSpPr>
                  <a:spLocks noChangeShapeType="1"/>
                </p:cNvSpPr>
                <p:nvPr/>
              </p:nvSpPr>
              <p:spPr bwMode="auto">
                <a:xfrm>
                  <a:off x="189" y="1111"/>
                  <a:ext cx="0" cy="3132"/>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02" name="Line 341"/>
                <p:cNvSpPr>
                  <a:spLocks noChangeShapeType="1"/>
                </p:cNvSpPr>
                <p:nvPr/>
              </p:nvSpPr>
              <p:spPr bwMode="auto">
                <a:xfrm>
                  <a:off x="189" y="4243"/>
                  <a:ext cx="3951"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03" name="Line 342"/>
                <p:cNvSpPr>
                  <a:spLocks noChangeShapeType="1"/>
                </p:cNvSpPr>
                <p:nvPr/>
              </p:nvSpPr>
              <p:spPr bwMode="auto">
                <a:xfrm>
                  <a:off x="189" y="1115"/>
                  <a:ext cx="5332" cy="8"/>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00" name="Line 343"/>
              <p:cNvSpPr>
                <a:spLocks noChangeShapeType="1"/>
              </p:cNvSpPr>
              <p:nvPr/>
            </p:nvSpPr>
            <p:spPr bwMode="auto">
              <a:xfrm>
                <a:off x="5520" y="2685"/>
                <a:ext cx="8" cy="1560"/>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998" name="Oval 370"/>
            <p:cNvSpPr>
              <a:spLocks noChangeArrowheads="1"/>
            </p:cNvSpPr>
            <p:nvPr/>
          </p:nvSpPr>
          <p:spPr bwMode="auto">
            <a:xfrm>
              <a:off x="3030956" y="5389880"/>
              <a:ext cx="24824" cy="35920"/>
            </a:xfrm>
            <a:prstGeom prst="ellipse">
              <a:avLst/>
            </a:prstGeom>
            <a:solidFill>
              <a:schemeClr val="bg1"/>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grpSp>
        <p:nvGrpSpPr>
          <p:cNvPr id="1054" name="Group 1"/>
          <p:cNvGrpSpPr/>
          <p:nvPr/>
        </p:nvGrpSpPr>
        <p:grpSpPr>
          <a:xfrm>
            <a:off x="304800" y="1676400"/>
            <a:ext cx="4447801" cy="4699466"/>
            <a:chOff x="435606" y="3530566"/>
            <a:chExt cx="6267584" cy="8078978"/>
          </a:xfrm>
        </p:grpSpPr>
        <p:sp>
          <p:nvSpPr>
            <p:cNvPr id="1055" name="Arc 2"/>
            <p:cNvSpPr>
              <a:spLocks/>
            </p:cNvSpPr>
            <p:nvPr/>
          </p:nvSpPr>
          <p:spPr bwMode="auto">
            <a:xfrm rot="18720867">
              <a:off x="4049550" y="4568030"/>
              <a:ext cx="463550" cy="503237"/>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56" name="Arc 3"/>
            <p:cNvSpPr>
              <a:spLocks/>
            </p:cNvSpPr>
            <p:nvPr/>
          </p:nvSpPr>
          <p:spPr bwMode="auto">
            <a:xfrm rot="18720867">
              <a:off x="3873337" y="4060031"/>
              <a:ext cx="852487" cy="927100"/>
            </a:xfrm>
            <a:custGeom>
              <a:avLst/>
              <a:gdLst>
                <a:gd name="G0" fmla="+- 0 0 0"/>
                <a:gd name="G1" fmla="+- 21188 0 0"/>
                <a:gd name="G2" fmla="+- 21600 0 0"/>
                <a:gd name="T0" fmla="*/ 4196 w 21319"/>
                <a:gd name="T1" fmla="*/ 0 h 21188"/>
                <a:gd name="T2" fmla="*/ 21319 w 21319"/>
                <a:gd name="T3" fmla="*/ 17714 h 21188"/>
                <a:gd name="T4" fmla="*/ 0 w 21319"/>
                <a:gd name="T5" fmla="*/ 21188 h 21188"/>
              </a:gdLst>
              <a:ahLst/>
              <a:cxnLst>
                <a:cxn ang="0">
                  <a:pos x="T0" y="T1"/>
                </a:cxn>
                <a:cxn ang="0">
                  <a:pos x="T2" y="T3"/>
                </a:cxn>
                <a:cxn ang="0">
                  <a:pos x="T4" y="T5"/>
                </a:cxn>
              </a:cxnLst>
              <a:rect l="0" t="0" r="r" b="b"/>
              <a:pathLst>
                <a:path w="21319" h="21188" fill="none" extrusionOk="0">
                  <a:moveTo>
                    <a:pt x="4196" y="-1"/>
                  </a:moveTo>
                  <a:cubicBezTo>
                    <a:pt x="13041" y="1751"/>
                    <a:pt x="19868" y="8813"/>
                    <a:pt x="21318" y="17714"/>
                  </a:cubicBezTo>
                </a:path>
                <a:path w="21319" h="21188" stroke="0" extrusionOk="0">
                  <a:moveTo>
                    <a:pt x="4196" y="-1"/>
                  </a:moveTo>
                  <a:cubicBezTo>
                    <a:pt x="13041" y="1751"/>
                    <a:pt x="19868" y="8813"/>
                    <a:pt x="21318" y="17714"/>
                  </a:cubicBezTo>
                  <a:lnTo>
                    <a:pt x="0" y="21188"/>
                  </a:lnTo>
                  <a:close/>
                </a:path>
              </a:pathLst>
            </a:cu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1057" name="Group 4"/>
            <p:cNvGrpSpPr>
              <a:grpSpLocks/>
            </p:cNvGrpSpPr>
            <p:nvPr/>
          </p:nvGrpSpPr>
          <p:grpSpPr bwMode="auto">
            <a:xfrm rot="19401158">
              <a:off x="2477131" y="3871912"/>
              <a:ext cx="123825" cy="766762"/>
              <a:chOff x="2249" y="2083"/>
              <a:chExt cx="78" cy="483"/>
            </a:xfrm>
          </p:grpSpPr>
          <p:sp>
            <p:nvSpPr>
              <p:cNvPr id="1101" name="Line 5"/>
              <p:cNvSpPr>
                <a:spLocks noChangeShapeType="1"/>
              </p:cNvSpPr>
              <p:nvPr/>
            </p:nvSpPr>
            <p:spPr bwMode="auto">
              <a:xfrm>
                <a:off x="2291" y="212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02" name="Oval 6"/>
              <p:cNvSpPr>
                <a:spLocks noChangeArrowheads="1"/>
              </p:cNvSpPr>
              <p:nvPr/>
            </p:nvSpPr>
            <p:spPr bwMode="auto">
              <a:xfrm rot="5400000">
                <a:off x="2252" y="2080"/>
                <a:ext cx="72" cy="78"/>
              </a:xfrm>
              <a:prstGeom prst="ellipse">
                <a:avLst/>
              </a:prstGeom>
              <a:solidFill>
                <a:schemeClr val="tx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58" name="AutoShape 7"/>
            <p:cNvSpPr>
              <a:spLocks noChangeArrowheads="1"/>
            </p:cNvSpPr>
            <p:nvPr/>
          </p:nvSpPr>
          <p:spPr bwMode="auto">
            <a:xfrm rot="10804044">
              <a:off x="1973893" y="4240212"/>
              <a:ext cx="255588" cy="55562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59" name="AutoShape 8"/>
            <p:cNvSpPr>
              <a:spLocks noChangeArrowheads="1"/>
            </p:cNvSpPr>
            <p:nvPr/>
          </p:nvSpPr>
          <p:spPr bwMode="auto">
            <a:xfrm>
              <a:off x="672143" y="4240212"/>
              <a:ext cx="1363663" cy="554037"/>
            </a:xfrm>
            <a:prstGeom prst="roundRect">
              <a:avLst>
                <a:gd name="adj" fmla="val 16667"/>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0" name="AutoShape 15"/>
            <p:cNvSpPr>
              <a:spLocks noChangeArrowheads="1"/>
            </p:cNvSpPr>
            <p:nvPr/>
          </p:nvSpPr>
          <p:spPr bwMode="auto">
            <a:xfrm rot="16199147">
              <a:off x="4486906" y="5086349"/>
              <a:ext cx="1363662" cy="554038"/>
            </a:xfrm>
            <a:prstGeom prst="roundRect">
              <a:avLst>
                <a:gd name="adj" fmla="val 16667"/>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1" name="AutoShape 16"/>
            <p:cNvSpPr>
              <a:spLocks noChangeArrowheads="1"/>
            </p:cNvSpPr>
            <p:nvPr/>
          </p:nvSpPr>
          <p:spPr bwMode="auto">
            <a:xfrm rot="5403192">
              <a:off x="5040150" y="4339430"/>
              <a:ext cx="255588" cy="55562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2" name="Rectangle 17"/>
            <p:cNvSpPr>
              <a:spLocks noChangeArrowheads="1"/>
            </p:cNvSpPr>
            <p:nvPr/>
          </p:nvSpPr>
          <p:spPr bwMode="auto">
            <a:xfrm rot="16199147">
              <a:off x="5128256" y="4587874"/>
              <a:ext cx="74612" cy="115888"/>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3" name="Rectangle 18"/>
            <p:cNvSpPr>
              <a:spLocks noChangeArrowheads="1"/>
            </p:cNvSpPr>
            <p:nvPr/>
          </p:nvSpPr>
          <p:spPr bwMode="auto">
            <a:xfrm rot="16199147">
              <a:off x="4609936" y="5040473"/>
              <a:ext cx="1143001" cy="65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solidFill>
                    <a:schemeClr val="tx1"/>
                  </a:solidFill>
                  <a:latin typeface="Times New Roman" pitchFamily="18" charset="0"/>
                </a:rPr>
                <a:t>Transit Vehicle</a:t>
              </a:r>
            </a:p>
          </p:txBody>
        </p:sp>
        <p:sp>
          <p:nvSpPr>
            <p:cNvPr id="1064" name="Line 19"/>
            <p:cNvSpPr>
              <a:spLocks noChangeShapeType="1"/>
            </p:cNvSpPr>
            <p:nvPr/>
          </p:nvSpPr>
          <p:spPr bwMode="auto">
            <a:xfrm flipV="1">
              <a:off x="635631" y="3575049"/>
              <a:ext cx="3113087" cy="3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5" name="Line 20"/>
            <p:cNvSpPr>
              <a:spLocks noChangeShapeType="1"/>
            </p:cNvSpPr>
            <p:nvPr/>
          </p:nvSpPr>
          <p:spPr bwMode="auto">
            <a:xfrm>
              <a:off x="3748718" y="3575049"/>
              <a:ext cx="0" cy="1627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6" name="Line 21"/>
            <p:cNvSpPr>
              <a:spLocks noChangeShapeType="1"/>
            </p:cNvSpPr>
            <p:nvPr/>
          </p:nvSpPr>
          <p:spPr bwMode="auto">
            <a:xfrm>
              <a:off x="4739318" y="3956049"/>
              <a:ext cx="3175" cy="1260475"/>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67" name="Line 22"/>
            <p:cNvSpPr>
              <a:spLocks noChangeShapeType="1"/>
            </p:cNvSpPr>
            <p:nvPr/>
          </p:nvSpPr>
          <p:spPr bwMode="auto">
            <a:xfrm>
              <a:off x="5729918" y="3575049"/>
              <a:ext cx="0" cy="163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1068" name="Group 24"/>
            <p:cNvGrpSpPr>
              <a:grpSpLocks/>
            </p:cNvGrpSpPr>
            <p:nvPr/>
          </p:nvGrpSpPr>
          <p:grpSpPr bwMode="auto">
            <a:xfrm rot="16200000">
              <a:off x="3901118" y="4794249"/>
              <a:ext cx="76200" cy="685800"/>
              <a:chOff x="2249" y="2083"/>
              <a:chExt cx="78" cy="483"/>
            </a:xfrm>
          </p:grpSpPr>
          <p:sp>
            <p:nvSpPr>
              <p:cNvPr id="1099" name="Line 25"/>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00" name="Oval 26"/>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69" name="Rectangle 27"/>
            <p:cNvSpPr>
              <a:spLocks noChangeArrowheads="1"/>
            </p:cNvSpPr>
            <p:nvPr/>
          </p:nvSpPr>
          <p:spPr bwMode="auto">
            <a:xfrm>
              <a:off x="4552244" y="6048893"/>
              <a:ext cx="2150946" cy="89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solidFill>
                    <a:schemeClr val="tx1"/>
                  </a:solidFill>
                  <a:latin typeface="Arial" pitchFamily="34" charset="0"/>
                  <a:cs typeface="Arial" pitchFamily="34" charset="0"/>
                </a:rPr>
                <a:t>Access Exit </a:t>
              </a:r>
              <a:r>
                <a:rPr lang="en-US" sz="1400" b="1" dirty="0">
                  <a:solidFill>
                    <a:schemeClr val="tx1"/>
                  </a:solidFill>
                  <a:latin typeface="Arial" pitchFamily="34" charset="0"/>
                  <a:cs typeface="Arial" pitchFamily="34" charset="0"/>
                </a:rPr>
                <a:t>Control</a:t>
              </a:r>
            </a:p>
          </p:txBody>
        </p:sp>
        <p:grpSp>
          <p:nvGrpSpPr>
            <p:cNvPr id="1070" name="Group 34"/>
            <p:cNvGrpSpPr>
              <a:grpSpLocks/>
            </p:cNvGrpSpPr>
            <p:nvPr/>
          </p:nvGrpSpPr>
          <p:grpSpPr bwMode="auto">
            <a:xfrm rot="5413890">
              <a:off x="5465600" y="3382167"/>
              <a:ext cx="76200" cy="766763"/>
              <a:chOff x="2249" y="2083"/>
              <a:chExt cx="78" cy="483"/>
            </a:xfrm>
          </p:grpSpPr>
          <p:sp>
            <p:nvSpPr>
              <p:cNvPr id="1097" name="Line 35"/>
              <p:cNvSpPr>
                <a:spLocks noChangeShapeType="1"/>
              </p:cNvSpPr>
              <p:nvPr/>
            </p:nvSpPr>
            <p:spPr bwMode="auto">
              <a:xfrm>
                <a:off x="2291" y="2124"/>
                <a:ext cx="0" cy="44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8" name="Oval 36"/>
              <p:cNvSpPr>
                <a:spLocks noChangeArrowheads="1"/>
              </p:cNvSpPr>
              <p:nvPr/>
            </p:nvSpPr>
            <p:spPr bwMode="auto">
              <a:xfrm rot="5400000">
                <a:off x="2252" y="2080"/>
                <a:ext cx="72" cy="78"/>
              </a:xfrm>
              <a:prstGeom prst="ellipse">
                <a:avLst/>
              </a:prstGeom>
              <a:solidFill>
                <a:schemeClr val="tx2"/>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71" name="Oval 38"/>
            <p:cNvSpPr>
              <a:spLocks noChangeArrowheads="1"/>
            </p:cNvSpPr>
            <p:nvPr/>
          </p:nvSpPr>
          <p:spPr bwMode="auto">
            <a:xfrm rot="10800000">
              <a:off x="5082218" y="3748087"/>
              <a:ext cx="114300" cy="1238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2" name="Oval 39"/>
            <p:cNvSpPr>
              <a:spLocks noChangeArrowheads="1"/>
            </p:cNvSpPr>
            <p:nvPr/>
          </p:nvSpPr>
          <p:spPr bwMode="auto">
            <a:xfrm rot="10800000">
              <a:off x="4197981" y="5016499"/>
              <a:ext cx="114300" cy="123825"/>
            </a:xfrm>
            <a:prstGeom prst="ellipse">
              <a:avLst/>
            </a:prstGeom>
            <a:solidFill>
              <a:srgbClr val="FF66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3" name="Arc 44"/>
            <p:cNvSpPr>
              <a:spLocks/>
            </p:cNvSpPr>
            <p:nvPr/>
          </p:nvSpPr>
          <p:spPr bwMode="auto">
            <a:xfrm rot="18720867">
              <a:off x="3845556" y="3524249"/>
              <a:ext cx="876300" cy="1006475"/>
            </a:xfrm>
            <a:custGeom>
              <a:avLst/>
              <a:gdLst>
                <a:gd name="G0" fmla="+- 22 0 0"/>
                <a:gd name="G1" fmla="+- 21600 0 0"/>
                <a:gd name="G2" fmla="+- 21600 0 0"/>
                <a:gd name="T0" fmla="*/ 0 w 21622"/>
                <a:gd name="T1" fmla="*/ 0 h 24122"/>
                <a:gd name="T2" fmla="*/ 21474 w 21622"/>
                <a:gd name="T3" fmla="*/ 24122 h 24122"/>
                <a:gd name="T4" fmla="*/ 22 w 21622"/>
                <a:gd name="T5" fmla="*/ 21600 h 24122"/>
              </a:gdLst>
              <a:ahLst/>
              <a:cxnLst>
                <a:cxn ang="0">
                  <a:pos x="T0" y="T1"/>
                </a:cxn>
                <a:cxn ang="0">
                  <a:pos x="T2" y="T3"/>
                </a:cxn>
                <a:cxn ang="0">
                  <a:pos x="T4" y="T5"/>
                </a:cxn>
              </a:cxnLst>
              <a:rect l="0" t="0" r="r" b="b"/>
              <a:pathLst>
                <a:path w="21622" h="24122" fill="none" extrusionOk="0">
                  <a:moveTo>
                    <a:pt x="0" y="0"/>
                  </a:moveTo>
                  <a:cubicBezTo>
                    <a:pt x="7" y="0"/>
                    <a:pt x="14" y="-1"/>
                    <a:pt x="22" y="0"/>
                  </a:cubicBezTo>
                  <a:cubicBezTo>
                    <a:pt x="11951" y="0"/>
                    <a:pt x="21622" y="9670"/>
                    <a:pt x="21622" y="21600"/>
                  </a:cubicBezTo>
                  <a:cubicBezTo>
                    <a:pt x="21622" y="22442"/>
                    <a:pt x="21572" y="23284"/>
                    <a:pt x="21474" y="24122"/>
                  </a:cubicBezTo>
                </a:path>
                <a:path w="21622" h="24122" stroke="0" extrusionOk="0">
                  <a:moveTo>
                    <a:pt x="0" y="0"/>
                  </a:moveTo>
                  <a:cubicBezTo>
                    <a:pt x="7" y="0"/>
                    <a:pt x="14" y="-1"/>
                    <a:pt x="22" y="0"/>
                  </a:cubicBezTo>
                  <a:cubicBezTo>
                    <a:pt x="11951" y="0"/>
                    <a:pt x="21622" y="9670"/>
                    <a:pt x="21622" y="21600"/>
                  </a:cubicBezTo>
                  <a:cubicBezTo>
                    <a:pt x="21622" y="22442"/>
                    <a:pt x="21572" y="23284"/>
                    <a:pt x="21474" y="24122"/>
                  </a:cubicBezTo>
                  <a:lnTo>
                    <a:pt x="22" y="21600"/>
                  </a:lnTo>
                  <a:close/>
                </a:path>
              </a:pathLst>
            </a:cu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4" name="Arc 46"/>
            <p:cNvSpPr>
              <a:spLocks/>
            </p:cNvSpPr>
            <p:nvPr/>
          </p:nvSpPr>
          <p:spPr bwMode="auto">
            <a:xfrm rot="8000514">
              <a:off x="4622637" y="4453730"/>
              <a:ext cx="1131888" cy="1203325"/>
            </a:xfrm>
            <a:custGeom>
              <a:avLst/>
              <a:gdLst>
                <a:gd name="G0" fmla="+- 0 0 0"/>
                <a:gd name="G1" fmla="+- 21576 0 0"/>
                <a:gd name="G2" fmla="+- 21600 0 0"/>
                <a:gd name="T0" fmla="*/ 1027 w 21600"/>
                <a:gd name="T1" fmla="*/ 0 h 21801"/>
                <a:gd name="T2" fmla="*/ 21599 w 21600"/>
                <a:gd name="T3" fmla="*/ 21801 h 21801"/>
                <a:gd name="T4" fmla="*/ 0 w 21600"/>
                <a:gd name="T5" fmla="*/ 21576 h 21801"/>
              </a:gdLst>
              <a:ahLst/>
              <a:cxnLst>
                <a:cxn ang="0">
                  <a:pos x="T0" y="T1"/>
                </a:cxn>
                <a:cxn ang="0">
                  <a:pos x="T2" y="T3"/>
                </a:cxn>
                <a:cxn ang="0">
                  <a:pos x="T4" y="T5"/>
                </a:cxn>
              </a:cxnLst>
              <a:rect l="0" t="0" r="r" b="b"/>
              <a:pathLst>
                <a:path w="21600" h="21801" fill="none" extrusionOk="0">
                  <a:moveTo>
                    <a:pt x="1026" y="0"/>
                  </a:moveTo>
                  <a:cubicBezTo>
                    <a:pt x="12544" y="548"/>
                    <a:pt x="21600" y="10045"/>
                    <a:pt x="21600" y="21576"/>
                  </a:cubicBezTo>
                  <a:cubicBezTo>
                    <a:pt x="21600" y="21651"/>
                    <a:pt x="21599" y="21726"/>
                    <a:pt x="21598" y="21800"/>
                  </a:cubicBezTo>
                </a:path>
                <a:path w="21600" h="21801" stroke="0" extrusionOk="0">
                  <a:moveTo>
                    <a:pt x="1026" y="0"/>
                  </a:moveTo>
                  <a:cubicBezTo>
                    <a:pt x="12544" y="548"/>
                    <a:pt x="21600" y="10045"/>
                    <a:pt x="21600" y="21576"/>
                  </a:cubicBezTo>
                  <a:cubicBezTo>
                    <a:pt x="21600" y="21651"/>
                    <a:pt x="21599" y="21726"/>
                    <a:pt x="21598" y="21800"/>
                  </a:cubicBezTo>
                  <a:lnTo>
                    <a:pt x="0" y="21576"/>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5" name="Arc 47"/>
            <p:cNvSpPr>
              <a:spLocks/>
            </p:cNvSpPr>
            <p:nvPr/>
          </p:nvSpPr>
          <p:spPr bwMode="auto">
            <a:xfrm rot="8000514">
              <a:off x="4713918" y="4214812"/>
              <a:ext cx="874713" cy="909637"/>
            </a:xfrm>
            <a:custGeom>
              <a:avLst/>
              <a:gdLst>
                <a:gd name="G0" fmla="+- 0 0 0"/>
                <a:gd name="G1" fmla="+- 21600 0 0"/>
                <a:gd name="G2" fmla="+- 21600 0 0"/>
                <a:gd name="T0" fmla="*/ 138 w 21600"/>
                <a:gd name="T1" fmla="*/ 0 h 21825"/>
                <a:gd name="T2" fmla="*/ 21599 w 21600"/>
                <a:gd name="T3" fmla="*/ 21825 h 21825"/>
                <a:gd name="T4" fmla="*/ 0 w 21600"/>
                <a:gd name="T5" fmla="*/ 21600 h 21825"/>
              </a:gdLst>
              <a:ahLst/>
              <a:cxnLst>
                <a:cxn ang="0">
                  <a:pos x="T0" y="T1"/>
                </a:cxn>
                <a:cxn ang="0">
                  <a:pos x="T2" y="T3"/>
                </a:cxn>
                <a:cxn ang="0">
                  <a:pos x="T4" y="T5"/>
                </a:cxn>
              </a:cxnLst>
              <a:rect l="0" t="0" r="r" b="b"/>
              <a:pathLst>
                <a:path w="21600" h="21825" fill="none" extrusionOk="0">
                  <a:moveTo>
                    <a:pt x="137" y="0"/>
                  </a:moveTo>
                  <a:cubicBezTo>
                    <a:pt x="12013" y="76"/>
                    <a:pt x="21600" y="9724"/>
                    <a:pt x="21600" y="21600"/>
                  </a:cubicBezTo>
                  <a:cubicBezTo>
                    <a:pt x="21600" y="21675"/>
                    <a:pt x="21599" y="21750"/>
                    <a:pt x="21598" y="21824"/>
                  </a:cubicBezTo>
                </a:path>
                <a:path w="21600" h="21825" stroke="0" extrusionOk="0">
                  <a:moveTo>
                    <a:pt x="137" y="0"/>
                  </a:moveTo>
                  <a:cubicBezTo>
                    <a:pt x="12013" y="76"/>
                    <a:pt x="21600" y="9724"/>
                    <a:pt x="21600" y="21600"/>
                  </a:cubicBezTo>
                  <a:cubicBezTo>
                    <a:pt x="21600" y="21675"/>
                    <a:pt x="21599" y="21750"/>
                    <a:pt x="21598" y="21824"/>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6" name="Arc 48"/>
            <p:cNvSpPr>
              <a:spLocks/>
            </p:cNvSpPr>
            <p:nvPr/>
          </p:nvSpPr>
          <p:spPr bwMode="auto">
            <a:xfrm rot="8000514">
              <a:off x="4906006" y="3746499"/>
              <a:ext cx="461962" cy="503238"/>
            </a:xfrm>
            <a:custGeom>
              <a:avLst/>
              <a:gdLst>
                <a:gd name="G0" fmla="+- 128 0 0"/>
                <a:gd name="G1" fmla="+- 21600 0 0"/>
                <a:gd name="G2" fmla="+- 21600 0 0"/>
                <a:gd name="T0" fmla="*/ 0 w 21728"/>
                <a:gd name="T1" fmla="*/ 0 h 26327"/>
                <a:gd name="T2" fmla="*/ 21205 w 21728"/>
                <a:gd name="T3" fmla="*/ 26327 h 26327"/>
                <a:gd name="T4" fmla="*/ 128 w 21728"/>
                <a:gd name="T5" fmla="*/ 21600 h 26327"/>
              </a:gdLst>
              <a:ahLst/>
              <a:cxnLst>
                <a:cxn ang="0">
                  <a:pos x="T0" y="T1"/>
                </a:cxn>
                <a:cxn ang="0">
                  <a:pos x="T2" y="T3"/>
                </a:cxn>
                <a:cxn ang="0">
                  <a:pos x="T4" y="T5"/>
                </a:cxn>
              </a:cxnLst>
              <a:rect l="0" t="0" r="r" b="b"/>
              <a:pathLst>
                <a:path w="21728" h="26327" fill="none" extrusionOk="0">
                  <a:moveTo>
                    <a:pt x="0" y="0"/>
                  </a:moveTo>
                  <a:cubicBezTo>
                    <a:pt x="42" y="0"/>
                    <a:pt x="85" y="-1"/>
                    <a:pt x="128" y="0"/>
                  </a:cubicBezTo>
                  <a:cubicBezTo>
                    <a:pt x="12057" y="0"/>
                    <a:pt x="21728" y="9670"/>
                    <a:pt x="21728" y="21600"/>
                  </a:cubicBezTo>
                  <a:cubicBezTo>
                    <a:pt x="21728" y="23190"/>
                    <a:pt x="21552" y="24775"/>
                    <a:pt x="21204" y="26326"/>
                  </a:cubicBezTo>
                </a:path>
                <a:path w="21728" h="26327" stroke="0" extrusionOk="0">
                  <a:moveTo>
                    <a:pt x="0" y="0"/>
                  </a:moveTo>
                  <a:cubicBezTo>
                    <a:pt x="42" y="0"/>
                    <a:pt x="85" y="-1"/>
                    <a:pt x="128" y="0"/>
                  </a:cubicBezTo>
                  <a:cubicBezTo>
                    <a:pt x="12057" y="0"/>
                    <a:pt x="21728" y="9670"/>
                    <a:pt x="21728" y="21600"/>
                  </a:cubicBezTo>
                  <a:cubicBezTo>
                    <a:pt x="21728" y="23190"/>
                    <a:pt x="21552" y="24775"/>
                    <a:pt x="21204" y="26326"/>
                  </a:cubicBezTo>
                  <a:lnTo>
                    <a:pt x="128"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7" name="Arc 49"/>
            <p:cNvSpPr>
              <a:spLocks/>
            </p:cNvSpPr>
            <p:nvPr/>
          </p:nvSpPr>
          <p:spPr bwMode="auto">
            <a:xfrm rot="8000514">
              <a:off x="4781387" y="3975893"/>
              <a:ext cx="709613" cy="682625"/>
            </a:xfrm>
            <a:custGeom>
              <a:avLst/>
              <a:gdLst>
                <a:gd name="G0" fmla="+- 1434 0 0"/>
                <a:gd name="G1" fmla="+- 21600 0 0"/>
                <a:gd name="G2" fmla="+- 21600 0 0"/>
                <a:gd name="T0" fmla="*/ 0 w 23034"/>
                <a:gd name="T1" fmla="*/ 48 h 23534"/>
                <a:gd name="T2" fmla="*/ 22947 w 23034"/>
                <a:gd name="T3" fmla="*/ 23534 h 23534"/>
                <a:gd name="T4" fmla="*/ 1434 w 23034"/>
                <a:gd name="T5" fmla="*/ 21600 h 23534"/>
              </a:gdLst>
              <a:ahLst/>
              <a:cxnLst>
                <a:cxn ang="0">
                  <a:pos x="T0" y="T1"/>
                </a:cxn>
                <a:cxn ang="0">
                  <a:pos x="T2" y="T3"/>
                </a:cxn>
                <a:cxn ang="0">
                  <a:pos x="T4" y="T5"/>
                </a:cxn>
              </a:cxnLst>
              <a:rect l="0" t="0" r="r" b="b"/>
              <a:pathLst>
                <a:path w="23034" h="23534" fill="none" extrusionOk="0">
                  <a:moveTo>
                    <a:pt x="-1" y="47"/>
                  </a:moveTo>
                  <a:cubicBezTo>
                    <a:pt x="477" y="15"/>
                    <a:pt x="955" y="-1"/>
                    <a:pt x="1434" y="0"/>
                  </a:cubicBezTo>
                  <a:cubicBezTo>
                    <a:pt x="13363" y="0"/>
                    <a:pt x="23034" y="9670"/>
                    <a:pt x="23034" y="21600"/>
                  </a:cubicBezTo>
                  <a:cubicBezTo>
                    <a:pt x="23034" y="22245"/>
                    <a:pt x="23005" y="22890"/>
                    <a:pt x="22947" y="23534"/>
                  </a:cubicBezTo>
                </a:path>
                <a:path w="23034" h="23534" stroke="0" extrusionOk="0">
                  <a:moveTo>
                    <a:pt x="-1" y="47"/>
                  </a:moveTo>
                  <a:cubicBezTo>
                    <a:pt x="477" y="15"/>
                    <a:pt x="955" y="-1"/>
                    <a:pt x="1434" y="0"/>
                  </a:cubicBezTo>
                  <a:cubicBezTo>
                    <a:pt x="13363" y="0"/>
                    <a:pt x="23034" y="9670"/>
                    <a:pt x="23034" y="21600"/>
                  </a:cubicBezTo>
                  <a:cubicBezTo>
                    <a:pt x="23034" y="22245"/>
                    <a:pt x="23005" y="22890"/>
                    <a:pt x="22947" y="23534"/>
                  </a:cubicBezTo>
                  <a:lnTo>
                    <a:pt x="1434"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8" name="AutoShape 52"/>
            <p:cNvSpPr>
              <a:spLocks noChangeArrowheads="1"/>
            </p:cNvSpPr>
            <p:nvPr/>
          </p:nvSpPr>
          <p:spPr bwMode="auto">
            <a:xfrm>
              <a:off x="776918" y="3879849"/>
              <a:ext cx="333375" cy="180975"/>
            </a:xfrm>
            <a:prstGeom prst="roundRect">
              <a:avLst>
                <a:gd name="adj" fmla="val 16667"/>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79" name="AutoShape 53"/>
            <p:cNvSpPr>
              <a:spLocks noChangeArrowheads="1"/>
            </p:cNvSpPr>
            <p:nvPr/>
          </p:nvSpPr>
          <p:spPr bwMode="auto">
            <a:xfrm>
              <a:off x="1300793" y="3879849"/>
              <a:ext cx="333375" cy="180975"/>
            </a:xfrm>
            <a:prstGeom prst="roundRect">
              <a:avLst>
                <a:gd name="adj" fmla="val 16667"/>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0" name="AutoShape 54"/>
            <p:cNvSpPr>
              <a:spLocks noChangeArrowheads="1"/>
            </p:cNvSpPr>
            <p:nvPr/>
          </p:nvSpPr>
          <p:spPr bwMode="auto">
            <a:xfrm>
              <a:off x="1853243" y="3879849"/>
              <a:ext cx="333375" cy="180975"/>
            </a:xfrm>
            <a:prstGeom prst="roundRect">
              <a:avLst>
                <a:gd name="adj" fmla="val 16667"/>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nvGrpSpPr>
            <p:cNvPr id="1081" name="Group 55"/>
            <p:cNvGrpSpPr>
              <a:grpSpLocks/>
            </p:cNvGrpSpPr>
            <p:nvPr/>
          </p:nvGrpSpPr>
          <p:grpSpPr bwMode="auto">
            <a:xfrm>
              <a:off x="1737356" y="4240212"/>
              <a:ext cx="1052512" cy="555625"/>
              <a:chOff x="989" y="2579"/>
              <a:chExt cx="663" cy="350"/>
            </a:xfrm>
          </p:grpSpPr>
          <p:sp>
            <p:nvSpPr>
              <p:cNvPr id="1091" name="Oval 56"/>
              <p:cNvSpPr>
                <a:spLocks noChangeArrowheads="1"/>
              </p:cNvSpPr>
              <p:nvPr/>
            </p:nvSpPr>
            <p:spPr bwMode="auto">
              <a:xfrm>
                <a:off x="1580" y="2730"/>
                <a:ext cx="72" cy="78"/>
              </a:xfrm>
              <a:prstGeom prst="ellipse">
                <a:avLst/>
              </a:prstGeom>
              <a:solidFill>
                <a:srgbClr val="FFCC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2" name="Arc 57"/>
              <p:cNvSpPr>
                <a:spLocks/>
              </p:cNvSpPr>
              <p:nvPr/>
            </p:nvSpPr>
            <p:spPr bwMode="auto">
              <a:xfrm rot="-8106075">
                <a:off x="989" y="2660"/>
                <a:ext cx="227" cy="232"/>
              </a:xfrm>
              <a:custGeom>
                <a:avLst/>
                <a:gdLst>
                  <a:gd name="G0" fmla="+- 128 0 0"/>
                  <a:gd name="G1" fmla="+- 21600 0 0"/>
                  <a:gd name="G2" fmla="+- 21600 0 0"/>
                  <a:gd name="T0" fmla="*/ 0 w 21728"/>
                  <a:gd name="T1" fmla="*/ 0 h 21825"/>
                  <a:gd name="T2" fmla="*/ 21727 w 21728"/>
                  <a:gd name="T3" fmla="*/ 21825 h 21825"/>
                  <a:gd name="T4" fmla="*/ 128 w 21728"/>
                  <a:gd name="T5" fmla="*/ 21600 h 21825"/>
                </a:gdLst>
                <a:ahLst/>
                <a:cxnLst>
                  <a:cxn ang="0">
                    <a:pos x="T0" y="T1"/>
                  </a:cxn>
                  <a:cxn ang="0">
                    <a:pos x="T2" y="T3"/>
                  </a:cxn>
                  <a:cxn ang="0">
                    <a:pos x="T4" y="T5"/>
                  </a:cxn>
                </a:cxnLst>
                <a:rect l="0" t="0" r="r" b="b"/>
                <a:pathLst>
                  <a:path w="21728" h="21825" fill="none" extrusionOk="0">
                    <a:moveTo>
                      <a:pt x="0" y="0"/>
                    </a:moveTo>
                    <a:cubicBezTo>
                      <a:pt x="42" y="0"/>
                      <a:pt x="85" y="-1"/>
                      <a:pt x="128" y="0"/>
                    </a:cubicBezTo>
                    <a:cubicBezTo>
                      <a:pt x="12057" y="0"/>
                      <a:pt x="21728" y="9670"/>
                      <a:pt x="21728" y="21600"/>
                    </a:cubicBezTo>
                    <a:cubicBezTo>
                      <a:pt x="21728" y="21675"/>
                      <a:pt x="21727" y="21750"/>
                      <a:pt x="21726" y="21824"/>
                    </a:cubicBezTo>
                  </a:path>
                  <a:path w="21728" h="21825" stroke="0" extrusionOk="0">
                    <a:moveTo>
                      <a:pt x="0" y="0"/>
                    </a:moveTo>
                    <a:cubicBezTo>
                      <a:pt x="42" y="0"/>
                      <a:pt x="85" y="-1"/>
                      <a:pt x="128" y="0"/>
                    </a:cubicBezTo>
                    <a:cubicBezTo>
                      <a:pt x="12057" y="0"/>
                      <a:pt x="21728" y="9670"/>
                      <a:pt x="21728" y="21600"/>
                    </a:cubicBezTo>
                    <a:cubicBezTo>
                      <a:pt x="21728" y="21675"/>
                      <a:pt x="21727" y="21750"/>
                      <a:pt x="21726" y="21824"/>
                    </a:cubicBezTo>
                    <a:lnTo>
                      <a:pt x="128" y="21600"/>
                    </a:lnTo>
                    <a:close/>
                  </a:path>
                </a:pathLst>
              </a:custGeom>
              <a:noFill/>
              <a:ln w="12700">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3" name="Arc 58"/>
              <p:cNvSpPr>
                <a:spLocks/>
              </p:cNvSpPr>
              <p:nvPr/>
            </p:nvSpPr>
            <p:spPr bwMode="auto">
              <a:xfrm rot="-8106075">
                <a:off x="1288" y="2715"/>
                <a:ext cx="119" cy="118"/>
              </a:xfrm>
              <a:custGeom>
                <a:avLst/>
                <a:gdLst>
                  <a:gd name="G0" fmla="+- 128 0 0"/>
                  <a:gd name="G1" fmla="+- 21600 0 0"/>
                  <a:gd name="G2" fmla="+- 21600 0 0"/>
                  <a:gd name="T0" fmla="*/ 0 w 21728"/>
                  <a:gd name="T1" fmla="*/ 0 h 24267"/>
                  <a:gd name="T2" fmla="*/ 21563 w 21728"/>
                  <a:gd name="T3" fmla="*/ 24267 h 24267"/>
                  <a:gd name="T4" fmla="*/ 128 w 21728"/>
                  <a:gd name="T5" fmla="*/ 21600 h 24267"/>
                </a:gdLst>
                <a:ahLst/>
                <a:cxnLst>
                  <a:cxn ang="0">
                    <a:pos x="T0" y="T1"/>
                  </a:cxn>
                  <a:cxn ang="0">
                    <a:pos x="T2" y="T3"/>
                  </a:cxn>
                  <a:cxn ang="0">
                    <a:pos x="T4" y="T5"/>
                  </a:cxn>
                </a:cxnLst>
                <a:rect l="0" t="0" r="r" b="b"/>
                <a:pathLst>
                  <a:path w="21728" h="24267" fill="none" extrusionOk="0">
                    <a:moveTo>
                      <a:pt x="0" y="0"/>
                    </a:moveTo>
                    <a:cubicBezTo>
                      <a:pt x="42" y="0"/>
                      <a:pt x="85" y="-1"/>
                      <a:pt x="128" y="0"/>
                    </a:cubicBezTo>
                    <a:cubicBezTo>
                      <a:pt x="12057" y="0"/>
                      <a:pt x="21728" y="9670"/>
                      <a:pt x="21728" y="21600"/>
                    </a:cubicBezTo>
                    <a:cubicBezTo>
                      <a:pt x="21728" y="22491"/>
                      <a:pt x="21672" y="23382"/>
                      <a:pt x="21562" y="24266"/>
                    </a:cubicBezTo>
                  </a:path>
                  <a:path w="21728" h="24267" stroke="0" extrusionOk="0">
                    <a:moveTo>
                      <a:pt x="0" y="0"/>
                    </a:moveTo>
                    <a:cubicBezTo>
                      <a:pt x="42" y="0"/>
                      <a:pt x="85" y="-1"/>
                      <a:pt x="128" y="0"/>
                    </a:cubicBezTo>
                    <a:cubicBezTo>
                      <a:pt x="12057" y="0"/>
                      <a:pt x="21728" y="9670"/>
                      <a:pt x="21728" y="21600"/>
                    </a:cubicBezTo>
                    <a:cubicBezTo>
                      <a:pt x="21728" y="22491"/>
                      <a:pt x="21672" y="23382"/>
                      <a:pt x="21562" y="24266"/>
                    </a:cubicBezTo>
                    <a:lnTo>
                      <a:pt x="128" y="21600"/>
                    </a:lnTo>
                    <a:close/>
                  </a:path>
                </a:pathLst>
              </a:custGeom>
              <a:noFill/>
              <a:ln w="12700">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4" name="Line 59"/>
              <p:cNvSpPr>
                <a:spLocks noChangeShapeType="1"/>
              </p:cNvSpPr>
              <p:nvPr/>
            </p:nvSpPr>
            <p:spPr bwMode="auto">
              <a:xfrm flipH="1">
                <a:off x="1062" y="2772"/>
                <a:ext cx="590" cy="157"/>
              </a:xfrm>
              <a:prstGeom prst="line">
                <a:avLst/>
              </a:prstGeom>
              <a:noFill/>
              <a:ln w="1270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5" name="Line 60"/>
              <p:cNvSpPr>
                <a:spLocks noChangeShapeType="1"/>
              </p:cNvSpPr>
              <p:nvPr/>
            </p:nvSpPr>
            <p:spPr bwMode="auto">
              <a:xfrm flipH="1" flipV="1">
                <a:off x="1062" y="2579"/>
                <a:ext cx="518" cy="179"/>
              </a:xfrm>
              <a:prstGeom prst="line">
                <a:avLst/>
              </a:prstGeom>
              <a:noFill/>
              <a:ln w="1270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96" name="Arc 61"/>
              <p:cNvSpPr>
                <a:spLocks/>
              </p:cNvSpPr>
              <p:nvPr/>
            </p:nvSpPr>
            <p:spPr bwMode="auto">
              <a:xfrm rot="-8106075">
                <a:off x="1126" y="2680"/>
                <a:ext cx="172" cy="186"/>
              </a:xfrm>
              <a:custGeom>
                <a:avLst/>
                <a:gdLst>
                  <a:gd name="G0" fmla="+- 827 0 0"/>
                  <a:gd name="G1" fmla="+- 21600 0 0"/>
                  <a:gd name="G2" fmla="+- 21600 0 0"/>
                  <a:gd name="T0" fmla="*/ 0 w 22427"/>
                  <a:gd name="T1" fmla="*/ 16 h 21825"/>
                  <a:gd name="T2" fmla="*/ 22426 w 22427"/>
                  <a:gd name="T3" fmla="*/ 21825 h 21825"/>
                  <a:gd name="T4" fmla="*/ 827 w 22427"/>
                  <a:gd name="T5" fmla="*/ 21600 h 21825"/>
                </a:gdLst>
                <a:ahLst/>
                <a:cxnLst>
                  <a:cxn ang="0">
                    <a:pos x="T0" y="T1"/>
                  </a:cxn>
                  <a:cxn ang="0">
                    <a:pos x="T2" y="T3"/>
                  </a:cxn>
                  <a:cxn ang="0">
                    <a:pos x="T4" y="T5"/>
                  </a:cxn>
                </a:cxnLst>
                <a:rect l="0" t="0" r="r" b="b"/>
                <a:pathLst>
                  <a:path w="22427" h="21825" fill="none" extrusionOk="0">
                    <a:moveTo>
                      <a:pt x="-1" y="15"/>
                    </a:moveTo>
                    <a:cubicBezTo>
                      <a:pt x="275" y="5"/>
                      <a:pt x="551" y="-1"/>
                      <a:pt x="827" y="0"/>
                    </a:cubicBezTo>
                    <a:cubicBezTo>
                      <a:pt x="12756" y="0"/>
                      <a:pt x="22427" y="9670"/>
                      <a:pt x="22427" y="21600"/>
                    </a:cubicBezTo>
                    <a:cubicBezTo>
                      <a:pt x="22427" y="21675"/>
                      <a:pt x="22426" y="21750"/>
                      <a:pt x="22425" y="21824"/>
                    </a:cubicBezTo>
                  </a:path>
                  <a:path w="22427" h="21825" stroke="0" extrusionOk="0">
                    <a:moveTo>
                      <a:pt x="-1" y="15"/>
                    </a:moveTo>
                    <a:cubicBezTo>
                      <a:pt x="275" y="5"/>
                      <a:pt x="551" y="-1"/>
                      <a:pt x="827" y="0"/>
                    </a:cubicBezTo>
                    <a:cubicBezTo>
                      <a:pt x="12756" y="0"/>
                      <a:pt x="22427" y="9670"/>
                      <a:pt x="22427" y="21600"/>
                    </a:cubicBezTo>
                    <a:cubicBezTo>
                      <a:pt x="22427" y="21675"/>
                      <a:pt x="22426" y="21750"/>
                      <a:pt x="22425" y="21824"/>
                    </a:cubicBezTo>
                    <a:lnTo>
                      <a:pt x="827" y="21600"/>
                    </a:lnTo>
                    <a:close/>
                  </a:path>
                </a:pathLst>
              </a:custGeom>
              <a:noFill/>
              <a:ln w="12700">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grpSp>
        <p:sp>
          <p:nvSpPr>
            <p:cNvPr id="1082" name="Arc 62"/>
            <p:cNvSpPr>
              <a:spLocks/>
            </p:cNvSpPr>
            <p:nvPr/>
          </p:nvSpPr>
          <p:spPr bwMode="auto">
            <a:xfrm rot="13578989">
              <a:off x="425287" y="3858418"/>
              <a:ext cx="307975" cy="287337"/>
            </a:xfrm>
            <a:custGeom>
              <a:avLst/>
              <a:gdLst>
                <a:gd name="G0" fmla="+- 0 0 0"/>
                <a:gd name="G1" fmla="+- 20366 0 0"/>
                <a:gd name="G2" fmla="+- 21600 0 0"/>
                <a:gd name="T0" fmla="*/ 7195 w 21600"/>
                <a:gd name="T1" fmla="*/ 0 h 23655"/>
                <a:gd name="T2" fmla="*/ 21348 w 21600"/>
                <a:gd name="T3" fmla="*/ 23655 h 23655"/>
                <a:gd name="T4" fmla="*/ 0 w 21600"/>
                <a:gd name="T5" fmla="*/ 20366 h 23655"/>
              </a:gdLst>
              <a:ahLst/>
              <a:cxnLst>
                <a:cxn ang="0">
                  <a:pos x="T0" y="T1"/>
                </a:cxn>
                <a:cxn ang="0">
                  <a:pos x="T2" y="T3"/>
                </a:cxn>
                <a:cxn ang="0">
                  <a:pos x="T4" y="T5"/>
                </a:cxn>
              </a:cxnLst>
              <a:rect l="0" t="0" r="r" b="b"/>
              <a:pathLst>
                <a:path w="21600" h="23655" fill="none" extrusionOk="0">
                  <a:moveTo>
                    <a:pt x="7195" y="-1"/>
                  </a:moveTo>
                  <a:cubicBezTo>
                    <a:pt x="15827" y="3049"/>
                    <a:pt x="21600" y="11210"/>
                    <a:pt x="21600" y="20366"/>
                  </a:cubicBezTo>
                  <a:cubicBezTo>
                    <a:pt x="21600" y="21467"/>
                    <a:pt x="21515" y="22566"/>
                    <a:pt x="21348" y="23655"/>
                  </a:cubicBezTo>
                </a:path>
                <a:path w="21600" h="23655" stroke="0" extrusionOk="0">
                  <a:moveTo>
                    <a:pt x="7195" y="-1"/>
                  </a:moveTo>
                  <a:cubicBezTo>
                    <a:pt x="15827" y="3049"/>
                    <a:pt x="21600" y="11210"/>
                    <a:pt x="21600" y="20366"/>
                  </a:cubicBezTo>
                  <a:cubicBezTo>
                    <a:pt x="21600" y="21467"/>
                    <a:pt x="21515" y="22566"/>
                    <a:pt x="21348" y="23655"/>
                  </a:cubicBezTo>
                  <a:lnTo>
                    <a:pt x="0" y="20366"/>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3" name="Arc 63"/>
            <p:cNvSpPr>
              <a:spLocks/>
            </p:cNvSpPr>
            <p:nvPr/>
          </p:nvSpPr>
          <p:spPr bwMode="auto">
            <a:xfrm rot="8021011" flipH="1">
              <a:off x="2292187" y="3847305"/>
              <a:ext cx="236538" cy="238125"/>
            </a:xfrm>
            <a:custGeom>
              <a:avLst/>
              <a:gdLst>
                <a:gd name="G0" fmla="+- 872 0 0"/>
                <a:gd name="G1" fmla="+- 21600 0 0"/>
                <a:gd name="G2" fmla="+- 21600 0 0"/>
                <a:gd name="T0" fmla="*/ 0 w 22472"/>
                <a:gd name="T1" fmla="*/ 18 h 21725"/>
                <a:gd name="T2" fmla="*/ 22472 w 22472"/>
                <a:gd name="T3" fmla="*/ 21725 h 21725"/>
                <a:gd name="T4" fmla="*/ 872 w 22472"/>
                <a:gd name="T5" fmla="*/ 21600 h 21725"/>
              </a:gdLst>
              <a:ahLst/>
              <a:cxnLst>
                <a:cxn ang="0">
                  <a:pos x="T0" y="T1"/>
                </a:cxn>
                <a:cxn ang="0">
                  <a:pos x="T2" y="T3"/>
                </a:cxn>
                <a:cxn ang="0">
                  <a:pos x="T4" y="T5"/>
                </a:cxn>
              </a:cxnLst>
              <a:rect l="0" t="0" r="r" b="b"/>
              <a:pathLst>
                <a:path w="22472" h="21725" fill="none" extrusionOk="0">
                  <a:moveTo>
                    <a:pt x="-1" y="17"/>
                  </a:moveTo>
                  <a:cubicBezTo>
                    <a:pt x="290" y="5"/>
                    <a:pt x="581" y="-1"/>
                    <a:pt x="872" y="0"/>
                  </a:cubicBezTo>
                  <a:cubicBezTo>
                    <a:pt x="12801" y="0"/>
                    <a:pt x="22472" y="9670"/>
                    <a:pt x="22472" y="21600"/>
                  </a:cubicBezTo>
                  <a:cubicBezTo>
                    <a:pt x="22472" y="21641"/>
                    <a:pt x="22471" y="21683"/>
                    <a:pt x="22471" y="21724"/>
                  </a:cubicBezTo>
                </a:path>
                <a:path w="22472" h="21725" stroke="0" extrusionOk="0">
                  <a:moveTo>
                    <a:pt x="-1" y="17"/>
                  </a:moveTo>
                  <a:cubicBezTo>
                    <a:pt x="290" y="5"/>
                    <a:pt x="581" y="-1"/>
                    <a:pt x="872" y="0"/>
                  </a:cubicBezTo>
                  <a:cubicBezTo>
                    <a:pt x="12801" y="0"/>
                    <a:pt x="22472" y="9670"/>
                    <a:pt x="22472" y="21600"/>
                  </a:cubicBezTo>
                  <a:cubicBezTo>
                    <a:pt x="22472" y="21641"/>
                    <a:pt x="22471" y="21683"/>
                    <a:pt x="22471" y="21724"/>
                  </a:cubicBezTo>
                  <a:lnTo>
                    <a:pt x="872"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4" name="Rectangle 65"/>
            <p:cNvSpPr>
              <a:spLocks noChangeArrowheads="1"/>
            </p:cNvSpPr>
            <p:nvPr/>
          </p:nvSpPr>
          <p:spPr bwMode="auto">
            <a:xfrm>
              <a:off x="2497323" y="3612869"/>
              <a:ext cx="1239035" cy="89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solidFill>
                    <a:schemeClr val="tx1"/>
                  </a:solidFill>
                  <a:latin typeface="Arial" pitchFamily="34" charset="0"/>
                  <a:cs typeface="Arial" pitchFamily="34" charset="0"/>
                </a:rPr>
                <a:t>Service Area</a:t>
              </a:r>
              <a:endParaRPr lang="en-US" sz="1400" b="1" dirty="0">
                <a:solidFill>
                  <a:schemeClr val="tx1"/>
                </a:solidFill>
                <a:latin typeface="Arial" pitchFamily="34" charset="0"/>
                <a:cs typeface="Arial" pitchFamily="34" charset="0"/>
              </a:endParaRPr>
            </a:p>
          </p:txBody>
        </p:sp>
        <p:sp>
          <p:nvSpPr>
            <p:cNvPr id="1085" name="Line 66"/>
            <p:cNvSpPr>
              <a:spLocks noChangeShapeType="1"/>
            </p:cNvSpPr>
            <p:nvPr/>
          </p:nvSpPr>
          <p:spPr bwMode="auto">
            <a:xfrm>
              <a:off x="548318" y="3803649"/>
              <a:ext cx="1852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6" name="Line 67"/>
            <p:cNvSpPr>
              <a:spLocks noChangeShapeType="1"/>
            </p:cNvSpPr>
            <p:nvPr/>
          </p:nvSpPr>
          <p:spPr bwMode="auto">
            <a:xfrm flipH="1">
              <a:off x="548318" y="4154487"/>
              <a:ext cx="1852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7" name="Rectangle 68"/>
            <p:cNvSpPr>
              <a:spLocks noChangeArrowheads="1"/>
            </p:cNvSpPr>
            <p:nvPr/>
          </p:nvSpPr>
          <p:spPr bwMode="auto">
            <a:xfrm>
              <a:off x="2035806" y="4457699"/>
              <a:ext cx="74612" cy="115888"/>
            </a:xfrm>
            <a:prstGeom prst="rect">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088" name="Rectangle 79"/>
            <p:cNvSpPr>
              <a:spLocks noChangeArrowheads="1"/>
            </p:cNvSpPr>
            <p:nvPr/>
          </p:nvSpPr>
          <p:spPr bwMode="auto">
            <a:xfrm>
              <a:off x="435606" y="5364530"/>
              <a:ext cx="2746394" cy="52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chemeClr val="tx1"/>
                  </a:solidFill>
                  <a:latin typeface="Arial" pitchFamily="34" charset="0"/>
                  <a:cs typeface="Arial" pitchFamily="34" charset="0"/>
                </a:rPr>
                <a:t>Fueling Management</a:t>
              </a:r>
            </a:p>
          </p:txBody>
        </p:sp>
        <p:sp>
          <p:nvSpPr>
            <p:cNvPr id="1089" name="Rectangle 82"/>
            <p:cNvSpPr>
              <a:spLocks noChangeArrowheads="1"/>
            </p:cNvSpPr>
            <p:nvPr/>
          </p:nvSpPr>
          <p:spPr bwMode="auto">
            <a:xfrm>
              <a:off x="943605" y="3530566"/>
              <a:ext cx="1655762" cy="47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b="1" dirty="0">
                  <a:solidFill>
                    <a:schemeClr val="tx1"/>
                  </a:solidFill>
                  <a:latin typeface="Arial" pitchFamily="34" charset="0"/>
                  <a:cs typeface="Arial" pitchFamily="34" charset="0"/>
                </a:rPr>
                <a:t>Gas Pumps</a:t>
              </a:r>
            </a:p>
          </p:txBody>
        </p:sp>
        <p:sp>
          <p:nvSpPr>
            <p:cNvPr id="1090" name="Rectangle 79"/>
            <p:cNvSpPr>
              <a:spLocks noChangeArrowheads="1"/>
            </p:cNvSpPr>
            <p:nvPr/>
          </p:nvSpPr>
          <p:spPr bwMode="auto">
            <a:xfrm>
              <a:off x="972489" y="10866424"/>
              <a:ext cx="3921345" cy="74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Arial" pitchFamily="34" charset="0"/>
                  <a:cs typeface="Arial" pitchFamily="34" charset="0"/>
                </a:rPr>
                <a:t>Parking Management &amp; Payment</a:t>
              </a:r>
              <a:endParaRPr lang="en-US" sz="1600" b="1" dirty="0">
                <a:solidFill>
                  <a:schemeClr val="tx1"/>
                </a:solidFill>
                <a:latin typeface="Arial" pitchFamily="34" charset="0"/>
                <a:cs typeface="Arial" pitchFamily="34" charset="0"/>
              </a:endParaRPr>
            </a:p>
          </p:txBody>
        </p:sp>
      </p:grpSp>
      <p:sp>
        <p:nvSpPr>
          <p:cNvPr id="1104" name="Rectangle 21"/>
          <p:cNvSpPr>
            <a:spLocks noChangeArrowheads="1"/>
          </p:cNvSpPr>
          <p:nvPr/>
        </p:nvSpPr>
        <p:spPr bwMode="auto">
          <a:xfrm>
            <a:off x="5334000" y="1752600"/>
            <a:ext cx="3035300" cy="1557337"/>
          </a:xfrm>
          <a:prstGeom prst="rect">
            <a:avLst/>
          </a:prstGeom>
          <a:solidFill>
            <a:schemeClr val="bg1">
              <a:lumMod val="85000"/>
            </a:schemeClr>
          </a:solidFill>
          <a:ln w="12700">
            <a:solidFill>
              <a:schemeClr val="tx1"/>
            </a:solidFill>
            <a:miter lim="800000"/>
            <a:headEnd/>
            <a:tailEnd/>
          </a:ln>
          <a:effectLst/>
        </p:spPr>
        <p:txBody>
          <a:bodyPr wrap="none" anchor="ctr"/>
          <a:lstStyle/>
          <a:p>
            <a:endParaRPr lang="en-US" sz="1400">
              <a:solidFill>
                <a:schemeClr val="tx1"/>
              </a:solidFill>
            </a:endParaRPr>
          </a:p>
        </p:txBody>
      </p:sp>
      <p:sp>
        <p:nvSpPr>
          <p:cNvPr id="1105" name="Rectangle 22"/>
          <p:cNvSpPr>
            <a:spLocks noChangeArrowheads="1"/>
          </p:cNvSpPr>
          <p:nvPr/>
        </p:nvSpPr>
        <p:spPr bwMode="auto">
          <a:xfrm>
            <a:off x="6611938" y="2272637"/>
            <a:ext cx="17478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chemeClr val="tx1"/>
                </a:solidFill>
                <a:latin typeface="Arial" pitchFamily="34" charset="0"/>
                <a:cs typeface="Arial" pitchFamily="34" charset="0"/>
              </a:rPr>
              <a:t>Single  Family House</a:t>
            </a:r>
          </a:p>
        </p:txBody>
      </p:sp>
      <p:sp>
        <p:nvSpPr>
          <p:cNvPr id="1106" name="Rectangle 23"/>
          <p:cNvSpPr>
            <a:spLocks noChangeArrowheads="1"/>
          </p:cNvSpPr>
          <p:nvPr/>
        </p:nvSpPr>
        <p:spPr bwMode="auto">
          <a:xfrm>
            <a:off x="5570549" y="1591106"/>
            <a:ext cx="825500" cy="1557337"/>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07" name="Line 24"/>
          <p:cNvSpPr>
            <a:spLocks noChangeShapeType="1"/>
          </p:cNvSpPr>
          <p:nvPr/>
        </p:nvSpPr>
        <p:spPr bwMode="auto">
          <a:xfrm flipV="1">
            <a:off x="5589599" y="1610156"/>
            <a:ext cx="773113" cy="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08" name="Rectangle 25"/>
          <p:cNvSpPr>
            <a:spLocks noChangeArrowheads="1"/>
          </p:cNvSpPr>
          <p:nvPr/>
        </p:nvSpPr>
        <p:spPr bwMode="auto">
          <a:xfrm>
            <a:off x="5549912" y="1610156"/>
            <a:ext cx="10858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chemeClr val="tx1"/>
                </a:solidFill>
                <a:latin typeface="Times New Roman" pitchFamily="18" charset="0"/>
              </a:rPr>
              <a:t>GARAGE</a:t>
            </a:r>
            <a:endParaRPr lang="en-US" sz="1400">
              <a:solidFill>
                <a:schemeClr val="tx1"/>
              </a:solidFill>
              <a:latin typeface="Times New Roman" pitchFamily="18" charset="0"/>
            </a:endParaRPr>
          </a:p>
        </p:txBody>
      </p:sp>
      <p:sp>
        <p:nvSpPr>
          <p:cNvPr id="1109" name="AutoShape 26"/>
          <p:cNvSpPr>
            <a:spLocks noChangeArrowheads="1"/>
          </p:cNvSpPr>
          <p:nvPr/>
        </p:nvSpPr>
        <p:spPr bwMode="auto">
          <a:xfrm rot="5400000" flipV="1">
            <a:off x="5507049" y="2159431"/>
            <a:ext cx="976313" cy="36353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0" name="AutoShape 27"/>
          <p:cNvSpPr>
            <a:spLocks noChangeArrowheads="1"/>
          </p:cNvSpPr>
          <p:nvPr/>
        </p:nvSpPr>
        <p:spPr bwMode="auto">
          <a:xfrm rot="16195956" flipV="1">
            <a:off x="5857887" y="2429305"/>
            <a:ext cx="268288"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1" name="Rectangle 28"/>
          <p:cNvSpPr>
            <a:spLocks noChangeArrowheads="1"/>
          </p:cNvSpPr>
          <p:nvPr/>
        </p:nvSpPr>
        <p:spPr bwMode="auto">
          <a:xfrm rot="5400000" flipV="1">
            <a:off x="5956311" y="2502331"/>
            <a:ext cx="74613" cy="115888"/>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2" name="AutoShape 29"/>
          <p:cNvSpPr>
            <a:spLocks noChangeArrowheads="1"/>
          </p:cNvSpPr>
          <p:nvPr/>
        </p:nvSpPr>
        <p:spPr bwMode="auto">
          <a:xfrm rot="16204043" flipH="1" flipV="1">
            <a:off x="5868206" y="1931624"/>
            <a:ext cx="254000" cy="360363"/>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3" name="Rectangle 58"/>
          <p:cNvSpPr>
            <a:spLocks noChangeArrowheads="1"/>
          </p:cNvSpPr>
          <p:nvPr/>
        </p:nvSpPr>
        <p:spPr bwMode="auto">
          <a:xfrm>
            <a:off x="5873386" y="3496134"/>
            <a:ext cx="2108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1"/>
                </a:solidFill>
                <a:latin typeface="Arial" pitchFamily="34" charset="0"/>
                <a:cs typeface="Arial" pitchFamily="34" charset="0"/>
              </a:rPr>
              <a:t>Data upload/download</a:t>
            </a:r>
          </a:p>
        </p:txBody>
      </p:sp>
      <p:sp>
        <p:nvSpPr>
          <p:cNvPr id="1114" name="Oval 61"/>
          <p:cNvSpPr>
            <a:spLocks noChangeArrowheads="1"/>
          </p:cNvSpPr>
          <p:nvPr/>
        </p:nvSpPr>
        <p:spPr bwMode="auto">
          <a:xfrm rot="10800000">
            <a:off x="6561149" y="3023031"/>
            <a:ext cx="93663" cy="104775"/>
          </a:xfrm>
          <a:prstGeom prst="ellipse">
            <a:avLst/>
          </a:prstGeom>
          <a:solidFill>
            <a:srgbClr val="FF66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grpSp>
        <p:nvGrpSpPr>
          <p:cNvPr id="1115" name="Group 75"/>
          <p:cNvGrpSpPr>
            <a:grpSpLocks/>
          </p:cNvGrpSpPr>
          <p:nvPr/>
        </p:nvGrpSpPr>
        <p:grpSpPr bwMode="auto">
          <a:xfrm>
            <a:off x="6656399" y="2743843"/>
            <a:ext cx="490538" cy="390313"/>
            <a:chOff x="4329" y="3945"/>
            <a:chExt cx="152" cy="115"/>
          </a:xfrm>
        </p:grpSpPr>
        <p:sp>
          <p:nvSpPr>
            <p:cNvPr id="1116" name="Rectangle 76"/>
            <p:cNvSpPr>
              <a:spLocks noChangeArrowheads="1"/>
            </p:cNvSpPr>
            <p:nvPr/>
          </p:nvSpPr>
          <p:spPr bwMode="auto">
            <a:xfrm>
              <a:off x="4387" y="3955"/>
              <a:ext cx="94" cy="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7" name="Rectangle 77"/>
            <p:cNvSpPr>
              <a:spLocks noChangeArrowheads="1"/>
            </p:cNvSpPr>
            <p:nvPr/>
          </p:nvSpPr>
          <p:spPr bwMode="auto">
            <a:xfrm>
              <a:off x="4401" y="3968"/>
              <a:ext cx="68" cy="62"/>
            </a:xfrm>
            <a:prstGeom prst="rect">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8" name="Line 78"/>
            <p:cNvSpPr>
              <a:spLocks noChangeShapeType="1"/>
            </p:cNvSpPr>
            <p:nvPr/>
          </p:nvSpPr>
          <p:spPr bwMode="auto">
            <a:xfrm>
              <a:off x="4413" y="4046"/>
              <a:ext cx="0"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19" name="Line 79"/>
            <p:cNvSpPr>
              <a:spLocks noChangeShapeType="1"/>
            </p:cNvSpPr>
            <p:nvPr/>
          </p:nvSpPr>
          <p:spPr bwMode="auto">
            <a:xfrm flipH="1">
              <a:off x="4452" y="4043"/>
              <a:ext cx="0" cy="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20" name="Line 80"/>
            <p:cNvSpPr>
              <a:spLocks noChangeShapeType="1"/>
            </p:cNvSpPr>
            <p:nvPr/>
          </p:nvSpPr>
          <p:spPr bwMode="auto">
            <a:xfrm>
              <a:off x="4413" y="4058"/>
              <a:ext cx="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sp>
          <p:nvSpPr>
            <p:cNvPr id="1121" name="Rectangle 81" descr="25%"/>
            <p:cNvSpPr>
              <a:spLocks noChangeArrowheads="1"/>
            </p:cNvSpPr>
            <p:nvPr/>
          </p:nvSpPr>
          <p:spPr bwMode="auto">
            <a:xfrm>
              <a:off x="4329" y="3945"/>
              <a:ext cx="47" cy="113"/>
            </a:xfrm>
            <a:prstGeom prst="rect">
              <a:avLst/>
            </a:prstGeom>
            <a:pattFill prst="pct25">
              <a:fgClr>
                <a:schemeClr val="folHlink"/>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solidFill>
                  <a:schemeClr val="tx1"/>
                </a:solidFill>
              </a:endParaRPr>
            </a:p>
          </p:txBody>
        </p:sp>
      </p:grpSp>
      <p:sp>
        <p:nvSpPr>
          <p:cNvPr id="1122" name="Rectangle 2"/>
          <p:cNvSpPr>
            <a:spLocks noChangeArrowheads="1"/>
          </p:cNvSpPr>
          <p:nvPr/>
        </p:nvSpPr>
        <p:spPr bwMode="auto">
          <a:xfrm>
            <a:off x="4495800" y="4038600"/>
            <a:ext cx="4387837" cy="1842192"/>
          </a:xfrm>
          <a:prstGeom prst="rect">
            <a:avLst/>
          </a:prstGeom>
          <a:solidFill>
            <a:schemeClr val="bg1"/>
          </a:solidFill>
          <a:ln w="12700">
            <a:solidFill>
              <a:schemeClr val="tx1"/>
            </a:solidFill>
            <a:miter lim="800000"/>
            <a:headEnd/>
            <a:tailEnd/>
          </a:ln>
          <a:effectLst/>
        </p:spPr>
        <p:txBody>
          <a:bodyPr wrap="none" anchor="ctr"/>
          <a:lstStyle/>
          <a:p>
            <a:endParaRPr lang="en-US" sz="1600">
              <a:solidFill>
                <a:schemeClr val="tx1"/>
              </a:solidFill>
            </a:endParaRPr>
          </a:p>
        </p:txBody>
      </p:sp>
      <p:sp>
        <p:nvSpPr>
          <p:cNvPr id="1123" name="AutoShape 3"/>
          <p:cNvSpPr>
            <a:spLocks noChangeArrowheads="1"/>
          </p:cNvSpPr>
          <p:nvPr/>
        </p:nvSpPr>
        <p:spPr bwMode="auto">
          <a:xfrm rot="5400000" flipV="1">
            <a:off x="7785514" y="4998002"/>
            <a:ext cx="833664" cy="343409"/>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4" name="AutoShape 4"/>
          <p:cNvSpPr>
            <a:spLocks noChangeArrowheads="1"/>
          </p:cNvSpPr>
          <p:nvPr/>
        </p:nvSpPr>
        <p:spPr bwMode="auto">
          <a:xfrm rot="16195956" flipV="1">
            <a:off x="8084562" y="5216053"/>
            <a:ext cx="229088" cy="34041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5" name="Rectangle 5" descr="Dark horizontal"/>
          <p:cNvSpPr>
            <a:spLocks noChangeArrowheads="1"/>
          </p:cNvSpPr>
          <p:nvPr/>
        </p:nvSpPr>
        <p:spPr bwMode="auto">
          <a:xfrm rot="5400000" flipV="1">
            <a:off x="8162048" y="5268176"/>
            <a:ext cx="63709" cy="109469"/>
          </a:xfrm>
          <a:prstGeom prst="rect">
            <a:avLst/>
          </a:prstGeom>
          <a:pattFill prst="dkHorz">
            <a:fgClr>
              <a:srgbClr val="FF6600"/>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6" name="AutoShape 6"/>
          <p:cNvSpPr>
            <a:spLocks noChangeArrowheads="1"/>
          </p:cNvSpPr>
          <p:nvPr/>
        </p:nvSpPr>
        <p:spPr bwMode="auto">
          <a:xfrm rot="16204043" flipH="1" flipV="1">
            <a:off x="8093114" y="4716672"/>
            <a:ext cx="218244" cy="340410"/>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7" name="AutoShape 7"/>
          <p:cNvSpPr>
            <a:spLocks noChangeArrowheads="1"/>
          </p:cNvSpPr>
          <p:nvPr/>
        </p:nvSpPr>
        <p:spPr bwMode="auto">
          <a:xfrm rot="5400000" flipV="1">
            <a:off x="4977906" y="4919308"/>
            <a:ext cx="832306" cy="343407"/>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8" name="AutoShape 8"/>
          <p:cNvSpPr>
            <a:spLocks noChangeArrowheads="1"/>
          </p:cNvSpPr>
          <p:nvPr/>
        </p:nvSpPr>
        <p:spPr bwMode="auto">
          <a:xfrm rot="16195956" flipV="1">
            <a:off x="5276274" y="5136678"/>
            <a:ext cx="229088" cy="34040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29" name="Rectangle 9" descr="Dark horizontal"/>
          <p:cNvSpPr>
            <a:spLocks noChangeArrowheads="1"/>
          </p:cNvSpPr>
          <p:nvPr/>
        </p:nvSpPr>
        <p:spPr bwMode="auto">
          <a:xfrm rot="5400000" flipV="1">
            <a:off x="5353759" y="5188798"/>
            <a:ext cx="63711" cy="109471"/>
          </a:xfrm>
          <a:prstGeom prst="rect">
            <a:avLst/>
          </a:prstGeom>
          <a:pattFill prst="dkHorz">
            <a:fgClr>
              <a:srgbClr val="FF6600"/>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0" name="AutoShape 10"/>
          <p:cNvSpPr>
            <a:spLocks noChangeArrowheads="1"/>
          </p:cNvSpPr>
          <p:nvPr/>
        </p:nvSpPr>
        <p:spPr bwMode="auto">
          <a:xfrm rot="16204043" flipH="1" flipV="1">
            <a:off x="5284826" y="4637299"/>
            <a:ext cx="218244" cy="34040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1" name="Rectangle 28"/>
          <p:cNvSpPr>
            <a:spLocks noChangeArrowheads="1"/>
          </p:cNvSpPr>
          <p:nvPr/>
        </p:nvSpPr>
        <p:spPr bwMode="auto">
          <a:xfrm>
            <a:off x="5934318" y="4891120"/>
            <a:ext cx="14396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chemeClr val="tx1"/>
                </a:solidFill>
                <a:latin typeface="Times New Roman" pitchFamily="18" charset="0"/>
              </a:rPr>
              <a:t>SERVICE BAYS</a:t>
            </a:r>
            <a:endParaRPr lang="en-US" sz="1400" dirty="0">
              <a:solidFill>
                <a:schemeClr val="tx1"/>
              </a:solidFill>
              <a:latin typeface="Times New Roman" pitchFamily="18" charset="0"/>
            </a:endParaRPr>
          </a:p>
        </p:txBody>
      </p:sp>
      <p:sp>
        <p:nvSpPr>
          <p:cNvPr id="1132" name="Oval 29" descr="Dark vertical"/>
          <p:cNvSpPr>
            <a:spLocks noChangeArrowheads="1"/>
          </p:cNvSpPr>
          <p:nvPr/>
        </p:nvSpPr>
        <p:spPr bwMode="auto">
          <a:xfrm rot="10800000">
            <a:off x="4643403" y="5461755"/>
            <a:ext cx="107971" cy="105733"/>
          </a:xfrm>
          <a:prstGeom prst="ellipse">
            <a:avLst/>
          </a:prstGeom>
          <a:pattFill prst="dkVert">
            <a:fgClr>
              <a:srgbClr val="00FFFF"/>
            </a:fgClr>
            <a:bgClr>
              <a:srgbClr val="FFFFFF"/>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3" name="Oval 30"/>
          <p:cNvSpPr>
            <a:spLocks noChangeArrowheads="1"/>
          </p:cNvSpPr>
          <p:nvPr/>
        </p:nvSpPr>
        <p:spPr bwMode="auto">
          <a:xfrm>
            <a:off x="4560470" y="5411461"/>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4" name="Oval 31"/>
          <p:cNvSpPr>
            <a:spLocks noChangeArrowheads="1"/>
          </p:cNvSpPr>
          <p:nvPr/>
        </p:nvSpPr>
        <p:spPr bwMode="auto">
          <a:xfrm>
            <a:off x="4480710" y="5359153"/>
            <a:ext cx="419889" cy="378198"/>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5" name="Oval 32" descr="Dark horizontal"/>
          <p:cNvSpPr>
            <a:spLocks noChangeArrowheads="1"/>
          </p:cNvSpPr>
          <p:nvPr/>
        </p:nvSpPr>
        <p:spPr bwMode="auto">
          <a:xfrm rot="10800000">
            <a:off x="6748428" y="5441349"/>
            <a:ext cx="107971" cy="107089"/>
          </a:xfrm>
          <a:prstGeom prst="ellipse">
            <a:avLst/>
          </a:prstGeom>
          <a:pattFill prst="dkHorz">
            <a:fgClr>
              <a:srgbClr val="00FFFF"/>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6" name="Oval 33"/>
          <p:cNvSpPr>
            <a:spLocks noChangeArrowheads="1"/>
          </p:cNvSpPr>
          <p:nvPr/>
        </p:nvSpPr>
        <p:spPr bwMode="auto">
          <a:xfrm>
            <a:off x="6665495" y="5389236"/>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7" name="Oval 34"/>
          <p:cNvSpPr>
            <a:spLocks noChangeArrowheads="1"/>
          </p:cNvSpPr>
          <p:nvPr/>
        </p:nvSpPr>
        <p:spPr bwMode="auto">
          <a:xfrm>
            <a:off x="6585735" y="5337160"/>
            <a:ext cx="419889" cy="379554"/>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8" name="Oval 35" descr="Dark vertical"/>
          <p:cNvSpPr>
            <a:spLocks noChangeArrowheads="1"/>
          </p:cNvSpPr>
          <p:nvPr/>
        </p:nvSpPr>
        <p:spPr bwMode="auto">
          <a:xfrm rot="10800000">
            <a:off x="7416766" y="5441349"/>
            <a:ext cx="107971" cy="107089"/>
          </a:xfrm>
          <a:prstGeom prst="ellipse">
            <a:avLst/>
          </a:prstGeom>
          <a:pattFill prst="dkVert">
            <a:fgClr>
              <a:srgbClr val="00FFFF"/>
            </a:fgClr>
            <a:bgClr>
              <a:srgbClr val="FFFFFF"/>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39" name="Oval 36"/>
          <p:cNvSpPr>
            <a:spLocks noChangeArrowheads="1"/>
          </p:cNvSpPr>
          <p:nvPr/>
        </p:nvSpPr>
        <p:spPr bwMode="auto">
          <a:xfrm>
            <a:off x="7333833" y="5389236"/>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0" name="Oval 37"/>
          <p:cNvSpPr>
            <a:spLocks noChangeArrowheads="1"/>
          </p:cNvSpPr>
          <p:nvPr/>
        </p:nvSpPr>
        <p:spPr bwMode="auto">
          <a:xfrm>
            <a:off x="7254073" y="5337160"/>
            <a:ext cx="419889" cy="379554"/>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1" name="Oval 38" descr="Dark horizontal"/>
          <p:cNvSpPr>
            <a:spLocks noChangeArrowheads="1"/>
          </p:cNvSpPr>
          <p:nvPr/>
        </p:nvSpPr>
        <p:spPr bwMode="auto">
          <a:xfrm rot="10800000">
            <a:off x="8151778" y="5441349"/>
            <a:ext cx="107971" cy="107089"/>
          </a:xfrm>
          <a:prstGeom prst="ellipse">
            <a:avLst/>
          </a:prstGeom>
          <a:pattFill prst="dkHorz">
            <a:fgClr>
              <a:srgbClr val="00FFFF"/>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2" name="Oval 39"/>
          <p:cNvSpPr>
            <a:spLocks noChangeArrowheads="1"/>
          </p:cNvSpPr>
          <p:nvPr/>
        </p:nvSpPr>
        <p:spPr bwMode="auto">
          <a:xfrm>
            <a:off x="8068845" y="5389236"/>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3" name="Oval 40"/>
          <p:cNvSpPr>
            <a:spLocks noChangeArrowheads="1"/>
          </p:cNvSpPr>
          <p:nvPr/>
        </p:nvSpPr>
        <p:spPr bwMode="auto">
          <a:xfrm>
            <a:off x="7989085" y="5337160"/>
            <a:ext cx="419889" cy="379554"/>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4" name="Oval 41" descr="Dark horizontal"/>
          <p:cNvSpPr>
            <a:spLocks noChangeArrowheads="1"/>
          </p:cNvSpPr>
          <p:nvPr/>
        </p:nvSpPr>
        <p:spPr bwMode="auto">
          <a:xfrm rot="10800000">
            <a:off x="5346666" y="5441349"/>
            <a:ext cx="107971" cy="107089"/>
          </a:xfrm>
          <a:prstGeom prst="ellipse">
            <a:avLst/>
          </a:prstGeom>
          <a:pattFill prst="dkHorz">
            <a:fgClr>
              <a:srgbClr val="00FFFF"/>
            </a:fgClr>
            <a:bgClr>
              <a:schemeClr val="bg1"/>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5" name="Oval 42"/>
          <p:cNvSpPr>
            <a:spLocks noChangeArrowheads="1"/>
          </p:cNvSpPr>
          <p:nvPr/>
        </p:nvSpPr>
        <p:spPr bwMode="auto">
          <a:xfrm>
            <a:off x="5263733" y="5389236"/>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6" name="Oval 43"/>
          <p:cNvSpPr>
            <a:spLocks noChangeArrowheads="1"/>
          </p:cNvSpPr>
          <p:nvPr/>
        </p:nvSpPr>
        <p:spPr bwMode="auto">
          <a:xfrm>
            <a:off x="5183973" y="5337160"/>
            <a:ext cx="419889" cy="379554"/>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7" name="Oval 44" descr="Dark vertical"/>
          <p:cNvSpPr>
            <a:spLocks noChangeArrowheads="1"/>
          </p:cNvSpPr>
          <p:nvPr/>
        </p:nvSpPr>
        <p:spPr bwMode="auto">
          <a:xfrm rot="10800000">
            <a:off x="6046753" y="5461755"/>
            <a:ext cx="107971" cy="105733"/>
          </a:xfrm>
          <a:prstGeom prst="ellipse">
            <a:avLst/>
          </a:prstGeom>
          <a:pattFill prst="dkVert">
            <a:fgClr>
              <a:srgbClr val="00FFFF"/>
            </a:fgClr>
            <a:bgClr>
              <a:srgbClr val="FFFFFF"/>
            </a:bgClr>
          </a:patt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8" name="Oval 45"/>
          <p:cNvSpPr>
            <a:spLocks noChangeArrowheads="1"/>
          </p:cNvSpPr>
          <p:nvPr/>
        </p:nvSpPr>
        <p:spPr bwMode="auto">
          <a:xfrm>
            <a:off x="5963820" y="5411461"/>
            <a:ext cx="263930" cy="238577"/>
          </a:xfrm>
          <a:prstGeom prst="ellipse">
            <a:avLst/>
          </a:prstGeom>
          <a:noFill/>
          <a:ln w="127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49" name="Oval 46"/>
          <p:cNvSpPr>
            <a:spLocks noChangeArrowheads="1"/>
          </p:cNvSpPr>
          <p:nvPr/>
        </p:nvSpPr>
        <p:spPr bwMode="auto">
          <a:xfrm>
            <a:off x="5884060" y="5359153"/>
            <a:ext cx="419889" cy="378198"/>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tx1"/>
              </a:solidFill>
            </a:endParaRPr>
          </a:p>
        </p:txBody>
      </p:sp>
      <p:sp>
        <p:nvSpPr>
          <p:cNvPr id="1150" name="Rectangle 53"/>
          <p:cNvSpPr>
            <a:spLocks noChangeArrowheads="1"/>
          </p:cNvSpPr>
          <p:nvPr/>
        </p:nvSpPr>
        <p:spPr bwMode="auto">
          <a:xfrm>
            <a:off x="5633518" y="5985008"/>
            <a:ext cx="25370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Arial" pitchFamily="34" charset="0"/>
                <a:cs typeface="Arial" pitchFamily="34" charset="0"/>
              </a:rPr>
              <a:t>Service Management</a:t>
            </a:r>
            <a:endParaRPr lang="en-US" sz="1600" b="1" dirty="0">
              <a:solidFill>
                <a:schemeClr val="tx1"/>
              </a:solidFill>
              <a:latin typeface="Arial" pitchFamily="34" charset="0"/>
              <a:cs typeface="Arial" pitchFamily="34" charset="0"/>
            </a:endParaRPr>
          </a:p>
        </p:txBody>
      </p:sp>
      <p:sp>
        <p:nvSpPr>
          <p:cNvPr id="1152" name="Rectangle 53"/>
          <p:cNvSpPr>
            <a:spLocks noChangeArrowheads="1"/>
          </p:cNvSpPr>
          <p:nvPr/>
        </p:nvSpPr>
        <p:spPr bwMode="auto">
          <a:xfrm>
            <a:off x="5638800" y="4038600"/>
            <a:ext cx="25370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solidFill>
                  <a:schemeClr val="tx1"/>
                </a:solidFill>
                <a:latin typeface="Arial" pitchFamily="34" charset="0"/>
                <a:cs typeface="Arial" pitchFamily="34" charset="0"/>
              </a:rPr>
              <a:t>Service Records: Bulletins, Recalls, Routine &amp; Preventative Maintenance</a:t>
            </a:r>
            <a:endParaRPr lang="en-US" sz="14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838200"/>
          </a:xfrm>
        </p:spPr>
        <p:txBody>
          <a:bodyPr/>
          <a:lstStyle/>
          <a:p>
            <a:r>
              <a:rPr lang="en-US" dirty="0" smtClean="0">
                <a:solidFill>
                  <a:schemeClr val="tx2"/>
                </a:solidFill>
              </a:rPr>
              <a:t>V2I Safety Use Case: RSE Urban Deployment</a:t>
            </a:r>
            <a:br>
              <a:rPr lang="en-US" dirty="0" smtClean="0">
                <a:solidFill>
                  <a:schemeClr val="tx2"/>
                </a:solidFill>
              </a:rPr>
            </a:b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25</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Text Box 256"/>
          <p:cNvSpPr txBox="1">
            <a:spLocks noChangeArrowheads="1"/>
          </p:cNvSpPr>
          <p:nvPr/>
        </p:nvSpPr>
        <p:spPr bwMode="auto">
          <a:xfrm>
            <a:off x="0" y="6040444"/>
            <a:ext cx="9144000" cy="400110"/>
          </a:xfrm>
          <a:prstGeom prst="rect">
            <a:avLst/>
          </a:prstGeom>
          <a:noFill/>
          <a:ln w="9525" algn="ctr">
            <a:noFill/>
            <a:miter lim="800000"/>
            <a:headEnd/>
            <a:tailEnd/>
          </a:ln>
        </p:spPr>
        <p:txBody>
          <a:bodyPr wrap="square">
            <a:spAutoFit/>
          </a:bodyPr>
          <a:lstStyle/>
          <a:p>
            <a:pPr marL="342900" indent="-342900" algn="ctr">
              <a:spcBef>
                <a:spcPct val="20000"/>
              </a:spcBef>
            </a:pPr>
            <a:r>
              <a:rPr lang="en-US" sz="2000" b="1" dirty="0" smtClean="0">
                <a:solidFill>
                  <a:schemeClr val="tx1"/>
                </a:solidFill>
                <a:latin typeface="Arial" charset="0"/>
                <a:ea typeface="ＭＳ Ｐゴシック" pitchFamily="34" charset="-128"/>
              </a:rPr>
              <a:t>Overlapped Coverage Zones Require Multiple DSRC Channels</a:t>
            </a:r>
            <a:endParaRPr lang="en-US" sz="2000" b="1" dirty="0">
              <a:solidFill>
                <a:schemeClr val="tx1"/>
              </a:solidFill>
              <a:latin typeface="Arial" charset="0"/>
              <a:ea typeface="ＭＳ Ｐゴシック" pitchFamily="34" charset="-128"/>
            </a:endParaRPr>
          </a:p>
        </p:txBody>
      </p:sp>
      <p:grpSp>
        <p:nvGrpSpPr>
          <p:cNvPr id="8" name="Group 250"/>
          <p:cNvGrpSpPr/>
          <p:nvPr/>
        </p:nvGrpSpPr>
        <p:grpSpPr>
          <a:xfrm rot="18121628">
            <a:off x="2739385" y="5577222"/>
            <a:ext cx="564896" cy="466496"/>
            <a:chOff x="646384" y="839342"/>
            <a:chExt cx="955678" cy="687387"/>
          </a:xfrm>
        </p:grpSpPr>
        <p:grpSp>
          <p:nvGrpSpPr>
            <p:cNvPr id="9" name="Group 251"/>
            <p:cNvGrpSpPr/>
            <p:nvPr/>
          </p:nvGrpSpPr>
          <p:grpSpPr>
            <a:xfrm>
              <a:off x="646384" y="1042192"/>
              <a:ext cx="754856" cy="255587"/>
              <a:chOff x="863375" y="5469720"/>
              <a:chExt cx="976313" cy="387350"/>
            </a:xfrm>
          </p:grpSpPr>
          <p:sp>
            <p:nvSpPr>
              <p:cNvPr id="15"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6"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8"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0" name="Group 248"/>
            <p:cNvGrpSpPr>
              <a:grpSpLocks/>
            </p:cNvGrpSpPr>
            <p:nvPr/>
          </p:nvGrpSpPr>
          <p:grpSpPr bwMode="auto">
            <a:xfrm>
              <a:off x="871812" y="839342"/>
              <a:ext cx="730250" cy="687387"/>
              <a:chOff x="6201" y="4433"/>
              <a:chExt cx="1050" cy="1080"/>
            </a:xfrm>
          </p:grpSpPr>
          <p:grpSp>
            <p:nvGrpSpPr>
              <p:cNvPr id="11" name="Group 249"/>
              <p:cNvGrpSpPr>
                <a:grpSpLocks/>
              </p:cNvGrpSpPr>
              <p:nvPr/>
            </p:nvGrpSpPr>
            <p:grpSpPr bwMode="auto">
              <a:xfrm>
                <a:off x="6277" y="4504"/>
                <a:ext cx="900" cy="926"/>
                <a:chOff x="6277" y="4504"/>
                <a:chExt cx="900" cy="926"/>
              </a:xfrm>
            </p:grpSpPr>
            <p:sp>
              <p:nvSpPr>
                <p:cNvPr id="13"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4"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2"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sp>
        <p:nvSpPr>
          <p:cNvPr id="19" name="Oval 2"/>
          <p:cNvSpPr>
            <a:spLocks noChangeArrowheads="1"/>
          </p:cNvSpPr>
          <p:nvPr/>
        </p:nvSpPr>
        <p:spPr bwMode="auto">
          <a:xfrm>
            <a:off x="6337340" y="2454788"/>
            <a:ext cx="2487010" cy="2682405"/>
          </a:xfrm>
          <a:prstGeom prst="ellipse">
            <a:avLst/>
          </a:prstGeom>
          <a:solidFill>
            <a:srgbClr val="FF00FF"/>
          </a:solidFill>
          <a:ln>
            <a:noFill/>
          </a:ln>
          <a:effectLst/>
          <a:extLst>
            <a:ext uri="{91240B29-F687-4F45-9708-019B960494DF}">
              <a14:hiddenLine xmlns:a14="http://schemas.microsoft.com/office/drawing/2010/main" w="127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 name="Rectangle 81"/>
          <p:cNvSpPr>
            <a:spLocks noChangeArrowheads="1"/>
          </p:cNvSpPr>
          <p:nvPr/>
        </p:nvSpPr>
        <p:spPr bwMode="auto">
          <a:xfrm rot="5400000">
            <a:off x="6790705" y="2371031"/>
            <a:ext cx="15446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1</a:t>
            </a:r>
            <a:r>
              <a:rPr lang="en-US" sz="1400" baseline="30000" dirty="0" smtClean="0">
                <a:solidFill>
                  <a:schemeClr val="tx1"/>
                </a:solidFill>
                <a:latin typeface="Times New Roman" pitchFamily="18" charset="0"/>
              </a:rPr>
              <a:t>st</a:t>
            </a:r>
            <a:r>
              <a:rPr lang="en-US" sz="1400" dirty="0" smtClean="0">
                <a:solidFill>
                  <a:schemeClr val="tx1"/>
                </a:solidFill>
                <a:latin typeface="Times New Roman" pitchFamily="18" charset="0"/>
              </a:rPr>
              <a:t> Street </a:t>
            </a:r>
            <a:endParaRPr lang="en-US" sz="1400" dirty="0">
              <a:solidFill>
                <a:schemeClr val="tx1"/>
              </a:solidFill>
              <a:latin typeface="Times New Roman" pitchFamily="18" charset="0"/>
            </a:endParaRPr>
          </a:p>
        </p:txBody>
      </p:sp>
      <p:sp>
        <p:nvSpPr>
          <p:cNvPr id="21" name="Oval 2"/>
          <p:cNvSpPr>
            <a:spLocks noChangeArrowheads="1"/>
          </p:cNvSpPr>
          <p:nvPr/>
        </p:nvSpPr>
        <p:spPr bwMode="auto">
          <a:xfrm>
            <a:off x="6337340" y="2492957"/>
            <a:ext cx="2487010" cy="2682405"/>
          </a:xfrm>
          <a:prstGeom prst="ellipse">
            <a:avLst/>
          </a:prstGeom>
          <a:solidFill>
            <a:srgbClr val="FF00FF"/>
          </a:solidFill>
          <a:ln>
            <a:noFill/>
          </a:ln>
          <a:effectLst/>
          <a:extLst>
            <a:ext uri="{91240B29-F687-4F45-9708-019B960494DF}">
              <a14:hiddenLine xmlns:a14="http://schemas.microsoft.com/office/drawing/2010/main" w="127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 name="Oval 3"/>
          <p:cNvSpPr>
            <a:spLocks noChangeArrowheads="1"/>
          </p:cNvSpPr>
          <p:nvPr/>
        </p:nvSpPr>
        <p:spPr bwMode="auto">
          <a:xfrm>
            <a:off x="4797575" y="2498368"/>
            <a:ext cx="2487010" cy="2682405"/>
          </a:xfrm>
          <a:prstGeom prst="ellipse">
            <a:avLst/>
          </a:prstGeom>
          <a:solidFill>
            <a:srgbClr val="00FFCC"/>
          </a:solidFill>
          <a:ln>
            <a:noFill/>
          </a:ln>
          <a:effectLst/>
          <a:extLst>
            <a:ext uri="{91240B29-F687-4F45-9708-019B960494DF}">
              <a14:hiddenLine xmlns:a14="http://schemas.microsoft.com/office/drawing/2010/main" w="127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3" name="Oval 4"/>
          <p:cNvSpPr>
            <a:spLocks noChangeArrowheads="1"/>
          </p:cNvSpPr>
          <p:nvPr/>
        </p:nvSpPr>
        <p:spPr bwMode="auto">
          <a:xfrm>
            <a:off x="3264378" y="2505131"/>
            <a:ext cx="2573721" cy="2674289"/>
          </a:xfrm>
          <a:prstGeom prst="ellipse">
            <a:avLst/>
          </a:prstGeom>
          <a:solidFill>
            <a:schemeClr val="folHlink"/>
          </a:solidFill>
          <a:ln>
            <a:noFill/>
          </a:ln>
          <a:effectLst/>
          <a:extLst>
            <a:ext uri="{91240B29-F687-4F45-9708-019B960494DF}">
              <a14:hiddenLine xmlns:a14="http://schemas.microsoft.com/office/drawing/2010/main" w="127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4" name="Oval 5"/>
          <p:cNvSpPr>
            <a:spLocks noChangeArrowheads="1"/>
          </p:cNvSpPr>
          <p:nvPr/>
        </p:nvSpPr>
        <p:spPr bwMode="auto">
          <a:xfrm>
            <a:off x="1657609" y="2497015"/>
            <a:ext cx="2605251" cy="2690522"/>
          </a:xfrm>
          <a:prstGeom prst="ellipse">
            <a:avLst/>
          </a:prstGeom>
          <a:solidFill>
            <a:srgbClr val="99FF99"/>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5" name="Line 13"/>
          <p:cNvSpPr>
            <a:spLocks noChangeShapeType="1"/>
          </p:cNvSpPr>
          <p:nvPr/>
        </p:nvSpPr>
        <p:spPr bwMode="auto">
          <a:xfrm>
            <a:off x="1185957" y="3569707"/>
            <a:ext cx="71588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 name="Line 19"/>
          <p:cNvSpPr>
            <a:spLocks noChangeShapeType="1"/>
          </p:cNvSpPr>
          <p:nvPr/>
        </p:nvSpPr>
        <p:spPr bwMode="auto">
          <a:xfrm rot="16200000">
            <a:off x="-146700" y="3828073"/>
            <a:ext cx="35954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 name="Line 20"/>
          <p:cNvSpPr>
            <a:spLocks noChangeShapeType="1"/>
          </p:cNvSpPr>
          <p:nvPr/>
        </p:nvSpPr>
        <p:spPr bwMode="auto">
          <a:xfrm rot="16200000">
            <a:off x="-579613" y="3817927"/>
            <a:ext cx="35968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8" name="Line 21"/>
          <p:cNvSpPr>
            <a:spLocks noChangeShapeType="1"/>
          </p:cNvSpPr>
          <p:nvPr/>
        </p:nvSpPr>
        <p:spPr bwMode="auto">
          <a:xfrm rot="16200000">
            <a:off x="5486845" y="3828073"/>
            <a:ext cx="35954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9" name="Line 22"/>
          <p:cNvSpPr>
            <a:spLocks noChangeShapeType="1"/>
          </p:cNvSpPr>
          <p:nvPr/>
        </p:nvSpPr>
        <p:spPr bwMode="auto">
          <a:xfrm rot="16200000">
            <a:off x="6068180" y="3826043"/>
            <a:ext cx="35968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 name="Rectangle 23"/>
          <p:cNvSpPr>
            <a:spLocks noChangeArrowheads="1"/>
          </p:cNvSpPr>
          <p:nvPr/>
        </p:nvSpPr>
        <p:spPr bwMode="auto">
          <a:xfrm>
            <a:off x="4880343" y="403233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1" name="Line 24"/>
          <p:cNvSpPr>
            <a:spLocks noChangeShapeType="1"/>
          </p:cNvSpPr>
          <p:nvPr/>
        </p:nvSpPr>
        <p:spPr bwMode="auto">
          <a:xfrm rot="16200000">
            <a:off x="1458639" y="3828189"/>
            <a:ext cx="3603594" cy="788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2" name="Line 25"/>
          <p:cNvSpPr>
            <a:spLocks noChangeShapeType="1"/>
          </p:cNvSpPr>
          <p:nvPr/>
        </p:nvSpPr>
        <p:spPr bwMode="auto">
          <a:xfrm rot="16200000">
            <a:off x="978546" y="3850392"/>
            <a:ext cx="35968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 name="Line 26"/>
          <p:cNvSpPr>
            <a:spLocks noChangeShapeType="1"/>
          </p:cNvSpPr>
          <p:nvPr/>
        </p:nvSpPr>
        <p:spPr bwMode="auto">
          <a:xfrm rot="16200000">
            <a:off x="2991952" y="3828073"/>
            <a:ext cx="35954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4" name="Line 27"/>
          <p:cNvSpPr>
            <a:spLocks noChangeShapeType="1"/>
          </p:cNvSpPr>
          <p:nvPr/>
        </p:nvSpPr>
        <p:spPr bwMode="auto">
          <a:xfrm rot="16200000">
            <a:off x="2463769" y="3834836"/>
            <a:ext cx="359818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5" name="Line 28"/>
          <p:cNvSpPr>
            <a:spLocks noChangeShapeType="1"/>
          </p:cNvSpPr>
          <p:nvPr/>
        </p:nvSpPr>
        <p:spPr bwMode="auto">
          <a:xfrm rot="16200000">
            <a:off x="4543542" y="3828073"/>
            <a:ext cx="35954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6" name="Line 29"/>
          <p:cNvSpPr>
            <a:spLocks noChangeShapeType="1"/>
          </p:cNvSpPr>
          <p:nvPr/>
        </p:nvSpPr>
        <p:spPr bwMode="auto">
          <a:xfrm rot="16200000">
            <a:off x="4031801" y="3826043"/>
            <a:ext cx="35968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7" name="Rectangle 57"/>
          <p:cNvSpPr>
            <a:spLocks noChangeArrowheads="1"/>
          </p:cNvSpPr>
          <p:nvPr/>
        </p:nvSpPr>
        <p:spPr bwMode="auto">
          <a:xfrm flipV="1">
            <a:off x="4872460" y="2800020"/>
            <a:ext cx="882869" cy="769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8" name="Rectangle 64"/>
          <p:cNvSpPr>
            <a:spLocks noChangeArrowheads="1"/>
          </p:cNvSpPr>
          <p:nvPr/>
        </p:nvSpPr>
        <p:spPr bwMode="auto">
          <a:xfrm>
            <a:off x="6372812" y="2892003"/>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9" name="Rectangle 66"/>
          <p:cNvSpPr>
            <a:spLocks noChangeArrowheads="1"/>
          </p:cNvSpPr>
          <p:nvPr/>
        </p:nvSpPr>
        <p:spPr bwMode="auto">
          <a:xfrm>
            <a:off x="6379381" y="403233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0" name="Rectangle 69"/>
          <p:cNvSpPr>
            <a:spLocks noChangeArrowheads="1"/>
          </p:cNvSpPr>
          <p:nvPr/>
        </p:nvSpPr>
        <p:spPr bwMode="auto">
          <a:xfrm>
            <a:off x="3327440" y="403233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1" name="Rectangle 72"/>
          <p:cNvSpPr>
            <a:spLocks noChangeArrowheads="1"/>
          </p:cNvSpPr>
          <p:nvPr/>
        </p:nvSpPr>
        <p:spPr bwMode="auto">
          <a:xfrm flipV="1">
            <a:off x="3339264" y="2898767"/>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2" name="Oval 75"/>
          <p:cNvSpPr>
            <a:spLocks noChangeArrowheads="1"/>
          </p:cNvSpPr>
          <p:nvPr/>
        </p:nvSpPr>
        <p:spPr bwMode="auto">
          <a:xfrm>
            <a:off x="3767561" y="4091849"/>
            <a:ext cx="143203" cy="308416"/>
          </a:xfrm>
          <a:prstGeom prst="ellipse">
            <a:avLst/>
          </a:prstGeom>
          <a:solidFill>
            <a:srgbClr val="A2FCA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3" name="Rectangle 81"/>
          <p:cNvSpPr>
            <a:spLocks noChangeArrowheads="1"/>
          </p:cNvSpPr>
          <p:nvPr/>
        </p:nvSpPr>
        <p:spPr bwMode="auto">
          <a:xfrm>
            <a:off x="3616047" y="1142144"/>
            <a:ext cx="15655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tx1"/>
                </a:solidFill>
                <a:latin typeface="Arial" pitchFamily="34" charset="0"/>
                <a:cs typeface="Arial" pitchFamily="34" charset="0"/>
              </a:rPr>
              <a:t>Comm. </a:t>
            </a:r>
            <a:r>
              <a:rPr lang="en-US" sz="1600" b="1" dirty="0">
                <a:solidFill>
                  <a:schemeClr val="tx1"/>
                </a:solidFill>
                <a:latin typeface="Arial" pitchFamily="34" charset="0"/>
                <a:cs typeface="Arial" pitchFamily="34" charset="0"/>
              </a:rPr>
              <a:t>Zones </a:t>
            </a:r>
          </a:p>
        </p:txBody>
      </p:sp>
      <p:sp>
        <p:nvSpPr>
          <p:cNvPr id="44" name="Line 82"/>
          <p:cNvSpPr>
            <a:spLocks noChangeShapeType="1"/>
          </p:cNvSpPr>
          <p:nvPr/>
        </p:nvSpPr>
        <p:spPr bwMode="auto">
          <a:xfrm flipH="1">
            <a:off x="3362912" y="1465289"/>
            <a:ext cx="605658" cy="106960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5" name="Line 83"/>
          <p:cNvSpPr>
            <a:spLocks noChangeShapeType="1"/>
          </p:cNvSpPr>
          <p:nvPr/>
        </p:nvSpPr>
        <p:spPr bwMode="auto">
          <a:xfrm>
            <a:off x="3968570" y="1392675"/>
            <a:ext cx="90652" cy="119497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6" name="Line 115"/>
          <p:cNvSpPr>
            <a:spLocks noChangeShapeType="1"/>
          </p:cNvSpPr>
          <p:nvPr/>
        </p:nvSpPr>
        <p:spPr bwMode="auto">
          <a:xfrm flipV="1">
            <a:off x="1467109" y="3668453"/>
            <a:ext cx="1893176" cy="135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8" name="Line 117"/>
          <p:cNvSpPr>
            <a:spLocks noChangeShapeType="1"/>
          </p:cNvSpPr>
          <p:nvPr/>
        </p:nvSpPr>
        <p:spPr bwMode="auto">
          <a:xfrm>
            <a:off x="4136736" y="3686039"/>
            <a:ext cx="2354317" cy="811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9" name="Oval 119"/>
          <p:cNvSpPr>
            <a:spLocks noChangeArrowheads="1"/>
          </p:cNvSpPr>
          <p:nvPr/>
        </p:nvSpPr>
        <p:spPr bwMode="auto">
          <a:xfrm>
            <a:off x="213750" y="2514600"/>
            <a:ext cx="2487011" cy="2682405"/>
          </a:xfrm>
          <a:prstGeom prst="ellipse">
            <a:avLst/>
          </a:prstGeom>
          <a:noFill/>
          <a:ln w="12700">
            <a:solidFill>
              <a:srgbClr val="FF00FF"/>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0" name="Oval 8"/>
          <p:cNvSpPr>
            <a:spLocks noChangeArrowheads="1"/>
          </p:cNvSpPr>
          <p:nvPr/>
        </p:nvSpPr>
        <p:spPr bwMode="auto">
          <a:xfrm rot="5400000">
            <a:off x="3677179" y="1309787"/>
            <a:ext cx="392283" cy="528276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nvGrpSpPr>
          <p:cNvPr id="51" name="Group 120"/>
          <p:cNvGrpSpPr>
            <a:grpSpLocks/>
          </p:cNvGrpSpPr>
          <p:nvPr/>
        </p:nvGrpSpPr>
        <p:grpSpPr bwMode="auto">
          <a:xfrm>
            <a:off x="1042032" y="3834836"/>
            <a:ext cx="455294" cy="197495"/>
            <a:chOff x="625" y="3646"/>
            <a:chExt cx="271" cy="69"/>
          </a:xfrm>
        </p:grpSpPr>
        <p:sp>
          <p:nvSpPr>
            <p:cNvPr id="52" name="AutoShape 121"/>
            <p:cNvSpPr>
              <a:spLocks noChangeArrowheads="1"/>
            </p:cNvSpPr>
            <p:nvPr/>
          </p:nvSpPr>
          <p:spPr bwMode="auto">
            <a:xfrm rot="10804044">
              <a:off x="852" y="3646"/>
              <a:ext cx="44" cy="69"/>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3" name="AutoShape 122"/>
            <p:cNvSpPr>
              <a:spLocks noChangeArrowheads="1"/>
            </p:cNvSpPr>
            <p:nvPr/>
          </p:nvSpPr>
          <p:spPr bwMode="auto">
            <a:xfrm>
              <a:off x="625" y="3646"/>
              <a:ext cx="237" cy="69"/>
            </a:xfrm>
            <a:prstGeom prst="roundRect">
              <a:avLst>
                <a:gd name="adj" fmla="val 16667"/>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4" name="Rectangle 123"/>
            <p:cNvSpPr>
              <a:spLocks noChangeArrowheads="1"/>
            </p:cNvSpPr>
            <p:nvPr/>
          </p:nvSpPr>
          <p:spPr bwMode="auto">
            <a:xfrm>
              <a:off x="862" y="3673"/>
              <a:ext cx="13" cy="1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sp>
        <p:nvSpPr>
          <p:cNvPr id="55" name="Rectangle 57"/>
          <p:cNvSpPr>
            <a:spLocks noChangeArrowheads="1"/>
          </p:cNvSpPr>
          <p:nvPr/>
        </p:nvSpPr>
        <p:spPr bwMode="auto">
          <a:xfrm flipV="1">
            <a:off x="4880343" y="1986584"/>
            <a:ext cx="882869" cy="769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6" name="Rectangle 57"/>
          <p:cNvSpPr>
            <a:spLocks noChangeArrowheads="1"/>
          </p:cNvSpPr>
          <p:nvPr/>
        </p:nvSpPr>
        <p:spPr bwMode="auto">
          <a:xfrm flipV="1">
            <a:off x="6364929" y="1796316"/>
            <a:ext cx="882869" cy="8975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7" name="Rectangle 66"/>
          <p:cNvSpPr>
            <a:spLocks noChangeArrowheads="1"/>
          </p:cNvSpPr>
          <p:nvPr/>
        </p:nvSpPr>
        <p:spPr bwMode="auto">
          <a:xfrm>
            <a:off x="6363680" y="4839892"/>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8" name="Rectangle 23"/>
          <p:cNvSpPr>
            <a:spLocks noChangeArrowheads="1"/>
          </p:cNvSpPr>
          <p:nvPr/>
        </p:nvSpPr>
        <p:spPr bwMode="auto">
          <a:xfrm>
            <a:off x="4861598" y="471650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59" name="Rectangle 69"/>
          <p:cNvSpPr>
            <a:spLocks noChangeArrowheads="1"/>
          </p:cNvSpPr>
          <p:nvPr/>
        </p:nvSpPr>
        <p:spPr bwMode="auto">
          <a:xfrm>
            <a:off x="3345833" y="471650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0" name="Rectangle 69"/>
          <p:cNvSpPr>
            <a:spLocks noChangeArrowheads="1"/>
          </p:cNvSpPr>
          <p:nvPr/>
        </p:nvSpPr>
        <p:spPr bwMode="auto">
          <a:xfrm>
            <a:off x="1694459" y="4093567"/>
            <a:ext cx="1006302"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1" name="Line 14"/>
          <p:cNvSpPr>
            <a:spLocks noChangeShapeType="1"/>
          </p:cNvSpPr>
          <p:nvPr/>
        </p:nvSpPr>
        <p:spPr bwMode="auto">
          <a:xfrm>
            <a:off x="1193840" y="4032330"/>
            <a:ext cx="7162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2" name="Rectangle 69"/>
          <p:cNvSpPr>
            <a:spLocks noChangeArrowheads="1"/>
          </p:cNvSpPr>
          <p:nvPr/>
        </p:nvSpPr>
        <p:spPr bwMode="auto">
          <a:xfrm>
            <a:off x="1694459" y="4838344"/>
            <a:ext cx="1006302"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3" name="Rectangle 72"/>
          <p:cNvSpPr>
            <a:spLocks noChangeArrowheads="1"/>
          </p:cNvSpPr>
          <p:nvPr/>
        </p:nvSpPr>
        <p:spPr bwMode="auto">
          <a:xfrm flipV="1">
            <a:off x="1756175" y="2800020"/>
            <a:ext cx="882869" cy="6709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4" name="Rectangle 72"/>
          <p:cNvSpPr>
            <a:spLocks noChangeArrowheads="1"/>
          </p:cNvSpPr>
          <p:nvPr/>
        </p:nvSpPr>
        <p:spPr bwMode="auto">
          <a:xfrm flipV="1">
            <a:off x="1756175" y="1913325"/>
            <a:ext cx="882869" cy="84294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65" name="Rectangle 81"/>
          <p:cNvSpPr>
            <a:spLocks noChangeArrowheads="1"/>
          </p:cNvSpPr>
          <p:nvPr/>
        </p:nvSpPr>
        <p:spPr bwMode="auto">
          <a:xfrm>
            <a:off x="6477000" y="3810000"/>
            <a:ext cx="12783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Main Street </a:t>
            </a:r>
            <a:endParaRPr lang="en-US" sz="1400" dirty="0">
              <a:solidFill>
                <a:schemeClr val="tx1"/>
              </a:solidFill>
              <a:latin typeface="Times New Roman" pitchFamily="18" charset="0"/>
            </a:endParaRPr>
          </a:p>
        </p:txBody>
      </p:sp>
      <p:sp>
        <p:nvSpPr>
          <p:cNvPr id="66" name="Rectangle 81"/>
          <p:cNvSpPr>
            <a:spLocks noChangeArrowheads="1"/>
          </p:cNvSpPr>
          <p:nvPr/>
        </p:nvSpPr>
        <p:spPr bwMode="auto">
          <a:xfrm rot="5400000">
            <a:off x="5365169" y="2256801"/>
            <a:ext cx="1316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2nd Street </a:t>
            </a:r>
            <a:endParaRPr lang="en-US" sz="1400" dirty="0">
              <a:solidFill>
                <a:schemeClr val="tx1"/>
              </a:solidFill>
              <a:latin typeface="Times New Roman" pitchFamily="18" charset="0"/>
            </a:endParaRPr>
          </a:p>
        </p:txBody>
      </p:sp>
      <p:sp>
        <p:nvSpPr>
          <p:cNvPr id="67" name="Rectangle 81"/>
          <p:cNvSpPr>
            <a:spLocks noChangeArrowheads="1"/>
          </p:cNvSpPr>
          <p:nvPr/>
        </p:nvSpPr>
        <p:spPr bwMode="auto">
          <a:xfrm rot="5400000">
            <a:off x="3872044" y="2256801"/>
            <a:ext cx="1316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3rd Street </a:t>
            </a:r>
            <a:endParaRPr lang="en-US" sz="1400" dirty="0">
              <a:solidFill>
                <a:schemeClr val="tx1"/>
              </a:solidFill>
              <a:latin typeface="Times New Roman" pitchFamily="18" charset="0"/>
            </a:endParaRPr>
          </a:p>
        </p:txBody>
      </p:sp>
      <p:sp>
        <p:nvSpPr>
          <p:cNvPr id="68" name="Rectangle 81"/>
          <p:cNvSpPr>
            <a:spLocks noChangeArrowheads="1"/>
          </p:cNvSpPr>
          <p:nvPr/>
        </p:nvSpPr>
        <p:spPr bwMode="auto">
          <a:xfrm rot="5400000">
            <a:off x="2221178" y="2256801"/>
            <a:ext cx="1316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4</a:t>
            </a:r>
            <a:r>
              <a:rPr lang="en-US" sz="1400" baseline="30000" dirty="0" smtClean="0">
                <a:solidFill>
                  <a:schemeClr val="tx1"/>
                </a:solidFill>
                <a:latin typeface="Times New Roman" pitchFamily="18" charset="0"/>
              </a:rPr>
              <a:t>th</a:t>
            </a:r>
            <a:r>
              <a:rPr lang="en-US" sz="1400" dirty="0" smtClean="0">
                <a:solidFill>
                  <a:schemeClr val="tx1"/>
                </a:solidFill>
                <a:latin typeface="Times New Roman" pitchFamily="18" charset="0"/>
              </a:rPr>
              <a:t> Street </a:t>
            </a:r>
            <a:endParaRPr lang="en-US" sz="1400" dirty="0">
              <a:solidFill>
                <a:schemeClr val="tx1"/>
              </a:solidFill>
              <a:latin typeface="Times New Roman" pitchFamily="18" charset="0"/>
            </a:endParaRPr>
          </a:p>
        </p:txBody>
      </p:sp>
      <p:sp>
        <p:nvSpPr>
          <p:cNvPr id="69" name="Rectangle 81"/>
          <p:cNvSpPr>
            <a:spLocks noChangeArrowheads="1"/>
          </p:cNvSpPr>
          <p:nvPr/>
        </p:nvSpPr>
        <p:spPr bwMode="auto">
          <a:xfrm rot="5400000">
            <a:off x="791199" y="2256801"/>
            <a:ext cx="1316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smtClean="0">
                <a:solidFill>
                  <a:schemeClr val="tx1"/>
                </a:solidFill>
                <a:latin typeface="Times New Roman" pitchFamily="18" charset="0"/>
              </a:rPr>
              <a:t>5th Street </a:t>
            </a:r>
            <a:endParaRPr lang="en-US" sz="1400" dirty="0">
              <a:solidFill>
                <a:schemeClr val="tx1"/>
              </a:solidFill>
              <a:latin typeface="Times New Roman" pitchFamily="18" charset="0"/>
            </a:endParaRPr>
          </a:p>
        </p:txBody>
      </p:sp>
      <p:sp>
        <p:nvSpPr>
          <p:cNvPr id="70" name="Oval 119"/>
          <p:cNvSpPr>
            <a:spLocks noChangeArrowheads="1"/>
          </p:cNvSpPr>
          <p:nvPr/>
        </p:nvSpPr>
        <p:spPr bwMode="auto">
          <a:xfrm>
            <a:off x="2369059" y="2868789"/>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1" name="Oval 119"/>
          <p:cNvSpPr>
            <a:spLocks noChangeArrowheads="1"/>
          </p:cNvSpPr>
          <p:nvPr/>
        </p:nvSpPr>
        <p:spPr bwMode="auto">
          <a:xfrm>
            <a:off x="3992876" y="5008252"/>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2" name="Oval 119"/>
          <p:cNvSpPr>
            <a:spLocks noChangeArrowheads="1"/>
          </p:cNvSpPr>
          <p:nvPr/>
        </p:nvSpPr>
        <p:spPr bwMode="auto">
          <a:xfrm>
            <a:off x="7866595" y="3022781"/>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3" name="Oval 119"/>
          <p:cNvSpPr>
            <a:spLocks noChangeArrowheads="1"/>
          </p:cNvSpPr>
          <p:nvPr/>
        </p:nvSpPr>
        <p:spPr bwMode="auto">
          <a:xfrm>
            <a:off x="6613892" y="2534890"/>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4" name="Oval 119"/>
          <p:cNvSpPr>
            <a:spLocks noChangeArrowheads="1"/>
          </p:cNvSpPr>
          <p:nvPr/>
        </p:nvSpPr>
        <p:spPr bwMode="auto">
          <a:xfrm>
            <a:off x="5501109" y="3316993"/>
            <a:ext cx="539970" cy="533399"/>
          </a:xfrm>
          <a:prstGeom prst="ellipse">
            <a:avLst/>
          </a:prstGeom>
          <a:solidFill>
            <a:srgbClr val="FFC000"/>
          </a:solidFill>
          <a:ln w="12700">
            <a:solidFill>
              <a:srgbClr val="FF00FF"/>
            </a:solidFill>
            <a:round/>
            <a:headEnd/>
            <a:tailEnd/>
          </a:ln>
          <a:effectLst/>
          <a:extLst/>
        </p:spPr>
        <p:txBody>
          <a:bodyPr wrap="none" anchor="ctr"/>
          <a:lstStyle/>
          <a:p>
            <a:endParaRPr lang="en-US">
              <a:solidFill>
                <a:schemeClr val="tx1"/>
              </a:solidFill>
            </a:endParaRPr>
          </a:p>
        </p:txBody>
      </p:sp>
      <p:sp>
        <p:nvSpPr>
          <p:cNvPr id="75" name="Oval 119"/>
          <p:cNvSpPr>
            <a:spLocks noChangeArrowheads="1"/>
          </p:cNvSpPr>
          <p:nvPr/>
        </p:nvSpPr>
        <p:spPr bwMode="auto">
          <a:xfrm>
            <a:off x="5501110" y="3765630"/>
            <a:ext cx="539970" cy="533399"/>
          </a:xfrm>
          <a:prstGeom prst="ellipse">
            <a:avLst/>
          </a:prstGeom>
          <a:solidFill>
            <a:srgbClr val="00B0F0"/>
          </a:solidFill>
          <a:ln w="12700">
            <a:solidFill>
              <a:srgbClr val="FF00FF"/>
            </a:solidFill>
            <a:round/>
            <a:headEnd/>
            <a:tailEnd/>
          </a:ln>
          <a:effectLst/>
          <a:extLst/>
        </p:spPr>
        <p:txBody>
          <a:bodyPr wrap="none" anchor="ctr"/>
          <a:lstStyle/>
          <a:p>
            <a:endParaRPr lang="en-US">
              <a:solidFill>
                <a:schemeClr val="tx1"/>
              </a:solidFill>
            </a:endParaRPr>
          </a:p>
        </p:txBody>
      </p:sp>
      <p:grpSp>
        <p:nvGrpSpPr>
          <p:cNvPr id="76" name="Group 2"/>
          <p:cNvGrpSpPr/>
          <p:nvPr/>
        </p:nvGrpSpPr>
        <p:grpSpPr>
          <a:xfrm>
            <a:off x="2482361" y="3687789"/>
            <a:ext cx="564896" cy="466496"/>
            <a:chOff x="646384" y="839342"/>
            <a:chExt cx="955678" cy="687387"/>
          </a:xfrm>
        </p:grpSpPr>
        <p:grpSp>
          <p:nvGrpSpPr>
            <p:cNvPr id="77" name="Group 62"/>
            <p:cNvGrpSpPr/>
            <p:nvPr/>
          </p:nvGrpSpPr>
          <p:grpSpPr>
            <a:xfrm>
              <a:off x="646384" y="1042192"/>
              <a:ext cx="754856" cy="255587"/>
              <a:chOff x="863375" y="5469720"/>
              <a:chExt cx="976313" cy="387350"/>
            </a:xfrm>
          </p:grpSpPr>
          <p:sp>
            <p:nvSpPr>
              <p:cNvPr id="83"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84"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85"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86"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78" name="Group 248"/>
            <p:cNvGrpSpPr>
              <a:grpSpLocks/>
            </p:cNvGrpSpPr>
            <p:nvPr/>
          </p:nvGrpSpPr>
          <p:grpSpPr bwMode="auto">
            <a:xfrm>
              <a:off x="871812" y="839342"/>
              <a:ext cx="730250" cy="687387"/>
              <a:chOff x="6201" y="4433"/>
              <a:chExt cx="1050" cy="1080"/>
            </a:xfrm>
          </p:grpSpPr>
          <p:grpSp>
            <p:nvGrpSpPr>
              <p:cNvPr id="79" name="Group 249"/>
              <p:cNvGrpSpPr>
                <a:grpSpLocks/>
              </p:cNvGrpSpPr>
              <p:nvPr/>
            </p:nvGrpSpPr>
            <p:grpSpPr bwMode="auto">
              <a:xfrm>
                <a:off x="6277" y="4504"/>
                <a:ext cx="900" cy="926"/>
                <a:chOff x="6277" y="4504"/>
                <a:chExt cx="900" cy="926"/>
              </a:xfrm>
            </p:grpSpPr>
            <p:sp>
              <p:nvSpPr>
                <p:cNvPr id="81"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82"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80"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87" name="Group 73"/>
          <p:cNvGrpSpPr/>
          <p:nvPr/>
        </p:nvGrpSpPr>
        <p:grpSpPr>
          <a:xfrm>
            <a:off x="4854295" y="3700335"/>
            <a:ext cx="564896" cy="466496"/>
            <a:chOff x="646384" y="839342"/>
            <a:chExt cx="955678" cy="687387"/>
          </a:xfrm>
        </p:grpSpPr>
        <p:grpSp>
          <p:nvGrpSpPr>
            <p:cNvPr id="88" name="Group 74"/>
            <p:cNvGrpSpPr/>
            <p:nvPr/>
          </p:nvGrpSpPr>
          <p:grpSpPr>
            <a:xfrm>
              <a:off x="646384" y="1042192"/>
              <a:ext cx="754856" cy="255587"/>
              <a:chOff x="863375" y="5469720"/>
              <a:chExt cx="976313" cy="387350"/>
            </a:xfrm>
          </p:grpSpPr>
          <p:sp>
            <p:nvSpPr>
              <p:cNvPr id="94"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95"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96"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97"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89" name="Group 248"/>
            <p:cNvGrpSpPr>
              <a:grpSpLocks/>
            </p:cNvGrpSpPr>
            <p:nvPr/>
          </p:nvGrpSpPr>
          <p:grpSpPr bwMode="auto">
            <a:xfrm>
              <a:off x="871812" y="839342"/>
              <a:ext cx="730250" cy="687387"/>
              <a:chOff x="6201" y="4433"/>
              <a:chExt cx="1050" cy="1080"/>
            </a:xfrm>
          </p:grpSpPr>
          <p:grpSp>
            <p:nvGrpSpPr>
              <p:cNvPr id="90" name="Group 249"/>
              <p:cNvGrpSpPr>
                <a:grpSpLocks/>
              </p:cNvGrpSpPr>
              <p:nvPr/>
            </p:nvGrpSpPr>
            <p:grpSpPr bwMode="auto">
              <a:xfrm>
                <a:off x="6277" y="4504"/>
                <a:ext cx="900" cy="926"/>
                <a:chOff x="6277" y="4504"/>
                <a:chExt cx="900" cy="926"/>
              </a:xfrm>
            </p:grpSpPr>
            <p:sp>
              <p:nvSpPr>
                <p:cNvPr id="92"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93"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91"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98" name="Group 84"/>
          <p:cNvGrpSpPr/>
          <p:nvPr/>
        </p:nvGrpSpPr>
        <p:grpSpPr>
          <a:xfrm>
            <a:off x="8062368" y="3676534"/>
            <a:ext cx="564896" cy="466496"/>
            <a:chOff x="646384" y="839342"/>
            <a:chExt cx="955678" cy="687387"/>
          </a:xfrm>
        </p:grpSpPr>
        <p:grpSp>
          <p:nvGrpSpPr>
            <p:cNvPr id="99" name="Group 85"/>
            <p:cNvGrpSpPr/>
            <p:nvPr/>
          </p:nvGrpSpPr>
          <p:grpSpPr>
            <a:xfrm>
              <a:off x="646384" y="1042192"/>
              <a:ext cx="754856" cy="255587"/>
              <a:chOff x="863375" y="5469720"/>
              <a:chExt cx="976313" cy="387350"/>
            </a:xfrm>
          </p:grpSpPr>
          <p:sp>
            <p:nvSpPr>
              <p:cNvPr id="105"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6"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7"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08"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00" name="Group 248"/>
            <p:cNvGrpSpPr>
              <a:grpSpLocks/>
            </p:cNvGrpSpPr>
            <p:nvPr/>
          </p:nvGrpSpPr>
          <p:grpSpPr bwMode="auto">
            <a:xfrm>
              <a:off x="871812" y="839342"/>
              <a:ext cx="730250" cy="687387"/>
              <a:chOff x="6201" y="4433"/>
              <a:chExt cx="1050" cy="1080"/>
            </a:xfrm>
          </p:grpSpPr>
          <p:grpSp>
            <p:nvGrpSpPr>
              <p:cNvPr id="101" name="Group 249"/>
              <p:cNvGrpSpPr>
                <a:grpSpLocks/>
              </p:cNvGrpSpPr>
              <p:nvPr/>
            </p:nvGrpSpPr>
            <p:grpSpPr bwMode="auto">
              <a:xfrm>
                <a:off x="6277" y="4504"/>
                <a:ext cx="900" cy="926"/>
                <a:chOff x="6277" y="4504"/>
                <a:chExt cx="900" cy="926"/>
              </a:xfrm>
            </p:grpSpPr>
            <p:sp>
              <p:nvSpPr>
                <p:cNvPr id="103"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04"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02"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09" name="Group 95"/>
          <p:cNvGrpSpPr/>
          <p:nvPr/>
        </p:nvGrpSpPr>
        <p:grpSpPr>
          <a:xfrm rot="10800000">
            <a:off x="7420404" y="3467087"/>
            <a:ext cx="564896" cy="466496"/>
            <a:chOff x="646384" y="839342"/>
            <a:chExt cx="955678" cy="687387"/>
          </a:xfrm>
        </p:grpSpPr>
        <p:grpSp>
          <p:nvGrpSpPr>
            <p:cNvPr id="110" name="Group 96"/>
            <p:cNvGrpSpPr/>
            <p:nvPr/>
          </p:nvGrpSpPr>
          <p:grpSpPr>
            <a:xfrm>
              <a:off x="646384" y="1042192"/>
              <a:ext cx="754856" cy="255587"/>
              <a:chOff x="863375" y="5469720"/>
              <a:chExt cx="976313" cy="387350"/>
            </a:xfrm>
          </p:grpSpPr>
          <p:sp>
            <p:nvSpPr>
              <p:cNvPr id="116"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7"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8"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19"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11" name="Group 248"/>
            <p:cNvGrpSpPr>
              <a:grpSpLocks/>
            </p:cNvGrpSpPr>
            <p:nvPr/>
          </p:nvGrpSpPr>
          <p:grpSpPr bwMode="auto">
            <a:xfrm>
              <a:off x="871812" y="839342"/>
              <a:ext cx="730250" cy="687387"/>
              <a:chOff x="6201" y="4433"/>
              <a:chExt cx="1050" cy="1080"/>
            </a:xfrm>
          </p:grpSpPr>
          <p:grpSp>
            <p:nvGrpSpPr>
              <p:cNvPr id="112" name="Group 249"/>
              <p:cNvGrpSpPr>
                <a:grpSpLocks/>
              </p:cNvGrpSpPr>
              <p:nvPr/>
            </p:nvGrpSpPr>
            <p:grpSpPr bwMode="auto">
              <a:xfrm>
                <a:off x="6277" y="4504"/>
                <a:ext cx="900" cy="926"/>
                <a:chOff x="6277" y="4504"/>
                <a:chExt cx="900" cy="926"/>
              </a:xfrm>
            </p:grpSpPr>
            <p:sp>
              <p:nvSpPr>
                <p:cNvPr id="114"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15"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13"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20" name="Group 106"/>
          <p:cNvGrpSpPr/>
          <p:nvPr/>
        </p:nvGrpSpPr>
        <p:grpSpPr>
          <a:xfrm rot="10800000">
            <a:off x="6491053" y="3455735"/>
            <a:ext cx="564896" cy="466496"/>
            <a:chOff x="646384" y="839342"/>
            <a:chExt cx="955678" cy="687387"/>
          </a:xfrm>
        </p:grpSpPr>
        <p:grpSp>
          <p:nvGrpSpPr>
            <p:cNvPr id="121" name="Group 107"/>
            <p:cNvGrpSpPr/>
            <p:nvPr/>
          </p:nvGrpSpPr>
          <p:grpSpPr>
            <a:xfrm>
              <a:off x="646384" y="1042192"/>
              <a:ext cx="754856" cy="255587"/>
              <a:chOff x="863375" y="5469720"/>
              <a:chExt cx="976313" cy="387350"/>
            </a:xfrm>
          </p:grpSpPr>
          <p:sp>
            <p:nvSpPr>
              <p:cNvPr id="127"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8"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29"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30"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22" name="Group 248"/>
            <p:cNvGrpSpPr>
              <a:grpSpLocks/>
            </p:cNvGrpSpPr>
            <p:nvPr/>
          </p:nvGrpSpPr>
          <p:grpSpPr bwMode="auto">
            <a:xfrm>
              <a:off x="871812" y="839342"/>
              <a:ext cx="730250" cy="687387"/>
              <a:chOff x="6201" y="4433"/>
              <a:chExt cx="1050" cy="1080"/>
            </a:xfrm>
          </p:grpSpPr>
          <p:grpSp>
            <p:nvGrpSpPr>
              <p:cNvPr id="123" name="Group 249"/>
              <p:cNvGrpSpPr>
                <a:grpSpLocks/>
              </p:cNvGrpSpPr>
              <p:nvPr/>
            </p:nvGrpSpPr>
            <p:grpSpPr bwMode="auto">
              <a:xfrm>
                <a:off x="6277" y="4504"/>
                <a:ext cx="900" cy="926"/>
                <a:chOff x="6277" y="4504"/>
                <a:chExt cx="900" cy="926"/>
              </a:xfrm>
            </p:grpSpPr>
            <p:sp>
              <p:nvSpPr>
                <p:cNvPr id="12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2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2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31" name="Group 117"/>
          <p:cNvGrpSpPr/>
          <p:nvPr/>
        </p:nvGrpSpPr>
        <p:grpSpPr>
          <a:xfrm rot="10800000">
            <a:off x="5644987" y="3467087"/>
            <a:ext cx="564896" cy="466496"/>
            <a:chOff x="646384" y="839342"/>
            <a:chExt cx="955678" cy="687387"/>
          </a:xfrm>
        </p:grpSpPr>
        <p:grpSp>
          <p:nvGrpSpPr>
            <p:cNvPr id="132" name="Group 118"/>
            <p:cNvGrpSpPr/>
            <p:nvPr/>
          </p:nvGrpSpPr>
          <p:grpSpPr>
            <a:xfrm>
              <a:off x="646384" y="1042192"/>
              <a:ext cx="754856" cy="255587"/>
              <a:chOff x="863375" y="5469720"/>
              <a:chExt cx="976313" cy="387350"/>
            </a:xfrm>
          </p:grpSpPr>
          <p:sp>
            <p:nvSpPr>
              <p:cNvPr id="138"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39"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40"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41"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33" name="Group 248"/>
            <p:cNvGrpSpPr>
              <a:grpSpLocks/>
            </p:cNvGrpSpPr>
            <p:nvPr/>
          </p:nvGrpSpPr>
          <p:grpSpPr bwMode="auto">
            <a:xfrm>
              <a:off x="871812" y="839342"/>
              <a:ext cx="730250" cy="687387"/>
              <a:chOff x="6201" y="4433"/>
              <a:chExt cx="1050" cy="1080"/>
            </a:xfrm>
          </p:grpSpPr>
          <p:grpSp>
            <p:nvGrpSpPr>
              <p:cNvPr id="134" name="Group 249"/>
              <p:cNvGrpSpPr>
                <a:grpSpLocks/>
              </p:cNvGrpSpPr>
              <p:nvPr/>
            </p:nvGrpSpPr>
            <p:grpSpPr bwMode="auto">
              <a:xfrm>
                <a:off x="6277" y="4504"/>
                <a:ext cx="900" cy="926"/>
                <a:chOff x="6277" y="4504"/>
                <a:chExt cx="900" cy="926"/>
              </a:xfrm>
            </p:grpSpPr>
            <p:sp>
              <p:nvSpPr>
                <p:cNvPr id="136"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37"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35"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42" name="Group 128"/>
          <p:cNvGrpSpPr/>
          <p:nvPr/>
        </p:nvGrpSpPr>
        <p:grpSpPr>
          <a:xfrm rot="10800000">
            <a:off x="4096702" y="3476654"/>
            <a:ext cx="564896" cy="466496"/>
            <a:chOff x="646384" y="839342"/>
            <a:chExt cx="955678" cy="687387"/>
          </a:xfrm>
        </p:grpSpPr>
        <p:grpSp>
          <p:nvGrpSpPr>
            <p:cNvPr id="143" name="Group 129"/>
            <p:cNvGrpSpPr/>
            <p:nvPr/>
          </p:nvGrpSpPr>
          <p:grpSpPr>
            <a:xfrm>
              <a:off x="646384" y="1042192"/>
              <a:ext cx="754856" cy="255587"/>
              <a:chOff x="863375" y="5469720"/>
              <a:chExt cx="976313" cy="387350"/>
            </a:xfrm>
          </p:grpSpPr>
          <p:sp>
            <p:nvSpPr>
              <p:cNvPr id="149"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50"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51"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52"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44" name="Group 248"/>
            <p:cNvGrpSpPr>
              <a:grpSpLocks/>
            </p:cNvGrpSpPr>
            <p:nvPr/>
          </p:nvGrpSpPr>
          <p:grpSpPr bwMode="auto">
            <a:xfrm>
              <a:off x="871812" y="839342"/>
              <a:ext cx="730250" cy="687387"/>
              <a:chOff x="6201" y="4433"/>
              <a:chExt cx="1050" cy="1080"/>
            </a:xfrm>
          </p:grpSpPr>
          <p:grpSp>
            <p:nvGrpSpPr>
              <p:cNvPr id="145" name="Group 249"/>
              <p:cNvGrpSpPr>
                <a:grpSpLocks/>
              </p:cNvGrpSpPr>
              <p:nvPr/>
            </p:nvGrpSpPr>
            <p:grpSpPr bwMode="auto">
              <a:xfrm>
                <a:off x="6277" y="4504"/>
                <a:ext cx="900" cy="926"/>
                <a:chOff x="6277" y="4504"/>
                <a:chExt cx="900" cy="926"/>
              </a:xfrm>
            </p:grpSpPr>
            <p:sp>
              <p:nvSpPr>
                <p:cNvPr id="147"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48"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46"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53" name="Group 139"/>
          <p:cNvGrpSpPr/>
          <p:nvPr/>
        </p:nvGrpSpPr>
        <p:grpSpPr>
          <a:xfrm rot="10800000">
            <a:off x="2034635" y="3440694"/>
            <a:ext cx="564896" cy="466496"/>
            <a:chOff x="646384" y="839342"/>
            <a:chExt cx="955678" cy="687387"/>
          </a:xfrm>
        </p:grpSpPr>
        <p:grpSp>
          <p:nvGrpSpPr>
            <p:cNvPr id="154" name="Group 140"/>
            <p:cNvGrpSpPr/>
            <p:nvPr/>
          </p:nvGrpSpPr>
          <p:grpSpPr>
            <a:xfrm>
              <a:off x="646384" y="1042192"/>
              <a:ext cx="754856" cy="255587"/>
              <a:chOff x="863375" y="5469720"/>
              <a:chExt cx="976313" cy="387350"/>
            </a:xfrm>
          </p:grpSpPr>
          <p:sp>
            <p:nvSpPr>
              <p:cNvPr id="160"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61"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62"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63"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55" name="Group 248"/>
            <p:cNvGrpSpPr>
              <a:grpSpLocks/>
            </p:cNvGrpSpPr>
            <p:nvPr/>
          </p:nvGrpSpPr>
          <p:grpSpPr bwMode="auto">
            <a:xfrm>
              <a:off x="871812" y="839342"/>
              <a:ext cx="730250" cy="687387"/>
              <a:chOff x="6201" y="4433"/>
              <a:chExt cx="1050" cy="1080"/>
            </a:xfrm>
          </p:grpSpPr>
          <p:grpSp>
            <p:nvGrpSpPr>
              <p:cNvPr id="156" name="Group 249"/>
              <p:cNvGrpSpPr>
                <a:grpSpLocks/>
              </p:cNvGrpSpPr>
              <p:nvPr/>
            </p:nvGrpSpPr>
            <p:grpSpPr bwMode="auto">
              <a:xfrm>
                <a:off x="6277" y="4504"/>
                <a:ext cx="900" cy="926"/>
                <a:chOff x="6277" y="4504"/>
                <a:chExt cx="900" cy="926"/>
              </a:xfrm>
            </p:grpSpPr>
            <p:sp>
              <p:nvSpPr>
                <p:cNvPr id="158"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59"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57"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64" name="Group 150"/>
          <p:cNvGrpSpPr/>
          <p:nvPr/>
        </p:nvGrpSpPr>
        <p:grpSpPr>
          <a:xfrm rot="5400000">
            <a:off x="1013490" y="2760135"/>
            <a:ext cx="564896" cy="466496"/>
            <a:chOff x="646384" y="839342"/>
            <a:chExt cx="955678" cy="687387"/>
          </a:xfrm>
        </p:grpSpPr>
        <p:grpSp>
          <p:nvGrpSpPr>
            <p:cNvPr id="165" name="Group 151"/>
            <p:cNvGrpSpPr/>
            <p:nvPr/>
          </p:nvGrpSpPr>
          <p:grpSpPr>
            <a:xfrm>
              <a:off x="646384" y="1042192"/>
              <a:ext cx="754856" cy="255587"/>
              <a:chOff x="863375" y="5469720"/>
              <a:chExt cx="976313" cy="387350"/>
            </a:xfrm>
          </p:grpSpPr>
          <p:sp>
            <p:nvSpPr>
              <p:cNvPr id="171"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2"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3"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74"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66" name="Group 248"/>
            <p:cNvGrpSpPr>
              <a:grpSpLocks/>
            </p:cNvGrpSpPr>
            <p:nvPr/>
          </p:nvGrpSpPr>
          <p:grpSpPr bwMode="auto">
            <a:xfrm>
              <a:off x="871812" y="839342"/>
              <a:ext cx="730250" cy="687387"/>
              <a:chOff x="6201" y="4433"/>
              <a:chExt cx="1050" cy="1080"/>
            </a:xfrm>
          </p:grpSpPr>
          <p:grpSp>
            <p:nvGrpSpPr>
              <p:cNvPr id="167" name="Group 249"/>
              <p:cNvGrpSpPr>
                <a:grpSpLocks/>
              </p:cNvGrpSpPr>
              <p:nvPr/>
            </p:nvGrpSpPr>
            <p:grpSpPr bwMode="auto">
              <a:xfrm>
                <a:off x="6277" y="4504"/>
                <a:ext cx="900" cy="926"/>
                <a:chOff x="6277" y="4504"/>
                <a:chExt cx="900" cy="926"/>
              </a:xfrm>
            </p:grpSpPr>
            <p:sp>
              <p:nvSpPr>
                <p:cNvPr id="169"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70"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68"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75" name="Group 161"/>
          <p:cNvGrpSpPr/>
          <p:nvPr/>
        </p:nvGrpSpPr>
        <p:grpSpPr>
          <a:xfrm rot="5400000">
            <a:off x="2615333" y="3056232"/>
            <a:ext cx="564896" cy="466496"/>
            <a:chOff x="646384" y="839342"/>
            <a:chExt cx="955678" cy="687387"/>
          </a:xfrm>
        </p:grpSpPr>
        <p:grpSp>
          <p:nvGrpSpPr>
            <p:cNvPr id="176" name="Group 162"/>
            <p:cNvGrpSpPr/>
            <p:nvPr/>
          </p:nvGrpSpPr>
          <p:grpSpPr>
            <a:xfrm>
              <a:off x="646384" y="1042192"/>
              <a:ext cx="754856" cy="255587"/>
              <a:chOff x="863375" y="5469720"/>
              <a:chExt cx="976313" cy="387350"/>
            </a:xfrm>
          </p:grpSpPr>
          <p:sp>
            <p:nvSpPr>
              <p:cNvPr id="182"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83"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84"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85"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77" name="Group 248"/>
            <p:cNvGrpSpPr>
              <a:grpSpLocks/>
            </p:cNvGrpSpPr>
            <p:nvPr/>
          </p:nvGrpSpPr>
          <p:grpSpPr bwMode="auto">
            <a:xfrm>
              <a:off x="871812" y="839342"/>
              <a:ext cx="730250" cy="687387"/>
              <a:chOff x="6201" y="4433"/>
              <a:chExt cx="1050" cy="1080"/>
            </a:xfrm>
          </p:grpSpPr>
          <p:grpSp>
            <p:nvGrpSpPr>
              <p:cNvPr id="178" name="Group 249"/>
              <p:cNvGrpSpPr>
                <a:grpSpLocks/>
              </p:cNvGrpSpPr>
              <p:nvPr/>
            </p:nvGrpSpPr>
            <p:grpSpPr bwMode="auto">
              <a:xfrm>
                <a:off x="6277" y="4504"/>
                <a:ext cx="900" cy="926"/>
                <a:chOff x="6277" y="4504"/>
                <a:chExt cx="900" cy="926"/>
              </a:xfrm>
            </p:grpSpPr>
            <p:sp>
              <p:nvSpPr>
                <p:cNvPr id="180"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81"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79"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86" name="Group 172"/>
          <p:cNvGrpSpPr/>
          <p:nvPr/>
        </p:nvGrpSpPr>
        <p:grpSpPr>
          <a:xfrm rot="5400000">
            <a:off x="4157511" y="2421343"/>
            <a:ext cx="564896" cy="466496"/>
            <a:chOff x="646384" y="839342"/>
            <a:chExt cx="955678" cy="687387"/>
          </a:xfrm>
        </p:grpSpPr>
        <p:grpSp>
          <p:nvGrpSpPr>
            <p:cNvPr id="187" name="Group 173"/>
            <p:cNvGrpSpPr/>
            <p:nvPr/>
          </p:nvGrpSpPr>
          <p:grpSpPr>
            <a:xfrm>
              <a:off x="646384" y="1042192"/>
              <a:ext cx="754856" cy="255587"/>
              <a:chOff x="863375" y="5469720"/>
              <a:chExt cx="976313" cy="387350"/>
            </a:xfrm>
          </p:grpSpPr>
          <p:sp>
            <p:nvSpPr>
              <p:cNvPr id="193"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94"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95"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196"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88" name="Group 248"/>
            <p:cNvGrpSpPr>
              <a:grpSpLocks/>
            </p:cNvGrpSpPr>
            <p:nvPr/>
          </p:nvGrpSpPr>
          <p:grpSpPr bwMode="auto">
            <a:xfrm>
              <a:off x="871812" y="839342"/>
              <a:ext cx="730250" cy="687387"/>
              <a:chOff x="6201" y="4433"/>
              <a:chExt cx="1050" cy="1080"/>
            </a:xfrm>
          </p:grpSpPr>
          <p:grpSp>
            <p:nvGrpSpPr>
              <p:cNvPr id="189" name="Group 249"/>
              <p:cNvGrpSpPr>
                <a:grpSpLocks/>
              </p:cNvGrpSpPr>
              <p:nvPr/>
            </p:nvGrpSpPr>
            <p:grpSpPr bwMode="auto">
              <a:xfrm>
                <a:off x="6277" y="4504"/>
                <a:ext cx="900" cy="926"/>
                <a:chOff x="6277" y="4504"/>
                <a:chExt cx="900" cy="926"/>
              </a:xfrm>
            </p:grpSpPr>
            <p:sp>
              <p:nvSpPr>
                <p:cNvPr id="191"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192"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190"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197" name="Group 183"/>
          <p:cNvGrpSpPr/>
          <p:nvPr/>
        </p:nvGrpSpPr>
        <p:grpSpPr>
          <a:xfrm rot="5400000">
            <a:off x="7126669" y="1915112"/>
            <a:ext cx="564896" cy="466496"/>
            <a:chOff x="646384" y="839342"/>
            <a:chExt cx="955678" cy="687387"/>
          </a:xfrm>
        </p:grpSpPr>
        <p:grpSp>
          <p:nvGrpSpPr>
            <p:cNvPr id="198" name="Group 184"/>
            <p:cNvGrpSpPr/>
            <p:nvPr/>
          </p:nvGrpSpPr>
          <p:grpSpPr>
            <a:xfrm>
              <a:off x="646384" y="1042192"/>
              <a:ext cx="754856" cy="255587"/>
              <a:chOff x="863375" y="5469720"/>
              <a:chExt cx="976313" cy="387350"/>
            </a:xfrm>
          </p:grpSpPr>
          <p:sp>
            <p:nvSpPr>
              <p:cNvPr id="204"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5"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6"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07"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199" name="Group 248"/>
            <p:cNvGrpSpPr>
              <a:grpSpLocks/>
            </p:cNvGrpSpPr>
            <p:nvPr/>
          </p:nvGrpSpPr>
          <p:grpSpPr bwMode="auto">
            <a:xfrm>
              <a:off x="871812" y="839342"/>
              <a:ext cx="730250" cy="687387"/>
              <a:chOff x="6201" y="4433"/>
              <a:chExt cx="1050" cy="1080"/>
            </a:xfrm>
          </p:grpSpPr>
          <p:grpSp>
            <p:nvGrpSpPr>
              <p:cNvPr id="200" name="Group 249"/>
              <p:cNvGrpSpPr>
                <a:grpSpLocks/>
              </p:cNvGrpSpPr>
              <p:nvPr/>
            </p:nvGrpSpPr>
            <p:grpSpPr bwMode="auto">
              <a:xfrm>
                <a:off x="6277" y="4504"/>
                <a:ext cx="900" cy="926"/>
                <a:chOff x="6277" y="4504"/>
                <a:chExt cx="900" cy="926"/>
              </a:xfrm>
            </p:grpSpPr>
            <p:sp>
              <p:nvSpPr>
                <p:cNvPr id="202"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03"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01"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08" name="Group 194"/>
          <p:cNvGrpSpPr/>
          <p:nvPr/>
        </p:nvGrpSpPr>
        <p:grpSpPr>
          <a:xfrm rot="5400000">
            <a:off x="7137955" y="2968697"/>
            <a:ext cx="564896" cy="466496"/>
            <a:chOff x="646384" y="839342"/>
            <a:chExt cx="955678" cy="687387"/>
          </a:xfrm>
        </p:grpSpPr>
        <p:grpSp>
          <p:nvGrpSpPr>
            <p:cNvPr id="209" name="Group 195"/>
            <p:cNvGrpSpPr/>
            <p:nvPr/>
          </p:nvGrpSpPr>
          <p:grpSpPr>
            <a:xfrm>
              <a:off x="646384" y="1042192"/>
              <a:ext cx="754856" cy="255587"/>
              <a:chOff x="863375" y="5469720"/>
              <a:chExt cx="976313" cy="387350"/>
            </a:xfrm>
          </p:grpSpPr>
          <p:sp>
            <p:nvSpPr>
              <p:cNvPr id="215"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16"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17"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18"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10" name="Group 248"/>
            <p:cNvGrpSpPr>
              <a:grpSpLocks/>
            </p:cNvGrpSpPr>
            <p:nvPr/>
          </p:nvGrpSpPr>
          <p:grpSpPr bwMode="auto">
            <a:xfrm>
              <a:off x="871812" y="839342"/>
              <a:ext cx="730250" cy="687387"/>
              <a:chOff x="6201" y="4433"/>
              <a:chExt cx="1050" cy="1080"/>
            </a:xfrm>
          </p:grpSpPr>
          <p:grpSp>
            <p:nvGrpSpPr>
              <p:cNvPr id="211" name="Group 249"/>
              <p:cNvGrpSpPr>
                <a:grpSpLocks/>
              </p:cNvGrpSpPr>
              <p:nvPr/>
            </p:nvGrpSpPr>
            <p:grpSpPr bwMode="auto">
              <a:xfrm>
                <a:off x="6277" y="4504"/>
                <a:ext cx="900" cy="926"/>
                <a:chOff x="6277" y="4504"/>
                <a:chExt cx="900" cy="926"/>
              </a:xfrm>
            </p:grpSpPr>
            <p:sp>
              <p:nvSpPr>
                <p:cNvPr id="213"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14"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12"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19" name="Group 206"/>
          <p:cNvGrpSpPr/>
          <p:nvPr/>
        </p:nvGrpSpPr>
        <p:grpSpPr>
          <a:xfrm rot="5400000">
            <a:off x="7137955" y="2930528"/>
            <a:ext cx="564896" cy="466496"/>
            <a:chOff x="646384" y="839342"/>
            <a:chExt cx="955678" cy="687387"/>
          </a:xfrm>
        </p:grpSpPr>
        <p:grpSp>
          <p:nvGrpSpPr>
            <p:cNvPr id="220" name="Group 207"/>
            <p:cNvGrpSpPr/>
            <p:nvPr/>
          </p:nvGrpSpPr>
          <p:grpSpPr>
            <a:xfrm>
              <a:off x="646384" y="1042192"/>
              <a:ext cx="754856" cy="255587"/>
              <a:chOff x="863375" y="5469720"/>
              <a:chExt cx="976313" cy="387350"/>
            </a:xfrm>
          </p:grpSpPr>
          <p:sp>
            <p:nvSpPr>
              <p:cNvPr id="226"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7"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8"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29"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21" name="Group 248"/>
            <p:cNvGrpSpPr>
              <a:grpSpLocks/>
            </p:cNvGrpSpPr>
            <p:nvPr/>
          </p:nvGrpSpPr>
          <p:grpSpPr bwMode="auto">
            <a:xfrm>
              <a:off x="871812" y="839342"/>
              <a:ext cx="730250" cy="687387"/>
              <a:chOff x="6201" y="4433"/>
              <a:chExt cx="1050" cy="1080"/>
            </a:xfrm>
          </p:grpSpPr>
          <p:grpSp>
            <p:nvGrpSpPr>
              <p:cNvPr id="222" name="Group 249"/>
              <p:cNvGrpSpPr>
                <a:grpSpLocks/>
              </p:cNvGrpSpPr>
              <p:nvPr/>
            </p:nvGrpSpPr>
            <p:grpSpPr bwMode="auto">
              <a:xfrm>
                <a:off x="6277" y="4504"/>
                <a:ext cx="900" cy="926"/>
                <a:chOff x="6277" y="4504"/>
                <a:chExt cx="900" cy="926"/>
              </a:xfrm>
            </p:grpSpPr>
            <p:sp>
              <p:nvSpPr>
                <p:cNvPr id="224"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25"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23"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30" name="Group 217"/>
          <p:cNvGrpSpPr/>
          <p:nvPr/>
        </p:nvGrpSpPr>
        <p:grpSpPr>
          <a:xfrm rot="5400000">
            <a:off x="7137955" y="4081575"/>
            <a:ext cx="564896" cy="466496"/>
            <a:chOff x="646384" y="839342"/>
            <a:chExt cx="955678" cy="687387"/>
          </a:xfrm>
        </p:grpSpPr>
        <p:grpSp>
          <p:nvGrpSpPr>
            <p:cNvPr id="231" name="Group 218"/>
            <p:cNvGrpSpPr/>
            <p:nvPr/>
          </p:nvGrpSpPr>
          <p:grpSpPr>
            <a:xfrm>
              <a:off x="646384" y="1042192"/>
              <a:ext cx="754856" cy="255587"/>
              <a:chOff x="863375" y="5469720"/>
              <a:chExt cx="976313" cy="387350"/>
            </a:xfrm>
          </p:grpSpPr>
          <p:sp>
            <p:nvSpPr>
              <p:cNvPr id="237"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38"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39"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40"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32" name="Group 248"/>
            <p:cNvGrpSpPr>
              <a:grpSpLocks/>
            </p:cNvGrpSpPr>
            <p:nvPr/>
          </p:nvGrpSpPr>
          <p:grpSpPr bwMode="auto">
            <a:xfrm>
              <a:off x="871812" y="839342"/>
              <a:ext cx="730250" cy="687387"/>
              <a:chOff x="6201" y="4433"/>
              <a:chExt cx="1050" cy="1080"/>
            </a:xfrm>
          </p:grpSpPr>
          <p:grpSp>
            <p:nvGrpSpPr>
              <p:cNvPr id="233" name="Group 249"/>
              <p:cNvGrpSpPr>
                <a:grpSpLocks/>
              </p:cNvGrpSpPr>
              <p:nvPr/>
            </p:nvGrpSpPr>
            <p:grpSpPr bwMode="auto">
              <a:xfrm>
                <a:off x="6277" y="4504"/>
                <a:ext cx="900" cy="926"/>
                <a:chOff x="6277" y="4504"/>
                <a:chExt cx="900" cy="926"/>
              </a:xfrm>
            </p:grpSpPr>
            <p:sp>
              <p:nvSpPr>
                <p:cNvPr id="23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3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3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41" name="Group 228"/>
          <p:cNvGrpSpPr/>
          <p:nvPr/>
        </p:nvGrpSpPr>
        <p:grpSpPr>
          <a:xfrm rot="5400000">
            <a:off x="5660002" y="4605096"/>
            <a:ext cx="564896" cy="466496"/>
            <a:chOff x="646384" y="839342"/>
            <a:chExt cx="955678" cy="687387"/>
          </a:xfrm>
        </p:grpSpPr>
        <p:grpSp>
          <p:nvGrpSpPr>
            <p:cNvPr id="242" name="Group 229"/>
            <p:cNvGrpSpPr/>
            <p:nvPr/>
          </p:nvGrpSpPr>
          <p:grpSpPr>
            <a:xfrm>
              <a:off x="646384" y="1042192"/>
              <a:ext cx="754856" cy="255587"/>
              <a:chOff x="863375" y="5469720"/>
              <a:chExt cx="976313" cy="387350"/>
            </a:xfrm>
          </p:grpSpPr>
          <p:sp>
            <p:nvSpPr>
              <p:cNvPr id="248"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49"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50"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51"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43" name="Group 248"/>
            <p:cNvGrpSpPr>
              <a:grpSpLocks/>
            </p:cNvGrpSpPr>
            <p:nvPr/>
          </p:nvGrpSpPr>
          <p:grpSpPr bwMode="auto">
            <a:xfrm>
              <a:off x="871812" y="839342"/>
              <a:ext cx="730250" cy="687387"/>
              <a:chOff x="6201" y="4433"/>
              <a:chExt cx="1050" cy="1080"/>
            </a:xfrm>
          </p:grpSpPr>
          <p:grpSp>
            <p:nvGrpSpPr>
              <p:cNvPr id="244" name="Group 249"/>
              <p:cNvGrpSpPr>
                <a:grpSpLocks/>
              </p:cNvGrpSpPr>
              <p:nvPr/>
            </p:nvGrpSpPr>
            <p:grpSpPr bwMode="auto">
              <a:xfrm>
                <a:off x="6277" y="4504"/>
                <a:ext cx="900" cy="926"/>
                <a:chOff x="6277" y="4504"/>
                <a:chExt cx="900" cy="926"/>
              </a:xfrm>
            </p:grpSpPr>
            <p:sp>
              <p:nvSpPr>
                <p:cNvPr id="246"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47"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45"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52" name="Group 239"/>
          <p:cNvGrpSpPr/>
          <p:nvPr/>
        </p:nvGrpSpPr>
        <p:grpSpPr>
          <a:xfrm rot="5400000">
            <a:off x="4104693" y="4889092"/>
            <a:ext cx="564896" cy="466496"/>
            <a:chOff x="646384" y="839342"/>
            <a:chExt cx="955678" cy="687387"/>
          </a:xfrm>
        </p:grpSpPr>
        <p:grpSp>
          <p:nvGrpSpPr>
            <p:cNvPr id="253" name="Group 240"/>
            <p:cNvGrpSpPr/>
            <p:nvPr/>
          </p:nvGrpSpPr>
          <p:grpSpPr>
            <a:xfrm>
              <a:off x="646384" y="1042192"/>
              <a:ext cx="754856" cy="255587"/>
              <a:chOff x="863375" y="5469720"/>
              <a:chExt cx="976313" cy="387350"/>
            </a:xfrm>
          </p:grpSpPr>
          <p:sp>
            <p:nvSpPr>
              <p:cNvPr id="259"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0"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1"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62"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54" name="Group 253"/>
            <p:cNvGrpSpPr>
              <a:grpSpLocks/>
            </p:cNvGrpSpPr>
            <p:nvPr/>
          </p:nvGrpSpPr>
          <p:grpSpPr bwMode="auto">
            <a:xfrm>
              <a:off x="871812" y="839342"/>
              <a:ext cx="730250" cy="687387"/>
              <a:chOff x="6201" y="4433"/>
              <a:chExt cx="1050" cy="1080"/>
            </a:xfrm>
          </p:grpSpPr>
          <p:grpSp>
            <p:nvGrpSpPr>
              <p:cNvPr id="255" name="Group 254"/>
              <p:cNvGrpSpPr>
                <a:grpSpLocks/>
              </p:cNvGrpSpPr>
              <p:nvPr/>
            </p:nvGrpSpPr>
            <p:grpSpPr bwMode="auto">
              <a:xfrm>
                <a:off x="6277" y="4504"/>
                <a:ext cx="900" cy="926"/>
                <a:chOff x="6277" y="4504"/>
                <a:chExt cx="900" cy="926"/>
              </a:xfrm>
            </p:grpSpPr>
            <p:sp>
              <p:nvSpPr>
                <p:cNvPr id="257"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58"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56"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63" name="Group 261"/>
          <p:cNvGrpSpPr/>
          <p:nvPr/>
        </p:nvGrpSpPr>
        <p:grpSpPr>
          <a:xfrm rot="16200000">
            <a:off x="1227870" y="4486391"/>
            <a:ext cx="564896" cy="466496"/>
            <a:chOff x="646384" y="839342"/>
            <a:chExt cx="955678" cy="687387"/>
          </a:xfrm>
        </p:grpSpPr>
        <p:grpSp>
          <p:nvGrpSpPr>
            <p:cNvPr id="264" name="Group 262"/>
            <p:cNvGrpSpPr/>
            <p:nvPr/>
          </p:nvGrpSpPr>
          <p:grpSpPr>
            <a:xfrm>
              <a:off x="646384" y="1042192"/>
              <a:ext cx="754856" cy="255587"/>
              <a:chOff x="863375" y="5469720"/>
              <a:chExt cx="976313" cy="387350"/>
            </a:xfrm>
          </p:grpSpPr>
          <p:sp>
            <p:nvSpPr>
              <p:cNvPr id="270"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1"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2"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73"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65" name="Group 248"/>
            <p:cNvGrpSpPr>
              <a:grpSpLocks/>
            </p:cNvGrpSpPr>
            <p:nvPr/>
          </p:nvGrpSpPr>
          <p:grpSpPr bwMode="auto">
            <a:xfrm>
              <a:off x="871812" y="839342"/>
              <a:ext cx="730250" cy="687387"/>
              <a:chOff x="6201" y="4433"/>
              <a:chExt cx="1050" cy="1080"/>
            </a:xfrm>
          </p:grpSpPr>
          <p:grpSp>
            <p:nvGrpSpPr>
              <p:cNvPr id="266" name="Group 249"/>
              <p:cNvGrpSpPr>
                <a:grpSpLocks/>
              </p:cNvGrpSpPr>
              <p:nvPr/>
            </p:nvGrpSpPr>
            <p:grpSpPr bwMode="auto">
              <a:xfrm>
                <a:off x="6277" y="4504"/>
                <a:ext cx="900" cy="926"/>
                <a:chOff x="6277" y="4504"/>
                <a:chExt cx="900" cy="926"/>
              </a:xfrm>
            </p:grpSpPr>
            <p:sp>
              <p:nvSpPr>
                <p:cNvPr id="268"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69"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67"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74" name="Group 272"/>
          <p:cNvGrpSpPr/>
          <p:nvPr/>
        </p:nvGrpSpPr>
        <p:grpSpPr>
          <a:xfrm rot="16200000">
            <a:off x="2856726" y="4253494"/>
            <a:ext cx="564896" cy="466496"/>
            <a:chOff x="646384" y="839342"/>
            <a:chExt cx="955678" cy="687387"/>
          </a:xfrm>
        </p:grpSpPr>
        <p:grpSp>
          <p:nvGrpSpPr>
            <p:cNvPr id="275" name="Group 273"/>
            <p:cNvGrpSpPr/>
            <p:nvPr/>
          </p:nvGrpSpPr>
          <p:grpSpPr>
            <a:xfrm>
              <a:off x="646384" y="1042192"/>
              <a:ext cx="754856" cy="255587"/>
              <a:chOff x="863375" y="5469720"/>
              <a:chExt cx="976313" cy="387350"/>
            </a:xfrm>
          </p:grpSpPr>
          <p:sp>
            <p:nvSpPr>
              <p:cNvPr id="281"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82"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83"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84"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76" name="Group 248"/>
            <p:cNvGrpSpPr>
              <a:grpSpLocks/>
            </p:cNvGrpSpPr>
            <p:nvPr/>
          </p:nvGrpSpPr>
          <p:grpSpPr bwMode="auto">
            <a:xfrm>
              <a:off x="871812" y="839342"/>
              <a:ext cx="730250" cy="687387"/>
              <a:chOff x="6201" y="4433"/>
              <a:chExt cx="1050" cy="1080"/>
            </a:xfrm>
          </p:grpSpPr>
          <p:grpSp>
            <p:nvGrpSpPr>
              <p:cNvPr id="277" name="Group 249"/>
              <p:cNvGrpSpPr>
                <a:grpSpLocks/>
              </p:cNvGrpSpPr>
              <p:nvPr/>
            </p:nvGrpSpPr>
            <p:grpSpPr bwMode="auto">
              <a:xfrm>
                <a:off x="6277" y="4504"/>
                <a:ext cx="900" cy="926"/>
                <a:chOff x="6277" y="4504"/>
                <a:chExt cx="900" cy="926"/>
              </a:xfrm>
            </p:grpSpPr>
            <p:sp>
              <p:nvSpPr>
                <p:cNvPr id="279"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80"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78"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85" name="Group 283"/>
          <p:cNvGrpSpPr/>
          <p:nvPr/>
        </p:nvGrpSpPr>
        <p:grpSpPr>
          <a:xfrm rot="16200000">
            <a:off x="4436722" y="4157370"/>
            <a:ext cx="564896" cy="466496"/>
            <a:chOff x="646384" y="839342"/>
            <a:chExt cx="955678" cy="687387"/>
          </a:xfrm>
        </p:grpSpPr>
        <p:grpSp>
          <p:nvGrpSpPr>
            <p:cNvPr id="286" name="Group 284"/>
            <p:cNvGrpSpPr/>
            <p:nvPr/>
          </p:nvGrpSpPr>
          <p:grpSpPr>
            <a:xfrm>
              <a:off x="646384" y="1042192"/>
              <a:ext cx="754856" cy="255587"/>
              <a:chOff x="863375" y="5469720"/>
              <a:chExt cx="976313" cy="387350"/>
            </a:xfrm>
          </p:grpSpPr>
          <p:sp>
            <p:nvSpPr>
              <p:cNvPr id="292"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93"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94"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295"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87" name="Group 248"/>
            <p:cNvGrpSpPr>
              <a:grpSpLocks/>
            </p:cNvGrpSpPr>
            <p:nvPr/>
          </p:nvGrpSpPr>
          <p:grpSpPr bwMode="auto">
            <a:xfrm>
              <a:off x="871812" y="839342"/>
              <a:ext cx="730250" cy="687387"/>
              <a:chOff x="6201" y="4433"/>
              <a:chExt cx="1050" cy="1080"/>
            </a:xfrm>
          </p:grpSpPr>
          <p:grpSp>
            <p:nvGrpSpPr>
              <p:cNvPr id="288" name="Group 249"/>
              <p:cNvGrpSpPr>
                <a:grpSpLocks/>
              </p:cNvGrpSpPr>
              <p:nvPr/>
            </p:nvGrpSpPr>
            <p:grpSpPr bwMode="auto">
              <a:xfrm>
                <a:off x="6277" y="4504"/>
                <a:ext cx="900" cy="926"/>
                <a:chOff x="6277" y="4504"/>
                <a:chExt cx="900" cy="926"/>
              </a:xfrm>
            </p:grpSpPr>
            <p:sp>
              <p:nvSpPr>
                <p:cNvPr id="290"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291"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289"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296" name="Group 294"/>
          <p:cNvGrpSpPr/>
          <p:nvPr/>
        </p:nvGrpSpPr>
        <p:grpSpPr>
          <a:xfrm rot="16200000">
            <a:off x="4423843" y="2863324"/>
            <a:ext cx="564896" cy="466496"/>
            <a:chOff x="646384" y="839342"/>
            <a:chExt cx="955678" cy="687387"/>
          </a:xfrm>
        </p:grpSpPr>
        <p:grpSp>
          <p:nvGrpSpPr>
            <p:cNvPr id="297" name="Group 295"/>
            <p:cNvGrpSpPr/>
            <p:nvPr/>
          </p:nvGrpSpPr>
          <p:grpSpPr>
            <a:xfrm>
              <a:off x="646384" y="1042192"/>
              <a:ext cx="754856" cy="255587"/>
              <a:chOff x="863375" y="5469720"/>
              <a:chExt cx="976313" cy="387350"/>
            </a:xfrm>
          </p:grpSpPr>
          <p:sp>
            <p:nvSpPr>
              <p:cNvPr id="303"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4"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5"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06"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298" name="Group 248"/>
            <p:cNvGrpSpPr>
              <a:grpSpLocks/>
            </p:cNvGrpSpPr>
            <p:nvPr/>
          </p:nvGrpSpPr>
          <p:grpSpPr bwMode="auto">
            <a:xfrm>
              <a:off x="871812" y="839342"/>
              <a:ext cx="730250" cy="687387"/>
              <a:chOff x="6201" y="4433"/>
              <a:chExt cx="1050" cy="1080"/>
            </a:xfrm>
          </p:grpSpPr>
          <p:grpSp>
            <p:nvGrpSpPr>
              <p:cNvPr id="299" name="Group 249"/>
              <p:cNvGrpSpPr>
                <a:grpSpLocks/>
              </p:cNvGrpSpPr>
              <p:nvPr/>
            </p:nvGrpSpPr>
            <p:grpSpPr bwMode="auto">
              <a:xfrm>
                <a:off x="6277" y="4504"/>
                <a:ext cx="900" cy="926"/>
                <a:chOff x="6277" y="4504"/>
                <a:chExt cx="900" cy="926"/>
              </a:xfrm>
            </p:grpSpPr>
            <p:sp>
              <p:nvSpPr>
                <p:cNvPr id="301"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02"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00"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07" name="Group 305"/>
          <p:cNvGrpSpPr/>
          <p:nvPr/>
        </p:nvGrpSpPr>
        <p:grpSpPr>
          <a:xfrm rot="16200000">
            <a:off x="5943992" y="1960933"/>
            <a:ext cx="564896" cy="466496"/>
            <a:chOff x="646384" y="839342"/>
            <a:chExt cx="955678" cy="687387"/>
          </a:xfrm>
        </p:grpSpPr>
        <p:grpSp>
          <p:nvGrpSpPr>
            <p:cNvPr id="308" name="Group 306"/>
            <p:cNvGrpSpPr/>
            <p:nvPr/>
          </p:nvGrpSpPr>
          <p:grpSpPr>
            <a:xfrm>
              <a:off x="646384" y="1042192"/>
              <a:ext cx="754856" cy="255587"/>
              <a:chOff x="863375" y="5469720"/>
              <a:chExt cx="976313" cy="387350"/>
            </a:xfrm>
          </p:grpSpPr>
          <p:sp>
            <p:nvSpPr>
              <p:cNvPr id="314"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15"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16"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17"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09" name="Group 248"/>
            <p:cNvGrpSpPr>
              <a:grpSpLocks/>
            </p:cNvGrpSpPr>
            <p:nvPr/>
          </p:nvGrpSpPr>
          <p:grpSpPr bwMode="auto">
            <a:xfrm>
              <a:off x="871812" y="839342"/>
              <a:ext cx="730250" cy="687387"/>
              <a:chOff x="6201" y="4433"/>
              <a:chExt cx="1050" cy="1080"/>
            </a:xfrm>
          </p:grpSpPr>
          <p:grpSp>
            <p:nvGrpSpPr>
              <p:cNvPr id="310" name="Group 249"/>
              <p:cNvGrpSpPr>
                <a:grpSpLocks/>
              </p:cNvGrpSpPr>
              <p:nvPr/>
            </p:nvGrpSpPr>
            <p:grpSpPr bwMode="auto">
              <a:xfrm>
                <a:off x="6277" y="4504"/>
                <a:ext cx="900" cy="926"/>
                <a:chOff x="6277" y="4504"/>
                <a:chExt cx="900" cy="926"/>
              </a:xfrm>
            </p:grpSpPr>
            <p:sp>
              <p:nvSpPr>
                <p:cNvPr id="312"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13"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11"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18" name="Group 316"/>
          <p:cNvGrpSpPr/>
          <p:nvPr/>
        </p:nvGrpSpPr>
        <p:grpSpPr>
          <a:xfrm rot="16200000">
            <a:off x="5943992" y="4146849"/>
            <a:ext cx="564896" cy="466496"/>
            <a:chOff x="646384" y="839342"/>
            <a:chExt cx="955678" cy="687387"/>
          </a:xfrm>
        </p:grpSpPr>
        <p:grpSp>
          <p:nvGrpSpPr>
            <p:cNvPr id="319" name="Group 317"/>
            <p:cNvGrpSpPr/>
            <p:nvPr/>
          </p:nvGrpSpPr>
          <p:grpSpPr>
            <a:xfrm>
              <a:off x="646384" y="1042192"/>
              <a:ext cx="754856" cy="255587"/>
              <a:chOff x="863375" y="5469720"/>
              <a:chExt cx="976313" cy="387350"/>
            </a:xfrm>
          </p:grpSpPr>
          <p:sp>
            <p:nvSpPr>
              <p:cNvPr id="325"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26"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27"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28"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20" name="Group 248"/>
            <p:cNvGrpSpPr>
              <a:grpSpLocks/>
            </p:cNvGrpSpPr>
            <p:nvPr/>
          </p:nvGrpSpPr>
          <p:grpSpPr bwMode="auto">
            <a:xfrm>
              <a:off x="871812" y="839342"/>
              <a:ext cx="730250" cy="687387"/>
              <a:chOff x="6201" y="4433"/>
              <a:chExt cx="1050" cy="1080"/>
            </a:xfrm>
          </p:grpSpPr>
          <p:grpSp>
            <p:nvGrpSpPr>
              <p:cNvPr id="321" name="Group 249"/>
              <p:cNvGrpSpPr>
                <a:grpSpLocks/>
              </p:cNvGrpSpPr>
              <p:nvPr/>
            </p:nvGrpSpPr>
            <p:grpSpPr bwMode="auto">
              <a:xfrm>
                <a:off x="6277" y="4504"/>
                <a:ext cx="900" cy="926"/>
                <a:chOff x="6277" y="4504"/>
                <a:chExt cx="900" cy="926"/>
              </a:xfrm>
            </p:grpSpPr>
            <p:sp>
              <p:nvSpPr>
                <p:cNvPr id="323"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24"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22"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29" name="Group 327"/>
          <p:cNvGrpSpPr/>
          <p:nvPr/>
        </p:nvGrpSpPr>
        <p:grpSpPr>
          <a:xfrm rot="16200000">
            <a:off x="7435716" y="5061254"/>
            <a:ext cx="564896" cy="466496"/>
            <a:chOff x="646384" y="839342"/>
            <a:chExt cx="955678" cy="687387"/>
          </a:xfrm>
        </p:grpSpPr>
        <p:grpSp>
          <p:nvGrpSpPr>
            <p:cNvPr id="330" name="Group 328"/>
            <p:cNvGrpSpPr/>
            <p:nvPr/>
          </p:nvGrpSpPr>
          <p:grpSpPr>
            <a:xfrm>
              <a:off x="646384" y="1042192"/>
              <a:ext cx="754856" cy="255587"/>
              <a:chOff x="863375" y="5469720"/>
              <a:chExt cx="976313" cy="387350"/>
            </a:xfrm>
          </p:grpSpPr>
          <p:sp>
            <p:nvSpPr>
              <p:cNvPr id="336"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7"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8"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39"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31" name="Group 248"/>
            <p:cNvGrpSpPr>
              <a:grpSpLocks/>
            </p:cNvGrpSpPr>
            <p:nvPr/>
          </p:nvGrpSpPr>
          <p:grpSpPr bwMode="auto">
            <a:xfrm>
              <a:off x="871812" y="839342"/>
              <a:ext cx="730250" cy="687387"/>
              <a:chOff x="6201" y="4433"/>
              <a:chExt cx="1050" cy="1080"/>
            </a:xfrm>
          </p:grpSpPr>
          <p:grpSp>
            <p:nvGrpSpPr>
              <p:cNvPr id="332" name="Group 249"/>
              <p:cNvGrpSpPr>
                <a:grpSpLocks/>
              </p:cNvGrpSpPr>
              <p:nvPr/>
            </p:nvGrpSpPr>
            <p:grpSpPr bwMode="auto">
              <a:xfrm>
                <a:off x="6277" y="4504"/>
                <a:ext cx="900" cy="926"/>
                <a:chOff x="6277" y="4504"/>
                <a:chExt cx="900" cy="926"/>
              </a:xfrm>
            </p:grpSpPr>
            <p:sp>
              <p:nvSpPr>
                <p:cNvPr id="334"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35"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33"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40" name="Group 338"/>
          <p:cNvGrpSpPr/>
          <p:nvPr/>
        </p:nvGrpSpPr>
        <p:grpSpPr>
          <a:xfrm rot="7219162">
            <a:off x="2780660" y="1391772"/>
            <a:ext cx="564896" cy="466496"/>
            <a:chOff x="646384" y="839342"/>
            <a:chExt cx="955678" cy="687387"/>
          </a:xfrm>
        </p:grpSpPr>
        <p:grpSp>
          <p:nvGrpSpPr>
            <p:cNvPr id="341" name="Group 339"/>
            <p:cNvGrpSpPr/>
            <p:nvPr/>
          </p:nvGrpSpPr>
          <p:grpSpPr>
            <a:xfrm>
              <a:off x="646384" y="1042192"/>
              <a:ext cx="754856" cy="255587"/>
              <a:chOff x="863375" y="5469720"/>
              <a:chExt cx="976313" cy="387350"/>
            </a:xfrm>
          </p:grpSpPr>
          <p:sp>
            <p:nvSpPr>
              <p:cNvPr id="347" name="AutoShape 86"/>
              <p:cNvSpPr>
                <a:spLocks noChangeArrowheads="1"/>
              </p:cNvSpPr>
              <p:nvPr/>
            </p:nvSpPr>
            <p:spPr bwMode="auto">
              <a:xfrm>
                <a:off x="863375" y="5469720"/>
                <a:ext cx="976313" cy="387350"/>
              </a:xfrm>
              <a:prstGeom prst="roundRect">
                <a:avLst>
                  <a:gd name="adj" fmla="val 16667"/>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48" name="AutoShape 87"/>
              <p:cNvSpPr>
                <a:spLocks noChangeArrowheads="1"/>
              </p:cNvSpPr>
              <p:nvPr/>
            </p:nvSpPr>
            <p:spPr bwMode="auto">
              <a:xfrm rot="10804044">
                <a:off x="1484088" y="5469720"/>
                <a:ext cx="2682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49" name="Rectangle 88" descr="Small checker board"/>
              <p:cNvSpPr>
                <a:spLocks noChangeArrowheads="1"/>
              </p:cNvSpPr>
              <p:nvPr/>
            </p:nvSpPr>
            <p:spPr bwMode="auto">
              <a:xfrm>
                <a:off x="1531713" y="5601482"/>
                <a:ext cx="74612" cy="123825"/>
              </a:xfrm>
              <a:prstGeom prst="rect">
                <a:avLst/>
              </a:prstGeom>
              <a:pattFill prst="smCheck">
                <a:fgClr>
                  <a:schemeClr val="hlink"/>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350" name="AutoShape 89"/>
              <p:cNvSpPr>
                <a:spLocks noChangeArrowheads="1"/>
              </p:cNvSpPr>
              <p:nvPr/>
            </p:nvSpPr>
            <p:spPr bwMode="auto">
              <a:xfrm rot="10795956" flipH="1">
                <a:off x="991963" y="5472895"/>
                <a:ext cx="255587" cy="384175"/>
              </a:xfrm>
              <a:prstGeom prst="moon">
                <a:avLst>
                  <a:gd name="adj" fmla="val 7100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grpSp>
        <p:grpSp>
          <p:nvGrpSpPr>
            <p:cNvPr id="342" name="Group 248"/>
            <p:cNvGrpSpPr>
              <a:grpSpLocks/>
            </p:cNvGrpSpPr>
            <p:nvPr/>
          </p:nvGrpSpPr>
          <p:grpSpPr bwMode="auto">
            <a:xfrm>
              <a:off x="871812" y="839342"/>
              <a:ext cx="730250" cy="687387"/>
              <a:chOff x="6201" y="4433"/>
              <a:chExt cx="1050" cy="1080"/>
            </a:xfrm>
          </p:grpSpPr>
          <p:grpSp>
            <p:nvGrpSpPr>
              <p:cNvPr id="343" name="Group 249"/>
              <p:cNvGrpSpPr>
                <a:grpSpLocks/>
              </p:cNvGrpSpPr>
              <p:nvPr/>
            </p:nvGrpSpPr>
            <p:grpSpPr bwMode="auto">
              <a:xfrm>
                <a:off x="6277" y="4504"/>
                <a:ext cx="900" cy="926"/>
                <a:chOff x="6277" y="4504"/>
                <a:chExt cx="900" cy="926"/>
              </a:xfrm>
            </p:grpSpPr>
            <p:sp>
              <p:nvSpPr>
                <p:cNvPr id="345"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46"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44"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grpSp>
      <p:grpSp>
        <p:nvGrpSpPr>
          <p:cNvPr id="351" name="Group 351"/>
          <p:cNvGrpSpPr/>
          <p:nvPr/>
        </p:nvGrpSpPr>
        <p:grpSpPr>
          <a:xfrm rot="4572246">
            <a:off x="4169537" y="4222771"/>
            <a:ext cx="446191" cy="173454"/>
            <a:chOff x="863375" y="5469720"/>
            <a:chExt cx="976313" cy="387350"/>
          </a:xfrm>
        </p:grpSpPr>
        <p:sp>
          <p:nvSpPr>
            <p:cNvPr id="352" name="AutoShape 86"/>
            <p:cNvSpPr>
              <a:spLocks noChangeArrowheads="1"/>
            </p:cNvSpPr>
            <p:nvPr/>
          </p:nvSpPr>
          <p:spPr bwMode="auto">
            <a:xfrm>
              <a:off x="863375" y="5469720"/>
              <a:ext cx="976313" cy="387350"/>
            </a:xfrm>
            <a:prstGeom prst="roundRect">
              <a:avLst>
                <a:gd name="adj" fmla="val 16667"/>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en-US">
                <a:solidFill>
                  <a:schemeClr val="tx1"/>
                </a:solidFill>
              </a:endParaRPr>
            </a:p>
          </p:txBody>
        </p:sp>
        <p:sp>
          <p:nvSpPr>
            <p:cNvPr id="353" name="AutoShape 87"/>
            <p:cNvSpPr>
              <a:spLocks noChangeArrowheads="1"/>
            </p:cNvSpPr>
            <p:nvPr/>
          </p:nvSpPr>
          <p:spPr bwMode="auto">
            <a:xfrm rot="10804044">
              <a:off x="1484088" y="5469720"/>
              <a:ext cx="268287" cy="384175"/>
            </a:xfrm>
            <a:prstGeom prst="moon">
              <a:avLst>
                <a:gd name="adj" fmla="val 71005"/>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en-US">
                <a:solidFill>
                  <a:schemeClr val="tx1"/>
                </a:solidFill>
              </a:endParaRPr>
            </a:p>
          </p:txBody>
        </p:sp>
        <p:sp>
          <p:nvSpPr>
            <p:cNvPr id="354" name="Rectangle 88" descr="Small checker board"/>
            <p:cNvSpPr>
              <a:spLocks noChangeArrowheads="1"/>
            </p:cNvSpPr>
            <p:nvPr/>
          </p:nvSpPr>
          <p:spPr bwMode="auto">
            <a:xfrm>
              <a:off x="1531713" y="5601482"/>
              <a:ext cx="74612" cy="123825"/>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en-US">
                <a:solidFill>
                  <a:schemeClr val="tx1"/>
                </a:solidFill>
              </a:endParaRPr>
            </a:p>
          </p:txBody>
        </p:sp>
        <p:sp>
          <p:nvSpPr>
            <p:cNvPr id="355" name="AutoShape 89"/>
            <p:cNvSpPr>
              <a:spLocks noChangeArrowheads="1"/>
            </p:cNvSpPr>
            <p:nvPr/>
          </p:nvSpPr>
          <p:spPr bwMode="auto">
            <a:xfrm rot="10795956" flipH="1">
              <a:off x="991963" y="5472895"/>
              <a:ext cx="255587" cy="384175"/>
            </a:xfrm>
            <a:prstGeom prst="moon">
              <a:avLst>
                <a:gd name="adj" fmla="val 71005"/>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en-US">
                <a:solidFill>
                  <a:schemeClr val="tx1"/>
                </a:solidFill>
              </a:endParaRPr>
            </a:p>
          </p:txBody>
        </p:sp>
      </p:grpSp>
      <p:grpSp>
        <p:nvGrpSpPr>
          <p:cNvPr id="356" name="Group 248"/>
          <p:cNvGrpSpPr>
            <a:grpSpLocks/>
          </p:cNvGrpSpPr>
          <p:nvPr/>
        </p:nvGrpSpPr>
        <p:grpSpPr bwMode="auto">
          <a:xfrm rot="18121628">
            <a:off x="1200262" y="3697236"/>
            <a:ext cx="431647" cy="466496"/>
            <a:chOff x="6201" y="4433"/>
            <a:chExt cx="1050" cy="1080"/>
          </a:xfrm>
        </p:grpSpPr>
        <p:grpSp>
          <p:nvGrpSpPr>
            <p:cNvPr id="357" name="Group 249"/>
            <p:cNvGrpSpPr>
              <a:grpSpLocks/>
            </p:cNvGrpSpPr>
            <p:nvPr/>
          </p:nvGrpSpPr>
          <p:grpSpPr bwMode="auto">
            <a:xfrm>
              <a:off x="6277" y="4504"/>
              <a:ext cx="900" cy="926"/>
              <a:chOff x="6277" y="4504"/>
              <a:chExt cx="900" cy="926"/>
            </a:xfrm>
          </p:grpSpPr>
          <p:sp>
            <p:nvSpPr>
              <p:cNvPr id="359" name="Oval 25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solidFill>
                    <a:schemeClr val="tx1"/>
                  </a:solidFill>
                </a:endParaRPr>
              </a:p>
            </p:txBody>
          </p:sp>
          <p:sp>
            <p:nvSpPr>
              <p:cNvPr id="360" name="Oval 25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58" name="Oval 25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solidFill>
                  <a:schemeClr val="tx1"/>
                </a:solidFill>
              </a:endParaRPr>
            </a:p>
          </p:txBody>
        </p:sp>
      </p:grpSp>
      <p:sp>
        <p:nvSpPr>
          <p:cNvPr id="361" name="Line 82"/>
          <p:cNvSpPr>
            <a:spLocks noChangeShapeType="1"/>
          </p:cNvSpPr>
          <p:nvPr/>
        </p:nvSpPr>
        <p:spPr bwMode="auto">
          <a:xfrm flipH="1">
            <a:off x="2828200" y="1423549"/>
            <a:ext cx="1140369" cy="150836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endParaRPr>
          </a:p>
        </p:txBody>
      </p:sp>
      <p:sp>
        <p:nvSpPr>
          <p:cNvPr id="47" name="Rectangle 116"/>
          <p:cNvSpPr>
            <a:spLocks noChangeArrowheads="1"/>
          </p:cNvSpPr>
          <p:nvPr/>
        </p:nvSpPr>
        <p:spPr bwMode="auto">
          <a:xfrm>
            <a:off x="3345833" y="3556180"/>
            <a:ext cx="9104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latin typeface="Times New Roman" pitchFamily="18" charset="0"/>
              </a:rPr>
              <a:t>up to 1000 ft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62000"/>
          </a:xfrm>
        </p:spPr>
        <p:txBody>
          <a:bodyPr/>
          <a:lstStyle/>
          <a:p>
            <a:r>
              <a:rPr lang="en-US" dirty="0" smtClean="0"/>
              <a:t>DSRC Spectrum (Channel 172)</a:t>
            </a:r>
            <a:endParaRPr lang="en-US" dirty="0"/>
          </a:p>
        </p:txBody>
      </p:sp>
      <p:sp>
        <p:nvSpPr>
          <p:cNvPr id="3" name="Content Placeholder 2"/>
          <p:cNvSpPr>
            <a:spLocks noGrp="1"/>
          </p:cNvSpPr>
          <p:nvPr>
            <p:ph idx="1"/>
          </p:nvPr>
        </p:nvSpPr>
        <p:spPr>
          <a:xfrm>
            <a:off x="609600" y="3810000"/>
            <a:ext cx="7770813" cy="1979613"/>
          </a:xfrm>
        </p:spPr>
        <p:txBody>
          <a:bodyPr/>
          <a:lstStyle/>
          <a:p>
            <a:pPr>
              <a:spcBef>
                <a:spcPct val="20000"/>
              </a:spcBef>
              <a:buFontTx/>
              <a:buChar char="•"/>
            </a:pPr>
            <a:r>
              <a:rPr lang="en-US" sz="1600" dirty="0" smtClean="0">
                <a:solidFill>
                  <a:schemeClr val="tx1"/>
                </a:solidFill>
                <a:latin typeface="Arial" charset="0"/>
                <a:ea typeface="ＭＳ Ｐゴシック" pitchFamily="34" charset="-128"/>
              </a:rPr>
              <a:t>FCC designated “</a:t>
            </a:r>
            <a:r>
              <a:rPr lang="en-US" altLang="ja-JP" sz="1600" dirty="0" smtClean="0">
                <a:solidFill>
                  <a:schemeClr val="tx1"/>
                </a:solidFill>
                <a:latin typeface="Arial" charset="0"/>
                <a:ea typeface="ＭＳ Ｐゴシック" pitchFamily="34" charset="-128"/>
              </a:rPr>
              <a:t>exclusively for vehicle-to-vehicle safety communications for accident avoidance and mitigation, and safety of life and property applications”</a:t>
            </a:r>
          </a:p>
          <a:p>
            <a:pPr>
              <a:spcBef>
                <a:spcPct val="20000"/>
              </a:spcBef>
              <a:buFontTx/>
              <a:buChar char="•"/>
            </a:pPr>
            <a:r>
              <a:rPr lang="en-US" altLang="ja-JP" sz="1600" dirty="0" smtClean="0">
                <a:solidFill>
                  <a:schemeClr val="tx1"/>
                </a:solidFill>
                <a:latin typeface="Arial" charset="0"/>
                <a:ea typeface="ＭＳ Ｐゴシック" pitchFamily="34" charset="-128"/>
              </a:rPr>
              <a:t>Extensive industry research, testing, and field trials of safety applications using Ch. 172</a:t>
            </a:r>
          </a:p>
          <a:p>
            <a:pPr>
              <a:spcBef>
                <a:spcPct val="20000"/>
              </a:spcBef>
              <a:buFontTx/>
              <a:buChar char="•"/>
            </a:pPr>
            <a:r>
              <a:rPr lang="en-US" altLang="ja-JP" sz="1600" dirty="0" smtClean="0">
                <a:solidFill>
                  <a:schemeClr val="tx1"/>
                </a:solidFill>
                <a:latin typeface="Arial" charset="0"/>
                <a:ea typeface="ＭＳ Ｐゴシック" pitchFamily="34" charset="-128"/>
              </a:rPr>
              <a:t>Will host 3 message types:</a:t>
            </a:r>
          </a:p>
          <a:p>
            <a:pPr lvl="1">
              <a:spcBef>
                <a:spcPct val="20000"/>
              </a:spcBef>
              <a:buFontTx/>
              <a:buChar char="•"/>
            </a:pPr>
            <a:r>
              <a:rPr lang="en-US" altLang="ja-JP" sz="1400" b="1" dirty="0" smtClean="0">
                <a:solidFill>
                  <a:schemeClr val="tx1"/>
                </a:solidFill>
                <a:latin typeface="Arial" charset="0"/>
                <a:ea typeface="ＭＳ Ｐゴシック" pitchFamily="34" charset="-128"/>
              </a:rPr>
              <a:t>Basic Safety Message (V2V)</a:t>
            </a:r>
          </a:p>
          <a:p>
            <a:pPr lvl="1">
              <a:spcBef>
                <a:spcPct val="20000"/>
              </a:spcBef>
              <a:buFontTx/>
              <a:buChar char="•"/>
            </a:pPr>
            <a:r>
              <a:rPr lang="en-US" altLang="ja-JP" sz="1400" b="1" dirty="0" smtClean="0">
                <a:solidFill>
                  <a:schemeClr val="tx1"/>
                </a:solidFill>
                <a:latin typeface="Arial" charset="0"/>
                <a:ea typeface="ＭＳ Ｐゴシック" pitchFamily="34" charset="-128"/>
              </a:rPr>
              <a:t>MAP Message (V2I)</a:t>
            </a:r>
          </a:p>
          <a:p>
            <a:pPr lvl="1">
              <a:spcBef>
                <a:spcPct val="20000"/>
              </a:spcBef>
              <a:buFontTx/>
              <a:buChar char="•"/>
            </a:pPr>
            <a:r>
              <a:rPr lang="en-US" altLang="ja-JP" sz="1400" b="1" dirty="0" smtClean="0">
                <a:solidFill>
                  <a:schemeClr val="tx1"/>
                </a:solidFill>
                <a:latin typeface="Arial" charset="0"/>
                <a:ea typeface="ＭＳ Ｐゴシック" pitchFamily="34" charset="-128"/>
              </a:rPr>
              <a:t>Signal Phase and Timing Message (V2I)</a:t>
            </a:r>
            <a:endParaRPr lang="en-US" altLang="ja-JP" sz="1600" b="1" dirty="0" smtClean="0">
              <a:solidFill>
                <a:schemeClr val="tx1"/>
              </a:solidFill>
              <a:latin typeface="Arial" charset="0"/>
              <a:ea typeface="ＭＳ Ｐゴシック" pitchFamily="34" charset="-128"/>
            </a:endParaRPr>
          </a:p>
          <a:p>
            <a:pPr>
              <a:spcBef>
                <a:spcPct val="20000"/>
              </a:spcBef>
              <a:buFontTx/>
              <a:buChar char="•"/>
            </a:pPr>
            <a:r>
              <a:rPr lang="en-US" altLang="ja-JP" sz="1600" dirty="0" smtClean="0">
                <a:solidFill>
                  <a:schemeClr val="tx1"/>
                </a:solidFill>
                <a:latin typeface="Arial" charset="0"/>
                <a:ea typeface="ＭＳ Ｐゴシック" pitchFamily="34" charset="-128"/>
              </a:rPr>
              <a:t>Nominal transmit power +20 </a:t>
            </a:r>
            <a:r>
              <a:rPr lang="en-US" altLang="ja-JP" sz="1600" dirty="0" err="1" smtClean="0">
                <a:solidFill>
                  <a:schemeClr val="tx1"/>
                </a:solidFill>
                <a:latin typeface="Arial" charset="0"/>
                <a:ea typeface="ＭＳ Ｐゴシック" pitchFamily="34" charset="-128"/>
              </a:rPr>
              <a:t>dBm</a:t>
            </a:r>
            <a:r>
              <a:rPr lang="en-US" altLang="ja-JP" sz="1600" dirty="0" smtClean="0">
                <a:solidFill>
                  <a:schemeClr val="tx1"/>
                </a:solidFill>
                <a:latin typeface="Arial" charset="0"/>
                <a:ea typeface="ＭＳ Ｐゴシック" pitchFamily="34" charset="-128"/>
              </a:rPr>
              <a:t> with 0 </a:t>
            </a:r>
            <a:r>
              <a:rPr lang="en-US" altLang="ja-JP" sz="1600" dirty="0" err="1" smtClean="0">
                <a:solidFill>
                  <a:schemeClr val="tx1"/>
                </a:solidFill>
                <a:latin typeface="Arial" charset="0"/>
                <a:ea typeface="ＭＳ Ｐゴシック" pitchFamily="34" charset="-128"/>
              </a:rPr>
              <a:t>dBi</a:t>
            </a:r>
            <a:r>
              <a:rPr lang="en-US" altLang="ja-JP" sz="1600" dirty="0" smtClean="0">
                <a:solidFill>
                  <a:schemeClr val="tx1"/>
                </a:solidFill>
                <a:latin typeface="Arial" charset="0"/>
                <a:ea typeface="ＭＳ Ｐゴシック" pitchFamily="34" charset="-128"/>
              </a:rPr>
              <a:t> antenna</a:t>
            </a:r>
            <a:endParaRPr lang="en-US" sz="1600" dirty="0" smtClean="0">
              <a:solidFill>
                <a:schemeClr val="tx1"/>
              </a:solidFill>
              <a:latin typeface="Arial" charset="0"/>
              <a:ea typeface="ＭＳ Ｐゴシック" pitchFamily="34" charset="-128"/>
            </a:endParaRPr>
          </a:p>
          <a:p>
            <a:endParaRPr lang="en-US" sz="14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26</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6934200" cy="205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5"/>
          <p:cNvSpPr>
            <a:spLocks noChangeArrowheads="1"/>
          </p:cNvSpPr>
          <p:nvPr/>
        </p:nvSpPr>
        <p:spPr bwMode="auto">
          <a:xfrm>
            <a:off x="2106873" y="3411063"/>
            <a:ext cx="255327" cy="398937"/>
          </a:xfrm>
          <a:prstGeom prst="upArrow">
            <a:avLst>
              <a:gd name="adj1" fmla="val 50000"/>
              <a:gd name="adj2" fmla="val 50000"/>
            </a:avLst>
          </a:prstGeom>
          <a:solidFill>
            <a:srgbClr val="00FF00"/>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62000"/>
          </a:xfrm>
        </p:spPr>
        <p:txBody>
          <a:bodyPr/>
          <a:lstStyle/>
          <a:p>
            <a:r>
              <a:rPr lang="en-US" dirty="0" smtClean="0"/>
              <a:t>DSRC Spectrum (Channel 184)</a:t>
            </a:r>
            <a:endParaRPr lang="en-US" dirty="0"/>
          </a:p>
        </p:txBody>
      </p:sp>
      <p:sp>
        <p:nvSpPr>
          <p:cNvPr id="3" name="Content Placeholder 2"/>
          <p:cNvSpPr>
            <a:spLocks noGrp="1"/>
          </p:cNvSpPr>
          <p:nvPr>
            <p:ph idx="1"/>
          </p:nvPr>
        </p:nvSpPr>
        <p:spPr>
          <a:xfrm>
            <a:off x="685800" y="4038600"/>
            <a:ext cx="7770813" cy="2055813"/>
          </a:xfrm>
        </p:spPr>
        <p:txBody>
          <a:bodyPr/>
          <a:lstStyle/>
          <a:p>
            <a:pPr>
              <a:spcBef>
                <a:spcPct val="20000"/>
              </a:spcBef>
              <a:buFontTx/>
              <a:buChar char="•"/>
            </a:pPr>
            <a:r>
              <a:rPr lang="en-US" sz="1800" dirty="0" smtClean="0">
                <a:solidFill>
                  <a:schemeClr val="tx1"/>
                </a:solidFill>
                <a:latin typeface="Arial" charset="0"/>
                <a:ea typeface="ＭＳ Ｐゴシック" pitchFamily="34" charset="-128"/>
              </a:rPr>
              <a:t>FCC designated “</a:t>
            </a:r>
            <a:r>
              <a:rPr lang="en-US" altLang="ja-JP" sz="1800" dirty="0" smtClean="0">
                <a:solidFill>
                  <a:schemeClr val="tx1"/>
                </a:solidFill>
                <a:latin typeface="Arial" charset="0"/>
                <a:ea typeface="ＭＳ Ｐゴシック" pitchFamily="34" charset="-128"/>
              </a:rPr>
              <a:t>exclusively for high-power, longer-distance communications to be used for public safety applications involving safety of life and property, including road intersection collision mitigation”</a:t>
            </a:r>
          </a:p>
          <a:p>
            <a:pPr>
              <a:spcBef>
                <a:spcPct val="20000"/>
              </a:spcBef>
              <a:buFontTx/>
              <a:buChar char="•"/>
            </a:pPr>
            <a:r>
              <a:rPr lang="en-US" altLang="ja-JP" sz="1800" dirty="0" smtClean="0">
                <a:solidFill>
                  <a:schemeClr val="tx1"/>
                </a:solidFill>
                <a:latin typeface="Arial" charset="0"/>
                <a:ea typeface="ＭＳ Ｐゴシック" pitchFamily="34" charset="-128"/>
              </a:rPr>
              <a:t>Road authorities and public agencies primarily responsible for usage</a:t>
            </a:r>
          </a:p>
          <a:p>
            <a:pPr>
              <a:spcBef>
                <a:spcPct val="20000"/>
              </a:spcBef>
              <a:buFontTx/>
              <a:buChar char="•"/>
            </a:pPr>
            <a:r>
              <a:rPr lang="en-US" altLang="ja-JP" sz="1800" dirty="0" smtClean="0">
                <a:solidFill>
                  <a:schemeClr val="tx1"/>
                </a:solidFill>
                <a:latin typeface="Arial" charset="0"/>
                <a:ea typeface="ＭＳ Ｐゴシック" pitchFamily="34" charset="-128"/>
              </a:rPr>
              <a:t>Max. power 40 </a:t>
            </a:r>
            <a:r>
              <a:rPr lang="en-US" altLang="ja-JP" sz="1800" dirty="0" err="1" smtClean="0">
                <a:solidFill>
                  <a:schemeClr val="tx1"/>
                </a:solidFill>
                <a:latin typeface="Arial" charset="0"/>
                <a:ea typeface="ＭＳ Ｐゴシック" pitchFamily="34" charset="-128"/>
              </a:rPr>
              <a:t>dBm</a:t>
            </a:r>
            <a:endParaRPr lang="en-US" altLang="ja-JP" sz="1800" dirty="0" smtClean="0">
              <a:solidFill>
                <a:schemeClr val="tx1"/>
              </a:solidFill>
              <a:latin typeface="Arial" charset="0"/>
              <a:ea typeface="ＭＳ Ｐゴシック" pitchFamily="34" charset="-128"/>
            </a:endParaRP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27</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8" name="AutoShape 6"/>
          <p:cNvSpPr>
            <a:spLocks noChangeArrowheads="1"/>
          </p:cNvSpPr>
          <p:nvPr/>
        </p:nvSpPr>
        <p:spPr bwMode="auto">
          <a:xfrm>
            <a:off x="7335044" y="3200400"/>
            <a:ext cx="287337" cy="858837"/>
          </a:xfrm>
          <a:prstGeom prst="upArrow">
            <a:avLst>
              <a:gd name="adj1" fmla="val 50000"/>
              <a:gd name="adj2" fmla="val 98481"/>
            </a:avLst>
          </a:prstGeom>
          <a:solidFill>
            <a:srgbClr val="0000FF"/>
          </a:solidFill>
          <a:ln w="9525" algn="ctr">
            <a:solidFill>
              <a:schemeClr val="tx1"/>
            </a:solidFill>
            <a:miter lim="800000"/>
            <a:headEnd/>
            <a:tailEnd/>
          </a:ln>
        </p:spPr>
        <p:txBody>
          <a:bodyPr wrap="none" anchor="ctr"/>
          <a:lstStyle/>
          <a:p>
            <a:endParaRPr lang="en-US">
              <a:solidFill>
                <a:schemeClr val="tx1"/>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19200"/>
            <a:ext cx="6934200" cy="205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599"/>
          </a:xfrm>
        </p:spPr>
        <p:txBody>
          <a:bodyPr/>
          <a:lstStyle/>
          <a:p>
            <a:r>
              <a:rPr lang="en-US" dirty="0" smtClean="0"/>
              <a:t>DSRC Spectrum (Channel 178 &amp; Other)</a:t>
            </a:r>
            <a:endParaRPr lang="en-US" dirty="0"/>
          </a:p>
        </p:txBody>
      </p:sp>
      <p:sp>
        <p:nvSpPr>
          <p:cNvPr id="3" name="Content Placeholder 2"/>
          <p:cNvSpPr>
            <a:spLocks noGrp="1"/>
          </p:cNvSpPr>
          <p:nvPr>
            <p:ph idx="1"/>
          </p:nvPr>
        </p:nvSpPr>
        <p:spPr>
          <a:xfrm>
            <a:off x="685800" y="4419600"/>
            <a:ext cx="7770813" cy="1674813"/>
          </a:xfrm>
          <a:ln>
            <a:solidFill>
              <a:schemeClr val="tx1"/>
            </a:solidFill>
          </a:ln>
        </p:spPr>
        <p:txBody>
          <a:bodyPr/>
          <a:lstStyle/>
          <a:p>
            <a:pPr>
              <a:spcBef>
                <a:spcPct val="20000"/>
              </a:spcBef>
            </a:pPr>
            <a:r>
              <a:rPr lang="en-US" sz="1800" dirty="0" smtClean="0">
                <a:solidFill>
                  <a:schemeClr val="tx1"/>
                </a:solidFill>
                <a:latin typeface="Arial" charset="0"/>
                <a:ea typeface="ＭＳ Ｐゴシック" pitchFamily="34" charset="-128"/>
              </a:rPr>
              <a:t>Ch. 178:</a:t>
            </a:r>
          </a:p>
          <a:p>
            <a:pPr>
              <a:spcBef>
                <a:spcPct val="20000"/>
              </a:spcBef>
              <a:buFontTx/>
              <a:buChar char="•"/>
            </a:pPr>
            <a:r>
              <a:rPr lang="en-US" sz="1800" dirty="0" smtClean="0">
                <a:solidFill>
                  <a:schemeClr val="tx1"/>
                </a:solidFill>
                <a:latin typeface="Arial" charset="0"/>
                <a:ea typeface="ＭＳ Ｐゴシック" pitchFamily="34" charset="-128"/>
              </a:rPr>
              <a:t>Control Channel</a:t>
            </a:r>
          </a:p>
          <a:p>
            <a:pPr>
              <a:spcBef>
                <a:spcPct val="20000"/>
              </a:spcBef>
              <a:buFontTx/>
              <a:buChar char="•"/>
            </a:pPr>
            <a:r>
              <a:rPr lang="en-US" sz="1800" dirty="0" smtClean="0">
                <a:solidFill>
                  <a:schemeClr val="tx1"/>
                </a:solidFill>
                <a:latin typeface="Arial" charset="0"/>
                <a:ea typeface="ＭＳ Ｐゴシック" pitchFamily="34" charset="-128"/>
              </a:rPr>
              <a:t>WAVE Service Advertisements are broadcast here, indicating how to access services on other “Service Channels”</a:t>
            </a:r>
          </a:p>
          <a:p>
            <a:endParaRPr lang="en-US" sz="18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28</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5"/>
          <p:cNvSpPr>
            <a:spLocks noChangeArrowheads="1"/>
          </p:cNvSpPr>
          <p:nvPr/>
        </p:nvSpPr>
        <p:spPr bwMode="auto">
          <a:xfrm>
            <a:off x="2225902" y="3129870"/>
            <a:ext cx="273050" cy="558800"/>
          </a:xfrm>
          <a:prstGeom prst="upArrow">
            <a:avLst>
              <a:gd name="adj1" fmla="val 50000"/>
              <a:gd name="adj2" fmla="val 51163"/>
            </a:avLst>
          </a:prstGeom>
          <a:solidFill>
            <a:srgbClr val="00FF00"/>
          </a:solidFill>
          <a:ln w="9525" algn="ctr">
            <a:solidFill>
              <a:schemeClr val="tx1"/>
            </a:solidFill>
            <a:miter lim="800000"/>
            <a:headEnd/>
            <a:tailEnd/>
          </a:ln>
        </p:spPr>
        <p:txBody>
          <a:bodyPr wrap="none" anchor="ctr"/>
          <a:lstStyle/>
          <a:p>
            <a:endParaRPr lang="en-US">
              <a:solidFill>
                <a:schemeClr val="tx1"/>
              </a:solidFill>
            </a:endParaRPr>
          </a:p>
        </p:txBody>
      </p:sp>
      <p:sp>
        <p:nvSpPr>
          <p:cNvPr id="8" name="AutoShape 6"/>
          <p:cNvSpPr>
            <a:spLocks noChangeArrowheads="1"/>
          </p:cNvSpPr>
          <p:nvPr/>
        </p:nvSpPr>
        <p:spPr bwMode="auto">
          <a:xfrm>
            <a:off x="7467600" y="3048000"/>
            <a:ext cx="287337" cy="560387"/>
          </a:xfrm>
          <a:prstGeom prst="upArrow">
            <a:avLst>
              <a:gd name="adj1" fmla="val 50000"/>
              <a:gd name="adj2" fmla="val 48757"/>
            </a:avLst>
          </a:prstGeom>
          <a:solidFill>
            <a:srgbClr val="0000FF"/>
          </a:solidFill>
          <a:ln w="9525" algn="ctr">
            <a:solidFill>
              <a:schemeClr val="tx1"/>
            </a:solidFill>
            <a:miter lim="800000"/>
            <a:headEnd/>
            <a:tailEnd/>
          </a:ln>
        </p:spPr>
        <p:txBody>
          <a:bodyPr wrap="none" anchor="ctr"/>
          <a:lstStyle/>
          <a:p>
            <a:endParaRPr lang="en-US">
              <a:solidFill>
                <a:schemeClr val="tx1"/>
              </a:solidFill>
            </a:endParaRPr>
          </a:p>
        </p:txBody>
      </p:sp>
      <p:sp>
        <p:nvSpPr>
          <p:cNvPr id="9" name="Text Box 7"/>
          <p:cNvSpPr txBox="1">
            <a:spLocks noChangeArrowheads="1"/>
          </p:cNvSpPr>
          <p:nvPr/>
        </p:nvSpPr>
        <p:spPr bwMode="auto">
          <a:xfrm>
            <a:off x="925059" y="3578895"/>
            <a:ext cx="2874736" cy="566309"/>
          </a:xfrm>
          <a:prstGeom prst="rect">
            <a:avLst/>
          </a:prstGeom>
          <a:noFill/>
          <a:ln w="9525" algn="ctr">
            <a:solidFill>
              <a:schemeClr val="tx1"/>
            </a:solidFill>
            <a:miter lim="800000"/>
            <a:headEnd/>
            <a:tailEnd/>
          </a:ln>
        </p:spPr>
        <p:txBody>
          <a:bodyPr wrap="square">
            <a:spAutoFit/>
          </a:bodyPr>
          <a:lstStyle/>
          <a:p>
            <a:pPr marL="342900" indent="-342900">
              <a:spcBef>
                <a:spcPct val="20000"/>
              </a:spcBef>
            </a:pPr>
            <a:r>
              <a:rPr lang="en-US" sz="1400" b="1" dirty="0">
                <a:solidFill>
                  <a:schemeClr val="tx1"/>
                </a:solidFill>
                <a:latin typeface="Arial" charset="0"/>
                <a:ea typeface="ＭＳ Ｐゴシック" pitchFamily="34" charset="-128"/>
              </a:rPr>
              <a:t>Ch. 172</a:t>
            </a:r>
            <a:r>
              <a:rPr lang="en-US" sz="1400" b="1" dirty="0" smtClean="0">
                <a:solidFill>
                  <a:schemeClr val="tx1"/>
                </a:solidFill>
                <a:latin typeface="Arial" charset="0"/>
                <a:ea typeface="ＭＳ Ｐゴシック" pitchFamily="34" charset="-128"/>
              </a:rPr>
              <a:t>:</a:t>
            </a:r>
          </a:p>
          <a:p>
            <a:pPr marL="342900" indent="-342900">
              <a:spcBef>
                <a:spcPct val="20000"/>
              </a:spcBef>
            </a:pPr>
            <a:r>
              <a:rPr lang="en-US" sz="1400" b="1" dirty="0" smtClean="0">
                <a:solidFill>
                  <a:schemeClr val="tx1"/>
                </a:solidFill>
                <a:latin typeface="Arial" charset="0"/>
                <a:ea typeface="ＭＳ Ｐゴシック" pitchFamily="34" charset="-128"/>
              </a:rPr>
              <a:t>Collision </a:t>
            </a:r>
            <a:r>
              <a:rPr lang="en-US" sz="1400" b="1" dirty="0">
                <a:solidFill>
                  <a:schemeClr val="tx1"/>
                </a:solidFill>
                <a:latin typeface="Arial" charset="0"/>
                <a:ea typeface="ＭＳ Ｐゴシック" pitchFamily="34" charset="-128"/>
              </a:rPr>
              <a:t>Avoidance Safety</a:t>
            </a:r>
          </a:p>
        </p:txBody>
      </p:sp>
      <p:sp>
        <p:nvSpPr>
          <p:cNvPr id="10" name="Text Box 8"/>
          <p:cNvSpPr txBox="1">
            <a:spLocks noChangeArrowheads="1"/>
          </p:cNvSpPr>
          <p:nvPr/>
        </p:nvSpPr>
        <p:spPr bwMode="auto">
          <a:xfrm>
            <a:off x="6723063" y="3657600"/>
            <a:ext cx="2420937" cy="307777"/>
          </a:xfrm>
          <a:prstGeom prst="rect">
            <a:avLst/>
          </a:prstGeom>
          <a:noFill/>
          <a:ln w="9525" algn="ctr">
            <a:solidFill>
              <a:schemeClr val="tx1"/>
            </a:solidFill>
            <a:miter lim="800000"/>
            <a:headEnd/>
            <a:tailEnd/>
          </a:ln>
        </p:spPr>
        <p:txBody>
          <a:bodyPr>
            <a:spAutoFit/>
          </a:bodyPr>
          <a:lstStyle/>
          <a:p>
            <a:pPr marL="342900" indent="-342900">
              <a:spcBef>
                <a:spcPct val="20000"/>
              </a:spcBef>
            </a:pPr>
            <a:r>
              <a:rPr lang="en-US" sz="1400" b="1" dirty="0">
                <a:solidFill>
                  <a:schemeClr val="tx1"/>
                </a:solidFill>
                <a:latin typeface="Arial" charset="0"/>
                <a:ea typeface="ＭＳ Ｐゴシック" pitchFamily="34" charset="-128"/>
              </a:rPr>
              <a:t>Ch. 184: Public Safety</a:t>
            </a:r>
            <a:endParaRPr lang="en-US" altLang="ja-JP" sz="1400" b="1" dirty="0">
              <a:solidFill>
                <a:schemeClr val="tx1"/>
              </a:solidFill>
              <a:latin typeface="Arial" charset="0"/>
              <a:ea typeface="ＭＳ Ｐゴシック" pitchFamily="34" charset="-128"/>
            </a:endParaRPr>
          </a:p>
        </p:txBody>
      </p:sp>
      <p:sp>
        <p:nvSpPr>
          <p:cNvPr id="11" name="AutoShape 9"/>
          <p:cNvSpPr>
            <a:spLocks noChangeArrowheads="1"/>
          </p:cNvSpPr>
          <p:nvPr/>
        </p:nvSpPr>
        <p:spPr bwMode="auto">
          <a:xfrm>
            <a:off x="4940300" y="3206750"/>
            <a:ext cx="273050" cy="1038225"/>
          </a:xfrm>
          <a:prstGeom prst="upArrow">
            <a:avLst>
              <a:gd name="adj1" fmla="val 50000"/>
              <a:gd name="adj2" fmla="val 95058"/>
            </a:avLst>
          </a:prstGeom>
          <a:solidFill>
            <a:srgbClr val="FF9900"/>
          </a:solidFill>
          <a:ln w="9525" algn="ctr">
            <a:solidFill>
              <a:schemeClr val="tx1"/>
            </a:solidFill>
            <a:miter lim="800000"/>
            <a:headEnd/>
            <a:tailEnd/>
          </a:ln>
        </p:spPr>
        <p:txBody>
          <a:bodyPr wrap="none" anchor="ctr"/>
          <a:lstStyle/>
          <a:p>
            <a:endParaRPr lang="en-US">
              <a:solidFill>
                <a:schemeClr val="tx1"/>
              </a:solidFill>
            </a:endParaRPr>
          </a:p>
        </p:txBody>
      </p:sp>
      <p:sp>
        <p:nvSpPr>
          <p:cNvPr id="12" name="Line 10"/>
          <p:cNvSpPr>
            <a:spLocks noChangeShapeType="1"/>
          </p:cNvSpPr>
          <p:nvPr/>
        </p:nvSpPr>
        <p:spPr bwMode="auto">
          <a:xfrm flipH="1" flipV="1">
            <a:off x="3767138" y="3316288"/>
            <a:ext cx="695325" cy="1119187"/>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3" name="Line 11"/>
          <p:cNvSpPr>
            <a:spLocks noChangeShapeType="1"/>
          </p:cNvSpPr>
          <p:nvPr/>
        </p:nvSpPr>
        <p:spPr bwMode="auto">
          <a:xfrm flipH="1" flipV="1">
            <a:off x="4232275" y="3278188"/>
            <a:ext cx="409575" cy="1158875"/>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4" name="Line 12"/>
          <p:cNvSpPr>
            <a:spLocks noChangeShapeType="1"/>
          </p:cNvSpPr>
          <p:nvPr/>
        </p:nvSpPr>
        <p:spPr bwMode="auto">
          <a:xfrm flipH="1" flipV="1">
            <a:off x="3767138" y="3316288"/>
            <a:ext cx="695325" cy="1119187"/>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5" name="Line 13"/>
          <p:cNvSpPr>
            <a:spLocks noChangeShapeType="1"/>
          </p:cNvSpPr>
          <p:nvPr/>
        </p:nvSpPr>
        <p:spPr bwMode="auto">
          <a:xfrm flipH="1" flipV="1">
            <a:off x="4232275" y="3278188"/>
            <a:ext cx="409575" cy="1158875"/>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6" name="Line 14"/>
          <p:cNvSpPr>
            <a:spLocks noChangeShapeType="1"/>
          </p:cNvSpPr>
          <p:nvPr/>
        </p:nvSpPr>
        <p:spPr bwMode="auto">
          <a:xfrm flipV="1">
            <a:off x="5721350" y="3316288"/>
            <a:ext cx="695325" cy="1119187"/>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sp>
        <p:nvSpPr>
          <p:cNvPr id="17" name="Line 15"/>
          <p:cNvSpPr>
            <a:spLocks noChangeShapeType="1"/>
          </p:cNvSpPr>
          <p:nvPr/>
        </p:nvSpPr>
        <p:spPr bwMode="auto">
          <a:xfrm flipV="1">
            <a:off x="5516563" y="3294063"/>
            <a:ext cx="409575" cy="1158875"/>
          </a:xfrm>
          <a:prstGeom prst="line">
            <a:avLst/>
          </a:prstGeom>
          <a:noFill/>
          <a:ln w="19050">
            <a:solidFill>
              <a:srgbClr val="FF9900"/>
            </a:solidFill>
            <a:round/>
            <a:headEnd/>
            <a:tailEnd type="triangle" w="med" len="med"/>
          </a:ln>
        </p:spPr>
        <p:txBody>
          <a:bodyPr/>
          <a:lstStyle/>
          <a:p>
            <a:endParaRPr lang="en-US">
              <a:solidFill>
                <a:schemeClr val="tx1"/>
              </a:solidFill>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377" y="1066800"/>
            <a:ext cx="6934200" cy="205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533399"/>
          </a:xfrm>
        </p:spPr>
        <p:txBody>
          <a:bodyPr/>
          <a:lstStyle/>
          <a:p>
            <a:r>
              <a:rPr lang="en-US" dirty="0" smtClean="0"/>
              <a:t>DSRC and U-NII-4 Devices in 5.9 GHz Band</a:t>
            </a:r>
            <a:endParaRPr lang="en-US" dirty="0"/>
          </a:p>
        </p:txBody>
      </p:sp>
      <p:sp>
        <p:nvSpPr>
          <p:cNvPr id="3" name="Date Placeholder 2"/>
          <p:cNvSpPr>
            <a:spLocks noGrp="1"/>
          </p:cNvSpPr>
          <p:nvPr>
            <p:ph type="dt" idx="10"/>
          </p:nvPr>
        </p:nvSpPr>
        <p:spPr/>
        <p:txBody>
          <a:bodyPr/>
          <a:lstStyle/>
          <a:p>
            <a:r>
              <a:rPr lang="en-US" smtClean="0"/>
              <a:t>May 2013</a:t>
            </a:r>
            <a:endParaRPr lang="en-GB" dirty="0"/>
          </a:p>
        </p:txBody>
      </p:sp>
      <p:sp>
        <p:nvSpPr>
          <p:cNvPr id="4" name="Footer Placeholder 3"/>
          <p:cNvSpPr>
            <a:spLocks noGrp="1"/>
          </p:cNvSpPr>
          <p:nvPr>
            <p:ph type="ftr" idx="11"/>
          </p:nvPr>
        </p:nvSpPr>
        <p:spPr/>
        <p:txBody>
          <a:bodyPr/>
          <a:lstStyle/>
          <a:p>
            <a:r>
              <a:rPr lang="en-GB" dirty="0" smtClean="0"/>
              <a:t>John Kenney, Toyota Info Technology Center </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29</a:t>
            </a:fld>
            <a:endParaRPr lang="en-GB"/>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38643"/>
            <a:ext cx="7467600" cy="533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bwMode="auto">
          <a:xfrm>
            <a:off x="495300" y="1487907"/>
            <a:ext cx="9525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0000CC"/>
                </a:solidFill>
              </a:rPr>
              <a:t>DSRC</a:t>
            </a:r>
            <a:endParaRPr lang="en-US" sz="2800" dirty="0">
              <a:solidFill>
                <a:srgbClr val="0000CC"/>
              </a:solidFill>
            </a:endParaRPr>
          </a:p>
        </p:txBody>
      </p:sp>
      <p:sp>
        <p:nvSpPr>
          <p:cNvPr id="8" name="Slide Number Placeholder 3"/>
          <p:cNvSpPr txBox="1">
            <a:spLocks/>
          </p:cNvSpPr>
          <p:nvPr/>
        </p:nvSpPr>
        <p:spPr bwMode="auto">
          <a:xfrm>
            <a:off x="6389076" y="3441596"/>
            <a:ext cx="1611924"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FF0000"/>
                </a:solidFill>
              </a:rPr>
              <a:t>U-NII-4</a:t>
            </a:r>
            <a:endParaRPr lang="en-US" sz="2800" dirty="0">
              <a:solidFill>
                <a:srgbClr val="FF0000"/>
              </a:solidFill>
            </a:endParaRPr>
          </a:p>
        </p:txBody>
      </p:sp>
      <p:sp>
        <p:nvSpPr>
          <p:cNvPr id="9" name="Slide Number Placeholder 3"/>
          <p:cNvSpPr txBox="1">
            <a:spLocks/>
          </p:cNvSpPr>
          <p:nvPr/>
        </p:nvSpPr>
        <p:spPr bwMode="auto">
          <a:xfrm>
            <a:off x="6389076" y="4459707"/>
            <a:ext cx="1611924"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FF0000"/>
                </a:solidFill>
              </a:rPr>
              <a:t>U-NII-4</a:t>
            </a:r>
            <a:endParaRPr lang="en-US" sz="2800" dirty="0">
              <a:solidFill>
                <a:srgbClr val="FF0000"/>
              </a:solidFill>
            </a:endParaRPr>
          </a:p>
        </p:txBody>
      </p:sp>
      <p:sp>
        <p:nvSpPr>
          <p:cNvPr id="10" name="Slide Number Placeholder 3"/>
          <p:cNvSpPr txBox="1">
            <a:spLocks/>
          </p:cNvSpPr>
          <p:nvPr/>
        </p:nvSpPr>
        <p:spPr bwMode="auto">
          <a:xfrm>
            <a:off x="6408868" y="5450307"/>
            <a:ext cx="1611924"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FF0000"/>
                </a:solidFill>
              </a:rPr>
              <a:t>U-NII-4</a:t>
            </a:r>
            <a:endParaRPr lang="en-US" sz="2800" dirty="0">
              <a:solidFill>
                <a:srgbClr val="FF0000"/>
              </a:solidFill>
            </a:endParaRPr>
          </a:p>
        </p:txBody>
      </p:sp>
      <p:sp>
        <p:nvSpPr>
          <p:cNvPr id="16" name="Slide Number Placeholder 3"/>
          <p:cNvSpPr txBox="1">
            <a:spLocks/>
          </p:cNvSpPr>
          <p:nvPr/>
        </p:nvSpPr>
        <p:spPr bwMode="auto">
          <a:xfrm>
            <a:off x="7772400" y="2362200"/>
            <a:ext cx="13716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sz="2800" dirty="0" smtClean="0">
                <a:solidFill>
                  <a:srgbClr val="FF0000"/>
                </a:solidFill>
              </a:rPr>
              <a:t>U-NII-4</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Agenda</a:t>
            </a:r>
            <a:endParaRPr lang="en-US" dirty="0"/>
          </a:p>
        </p:txBody>
      </p:sp>
      <p:sp>
        <p:nvSpPr>
          <p:cNvPr id="3" name="Content Placeholder 2"/>
          <p:cNvSpPr>
            <a:spLocks noGrp="1"/>
          </p:cNvSpPr>
          <p:nvPr>
            <p:ph idx="1"/>
          </p:nvPr>
        </p:nvSpPr>
        <p:spPr>
          <a:xfrm>
            <a:off x="685800" y="1524000"/>
            <a:ext cx="7770813" cy="4113213"/>
          </a:xfrm>
        </p:spPr>
        <p:txBody>
          <a:bodyPr/>
          <a:lstStyle/>
          <a:p>
            <a:pPr>
              <a:buFont typeface="Arial" pitchFamily="34" charset="0"/>
              <a:buChar char="•"/>
            </a:pPr>
            <a:r>
              <a:rPr lang="en-US" dirty="0" smtClean="0"/>
              <a:t>DSRC Mission,  Purpose &amp; Safety Benefits</a:t>
            </a:r>
          </a:p>
          <a:p>
            <a:pPr>
              <a:buFont typeface="Arial" pitchFamily="34" charset="0"/>
              <a:buChar char="•"/>
            </a:pPr>
            <a:r>
              <a:rPr lang="en-US" dirty="0" smtClean="0"/>
              <a:t>How Does it Work?</a:t>
            </a:r>
          </a:p>
          <a:p>
            <a:pPr>
              <a:buFont typeface="Arial" pitchFamily="34" charset="0"/>
              <a:buChar char="•"/>
            </a:pPr>
            <a:r>
              <a:rPr lang="en-US" dirty="0" smtClean="0"/>
              <a:t>Application Use Cases</a:t>
            </a:r>
          </a:p>
          <a:p>
            <a:pPr lvl="1">
              <a:buFont typeface="Arial" pitchFamily="34" charset="0"/>
              <a:buChar char="•"/>
            </a:pPr>
            <a:r>
              <a:rPr lang="en-US" dirty="0" smtClean="0"/>
              <a:t>Safety </a:t>
            </a:r>
            <a:r>
              <a:rPr lang="en-US" dirty="0" smtClean="0"/>
              <a:t>Applications – </a:t>
            </a:r>
            <a:r>
              <a:rPr lang="en-US" dirty="0" smtClean="0"/>
              <a:t>V2V and V2I</a:t>
            </a:r>
            <a:endParaRPr lang="en-US" dirty="0" smtClean="0"/>
          </a:p>
          <a:p>
            <a:pPr lvl="1">
              <a:buFont typeface="Arial" pitchFamily="34" charset="0"/>
              <a:buChar char="•"/>
            </a:pPr>
            <a:r>
              <a:rPr lang="en-US" dirty="0" smtClean="0"/>
              <a:t>Commercial Vehicle </a:t>
            </a:r>
            <a:r>
              <a:rPr lang="en-US" dirty="0" smtClean="0"/>
              <a:t>Applications - V2V and V2I</a:t>
            </a:r>
          </a:p>
          <a:p>
            <a:pPr lvl="1">
              <a:buFont typeface="Arial" pitchFamily="34" charset="0"/>
              <a:buChar char="•"/>
            </a:pPr>
            <a:r>
              <a:rPr lang="en-US" dirty="0" smtClean="0"/>
              <a:t>Private Applications</a:t>
            </a:r>
          </a:p>
          <a:p>
            <a:pPr>
              <a:buFont typeface="Arial" pitchFamily="34" charset="0"/>
              <a:buChar char="•"/>
            </a:pPr>
            <a:r>
              <a:rPr lang="en-US" dirty="0" smtClean="0"/>
              <a:t>DSRC </a:t>
            </a:r>
            <a:r>
              <a:rPr lang="en-US" dirty="0" smtClean="0"/>
              <a:t>5.9 GHz band use </a:t>
            </a:r>
          </a:p>
          <a:p>
            <a:pPr>
              <a:buFont typeface="Arial" pitchFamily="34" charset="0"/>
              <a:buChar char="•"/>
            </a:pPr>
            <a:r>
              <a:rPr lang="en-US" dirty="0" smtClean="0"/>
              <a:t>Proposed U-NII-4 Overlay on DSRC 5.9 GHz </a:t>
            </a:r>
          </a:p>
          <a:p>
            <a:pPr>
              <a:buFont typeface="Arial" pitchFamily="34" charset="0"/>
              <a:buChar char="•"/>
            </a:pPr>
            <a:r>
              <a:rPr lang="en-US" dirty="0" smtClean="0"/>
              <a:t>DSRC Channel Requirements – NTIA 5 GHz Report</a:t>
            </a:r>
          </a:p>
          <a:p>
            <a:pPr>
              <a:buFont typeface="Arial" pitchFamily="34" charset="0"/>
              <a:buChar char="•"/>
            </a:pP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999413" cy="1065213"/>
          </a:xfrm>
        </p:spPr>
        <p:txBody>
          <a:bodyPr/>
          <a:lstStyle/>
          <a:p>
            <a:r>
              <a:rPr lang="en-US" dirty="0" smtClean="0"/>
              <a:t>DSRC Applications – Channel Requirements</a:t>
            </a:r>
            <a:endParaRPr lang="en-US" dirty="0"/>
          </a:p>
        </p:txBody>
      </p:sp>
      <p:sp>
        <p:nvSpPr>
          <p:cNvPr id="3" name="Content Placeholder 2"/>
          <p:cNvSpPr>
            <a:spLocks noGrp="1"/>
          </p:cNvSpPr>
          <p:nvPr>
            <p:ph idx="1"/>
          </p:nvPr>
        </p:nvSpPr>
        <p:spPr>
          <a:xfrm>
            <a:off x="609600" y="1524000"/>
            <a:ext cx="7770813" cy="4800600"/>
          </a:xfrm>
        </p:spPr>
        <p:txBody>
          <a:bodyPr/>
          <a:lstStyle/>
          <a:p>
            <a:pPr>
              <a:buFont typeface="Arial" pitchFamily="34" charset="0"/>
              <a:buChar char="•"/>
            </a:pPr>
            <a:r>
              <a:rPr lang="en-US" dirty="0" smtClean="0"/>
              <a:t>DSRC includes safety of life service</a:t>
            </a:r>
          </a:p>
          <a:p>
            <a:pPr>
              <a:buFont typeface="Arial" pitchFamily="34" charset="0"/>
              <a:buChar char="•"/>
            </a:pPr>
            <a:r>
              <a:rPr lang="en-US" dirty="0" smtClean="0"/>
              <a:t>DSRC packet </a:t>
            </a:r>
            <a:r>
              <a:rPr lang="en-US" dirty="0" smtClean="0"/>
              <a:t>latency and dependable delivery critical for </a:t>
            </a:r>
            <a:r>
              <a:rPr lang="en-US" dirty="0" smtClean="0"/>
              <a:t>collision avoidance apps</a:t>
            </a:r>
          </a:p>
          <a:p>
            <a:pPr>
              <a:buFont typeface="Arial" pitchFamily="34" charset="0"/>
              <a:buChar char="•"/>
            </a:pPr>
            <a:r>
              <a:rPr lang="en-US" dirty="0" smtClean="0"/>
              <a:t>DSRC requires multiple channels to support:</a:t>
            </a:r>
          </a:p>
          <a:p>
            <a:pPr lvl="1">
              <a:buFont typeface="Arial" pitchFamily="34" charset="0"/>
              <a:buChar char="•"/>
            </a:pPr>
            <a:r>
              <a:rPr lang="en-US" sz="1800" dirty="0" smtClean="0"/>
              <a:t>V2V </a:t>
            </a:r>
            <a:r>
              <a:rPr lang="en-US" sz="1800" dirty="0" smtClean="0"/>
              <a:t>Collision Avoidance</a:t>
            </a:r>
            <a:endParaRPr lang="en-US" sz="1800" dirty="0" smtClean="0"/>
          </a:p>
          <a:p>
            <a:pPr lvl="1">
              <a:buFont typeface="Arial" pitchFamily="34" charset="0"/>
              <a:buChar char="•"/>
            </a:pPr>
            <a:r>
              <a:rPr lang="en-US" sz="1800" dirty="0" smtClean="0"/>
              <a:t>V2I </a:t>
            </a:r>
            <a:r>
              <a:rPr lang="en-US" sz="1800" dirty="0" smtClean="0"/>
              <a:t>Collision Avoidance </a:t>
            </a:r>
            <a:r>
              <a:rPr lang="en-US" sz="1800" dirty="0" smtClean="0"/>
              <a:t>(e.g., SPaT)</a:t>
            </a:r>
          </a:p>
          <a:p>
            <a:pPr lvl="1">
              <a:buFont typeface="Arial" pitchFamily="34" charset="0"/>
              <a:buChar char="•"/>
            </a:pPr>
            <a:r>
              <a:rPr lang="en-US" sz="1800" dirty="0" smtClean="0"/>
              <a:t>Work Zone, Road Hazards, and Preempt</a:t>
            </a:r>
          </a:p>
          <a:p>
            <a:pPr lvl="1">
              <a:buFont typeface="Arial" pitchFamily="34" charset="0"/>
              <a:buChar char="•"/>
            </a:pPr>
            <a:r>
              <a:rPr lang="en-US" sz="1800" dirty="0" smtClean="0"/>
              <a:t>Tolls</a:t>
            </a:r>
          </a:p>
          <a:p>
            <a:pPr lvl="1">
              <a:buFont typeface="Arial" pitchFamily="34" charset="0"/>
              <a:buChar char="•"/>
            </a:pPr>
            <a:r>
              <a:rPr lang="en-US" sz="1800" dirty="0" smtClean="0"/>
              <a:t>Traveler Information</a:t>
            </a:r>
          </a:p>
          <a:p>
            <a:pPr lvl="1">
              <a:buFont typeface="Arial" pitchFamily="34" charset="0"/>
              <a:buChar char="•"/>
            </a:pPr>
            <a:r>
              <a:rPr lang="en-US" sz="1800" dirty="0" smtClean="0"/>
              <a:t>Commercial Vehicle Operation (CVO)</a:t>
            </a:r>
            <a:endParaRPr lang="en-US" sz="1800" dirty="0" smtClean="0"/>
          </a:p>
          <a:p>
            <a:pPr lvl="1">
              <a:buFont typeface="Arial" pitchFamily="34" charset="0"/>
              <a:buChar char="•"/>
            </a:pPr>
            <a:r>
              <a:rPr lang="en-US" sz="1800" dirty="0" smtClean="0"/>
              <a:t>Private </a:t>
            </a:r>
            <a:r>
              <a:rPr lang="en-US" sz="1800" dirty="0" smtClean="0"/>
              <a:t>Use</a:t>
            </a:r>
          </a:p>
          <a:p>
            <a:pPr lvl="1">
              <a:buFont typeface="Arial" pitchFamily="34" charset="0"/>
              <a:buChar char="•"/>
            </a:pPr>
            <a:r>
              <a:rPr lang="en-US" sz="1800" dirty="0" smtClean="0"/>
              <a:t>Service Advertisements</a:t>
            </a:r>
            <a:endParaRPr lang="en-US" sz="1800" dirty="0" smtClean="0"/>
          </a:p>
          <a:p>
            <a:pPr lvl="1">
              <a:buFont typeface="Arial" pitchFamily="34" charset="0"/>
              <a:buChar char="•"/>
            </a:pPr>
            <a:r>
              <a:rPr lang="en-US" sz="1800" dirty="0" smtClean="0"/>
              <a:t>Interference mitigation from other RSE in close proximity</a:t>
            </a:r>
          </a:p>
          <a:p>
            <a:endParaRPr lang="en-US" sz="18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30</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0813" cy="1065213"/>
          </a:xfrm>
        </p:spPr>
        <p:txBody>
          <a:bodyPr/>
          <a:lstStyle/>
          <a:p>
            <a:r>
              <a:rPr lang="en-US" dirty="0" smtClean="0"/>
              <a:t>NTIA 5 GHz Report</a:t>
            </a:r>
            <a:endParaRPr lang="en-US" dirty="0"/>
          </a:p>
        </p:txBody>
      </p:sp>
      <p:sp>
        <p:nvSpPr>
          <p:cNvPr id="3" name="Content Placeholder 2"/>
          <p:cNvSpPr>
            <a:spLocks noGrp="1"/>
          </p:cNvSpPr>
          <p:nvPr>
            <p:ph idx="1"/>
          </p:nvPr>
        </p:nvSpPr>
        <p:spPr>
          <a:xfrm>
            <a:off x="685800" y="1219200"/>
            <a:ext cx="7770813" cy="4494213"/>
          </a:xfrm>
        </p:spPr>
        <p:txBody>
          <a:bodyPr/>
          <a:lstStyle/>
          <a:p>
            <a:pPr marL="0" lvl="1" indent="0">
              <a:buNone/>
            </a:pPr>
            <a:r>
              <a:rPr lang="en-US" b="1" dirty="0" smtClean="0"/>
              <a:t>NPRM FCC 13-22 includes NTIA 5 GHz Report by reference</a:t>
            </a:r>
            <a:br>
              <a:rPr lang="en-US" b="1" dirty="0" smtClean="0"/>
            </a:br>
            <a:endParaRPr lang="en-US" b="1" dirty="0" smtClean="0"/>
          </a:p>
          <a:p>
            <a:pPr marL="0" indent="0">
              <a:buNone/>
            </a:pPr>
            <a:r>
              <a:rPr lang="en-US" dirty="0" smtClean="0"/>
              <a:t>Regarding DSRC:</a:t>
            </a:r>
          </a:p>
          <a:p>
            <a:pPr lvl="1">
              <a:buFont typeface="Arial" pitchFamily="34" charset="0"/>
              <a:buChar char="•"/>
            </a:pPr>
            <a:r>
              <a:rPr lang="en-US" sz="1800" dirty="0" smtClean="0"/>
              <a:t>DSRC is incumbent in 5.9 GHz band</a:t>
            </a:r>
          </a:p>
          <a:p>
            <a:pPr lvl="1">
              <a:buFont typeface="Arial" pitchFamily="34" charset="0"/>
              <a:buChar char="•"/>
            </a:pPr>
            <a:r>
              <a:rPr lang="en-US" sz="1800" dirty="0" smtClean="0"/>
              <a:t>NTIA treats DSRC service  similarly to Federal systems</a:t>
            </a:r>
          </a:p>
          <a:p>
            <a:pPr lvl="1">
              <a:buFont typeface="Arial" pitchFamily="34" charset="0"/>
              <a:buChar char="•"/>
            </a:pPr>
            <a:r>
              <a:rPr lang="en-US" sz="1800" dirty="0" smtClean="0"/>
              <a:t>Federal agencies (implying DSRC) will not alter their systems</a:t>
            </a:r>
          </a:p>
          <a:p>
            <a:pPr lvl="1">
              <a:buFont typeface="Arial" pitchFamily="34" charset="0"/>
              <a:buChar char="•"/>
            </a:pPr>
            <a:r>
              <a:rPr lang="en-US" sz="1800" dirty="0" smtClean="0"/>
              <a:t>DFS anticipated as required for U-NII-4 devices (802.11ac and other)</a:t>
            </a:r>
          </a:p>
          <a:p>
            <a:pPr lvl="1">
              <a:buFont typeface="Arial" pitchFamily="34" charset="0"/>
              <a:buChar char="•"/>
            </a:pPr>
            <a:r>
              <a:rPr lang="en-US" sz="1800" dirty="0" smtClean="0"/>
              <a:t>DFS schemes for RADAR not suitable for detection of DSRC </a:t>
            </a:r>
          </a:p>
          <a:p>
            <a:pPr marL="0" indent="0">
              <a:buNone/>
            </a:pPr>
            <a:r>
              <a:rPr lang="en-US" dirty="0" smtClean="0"/>
              <a:t> NTIA Initial Conclusions:</a:t>
            </a:r>
          </a:p>
          <a:p>
            <a:pPr lvl="1">
              <a:buFont typeface="Arial" pitchFamily="34" charset="0"/>
              <a:buChar char="•"/>
            </a:pPr>
            <a:r>
              <a:rPr lang="en-US" sz="1800" dirty="0" smtClean="0"/>
              <a:t>Existing U-NII regulations not developed to detect DSRC signals</a:t>
            </a:r>
          </a:p>
          <a:p>
            <a:pPr lvl="1">
              <a:buFont typeface="Arial" pitchFamily="34" charset="0"/>
              <a:buChar char="•"/>
            </a:pPr>
            <a:r>
              <a:rPr lang="en-US" sz="1800" dirty="0" smtClean="0"/>
              <a:t>U-NII detection may not be capable of detecting DSRC</a:t>
            </a:r>
          </a:p>
          <a:p>
            <a:pPr lvl="1">
              <a:buFont typeface="Arial" pitchFamily="34" charset="0"/>
              <a:buChar char="•"/>
            </a:pPr>
            <a:r>
              <a:rPr lang="en-US" sz="1800" dirty="0" smtClean="0"/>
              <a:t>Changes to DFS detection parameters may (still) not protect DSRC from ‘serious performance degradation</a:t>
            </a:r>
            <a:r>
              <a:rPr lang="en-US" sz="1800" dirty="0" smtClean="0"/>
              <a:t>.’</a:t>
            </a:r>
          </a:p>
          <a:p>
            <a:pPr lvl="1">
              <a:buFont typeface="Arial" pitchFamily="34" charset="0"/>
              <a:buChar char="•"/>
            </a:pPr>
            <a:r>
              <a:rPr lang="en-US" sz="1800" dirty="0" smtClean="0"/>
              <a:t>Current U-NII regulations not designed for non-co-located Tx and Rx</a:t>
            </a:r>
            <a:endParaRPr lang="en-US" sz="1800"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31</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Future of DSRC</a:t>
            </a:r>
            <a:endParaRPr lang="en-US" dirty="0"/>
          </a:p>
        </p:txBody>
      </p:sp>
      <p:sp>
        <p:nvSpPr>
          <p:cNvPr id="3" name="Content Placeholder 2"/>
          <p:cNvSpPr>
            <a:spLocks noGrp="1"/>
          </p:cNvSpPr>
          <p:nvPr>
            <p:ph idx="1"/>
          </p:nvPr>
        </p:nvSpPr>
        <p:spPr/>
        <p:txBody>
          <a:bodyPr/>
          <a:lstStyle/>
          <a:p>
            <a:r>
              <a:rPr lang="en-US" dirty="0" smtClean="0"/>
              <a:t>National Highway Transportation Safety Administration (NHTSA) regulates vehicles in US</a:t>
            </a:r>
          </a:p>
          <a:p>
            <a:r>
              <a:rPr lang="en-US" dirty="0" smtClean="0"/>
              <a:t>NHTSA is evaluating efficacy of DSRC-based collision avoidance systems</a:t>
            </a:r>
          </a:p>
          <a:p>
            <a:r>
              <a:rPr lang="en-US" dirty="0" smtClean="0"/>
              <a:t>NHTSA will announce later in 2013 whether they plan to begin a process to require DSRC devices in new cars</a:t>
            </a:r>
          </a:p>
          <a:p>
            <a:pPr lvl="1"/>
            <a:r>
              <a:rPr lang="en-US" dirty="0" smtClean="0"/>
              <a:t>Will make similar evaluation in 2014 with regard to heavy trucks</a:t>
            </a:r>
          </a:p>
          <a:p>
            <a:r>
              <a:rPr lang="en-US" dirty="0" smtClean="0"/>
              <a:t>Several suppliers of aftermarket DSRC devices are also exploring this market</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32</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Concluding Remarks</a:t>
            </a:r>
            <a:endParaRPr lang="en-US" dirty="0"/>
          </a:p>
        </p:txBody>
      </p:sp>
      <p:sp>
        <p:nvSpPr>
          <p:cNvPr id="3" name="Content Placeholder 2"/>
          <p:cNvSpPr>
            <a:spLocks noGrp="1"/>
          </p:cNvSpPr>
          <p:nvPr>
            <p:ph idx="1"/>
          </p:nvPr>
        </p:nvSpPr>
        <p:spPr>
          <a:xfrm>
            <a:off x="685800" y="1981200"/>
            <a:ext cx="8229600" cy="4113213"/>
          </a:xfrm>
        </p:spPr>
        <p:txBody>
          <a:bodyPr/>
          <a:lstStyle/>
          <a:p>
            <a:r>
              <a:rPr lang="en-US" dirty="0" smtClean="0"/>
              <a:t>With DSRC the “Connected Vehicle” </a:t>
            </a:r>
            <a:r>
              <a:rPr lang="en-US" dirty="0" smtClean="0"/>
              <a:t>holds the promise of:</a:t>
            </a:r>
          </a:p>
          <a:p>
            <a:pPr lvl="1">
              <a:buFont typeface="Arial" pitchFamily="34" charset="0"/>
              <a:buChar char="•"/>
            </a:pPr>
            <a:r>
              <a:rPr lang="en-US" dirty="0" smtClean="0"/>
              <a:t>Saving lives and reducing property loss</a:t>
            </a:r>
          </a:p>
          <a:p>
            <a:pPr lvl="1">
              <a:buFont typeface="Arial" pitchFamily="34" charset="0"/>
              <a:buChar char="•"/>
            </a:pPr>
            <a:r>
              <a:rPr lang="en-US" dirty="0" smtClean="0"/>
              <a:t>Improving transportation efficiency</a:t>
            </a:r>
          </a:p>
          <a:p>
            <a:pPr lvl="1">
              <a:buFont typeface="Arial" pitchFamily="34" charset="0"/>
              <a:buChar char="•"/>
            </a:pPr>
            <a:r>
              <a:rPr lang="en-US" dirty="0" smtClean="0"/>
              <a:t>Improving the environment</a:t>
            </a:r>
          </a:p>
          <a:p>
            <a:pPr lvl="1">
              <a:buFont typeface="Arial" pitchFamily="34" charset="0"/>
              <a:buChar char="•"/>
            </a:pPr>
            <a:r>
              <a:rPr lang="en-US" dirty="0" smtClean="0"/>
              <a:t>Opening a new frontier for innovation</a:t>
            </a:r>
          </a:p>
          <a:p>
            <a:r>
              <a:rPr lang="en-US" dirty="0" smtClean="0"/>
              <a:t>Will be used wherever vehicles go</a:t>
            </a:r>
          </a:p>
          <a:p>
            <a:pPr lvl="1">
              <a:buFont typeface="Arial" pitchFamily="34" charset="0"/>
              <a:buChar char="•"/>
            </a:pPr>
            <a:r>
              <a:rPr lang="en-US" dirty="0" smtClean="0"/>
              <a:t>EU and Japan also planning implementations</a:t>
            </a:r>
          </a:p>
          <a:p>
            <a:r>
              <a:rPr lang="en-US" dirty="0" smtClean="0"/>
              <a:t>V2V Designed to operate solo</a:t>
            </a:r>
          </a:p>
          <a:p>
            <a:pPr lvl="1">
              <a:buFont typeface="Arial" pitchFamily="34" charset="0"/>
              <a:buChar char="•"/>
            </a:pPr>
            <a:r>
              <a:rPr lang="en-US" dirty="0" smtClean="0"/>
              <a:t>E.g. adaptive congestion control based on channel load </a:t>
            </a:r>
          </a:p>
          <a:p>
            <a:r>
              <a:rPr lang="en-US" dirty="0" smtClean="0"/>
              <a:t>Band Sharing presents significant challenges</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33</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0"/>
          </p:nvPr>
        </p:nvSpPr>
        <p:spPr>
          <a:xfrm>
            <a:off x="696912" y="333375"/>
            <a:ext cx="2303451" cy="273050"/>
          </a:xfrm>
        </p:spPr>
        <p:txBody>
          <a:bodyPr/>
          <a:lstStyle/>
          <a:p>
            <a:r>
              <a:rPr lang="en-US" smtClean="0"/>
              <a:t>May 2013</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John Kenney, Toyota Info Technology Center </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34</a:t>
            </a:fld>
            <a:endParaRPr lang="en-GB" dirty="0"/>
          </a:p>
        </p:txBody>
      </p:sp>
      <p:sp>
        <p:nvSpPr>
          <p:cNvPr id="3073" name="Rectangle 1"/>
          <p:cNvSpPr>
            <a:spLocks noGrp="1" noChangeArrowheads="1"/>
          </p:cNvSpPr>
          <p:nvPr>
            <p:ph type="title"/>
          </p:nvPr>
        </p:nvSpPr>
        <p:spPr>
          <a:xfrm>
            <a:off x="381000" y="1981200"/>
            <a:ext cx="7772400" cy="1066800"/>
          </a:xfrm>
          <a:ln/>
          <a:scene3d>
            <a:camera prst="orthographicFront"/>
            <a:lightRig rig="threePt" dir="t"/>
          </a:scene3d>
          <a:sp3d>
            <a:bevelT/>
          </a:sp3d>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4000" dirty="0" smtClean="0">
                <a:solidFill>
                  <a:schemeClr val="accent2"/>
                </a:solidFill>
                <a:ea typeface="ＭＳ Ｐゴシック" pitchFamily="34" charset="-128"/>
              </a:rPr>
              <a:t>Thank You!</a:t>
            </a:r>
            <a:endParaRPr lang="en-GB" sz="4000" dirty="0">
              <a:solidFill>
                <a:schemeClr val="accent2"/>
              </a:solidFill>
            </a:endParaRPr>
          </a:p>
        </p:txBody>
      </p:sp>
      <p:sp>
        <p:nvSpPr>
          <p:cNvPr id="2" name="Content Placeholder 1"/>
          <p:cNvSpPr>
            <a:spLocks noGrp="1"/>
          </p:cNvSpPr>
          <p:nvPr>
            <p:ph idx="1"/>
          </p:nvPr>
        </p:nvSpPr>
        <p:spPr>
          <a:xfrm>
            <a:off x="2057400" y="4114800"/>
            <a:ext cx="5181600" cy="2284413"/>
          </a:xfrm>
        </p:spPr>
        <p:txBody>
          <a:bodyPr/>
          <a:lstStyle/>
          <a:p>
            <a:r>
              <a:rPr lang="en-US" dirty="0" smtClean="0">
                <a:solidFill>
                  <a:schemeClr val="accent2"/>
                </a:solidFill>
              </a:rPr>
              <a:t>John Kenney</a:t>
            </a:r>
          </a:p>
          <a:p>
            <a:r>
              <a:rPr lang="en-US" dirty="0" smtClean="0">
                <a:solidFill>
                  <a:schemeClr val="accent2"/>
                </a:solidFill>
              </a:rPr>
              <a:t>Toyota </a:t>
            </a:r>
            <a:r>
              <a:rPr lang="en-US" dirty="0" err="1" smtClean="0">
                <a:solidFill>
                  <a:schemeClr val="accent2"/>
                </a:solidFill>
              </a:rPr>
              <a:t>InfoTechnology</a:t>
            </a:r>
            <a:r>
              <a:rPr lang="en-US" dirty="0" smtClean="0">
                <a:solidFill>
                  <a:schemeClr val="accent2"/>
                </a:solidFill>
              </a:rPr>
              <a:t> Center, USA</a:t>
            </a:r>
          </a:p>
          <a:p>
            <a:r>
              <a:rPr lang="en-US" dirty="0" smtClean="0">
                <a:solidFill>
                  <a:schemeClr val="accent2"/>
                </a:solidFill>
              </a:rPr>
              <a:t>jkenney@us.toyota-itc.com</a:t>
            </a:r>
            <a:endParaRPr lang="en-US" dirty="0">
              <a:solidFill>
                <a:schemeClr val="accent2"/>
              </a:solidFill>
            </a:endParaRPr>
          </a:p>
        </p:txBody>
      </p:sp>
    </p:spTree>
    <p:extLst>
      <p:ext uri="{BB962C8B-B14F-4D97-AF65-F5344CB8AC3E}">
        <p14:creationId xmlns:p14="http://schemas.microsoft.com/office/powerpoint/2010/main" val="2999739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DSRC Mission and Purpose</a:t>
            </a:r>
            <a:endParaRPr lang="en-US" dirty="0"/>
          </a:p>
        </p:txBody>
      </p:sp>
      <p:sp>
        <p:nvSpPr>
          <p:cNvPr id="3" name="Content Placeholder 2"/>
          <p:cNvSpPr>
            <a:spLocks noGrp="1"/>
          </p:cNvSpPr>
          <p:nvPr>
            <p:ph idx="1"/>
          </p:nvPr>
        </p:nvSpPr>
        <p:spPr>
          <a:xfrm>
            <a:off x="685800" y="1524000"/>
            <a:ext cx="7770813" cy="4113213"/>
          </a:xfrm>
        </p:spPr>
        <p:txBody>
          <a:bodyPr/>
          <a:lstStyle/>
          <a:p>
            <a:r>
              <a:rPr lang="en-US" dirty="0" smtClean="0"/>
              <a:t>DSRC: </a:t>
            </a:r>
            <a:r>
              <a:rPr lang="en-US" b="0" dirty="0" smtClean="0"/>
              <a:t>A short to medium range ITS communications service that supports both Public Safety and Private operations in roadside to vehicle and vehicle to vehicle communication modes.</a:t>
            </a:r>
          </a:p>
          <a:p>
            <a:r>
              <a:rPr lang="en-US" dirty="0" smtClean="0"/>
              <a:t>Vehicle communication to/from proximate device</a:t>
            </a:r>
          </a:p>
          <a:p>
            <a:pPr lvl="1"/>
            <a:r>
              <a:rPr lang="en-US" sz="2400" dirty="0" smtClean="0"/>
              <a:t>Vehicle to Vehicle (V2V) – Broadcast only.</a:t>
            </a:r>
          </a:p>
          <a:p>
            <a:pPr lvl="1"/>
            <a:r>
              <a:rPr lang="en-US" sz="2400" dirty="0" smtClean="0"/>
              <a:t>Vehicle to Roadside Infrastructure (V2I), generally broadcast with some two-way transactions.</a:t>
            </a:r>
          </a:p>
          <a:p>
            <a:r>
              <a:rPr lang="en-US" dirty="0" smtClean="0"/>
              <a:t>Benefits of Safety Applications:</a:t>
            </a:r>
          </a:p>
          <a:p>
            <a:pPr lvl="1"/>
            <a:r>
              <a:rPr lang="en-US" sz="2400" dirty="0" smtClean="0"/>
              <a:t>Collision Avoidance</a:t>
            </a:r>
          </a:p>
          <a:p>
            <a:pPr lvl="1"/>
            <a:r>
              <a:rPr lang="en-US" sz="2400" dirty="0" smtClean="0"/>
              <a:t>Improved Mobility</a:t>
            </a:r>
          </a:p>
          <a:p>
            <a:pPr lvl="1"/>
            <a:r>
              <a:rPr lang="en-US" sz="2400" dirty="0" smtClean="0"/>
              <a:t>Improved Environmental</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V2V and V2I Safety Benefits</a:t>
            </a:r>
            <a:endParaRPr lang="en-US" dirty="0"/>
          </a:p>
        </p:txBody>
      </p:sp>
      <p:sp>
        <p:nvSpPr>
          <p:cNvPr id="3" name="Content Placeholder 2"/>
          <p:cNvSpPr>
            <a:spLocks noGrp="1"/>
          </p:cNvSpPr>
          <p:nvPr>
            <p:ph idx="1"/>
          </p:nvPr>
        </p:nvSpPr>
        <p:spPr>
          <a:xfrm>
            <a:off x="685800" y="1524000"/>
            <a:ext cx="7770813" cy="4113213"/>
          </a:xfrm>
        </p:spPr>
        <p:txBody>
          <a:bodyPr/>
          <a:lstStyle/>
          <a:p>
            <a:r>
              <a:rPr lang="en-US" sz="2800" dirty="0" smtClean="0"/>
              <a:t>US Crash Statistics (2011)</a:t>
            </a:r>
          </a:p>
          <a:p>
            <a:pPr marL="457200" lvl="1" indent="0">
              <a:buNone/>
            </a:pPr>
            <a:r>
              <a:rPr lang="en-US" dirty="0" smtClean="0"/>
              <a:t>&gt; 5 Million crashes</a:t>
            </a:r>
          </a:p>
          <a:p>
            <a:pPr marL="457200" lvl="1" indent="0">
              <a:buNone/>
            </a:pPr>
            <a:r>
              <a:rPr lang="en-US" dirty="0" smtClean="0"/>
              <a:t>&gt; 30,000 traffic fatalities</a:t>
            </a:r>
          </a:p>
          <a:p>
            <a:pPr marL="457200" lvl="1" indent="0">
              <a:buNone/>
            </a:pPr>
            <a:r>
              <a:rPr lang="en-US" dirty="0" smtClean="0"/>
              <a:t>&gt; 2 Million injuries</a:t>
            </a:r>
          </a:p>
          <a:p>
            <a:r>
              <a:rPr lang="en-US" sz="2800" dirty="0" smtClean="0"/>
              <a:t>Accidents have huge costs:</a:t>
            </a:r>
          </a:p>
          <a:p>
            <a:pPr lvl="1"/>
            <a:r>
              <a:rPr lang="en-US" dirty="0" smtClean="0"/>
              <a:t>Loss of life &amp; Injuries</a:t>
            </a:r>
          </a:p>
          <a:p>
            <a:pPr lvl="1"/>
            <a:r>
              <a:rPr lang="en-US" dirty="0" smtClean="0"/>
              <a:t>Property damage</a:t>
            </a:r>
          </a:p>
          <a:p>
            <a:pPr lvl="1"/>
            <a:r>
              <a:rPr lang="en-US" dirty="0" smtClean="0"/>
              <a:t>Lost productivity</a:t>
            </a:r>
          </a:p>
          <a:p>
            <a:pPr lvl="1"/>
            <a:r>
              <a:rPr lang="en-US" dirty="0" smtClean="0"/>
              <a:t>Health care and emergency services</a:t>
            </a:r>
          </a:p>
          <a:p>
            <a:r>
              <a:rPr lang="en-US" sz="2800" dirty="0" smtClean="0"/>
              <a:t>DSRC communication can “reduce, mitigate, or prevent 80% of crashes by unimpaired drivers” – US DOT</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
        <p:nvSpPr>
          <p:cNvPr id="7" name="AutoShape 4"/>
          <p:cNvSpPr>
            <a:spLocks/>
          </p:cNvSpPr>
          <p:nvPr/>
        </p:nvSpPr>
        <p:spPr bwMode="auto">
          <a:xfrm>
            <a:off x="5109605" y="3584245"/>
            <a:ext cx="342900" cy="1247981"/>
          </a:xfrm>
          <a:prstGeom prst="rightBrace">
            <a:avLst>
              <a:gd name="adj1" fmla="val 33333"/>
              <a:gd name="adj2" fmla="val 50000"/>
            </a:avLst>
          </a:prstGeom>
          <a:noFill/>
          <a:ln w="9525">
            <a:solidFill>
              <a:schemeClr val="tx1"/>
            </a:solidFill>
            <a:round/>
            <a:headEnd/>
            <a:tailEnd/>
          </a:ln>
        </p:spPr>
        <p:txBody>
          <a:bodyPr wrap="none" anchor="ctr"/>
          <a:lstStyle/>
          <a:p>
            <a:endParaRPr lang="en-US">
              <a:solidFill>
                <a:schemeClr val="tx1"/>
              </a:solidFill>
            </a:endParaRPr>
          </a:p>
        </p:txBody>
      </p:sp>
      <p:sp>
        <p:nvSpPr>
          <p:cNvPr id="8" name="Text Box 5"/>
          <p:cNvSpPr txBox="1">
            <a:spLocks noChangeArrowheads="1"/>
          </p:cNvSpPr>
          <p:nvPr/>
        </p:nvSpPr>
        <p:spPr bwMode="auto">
          <a:xfrm>
            <a:off x="5562600" y="3886200"/>
            <a:ext cx="3047999" cy="641350"/>
          </a:xfrm>
          <a:prstGeom prst="rect">
            <a:avLst/>
          </a:prstGeom>
          <a:noFill/>
          <a:ln w="9525">
            <a:noFill/>
            <a:miter lim="800000"/>
            <a:headEnd/>
            <a:tailEnd/>
          </a:ln>
        </p:spPr>
        <p:txBody>
          <a:bodyPr wrap="square">
            <a:spAutoFit/>
          </a:bodyPr>
          <a:lstStyle/>
          <a:p>
            <a:r>
              <a:rPr lang="en-US" sz="1800" dirty="0">
                <a:solidFill>
                  <a:schemeClr val="tx1"/>
                </a:solidFill>
              </a:rPr>
              <a:t>AAA estimates aggregate cost of accidents </a:t>
            </a:r>
            <a:r>
              <a:rPr lang="en-US" sz="1800" dirty="0" smtClean="0">
                <a:solidFill>
                  <a:schemeClr val="tx1"/>
                </a:solidFill>
              </a:rPr>
              <a:t>at $300 Billion </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How does </a:t>
            </a:r>
            <a:r>
              <a:rPr lang="en-US" dirty="0" smtClean="0"/>
              <a:t>it work?  V2V</a:t>
            </a:r>
            <a:endParaRPr lang="en-US" dirty="0"/>
          </a:p>
        </p:txBody>
      </p:sp>
      <p:sp>
        <p:nvSpPr>
          <p:cNvPr id="3" name="Content Placeholder 2"/>
          <p:cNvSpPr>
            <a:spLocks noGrp="1"/>
          </p:cNvSpPr>
          <p:nvPr>
            <p:ph idx="1"/>
          </p:nvPr>
        </p:nvSpPr>
        <p:spPr/>
        <p:txBody>
          <a:bodyPr/>
          <a:lstStyle/>
          <a:p>
            <a:r>
              <a:rPr lang="en-US" dirty="0" smtClean="0"/>
              <a:t>Each vehicle broadcasts its core state information in a “Basic Safety Message” (BSM) nominally 10 times/sec.</a:t>
            </a:r>
          </a:p>
          <a:p>
            <a:r>
              <a:rPr lang="en-US" dirty="0" smtClean="0"/>
              <a:t>BSM is sent in 360</a:t>
            </a:r>
            <a:r>
              <a:rPr lang="en-US" baseline="30000" dirty="0" smtClean="0"/>
              <a:t>o</a:t>
            </a:r>
            <a:r>
              <a:rPr lang="en-US" dirty="0" smtClean="0"/>
              <a:t> pattern using IEEE 802.11p technology.</a:t>
            </a:r>
          </a:p>
          <a:p>
            <a:r>
              <a:rPr lang="en-US" dirty="0" smtClean="0"/>
              <a:t>Upon receipt of BSM, vehicle safety host builds model of each neighbor’s trajectory, assesses threat to host vehicle, warns driver (or takes control) if threat becomes acute.</a:t>
            </a:r>
            <a:br>
              <a:rPr lang="en-US" dirty="0" smtClean="0"/>
            </a:br>
            <a:endParaRPr lang="en-US" dirty="0" smtClean="0"/>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How does </a:t>
            </a:r>
            <a:r>
              <a:rPr lang="en-US" dirty="0" smtClean="0"/>
              <a:t>it work? V2I</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Two intersection RSE messages enable </a:t>
            </a:r>
            <a:r>
              <a:rPr lang="en-US" dirty="0" smtClean="0"/>
              <a:t>a suite of intersection-related safety applications</a:t>
            </a:r>
            <a:r>
              <a:rPr lang="en-US" dirty="0" smtClean="0"/>
              <a:t>.</a:t>
            </a:r>
          </a:p>
          <a:p>
            <a:pPr lvl="1">
              <a:buFont typeface="Arial" pitchFamily="34" charset="0"/>
              <a:buChar char="•"/>
            </a:pPr>
            <a:r>
              <a:rPr lang="en-US" sz="2400" dirty="0" smtClean="0"/>
              <a:t>SPaT message - Signal </a:t>
            </a:r>
            <a:r>
              <a:rPr lang="en-US" sz="2400" dirty="0"/>
              <a:t>Phase and </a:t>
            </a:r>
            <a:r>
              <a:rPr lang="en-US" sz="2400" dirty="0" smtClean="0"/>
              <a:t>Timing </a:t>
            </a:r>
          </a:p>
          <a:p>
            <a:pPr lvl="1">
              <a:buFont typeface="Arial" pitchFamily="34" charset="0"/>
              <a:buChar char="•"/>
            </a:pPr>
            <a:r>
              <a:rPr lang="en-US" sz="2400" dirty="0" smtClean="0"/>
              <a:t>MAP message – Intersection geometry</a:t>
            </a:r>
            <a:endParaRPr lang="en-US" sz="2400" dirty="0" smtClean="0"/>
          </a:p>
          <a:p>
            <a:pPr>
              <a:buFont typeface="Arial" pitchFamily="34" charset="0"/>
              <a:buChar char="•"/>
            </a:pPr>
            <a:r>
              <a:rPr lang="en-US" dirty="0" smtClean="0"/>
              <a:t>Other </a:t>
            </a:r>
            <a:r>
              <a:rPr lang="en-US" dirty="0" smtClean="0"/>
              <a:t>RSEs </a:t>
            </a:r>
            <a:r>
              <a:rPr lang="en-US" dirty="0" smtClean="0"/>
              <a:t>can send </a:t>
            </a:r>
            <a:r>
              <a:rPr lang="en-US" dirty="0" smtClean="0"/>
              <a:t>Traveler Information message </a:t>
            </a:r>
            <a:r>
              <a:rPr lang="en-US" dirty="0" smtClean="0"/>
              <a:t>on curve speed, height restriction, icy roads, etc. </a:t>
            </a:r>
            <a:endParaRPr lang="en-US" dirty="0" smtClean="0"/>
          </a:p>
          <a:p>
            <a:pPr>
              <a:buFont typeface="Arial" pitchFamily="34" charset="0"/>
              <a:buChar char="•"/>
            </a:pPr>
            <a:r>
              <a:rPr lang="en-US" dirty="0" smtClean="0"/>
              <a:t>IP data exchange with servers in the Internet – RSE acts as forwarder</a:t>
            </a:r>
            <a:endParaRPr lang="en-US" dirty="0" smtClean="0"/>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Safety Applications – V2V</a:t>
            </a:r>
            <a:endParaRPr lang="en-US" dirty="0"/>
          </a:p>
        </p:txBody>
      </p:sp>
      <p:sp>
        <p:nvSpPr>
          <p:cNvPr id="3" name="Content Placeholder 2"/>
          <p:cNvSpPr>
            <a:spLocks noGrp="1"/>
          </p:cNvSpPr>
          <p:nvPr>
            <p:ph idx="1"/>
          </p:nvPr>
        </p:nvSpPr>
        <p:spPr/>
        <p:txBody>
          <a:bodyPr/>
          <a:lstStyle/>
          <a:p>
            <a:pPr marL="0" indent="0">
              <a:buNone/>
              <a:tabLst>
                <a:tab pos="5143500" algn="l"/>
              </a:tabLst>
            </a:pPr>
            <a:r>
              <a:rPr lang="en-US" dirty="0" smtClean="0"/>
              <a:t>Forward Collision Avoidance	FCA</a:t>
            </a:r>
          </a:p>
          <a:p>
            <a:pPr marL="0" indent="0">
              <a:buNone/>
              <a:tabLst>
                <a:tab pos="5143500" algn="l"/>
              </a:tabLst>
            </a:pPr>
            <a:r>
              <a:rPr lang="en-US" dirty="0" smtClean="0"/>
              <a:t>Emergency Electronic Brake Lights	EEBL</a:t>
            </a:r>
          </a:p>
          <a:p>
            <a:pPr marL="0" indent="0">
              <a:buNone/>
              <a:tabLst>
                <a:tab pos="5143500" algn="l"/>
              </a:tabLst>
            </a:pPr>
            <a:r>
              <a:rPr lang="en-US" dirty="0" smtClean="0"/>
              <a:t>Blind Spot Warning	BSW</a:t>
            </a:r>
          </a:p>
          <a:p>
            <a:pPr marL="0" indent="0">
              <a:buNone/>
              <a:tabLst>
                <a:tab pos="5143500" algn="l"/>
              </a:tabLst>
            </a:pPr>
            <a:r>
              <a:rPr lang="en-US" dirty="0" smtClean="0"/>
              <a:t>Lane Change Assist	LCA</a:t>
            </a:r>
          </a:p>
          <a:p>
            <a:pPr marL="0" indent="0">
              <a:buNone/>
              <a:tabLst>
                <a:tab pos="5143500" algn="l"/>
              </a:tabLst>
            </a:pPr>
            <a:r>
              <a:rPr lang="en-US" dirty="0" smtClean="0"/>
              <a:t>Do Not Pass Warning	DNPW</a:t>
            </a:r>
          </a:p>
          <a:p>
            <a:pPr marL="0" indent="0">
              <a:buNone/>
              <a:tabLst>
                <a:tab pos="5143500" algn="l"/>
              </a:tabLst>
            </a:pPr>
            <a:r>
              <a:rPr lang="en-US" dirty="0" smtClean="0"/>
              <a:t>Intersection Collision Warning	ICA</a:t>
            </a:r>
          </a:p>
          <a:p>
            <a:pPr marL="0" indent="0">
              <a:buNone/>
              <a:tabLst>
                <a:tab pos="5143500" algn="l"/>
              </a:tabLst>
            </a:pPr>
            <a:r>
              <a:rPr lang="en-US" dirty="0" smtClean="0"/>
              <a:t>Wrong Way Driver Warning	WWDW</a:t>
            </a:r>
          </a:p>
          <a:p>
            <a:pPr marL="0" indent="0">
              <a:buNone/>
              <a:tabLst>
                <a:tab pos="5143500" algn="l"/>
              </a:tabLst>
            </a:pPr>
            <a:r>
              <a:rPr lang="en-US" dirty="0" smtClean="0"/>
              <a:t>Cooperative Adaptive Cruise Control	CACC	</a:t>
            </a:r>
          </a:p>
          <a:p>
            <a:pPr algn="ctr"/>
            <a:r>
              <a:rPr lang="en-US" dirty="0" smtClean="0"/>
              <a:t>Examples Follow:</a:t>
            </a:r>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dirty="0" smtClean="0"/>
              <a:t>Slide </a:t>
            </a:r>
            <a:fld id="{440F5867-744E-4AA6-B0ED-4C44D2DFBB7B}" type="slidenum">
              <a:rPr lang="en-GB" smtClean="0"/>
              <a:pPr/>
              <a:t>8</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1065213"/>
          </a:xfrm>
        </p:spPr>
        <p:txBody>
          <a:bodyPr/>
          <a:lstStyle/>
          <a:p>
            <a:r>
              <a:rPr lang="en-US" dirty="0" smtClean="0"/>
              <a:t>V2V Safety Use Case</a:t>
            </a:r>
            <a:endParaRPr lang="en-US" dirty="0"/>
          </a:p>
        </p:txBody>
      </p:sp>
      <p:sp>
        <p:nvSpPr>
          <p:cNvPr id="3" name="Content Placeholder 2"/>
          <p:cNvSpPr>
            <a:spLocks noGrp="1"/>
          </p:cNvSpPr>
          <p:nvPr>
            <p:ph idx="1"/>
          </p:nvPr>
        </p:nvSpPr>
        <p:spPr>
          <a:xfrm>
            <a:off x="685800" y="4724400"/>
            <a:ext cx="7770813" cy="1370013"/>
          </a:xfrm>
        </p:spPr>
        <p:txBody>
          <a:bodyPr/>
          <a:lstStyle/>
          <a:p>
            <a:r>
              <a:rPr lang="en-US" altLang="ja-JP" dirty="0" smtClean="0">
                <a:solidFill>
                  <a:srgbClr val="FF0000"/>
                </a:solidFill>
                <a:latin typeface="Arial" charset="0"/>
                <a:ea typeface="ＭＳ Ｐゴシック" pitchFamily="34" charset="-128"/>
              </a:rPr>
              <a:t>If driver of approaching car does not stop, or slow appropriately, warning issued within car.</a:t>
            </a:r>
            <a:r>
              <a:rPr lang="en-US" altLang="ja-JP" sz="1800" dirty="0" smtClean="0">
                <a:solidFill>
                  <a:srgbClr val="FF0000"/>
                </a:solidFill>
                <a:latin typeface="Arial" charset="0"/>
                <a:ea typeface="ＭＳ Ｐゴシック" pitchFamily="34" charset="-128"/>
              </a:rPr>
              <a:t> </a:t>
            </a:r>
          </a:p>
          <a:p>
            <a:endParaRPr lang="en-US" dirty="0"/>
          </a:p>
        </p:txBody>
      </p:sp>
      <p:sp>
        <p:nvSpPr>
          <p:cNvPr id="4" name="Slide Number Placeholder 3"/>
          <p:cNvSpPr>
            <a:spLocks noGrp="1"/>
          </p:cNvSpPr>
          <p:nvPr>
            <p:ph type="sldNum" idx="12"/>
          </p:nvPr>
        </p:nvSpPr>
        <p:spPr>
          <a:xfrm>
            <a:off x="4344988" y="6475413"/>
            <a:ext cx="528637" cy="363537"/>
          </a:xfrm>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1"/>
          </p:nvPr>
        </p:nvSpPr>
        <p:spPr>
          <a:xfrm>
            <a:off x="5357818" y="6475413"/>
            <a:ext cx="3184520" cy="180975"/>
          </a:xfrm>
        </p:spPr>
        <p:txBody>
          <a:bodyPr/>
          <a:lstStyle/>
          <a:p>
            <a:r>
              <a:rPr lang="en-GB" dirty="0" smtClean="0"/>
              <a:t>John Kenney, Toyota Info Technology Center </a:t>
            </a:r>
            <a:endParaRPr lang="en-GB" dirty="0"/>
          </a:p>
        </p:txBody>
      </p:sp>
      <p:sp>
        <p:nvSpPr>
          <p:cNvPr id="6" name="Date Placeholder 5"/>
          <p:cNvSpPr>
            <a:spLocks noGrp="1"/>
          </p:cNvSpPr>
          <p:nvPr>
            <p:ph type="dt" idx="10"/>
          </p:nvPr>
        </p:nvSpPr>
        <p:spPr>
          <a:xfrm>
            <a:off x="696912" y="333375"/>
            <a:ext cx="1874823" cy="273050"/>
          </a:xfrm>
        </p:spPr>
        <p:txBody>
          <a:bodyPr/>
          <a:lstStyle/>
          <a:p>
            <a:r>
              <a:rPr lang="en-US" smtClean="0"/>
              <a:t>May 2013</a:t>
            </a:r>
            <a:endParaRPr lang="en-GB" dirty="0"/>
          </a:p>
        </p:txBody>
      </p:sp>
      <p:grpSp>
        <p:nvGrpSpPr>
          <p:cNvPr id="7" name="Group 5"/>
          <p:cNvGrpSpPr>
            <a:grpSpLocks/>
          </p:cNvGrpSpPr>
          <p:nvPr/>
        </p:nvGrpSpPr>
        <p:grpSpPr bwMode="auto">
          <a:xfrm rot="5400000">
            <a:off x="866926" y="2653134"/>
            <a:ext cx="730250" cy="687388"/>
            <a:chOff x="6201" y="4433"/>
            <a:chExt cx="1050" cy="1080"/>
          </a:xfrm>
        </p:grpSpPr>
        <p:grpSp>
          <p:nvGrpSpPr>
            <p:cNvPr id="8" name="Group 6"/>
            <p:cNvGrpSpPr>
              <a:grpSpLocks/>
            </p:cNvGrpSpPr>
            <p:nvPr/>
          </p:nvGrpSpPr>
          <p:grpSpPr bwMode="auto">
            <a:xfrm>
              <a:off x="6277" y="4504"/>
              <a:ext cx="900" cy="926"/>
              <a:chOff x="6277" y="4504"/>
              <a:chExt cx="900" cy="926"/>
            </a:xfrm>
          </p:grpSpPr>
          <p:sp>
            <p:nvSpPr>
              <p:cNvPr id="10" name="Oval 7"/>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1" name="Oval 8"/>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9" name="Oval 9"/>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2" name="Group 10"/>
          <p:cNvGrpSpPr>
            <a:grpSpLocks noChangeAspect="1"/>
          </p:cNvGrpSpPr>
          <p:nvPr/>
        </p:nvGrpSpPr>
        <p:grpSpPr bwMode="auto">
          <a:xfrm rot="10800000" flipH="1" flipV="1">
            <a:off x="7676507" y="2922215"/>
            <a:ext cx="438150" cy="184150"/>
            <a:chOff x="7514" y="3468"/>
            <a:chExt cx="387" cy="180"/>
          </a:xfrm>
        </p:grpSpPr>
        <p:sp>
          <p:nvSpPr>
            <p:cNvPr id="13" name="Freeform 11"/>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4" name="Group 12"/>
            <p:cNvGrpSpPr>
              <a:grpSpLocks noChangeAspect="1"/>
            </p:cNvGrpSpPr>
            <p:nvPr/>
          </p:nvGrpSpPr>
          <p:grpSpPr bwMode="auto">
            <a:xfrm>
              <a:off x="7522" y="3615"/>
              <a:ext cx="124" cy="33"/>
              <a:chOff x="7522" y="3615"/>
              <a:chExt cx="124" cy="33"/>
            </a:xfrm>
          </p:grpSpPr>
          <p:sp>
            <p:nvSpPr>
              <p:cNvPr id="126" name="Line 13"/>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127" name="Line 14"/>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128" name="Line 15"/>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129" name="Line 16"/>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5" name="Group 17"/>
            <p:cNvGrpSpPr>
              <a:grpSpLocks noChangeAspect="1"/>
            </p:cNvGrpSpPr>
            <p:nvPr/>
          </p:nvGrpSpPr>
          <p:grpSpPr bwMode="auto">
            <a:xfrm>
              <a:off x="7514" y="3476"/>
              <a:ext cx="128" cy="33"/>
              <a:chOff x="7514" y="3476"/>
              <a:chExt cx="128" cy="33"/>
            </a:xfrm>
          </p:grpSpPr>
          <p:sp>
            <p:nvSpPr>
              <p:cNvPr id="122" name="Line 18"/>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123" name="Line 19"/>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124" name="Line 20"/>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125" name="Line 21"/>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6" name="Group 22"/>
            <p:cNvGrpSpPr>
              <a:grpSpLocks noChangeAspect="1"/>
            </p:cNvGrpSpPr>
            <p:nvPr/>
          </p:nvGrpSpPr>
          <p:grpSpPr bwMode="auto">
            <a:xfrm>
              <a:off x="7855" y="3476"/>
              <a:ext cx="32" cy="168"/>
              <a:chOff x="7855" y="3476"/>
              <a:chExt cx="32" cy="168"/>
            </a:xfrm>
          </p:grpSpPr>
          <p:sp>
            <p:nvSpPr>
              <p:cNvPr id="115" name="Line 23"/>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116" name="Line 24"/>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117" name="Line 25"/>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118" name="Line 26"/>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119" name="Line 27"/>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120" name="Line 28"/>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121" name="Line 29"/>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7" name="Group 30"/>
            <p:cNvGrpSpPr>
              <a:grpSpLocks noChangeAspect="1"/>
            </p:cNvGrpSpPr>
            <p:nvPr/>
          </p:nvGrpSpPr>
          <p:grpSpPr bwMode="auto">
            <a:xfrm>
              <a:off x="7891" y="3488"/>
              <a:ext cx="10" cy="144"/>
              <a:chOff x="7891" y="3488"/>
              <a:chExt cx="10" cy="144"/>
            </a:xfrm>
          </p:grpSpPr>
          <p:sp>
            <p:nvSpPr>
              <p:cNvPr id="111" name="Rectangle 31"/>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112" name="Rectangle 32"/>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113" name="Rectangle 33"/>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114" name="Rectangle 34"/>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8" name="Group 35"/>
            <p:cNvGrpSpPr>
              <a:grpSpLocks noChangeAspect="1"/>
            </p:cNvGrpSpPr>
            <p:nvPr/>
          </p:nvGrpSpPr>
          <p:grpSpPr bwMode="auto">
            <a:xfrm>
              <a:off x="7522" y="3488"/>
              <a:ext cx="98" cy="148"/>
              <a:chOff x="7522" y="3488"/>
              <a:chExt cx="98" cy="148"/>
            </a:xfrm>
          </p:grpSpPr>
          <p:sp>
            <p:nvSpPr>
              <p:cNvPr id="102" name="Line 36"/>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103" name="Line 37"/>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104" name="Line 38"/>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105" name="Line 39"/>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106" name="Line 40"/>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107" name="Line 41"/>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108" name="Line 42"/>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109" name="Line 43"/>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110" name="Line 44"/>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9" name="Group 45"/>
            <p:cNvGrpSpPr>
              <a:grpSpLocks noChangeAspect="1"/>
            </p:cNvGrpSpPr>
            <p:nvPr/>
          </p:nvGrpSpPr>
          <p:grpSpPr bwMode="auto">
            <a:xfrm>
              <a:off x="7529" y="3488"/>
              <a:ext cx="1" cy="153"/>
              <a:chOff x="7529" y="3488"/>
              <a:chExt cx="1" cy="153"/>
            </a:xfrm>
          </p:grpSpPr>
          <p:sp>
            <p:nvSpPr>
              <p:cNvPr id="100" name="Line 46"/>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101" name="Line 47"/>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20" name="Group 48"/>
            <p:cNvGrpSpPr>
              <a:grpSpLocks noChangeAspect="1"/>
            </p:cNvGrpSpPr>
            <p:nvPr/>
          </p:nvGrpSpPr>
          <p:grpSpPr bwMode="auto">
            <a:xfrm>
              <a:off x="7829" y="3483"/>
              <a:ext cx="58" cy="146"/>
              <a:chOff x="7829" y="3483"/>
              <a:chExt cx="58" cy="146"/>
            </a:xfrm>
          </p:grpSpPr>
          <p:sp>
            <p:nvSpPr>
              <p:cNvPr id="91" name="Line 49"/>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92" name="Line 50"/>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93" name="Line 51"/>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94" name="Line 52"/>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95" name="Line 53"/>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96" name="Line 54"/>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97" name="Line 55"/>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98" name="Line 56"/>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99" name="Line 57"/>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21" name="Line 58"/>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22" name="Group 59"/>
            <p:cNvGrpSpPr>
              <a:grpSpLocks noChangeAspect="1"/>
            </p:cNvGrpSpPr>
            <p:nvPr/>
          </p:nvGrpSpPr>
          <p:grpSpPr bwMode="auto">
            <a:xfrm>
              <a:off x="7620" y="3488"/>
              <a:ext cx="209" cy="146"/>
              <a:chOff x="7620" y="3488"/>
              <a:chExt cx="209" cy="146"/>
            </a:xfrm>
          </p:grpSpPr>
          <p:sp>
            <p:nvSpPr>
              <p:cNvPr id="89" name="Freeform 60"/>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90" name="Freeform 61"/>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23" name="Line 62"/>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24" name="Group 63"/>
            <p:cNvGrpSpPr>
              <a:grpSpLocks noChangeAspect="1"/>
            </p:cNvGrpSpPr>
            <p:nvPr/>
          </p:nvGrpSpPr>
          <p:grpSpPr bwMode="auto">
            <a:xfrm>
              <a:off x="7613" y="3567"/>
              <a:ext cx="8" cy="42"/>
              <a:chOff x="7613" y="3567"/>
              <a:chExt cx="8" cy="42"/>
            </a:xfrm>
          </p:grpSpPr>
          <p:sp>
            <p:nvSpPr>
              <p:cNvPr id="84" name="Line 64"/>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85" name="Line 65"/>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86" name="Line 66"/>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87" name="Line 67"/>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88" name="Line 68"/>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25" name="Line 69"/>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26" name="Line 70"/>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27" name="Line 71"/>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8" name="Line 72"/>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29" name="Line 73"/>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0" name="Line 74"/>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1" name="Line 75"/>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32" name="Line 76"/>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33" name="Line 77"/>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34" name="Group 78"/>
            <p:cNvGrpSpPr>
              <a:grpSpLocks noChangeAspect="1"/>
            </p:cNvGrpSpPr>
            <p:nvPr/>
          </p:nvGrpSpPr>
          <p:grpSpPr bwMode="auto">
            <a:xfrm>
              <a:off x="7598" y="3516"/>
              <a:ext cx="15" cy="44"/>
              <a:chOff x="7598" y="3516"/>
              <a:chExt cx="15" cy="44"/>
            </a:xfrm>
          </p:grpSpPr>
          <p:sp>
            <p:nvSpPr>
              <p:cNvPr id="79" name="Line 79"/>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80" name="Line 80"/>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81" name="Line 81"/>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82" name="Line 82"/>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83" name="Line 83"/>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35" name="Line 84"/>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36" name="Line 85"/>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37" name="Line 86"/>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8" name="Line 87"/>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39" name="Line 88"/>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40" name="Line 89"/>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41" name="Line 90"/>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2" name="Line 91"/>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43" name="Line 92"/>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44" name="Group 93"/>
            <p:cNvGrpSpPr>
              <a:grpSpLocks noChangeAspect="1"/>
            </p:cNvGrpSpPr>
            <p:nvPr/>
          </p:nvGrpSpPr>
          <p:grpSpPr bwMode="auto">
            <a:xfrm>
              <a:off x="7625" y="3468"/>
              <a:ext cx="164" cy="27"/>
              <a:chOff x="7625" y="3468"/>
              <a:chExt cx="164" cy="27"/>
            </a:xfrm>
          </p:grpSpPr>
          <p:sp>
            <p:nvSpPr>
              <p:cNvPr id="69" name="Line 94"/>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70" name="Line 95"/>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71" name="Line 96"/>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72" name="Line 97"/>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73" name="Line 98"/>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74" name="Line 99"/>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75" name="Line 100"/>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76" name="Line 101"/>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77" name="Line 102"/>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78" name="Line 103"/>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45" name="Group 104"/>
            <p:cNvGrpSpPr>
              <a:grpSpLocks noChangeAspect="1"/>
            </p:cNvGrpSpPr>
            <p:nvPr/>
          </p:nvGrpSpPr>
          <p:grpSpPr bwMode="auto">
            <a:xfrm>
              <a:off x="7634" y="3622"/>
              <a:ext cx="161" cy="22"/>
              <a:chOff x="7634" y="3622"/>
              <a:chExt cx="161" cy="22"/>
            </a:xfrm>
          </p:grpSpPr>
          <p:sp>
            <p:nvSpPr>
              <p:cNvPr id="59" name="Line 105"/>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60" name="Line 106"/>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61" name="Line 107"/>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62" name="Line 108"/>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63" name="Line 109"/>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64" name="Line 110"/>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65" name="Line 111"/>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66" name="Line 112"/>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67" name="Line 113"/>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68" name="Line 114"/>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46" name="Group 115"/>
            <p:cNvGrpSpPr>
              <a:grpSpLocks noChangeAspect="1"/>
            </p:cNvGrpSpPr>
            <p:nvPr/>
          </p:nvGrpSpPr>
          <p:grpSpPr bwMode="auto">
            <a:xfrm>
              <a:off x="7709" y="3468"/>
              <a:ext cx="2" cy="27"/>
              <a:chOff x="7709" y="3468"/>
              <a:chExt cx="2" cy="27"/>
            </a:xfrm>
          </p:grpSpPr>
          <p:sp>
            <p:nvSpPr>
              <p:cNvPr id="57" name="Line 116"/>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58" name="Line 117"/>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47" name="Group 118"/>
            <p:cNvGrpSpPr>
              <a:grpSpLocks noChangeAspect="1"/>
            </p:cNvGrpSpPr>
            <p:nvPr/>
          </p:nvGrpSpPr>
          <p:grpSpPr bwMode="auto">
            <a:xfrm>
              <a:off x="7718" y="3622"/>
              <a:ext cx="1" cy="19"/>
              <a:chOff x="7718" y="3622"/>
              <a:chExt cx="1" cy="19"/>
            </a:xfrm>
          </p:grpSpPr>
          <p:sp>
            <p:nvSpPr>
              <p:cNvPr id="55" name="Line 119"/>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56" name="Line 120"/>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48" name="Group 121"/>
            <p:cNvGrpSpPr>
              <a:grpSpLocks noChangeAspect="1"/>
            </p:cNvGrpSpPr>
            <p:nvPr/>
          </p:nvGrpSpPr>
          <p:grpSpPr bwMode="auto">
            <a:xfrm>
              <a:off x="7634" y="3476"/>
              <a:ext cx="137" cy="158"/>
              <a:chOff x="7634" y="3476"/>
              <a:chExt cx="137" cy="158"/>
            </a:xfrm>
          </p:grpSpPr>
          <p:sp>
            <p:nvSpPr>
              <p:cNvPr id="49" name="Freeform 122"/>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50" name="Freeform 123"/>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51" name="Freeform 124"/>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52" name="Freeform 125"/>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53" name="Freeform 126"/>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54" name="Freeform 127"/>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grpSp>
        <p:nvGrpSpPr>
          <p:cNvPr id="130" name="Group 128"/>
          <p:cNvGrpSpPr>
            <a:grpSpLocks/>
          </p:cNvGrpSpPr>
          <p:nvPr/>
        </p:nvGrpSpPr>
        <p:grpSpPr bwMode="auto">
          <a:xfrm rot="5400000">
            <a:off x="7528076" y="2691234"/>
            <a:ext cx="730250" cy="687388"/>
            <a:chOff x="6201" y="4433"/>
            <a:chExt cx="1050" cy="1080"/>
          </a:xfrm>
        </p:grpSpPr>
        <p:grpSp>
          <p:nvGrpSpPr>
            <p:cNvPr id="131" name="Group 129"/>
            <p:cNvGrpSpPr>
              <a:grpSpLocks/>
            </p:cNvGrpSpPr>
            <p:nvPr/>
          </p:nvGrpSpPr>
          <p:grpSpPr bwMode="auto">
            <a:xfrm>
              <a:off x="6277" y="4504"/>
              <a:ext cx="900" cy="926"/>
              <a:chOff x="6277" y="4504"/>
              <a:chExt cx="900" cy="926"/>
            </a:xfrm>
          </p:grpSpPr>
          <p:sp>
            <p:nvSpPr>
              <p:cNvPr id="133" name="Oval 130"/>
              <p:cNvSpPr>
                <a:spLocks noChangeArrowheads="1"/>
              </p:cNvSpPr>
              <p:nvPr/>
            </p:nvSpPr>
            <p:spPr bwMode="auto">
              <a:xfrm>
                <a:off x="6277" y="4504"/>
                <a:ext cx="900" cy="926"/>
              </a:xfrm>
              <a:prstGeom prst="ellipse">
                <a:avLst/>
              </a:prstGeom>
              <a:noFill/>
              <a:ln w="9525">
                <a:solidFill>
                  <a:srgbClr val="000000"/>
                </a:solidFill>
                <a:round/>
                <a:headEnd/>
                <a:tailEnd/>
              </a:ln>
            </p:spPr>
            <p:txBody>
              <a:bodyPr/>
              <a:lstStyle/>
              <a:p>
                <a:endParaRPr lang="en-US"/>
              </a:p>
            </p:txBody>
          </p:sp>
          <p:sp>
            <p:nvSpPr>
              <p:cNvPr id="134" name="Oval 131"/>
              <p:cNvSpPr>
                <a:spLocks noChangeArrowheads="1"/>
              </p:cNvSpPr>
              <p:nvPr/>
            </p:nvSpPr>
            <p:spPr bwMode="auto">
              <a:xfrm>
                <a:off x="6351" y="4587"/>
                <a:ext cx="750" cy="772"/>
              </a:xfrm>
              <a:prstGeom prst="ellipse">
                <a:avLst/>
              </a:prstGeom>
              <a:noFill/>
              <a:ln w="9525">
                <a:solidFill>
                  <a:srgbClr val="000000"/>
                </a:solidFill>
                <a:round/>
                <a:headEnd/>
                <a:tailEnd/>
              </a:ln>
            </p:spPr>
            <p:txBody>
              <a:bodyPr/>
              <a:lstStyle/>
              <a:p>
                <a:endParaRPr lang="en-US"/>
              </a:p>
            </p:txBody>
          </p:sp>
        </p:grpSp>
        <p:sp>
          <p:nvSpPr>
            <p:cNvPr id="132" name="Oval 132"/>
            <p:cNvSpPr>
              <a:spLocks noChangeArrowheads="1"/>
            </p:cNvSpPr>
            <p:nvPr/>
          </p:nvSpPr>
          <p:spPr bwMode="auto">
            <a:xfrm>
              <a:off x="6201" y="4433"/>
              <a:ext cx="1050" cy="1080"/>
            </a:xfrm>
            <a:prstGeom prst="ellipse">
              <a:avLst/>
            </a:prstGeom>
            <a:noFill/>
            <a:ln w="9525">
              <a:solidFill>
                <a:srgbClr val="000000"/>
              </a:solidFill>
              <a:round/>
              <a:headEnd/>
              <a:tailEnd/>
            </a:ln>
          </p:spPr>
          <p:txBody>
            <a:bodyPr/>
            <a:lstStyle/>
            <a:p>
              <a:endParaRPr lang="en-US"/>
            </a:p>
          </p:txBody>
        </p:sp>
      </p:grpSp>
      <p:grpSp>
        <p:nvGrpSpPr>
          <p:cNvPr id="135" name="Group 133"/>
          <p:cNvGrpSpPr>
            <a:grpSpLocks noChangeAspect="1"/>
          </p:cNvGrpSpPr>
          <p:nvPr/>
        </p:nvGrpSpPr>
        <p:grpSpPr bwMode="auto">
          <a:xfrm rot="-9786793" flipH="1" flipV="1">
            <a:off x="1001070" y="2950790"/>
            <a:ext cx="438150" cy="184150"/>
            <a:chOff x="7514" y="3468"/>
            <a:chExt cx="387" cy="180"/>
          </a:xfrm>
        </p:grpSpPr>
        <p:sp>
          <p:nvSpPr>
            <p:cNvPr id="136" name="Freeform 134"/>
            <p:cNvSpPr>
              <a:spLocks noChangeAspect="1"/>
            </p:cNvSpPr>
            <p:nvPr/>
          </p:nvSpPr>
          <p:spPr bwMode="auto">
            <a:xfrm>
              <a:off x="7514" y="3476"/>
              <a:ext cx="384" cy="172"/>
            </a:xfrm>
            <a:custGeom>
              <a:avLst/>
              <a:gdLst>
                <a:gd name="T0" fmla="*/ 8 w 384"/>
                <a:gd name="T1" fmla="*/ 7 h 172"/>
                <a:gd name="T2" fmla="*/ 0 w 384"/>
                <a:gd name="T3" fmla="*/ 40 h 172"/>
                <a:gd name="T4" fmla="*/ 0 w 384"/>
                <a:gd name="T5" fmla="*/ 81 h 172"/>
                <a:gd name="T6" fmla="*/ 0 w 384"/>
                <a:gd name="T7" fmla="*/ 124 h 172"/>
                <a:gd name="T8" fmla="*/ 8 w 384"/>
                <a:gd name="T9" fmla="*/ 165 h 172"/>
                <a:gd name="T10" fmla="*/ 77 w 384"/>
                <a:gd name="T11" fmla="*/ 172 h 172"/>
                <a:gd name="T12" fmla="*/ 142 w 384"/>
                <a:gd name="T13" fmla="*/ 172 h 172"/>
                <a:gd name="T14" fmla="*/ 216 w 384"/>
                <a:gd name="T15" fmla="*/ 172 h 172"/>
                <a:gd name="T16" fmla="*/ 274 w 384"/>
                <a:gd name="T17" fmla="*/ 172 h 172"/>
                <a:gd name="T18" fmla="*/ 341 w 384"/>
                <a:gd name="T19" fmla="*/ 165 h 172"/>
                <a:gd name="T20" fmla="*/ 377 w 384"/>
                <a:gd name="T21" fmla="*/ 165 h 172"/>
                <a:gd name="T22" fmla="*/ 384 w 384"/>
                <a:gd name="T23" fmla="*/ 146 h 172"/>
                <a:gd name="T24" fmla="*/ 384 w 384"/>
                <a:gd name="T25" fmla="*/ 124 h 172"/>
                <a:gd name="T26" fmla="*/ 384 w 384"/>
                <a:gd name="T27" fmla="*/ 33 h 172"/>
                <a:gd name="T28" fmla="*/ 384 w 384"/>
                <a:gd name="T29" fmla="*/ 19 h 172"/>
                <a:gd name="T30" fmla="*/ 384 w 384"/>
                <a:gd name="T31" fmla="*/ 7 h 172"/>
                <a:gd name="T32" fmla="*/ 279 w 384"/>
                <a:gd name="T33" fmla="*/ 0 h 172"/>
                <a:gd name="T34" fmla="*/ 128 w 384"/>
                <a:gd name="T35" fmla="*/ 0 h 172"/>
                <a:gd name="T36" fmla="*/ 36 w 384"/>
                <a:gd name="T37" fmla="*/ 0 h 172"/>
                <a:gd name="T38" fmla="*/ 8 w 384"/>
                <a:gd name="T39" fmla="*/ 7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172"/>
                <a:gd name="T62" fmla="*/ 384 w 38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172">
                  <a:moveTo>
                    <a:pt x="8" y="7"/>
                  </a:moveTo>
                  <a:lnTo>
                    <a:pt x="0" y="40"/>
                  </a:lnTo>
                  <a:lnTo>
                    <a:pt x="0" y="81"/>
                  </a:lnTo>
                  <a:lnTo>
                    <a:pt x="0" y="124"/>
                  </a:lnTo>
                  <a:lnTo>
                    <a:pt x="8" y="165"/>
                  </a:lnTo>
                  <a:lnTo>
                    <a:pt x="77" y="172"/>
                  </a:lnTo>
                  <a:lnTo>
                    <a:pt x="142" y="172"/>
                  </a:lnTo>
                  <a:lnTo>
                    <a:pt x="216" y="172"/>
                  </a:lnTo>
                  <a:lnTo>
                    <a:pt x="274" y="172"/>
                  </a:lnTo>
                  <a:lnTo>
                    <a:pt x="341" y="165"/>
                  </a:lnTo>
                  <a:lnTo>
                    <a:pt x="377" y="165"/>
                  </a:lnTo>
                  <a:lnTo>
                    <a:pt x="384" y="146"/>
                  </a:lnTo>
                  <a:lnTo>
                    <a:pt x="384" y="124"/>
                  </a:lnTo>
                  <a:lnTo>
                    <a:pt x="384" y="33"/>
                  </a:lnTo>
                  <a:lnTo>
                    <a:pt x="384" y="19"/>
                  </a:lnTo>
                  <a:lnTo>
                    <a:pt x="384" y="7"/>
                  </a:lnTo>
                  <a:lnTo>
                    <a:pt x="279" y="0"/>
                  </a:lnTo>
                  <a:lnTo>
                    <a:pt x="128" y="0"/>
                  </a:lnTo>
                  <a:lnTo>
                    <a:pt x="36" y="0"/>
                  </a:lnTo>
                  <a:lnTo>
                    <a:pt x="8" y="7"/>
                  </a:lnTo>
                  <a:close/>
                </a:path>
              </a:pathLst>
            </a:custGeom>
            <a:solidFill>
              <a:srgbClr val="FFFFCC"/>
            </a:solidFill>
            <a:ln w="4445">
              <a:solidFill>
                <a:srgbClr val="000000"/>
              </a:solidFill>
              <a:prstDash val="solid"/>
              <a:round/>
              <a:headEnd/>
              <a:tailEnd/>
            </a:ln>
          </p:spPr>
          <p:txBody>
            <a:bodyPr/>
            <a:lstStyle/>
            <a:p>
              <a:endParaRPr lang="en-US"/>
            </a:p>
          </p:txBody>
        </p:sp>
        <p:grpSp>
          <p:nvGrpSpPr>
            <p:cNvPr id="137" name="Group 135"/>
            <p:cNvGrpSpPr>
              <a:grpSpLocks noChangeAspect="1"/>
            </p:cNvGrpSpPr>
            <p:nvPr/>
          </p:nvGrpSpPr>
          <p:grpSpPr bwMode="auto">
            <a:xfrm>
              <a:off x="7522" y="3615"/>
              <a:ext cx="124" cy="33"/>
              <a:chOff x="7522" y="3615"/>
              <a:chExt cx="124" cy="33"/>
            </a:xfrm>
          </p:grpSpPr>
          <p:sp>
            <p:nvSpPr>
              <p:cNvPr id="249" name="Line 136"/>
              <p:cNvSpPr>
                <a:spLocks noChangeAspect="1" noChangeShapeType="1"/>
              </p:cNvSpPr>
              <p:nvPr/>
            </p:nvSpPr>
            <p:spPr bwMode="auto">
              <a:xfrm flipH="1">
                <a:off x="7577" y="3615"/>
                <a:ext cx="69" cy="1"/>
              </a:xfrm>
              <a:prstGeom prst="line">
                <a:avLst/>
              </a:prstGeom>
              <a:noFill/>
              <a:ln w="4445">
                <a:solidFill>
                  <a:srgbClr val="000000"/>
                </a:solidFill>
                <a:round/>
                <a:headEnd/>
                <a:tailEnd/>
              </a:ln>
            </p:spPr>
            <p:txBody>
              <a:bodyPr/>
              <a:lstStyle/>
              <a:p>
                <a:endParaRPr lang="en-US"/>
              </a:p>
            </p:txBody>
          </p:sp>
          <p:sp>
            <p:nvSpPr>
              <p:cNvPr id="250" name="Line 137"/>
              <p:cNvSpPr>
                <a:spLocks noChangeAspect="1" noChangeShapeType="1"/>
              </p:cNvSpPr>
              <p:nvPr/>
            </p:nvSpPr>
            <p:spPr bwMode="auto">
              <a:xfrm flipH="1">
                <a:off x="7536" y="3615"/>
                <a:ext cx="41" cy="7"/>
              </a:xfrm>
              <a:prstGeom prst="line">
                <a:avLst/>
              </a:prstGeom>
              <a:noFill/>
              <a:ln w="4445">
                <a:solidFill>
                  <a:srgbClr val="000000"/>
                </a:solidFill>
                <a:round/>
                <a:headEnd/>
                <a:tailEnd/>
              </a:ln>
            </p:spPr>
            <p:txBody>
              <a:bodyPr/>
              <a:lstStyle/>
              <a:p>
                <a:endParaRPr lang="en-US"/>
              </a:p>
            </p:txBody>
          </p:sp>
          <p:sp>
            <p:nvSpPr>
              <p:cNvPr id="251" name="Line 138"/>
              <p:cNvSpPr>
                <a:spLocks noChangeAspect="1" noChangeShapeType="1"/>
              </p:cNvSpPr>
              <p:nvPr/>
            </p:nvSpPr>
            <p:spPr bwMode="auto">
              <a:xfrm flipH="1">
                <a:off x="7529" y="3622"/>
                <a:ext cx="7" cy="1"/>
              </a:xfrm>
              <a:prstGeom prst="line">
                <a:avLst/>
              </a:prstGeom>
              <a:noFill/>
              <a:ln w="4445">
                <a:solidFill>
                  <a:srgbClr val="000000"/>
                </a:solidFill>
                <a:round/>
                <a:headEnd/>
                <a:tailEnd/>
              </a:ln>
            </p:spPr>
            <p:txBody>
              <a:bodyPr/>
              <a:lstStyle/>
              <a:p>
                <a:endParaRPr lang="en-US"/>
              </a:p>
            </p:txBody>
          </p:sp>
          <p:sp>
            <p:nvSpPr>
              <p:cNvPr id="252" name="Line 139"/>
              <p:cNvSpPr>
                <a:spLocks noChangeAspect="1" noChangeShapeType="1"/>
              </p:cNvSpPr>
              <p:nvPr/>
            </p:nvSpPr>
            <p:spPr bwMode="auto">
              <a:xfrm flipH="1">
                <a:off x="7522" y="3622"/>
                <a:ext cx="7" cy="26"/>
              </a:xfrm>
              <a:prstGeom prst="line">
                <a:avLst/>
              </a:prstGeom>
              <a:noFill/>
              <a:ln w="4445">
                <a:solidFill>
                  <a:srgbClr val="000000"/>
                </a:solidFill>
                <a:round/>
                <a:headEnd/>
                <a:tailEnd/>
              </a:ln>
            </p:spPr>
            <p:txBody>
              <a:bodyPr/>
              <a:lstStyle/>
              <a:p>
                <a:endParaRPr lang="en-US"/>
              </a:p>
            </p:txBody>
          </p:sp>
        </p:grpSp>
        <p:grpSp>
          <p:nvGrpSpPr>
            <p:cNvPr id="138" name="Group 140"/>
            <p:cNvGrpSpPr>
              <a:grpSpLocks noChangeAspect="1"/>
            </p:cNvGrpSpPr>
            <p:nvPr/>
          </p:nvGrpSpPr>
          <p:grpSpPr bwMode="auto">
            <a:xfrm>
              <a:off x="7514" y="3476"/>
              <a:ext cx="128" cy="33"/>
              <a:chOff x="7514" y="3476"/>
              <a:chExt cx="128" cy="33"/>
            </a:xfrm>
          </p:grpSpPr>
          <p:sp>
            <p:nvSpPr>
              <p:cNvPr id="245" name="Line 141"/>
              <p:cNvSpPr>
                <a:spLocks noChangeAspect="1" noChangeShapeType="1"/>
              </p:cNvSpPr>
              <p:nvPr/>
            </p:nvSpPr>
            <p:spPr bwMode="auto">
              <a:xfrm flipH="1">
                <a:off x="7572" y="3476"/>
                <a:ext cx="70" cy="1"/>
              </a:xfrm>
              <a:prstGeom prst="line">
                <a:avLst/>
              </a:prstGeom>
              <a:noFill/>
              <a:ln w="4445">
                <a:solidFill>
                  <a:srgbClr val="000000"/>
                </a:solidFill>
                <a:round/>
                <a:headEnd/>
                <a:tailEnd/>
              </a:ln>
            </p:spPr>
            <p:txBody>
              <a:bodyPr/>
              <a:lstStyle/>
              <a:p>
                <a:endParaRPr lang="en-US"/>
              </a:p>
            </p:txBody>
          </p:sp>
          <p:sp>
            <p:nvSpPr>
              <p:cNvPr id="246" name="Line 142"/>
              <p:cNvSpPr>
                <a:spLocks noChangeAspect="1" noChangeShapeType="1"/>
              </p:cNvSpPr>
              <p:nvPr/>
            </p:nvSpPr>
            <p:spPr bwMode="auto">
              <a:xfrm flipH="1">
                <a:off x="7529" y="3476"/>
                <a:ext cx="43" cy="7"/>
              </a:xfrm>
              <a:prstGeom prst="line">
                <a:avLst/>
              </a:prstGeom>
              <a:noFill/>
              <a:ln w="4445">
                <a:solidFill>
                  <a:srgbClr val="000000"/>
                </a:solidFill>
                <a:round/>
                <a:headEnd/>
                <a:tailEnd/>
              </a:ln>
            </p:spPr>
            <p:txBody>
              <a:bodyPr/>
              <a:lstStyle/>
              <a:p>
                <a:endParaRPr lang="en-US"/>
              </a:p>
            </p:txBody>
          </p:sp>
          <p:sp>
            <p:nvSpPr>
              <p:cNvPr id="247" name="Line 143"/>
              <p:cNvSpPr>
                <a:spLocks noChangeAspect="1" noChangeShapeType="1"/>
              </p:cNvSpPr>
              <p:nvPr/>
            </p:nvSpPr>
            <p:spPr bwMode="auto">
              <a:xfrm flipH="1">
                <a:off x="7522" y="3483"/>
                <a:ext cx="7" cy="1"/>
              </a:xfrm>
              <a:prstGeom prst="line">
                <a:avLst/>
              </a:prstGeom>
              <a:noFill/>
              <a:ln w="4445">
                <a:solidFill>
                  <a:srgbClr val="000000"/>
                </a:solidFill>
                <a:round/>
                <a:headEnd/>
                <a:tailEnd/>
              </a:ln>
            </p:spPr>
            <p:txBody>
              <a:bodyPr/>
              <a:lstStyle/>
              <a:p>
                <a:endParaRPr lang="en-US"/>
              </a:p>
            </p:txBody>
          </p:sp>
          <p:sp>
            <p:nvSpPr>
              <p:cNvPr id="248" name="Line 144"/>
              <p:cNvSpPr>
                <a:spLocks noChangeAspect="1" noChangeShapeType="1"/>
              </p:cNvSpPr>
              <p:nvPr/>
            </p:nvSpPr>
            <p:spPr bwMode="auto">
              <a:xfrm flipH="1">
                <a:off x="7514" y="3483"/>
                <a:ext cx="8" cy="26"/>
              </a:xfrm>
              <a:prstGeom prst="line">
                <a:avLst/>
              </a:prstGeom>
              <a:noFill/>
              <a:ln w="4445">
                <a:solidFill>
                  <a:srgbClr val="000000"/>
                </a:solidFill>
                <a:round/>
                <a:headEnd/>
                <a:tailEnd/>
              </a:ln>
            </p:spPr>
            <p:txBody>
              <a:bodyPr/>
              <a:lstStyle/>
              <a:p>
                <a:endParaRPr lang="en-US"/>
              </a:p>
            </p:txBody>
          </p:sp>
        </p:grpSp>
        <p:grpSp>
          <p:nvGrpSpPr>
            <p:cNvPr id="139" name="Group 145"/>
            <p:cNvGrpSpPr>
              <a:grpSpLocks noChangeAspect="1"/>
            </p:cNvGrpSpPr>
            <p:nvPr/>
          </p:nvGrpSpPr>
          <p:grpSpPr bwMode="auto">
            <a:xfrm>
              <a:off x="7855" y="3476"/>
              <a:ext cx="32" cy="168"/>
              <a:chOff x="7855" y="3476"/>
              <a:chExt cx="32" cy="168"/>
            </a:xfrm>
          </p:grpSpPr>
          <p:sp>
            <p:nvSpPr>
              <p:cNvPr id="238" name="Line 146"/>
              <p:cNvSpPr>
                <a:spLocks noChangeAspect="1" noChangeShapeType="1"/>
              </p:cNvSpPr>
              <p:nvPr/>
            </p:nvSpPr>
            <p:spPr bwMode="auto">
              <a:xfrm>
                <a:off x="7865" y="3476"/>
                <a:ext cx="12" cy="1"/>
              </a:xfrm>
              <a:prstGeom prst="line">
                <a:avLst/>
              </a:prstGeom>
              <a:noFill/>
              <a:ln w="4445">
                <a:solidFill>
                  <a:srgbClr val="000000"/>
                </a:solidFill>
                <a:round/>
                <a:headEnd/>
                <a:tailEnd/>
              </a:ln>
            </p:spPr>
            <p:txBody>
              <a:bodyPr/>
              <a:lstStyle/>
              <a:p>
                <a:endParaRPr lang="en-US"/>
              </a:p>
            </p:txBody>
          </p:sp>
          <p:sp>
            <p:nvSpPr>
              <p:cNvPr id="239" name="Line 147"/>
              <p:cNvSpPr>
                <a:spLocks noChangeAspect="1" noChangeShapeType="1"/>
              </p:cNvSpPr>
              <p:nvPr/>
            </p:nvSpPr>
            <p:spPr bwMode="auto">
              <a:xfrm>
                <a:off x="7877" y="3476"/>
                <a:ext cx="9" cy="7"/>
              </a:xfrm>
              <a:prstGeom prst="line">
                <a:avLst/>
              </a:prstGeom>
              <a:noFill/>
              <a:ln w="4445">
                <a:solidFill>
                  <a:srgbClr val="000000"/>
                </a:solidFill>
                <a:round/>
                <a:headEnd/>
                <a:tailEnd/>
              </a:ln>
            </p:spPr>
            <p:txBody>
              <a:bodyPr/>
              <a:lstStyle/>
              <a:p>
                <a:endParaRPr lang="en-US"/>
              </a:p>
            </p:txBody>
          </p:sp>
          <p:sp>
            <p:nvSpPr>
              <p:cNvPr id="240" name="Line 148"/>
              <p:cNvSpPr>
                <a:spLocks noChangeAspect="1" noChangeShapeType="1"/>
              </p:cNvSpPr>
              <p:nvPr/>
            </p:nvSpPr>
            <p:spPr bwMode="auto">
              <a:xfrm>
                <a:off x="7886" y="3483"/>
                <a:ext cx="1" cy="151"/>
              </a:xfrm>
              <a:prstGeom prst="line">
                <a:avLst/>
              </a:prstGeom>
              <a:noFill/>
              <a:ln w="4445">
                <a:solidFill>
                  <a:srgbClr val="000000"/>
                </a:solidFill>
                <a:round/>
                <a:headEnd/>
                <a:tailEnd/>
              </a:ln>
            </p:spPr>
            <p:txBody>
              <a:bodyPr/>
              <a:lstStyle/>
              <a:p>
                <a:endParaRPr lang="en-US"/>
              </a:p>
            </p:txBody>
          </p:sp>
          <p:sp>
            <p:nvSpPr>
              <p:cNvPr id="241" name="Line 149"/>
              <p:cNvSpPr>
                <a:spLocks noChangeAspect="1" noChangeShapeType="1"/>
              </p:cNvSpPr>
              <p:nvPr/>
            </p:nvSpPr>
            <p:spPr bwMode="auto">
              <a:xfrm>
                <a:off x="7886" y="3634"/>
                <a:ext cx="1" cy="2"/>
              </a:xfrm>
              <a:prstGeom prst="line">
                <a:avLst/>
              </a:prstGeom>
              <a:noFill/>
              <a:ln w="4445">
                <a:solidFill>
                  <a:srgbClr val="000000"/>
                </a:solidFill>
                <a:round/>
                <a:headEnd/>
                <a:tailEnd/>
              </a:ln>
            </p:spPr>
            <p:txBody>
              <a:bodyPr/>
              <a:lstStyle/>
              <a:p>
                <a:endParaRPr lang="en-US"/>
              </a:p>
            </p:txBody>
          </p:sp>
          <p:sp>
            <p:nvSpPr>
              <p:cNvPr id="242" name="Line 150"/>
              <p:cNvSpPr>
                <a:spLocks noChangeAspect="1" noChangeShapeType="1"/>
              </p:cNvSpPr>
              <p:nvPr/>
            </p:nvSpPr>
            <p:spPr bwMode="auto">
              <a:xfrm flipH="1">
                <a:off x="7872" y="3634"/>
                <a:ext cx="14" cy="7"/>
              </a:xfrm>
              <a:prstGeom prst="line">
                <a:avLst/>
              </a:prstGeom>
              <a:noFill/>
              <a:ln w="4445">
                <a:solidFill>
                  <a:srgbClr val="000000"/>
                </a:solidFill>
                <a:round/>
                <a:headEnd/>
                <a:tailEnd/>
              </a:ln>
            </p:spPr>
            <p:txBody>
              <a:bodyPr/>
              <a:lstStyle/>
              <a:p>
                <a:endParaRPr lang="en-US"/>
              </a:p>
            </p:txBody>
          </p:sp>
          <p:sp>
            <p:nvSpPr>
              <p:cNvPr id="243" name="Line 151"/>
              <p:cNvSpPr>
                <a:spLocks noChangeAspect="1" noChangeShapeType="1"/>
              </p:cNvSpPr>
              <p:nvPr/>
            </p:nvSpPr>
            <p:spPr bwMode="auto">
              <a:xfrm flipH="1">
                <a:off x="7865" y="3641"/>
                <a:ext cx="7" cy="3"/>
              </a:xfrm>
              <a:prstGeom prst="line">
                <a:avLst/>
              </a:prstGeom>
              <a:noFill/>
              <a:ln w="4445">
                <a:solidFill>
                  <a:srgbClr val="000000"/>
                </a:solidFill>
                <a:round/>
                <a:headEnd/>
                <a:tailEnd/>
              </a:ln>
            </p:spPr>
            <p:txBody>
              <a:bodyPr/>
              <a:lstStyle/>
              <a:p>
                <a:endParaRPr lang="en-US"/>
              </a:p>
            </p:txBody>
          </p:sp>
          <p:sp>
            <p:nvSpPr>
              <p:cNvPr id="244" name="Line 152"/>
              <p:cNvSpPr>
                <a:spLocks noChangeAspect="1" noChangeShapeType="1"/>
              </p:cNvSpPr>
              <p:nvPr/>
            </p:nvSpPr>
            <p:spPr bwMode="auto">
              <a:xfrm flipH="1">
                <a:off x="7855" y="3641"/>
                <a:ext cx="10" cy="3"/>
              </a:xfrm>
              <a:prstGeom prst="line">
                <a:avLst/>
              </a:prstGeom>
              <a:noFill/>
              <a:ln w="4445">
                <a:solidFill>
                  <a:srgbClr val="000000"/>
                </a:solidFill>
                <a:round/>
                <a:headEnd/>
                <a:tailEnd/>
              </a:ln>
            </p:spPr>
            <p:txBody>
              <a:bodyPr/>
              <a:lstStyle/>
              <a:p>
                <a:endParaRPr lang="en-US"/>
              </a:p>
            </p:txBody>
          </p:sp>
        </p:grpSp>
        <p:grpSp>
          <p:nvGrpSpPr>
            <p:cNvPr id="140" name="Group 153"/>
            <p:cNvGrpSpPr>
              <a:grpSpLocks noChangeAspect="1"/>
            </p:cNvGrpSpPr>
            <p:nvPr/>
          </p:nvGrpSpPr>
          <p:grpSpPr bwMode="auto">
            <a:xfrm>
              <a:off x="7891" y="3488"/>
              <a:ext cx="10" cy="144"/>
              <a:chOff x="7891" y="3488"/>
              <a:chExt cx="10" cy="144"/>
            </a:xfrm>
          </p:grpSpPr>
          <p:sp>
            <p:nvSpPr>
              <p:cNvPr id="234" name="Rectangle 154"/>
              <p:cNvSpPr>
                <a:spLocks noChangeAspect="1" noChangeArrowheads="1"/>
              </p:cNvSpPr>
              <p:nvPr/>
            </p:nvSpPr>
            <p:spPr bwMode="auto">
              <a:xfrm>
                <a:off x="7896" y="3610"/>
                <a:ext cx="2" cy="5"/>
              </a:xfrm>
              <a:prstGeom prst="rect">
                <a:avLst/>
              </a:prstGeom>
              <a:solidFill>
                <a:srgbClr val="C0C0C0"/>
              </a:solidFill>
              <a:ln w="4445">
                <a:solidFill>
                  <a:srgbClr val="000000"/>
                </a:solidFill>
                <a:miter lim="800000"/>
                <a:headEnd/>
                <a:tailEnd/>
              </a:ln>
            </p:spPr>
            <p:txBody>
              <a:bodyPr/>
              <a:lstStyle/>
              <a:p>
                <a:endParaRPr lang="en-US"/>
              </a:p>
            </p:txBody>
          </p:sp>
          <p:sp>
            <p:nvSpPr>
              <p:cNvPr id="235" name="Rectangle 155"/>
              <p:cNvSpPr>
                <a:spLocks noChangeAspect="1" noChangeArrowheads="1"/>
              </p:cNvSpPr>
              <p:nvPr/>
            </p:nvSpPr>
            <p:spPr bwMode="auto">
              <a:xfrm>
                <a:off x="7898" y="3608"/>
                <a:ext cx="3" cy="24"/>
              </a:xfrm>
              <a:prstGeom prst="rect">
                <a:avLst/>
              </a:prstGeom>
              <a:solidFill>
                <a:srgbClr val="C0C0C0"/>
              </a:solidFill>
              <a:ln w="4445">
                <a:solidFill>
                  <a:srgbClr val="000000"/>
                </a:solidFill>
                <a:miter lim="800000"/>
                <a:headEnd/>
                <a:tailEnd/>
              </a:ln>
            </p:spPr>
            <p:txBody>
              <a:bodyPr/>
              <a:lstStyle/>
              <a:p>
                <a:endParaRPr lang="en-US"/>
              </a:p>
            </p:txBody>
          </p:sp>
          <p:sp>
            <p:nvSpPr>
              <p:cNvPr id="236" name="Rectangle 156"/>
              <p:cNvSpPr>
                <a:spLocks noChangeAspect="1" noChangeArrowheads="1"/>
              </p:cNvSpPr>
              <p:nvPr/>
            </p:nvSpPr>
            <p:spPr bwMode="auto">
              <a:xfrm>
                <a:off x="7896" y="3500"/>
                <a:ext cx="2" cy="2"/>
              </a:xfrm>
              <a:prstGeom prst="rect">
                <a:avLst/>
              </a:prstGeom>
              <a:solidFill>
                <a:srgbClr val="C0C0C0"/>
              </a:solidFill>
              <a:ln w="4445">
                <a:solidFill>
                  <a:srgbClr val="000000"/>
                </a:solidFill>
                <a:miter lim="800000"/>
                <a:headEnd/>
                <a:tailEnd/>
              </a:ln>
            </p:spPr>
            <p:txBody>
              <a:bodyPr/>
              <a:lstStyle/>
              <a:p>
                <a:endParaRPr lang="en-US"/>
              </a:p>
            </p:txBody>
          </p:sp>
          <p:sp>
            <p:nvSpPr>
              <p:cNvPr id="237" name="Rectangle 157"/>
              <p:cNvSpPr>
                <a:spLocks noChangeAspect="1" noChangeArrowheads="1"/>
              </p:cNvSpPr>
              <p:nvPr/>
            </p:nvSpPr>
            <p:spPr bwMode="auto">
              <a:xfrm>
                <a:off x="7891" y="3488"/>
                <a:ext cx="3" cy="24"/>
              </a:xfrm>
              <a:prstGeom prst="rect">
                <a:avLst/>
              </a:prstGeom>
              <a:solidFill>
                <a:srgbClr val="C0C0C0"/>
              </a:solidFill>
              <a:ln w="4445">
                <a:solidFill>
                  <a:srgbClr val="000000"/>
                </a:solidFill>
                <a:miter lim="800000"/>
                <a:headEnd/>
                <a:tailEnd/>
              </a:ln>
            </p:spPr>
            <p:txBody>
              <a:bodyPr/>
              <a:lstStyle/>
              <a:p>
                <a:endParaRPr lang="en-US"/>
              </a:p>
            </p:txBody>
          </p:sp>
        </p:grpSp>
        <p:grpSp>
          <p:nvGrpSpPr>
            <p:cNvPr id="141" name="Group 158"/>
            <p:cNvGrpSpPr>
              <a:grpSpLocks noChangeAspect="1"/>
            </p:cNvGrpSpPr>
            <p:nvPr/>
          </p:nvGrpSpPr>
          <p:grpSpPr bwMode="auto">
            <a:xfrm>
              <a:off x="7522" y="3488"/>
              <a:ext cx="98" cy="148"/>
              <a:chOff x="7522" y="3488"/>
              <a:chExt cx="98" cy="148"/>
            </a:xfrm>
          </p:grpSpPr>
          <p:sp>
            <p:nvSpPr>
              <p:cNvPr id="225" name="Line 159"/>
              <p:cNvSpPr>
                <a:spLocks noChangeAspect="1" noChangeShapeType="1"/>
              </p:cNvSpPr>
              <p:nvPr/>
            </p:nvSpPr>
            <p:spPr bwMode="auto">
              <a:xfrm flipV="1">
                <a:off x="7522" y="3488"/>
                <a:ext cx="98" cy="7"/>
              </a:xfrm>
              <a:prstGeom prst="line">
                <a:avLst/>
              </a:prstGeom>
              <a:noFill/>
              <a:ln w="4445">
                <a:solidFill>
                  <a:srgbClr val="000000"/>
                </a:solidFill>
                <a:round/>
                <a:headEnd/>
                <a:tailEnd/>
              </a:ln>
            </p:spPr>
            <p:txBody>
              <a:bodyPr/>
              <a:lstStyle/>
              <a:p>
                <a:endParaRPr lang="en-US"/>
              </a:p>
            </p:txBody>
          </p:sp>
          <p:sp>
            <p:nvSpPr>
              <p:cNvPr id="226" name="Line 160"/>
              <p:cNvSpPr>
                <a:spLocks noChangeAspect="1" noChangeShapeType="1"/>
              </p:cNvSpPr>
              <p:nvPr/>
            </p:nvSpPr>
            <p:spPr bwMode="auto">
              <a:xfrm flipH="1">
                <a:off x="7613" y="3488"/>
                <a:ext cx="7" cy="21"/>
              </a:xfrm>
              <a:prstGeom prst="line">
                <a:avLst/>
              </a:prstGeom>
              <a:noFill/>
              <a:ln w="4445">
                <a:solidFill>
                  <a:srgbClr val="000000"/>
                </a:solidFill>
                <a:round/>
                <a:headEnd/>
                <a:tailEnd/>
              </a:ln>
            </p:spPr>
            <p:txBody>
              <a:bodyPr/>
              <a:lstStyle/>
              <a:p>
                <a:endParaRPr lang="en-US"/>
              </a:p>
            </p:txBody>
          </p:sp>
          <p:sp>
            <p:nvSpPr>
              <p:cNvPr id="227" name="Line 161"/>
              <p:cNvSpPr>
                <a:spLocks noChangeAspect="1" noChangeShapeType="1"/>
              </p:cNvSpPr>
              <p:nvPr/>
            </p:nvSpPr>
            <p:spPr bwMode="auto">
              <a:xfrm flipH="1">
                <a:off x="7606" y="3509"/>
                <a:ext cx="7" cy="36"/>
              </a:xfrm>
              <a:prstGeom prst="line">
                <a:avLst/>
              </a:prstGeom>
              <a:noFill/>
              <a:ln w="4445">
                <a:solidFill>
                  <a:srgbClr val="000000"/>
                </a:solidFill>
                <a:round/>
                <a:headEnd/>
                <a:tailEnd/>
              </a:ln>
            </p:spPr>
            <p:txBody>
              <a:bodyPr/>
              <a:lstStyle/>
              <a:p>
                <a:endParaRPr lang="en-US"/>
              </a:p>
            </p:txBody>
          </p:sp>
          <p:sp>
            <p:nvSpPr>
              <p:cNvPr id="228" name="Line 162"/>
              <p:cNvSpPr>
                <a:spLocks noChangeAspect="1" noChangeShapeType="1"/>
              </p:cNvSpPr>
              <p:nvPr/>
            </p:nvSpPr>
            <p:spPr bwMode="auto">
              <a:xfrm>
                <a:off x="7606" y="3545"/>
                <a:ext cx="1" cy="22"/>
              </a:xfrm>
              <a:prstGeom prst="line">
                <a:avLst/>
              </a:prstGeom>
              <a:noFill/>
              <a:ln w="4445">
                <a:solidFill>
                  <a:srgbClr val="000000"/>
                </a:solidFill>
                <a:round/>
                <a:headEnd/>
                <a:tailEnd/>
              </a:ln>
            </p:spPr>
            <p:txBody>
              <a:bodyPr/>
              <a:lstStyle/>
              <a:p>
                <a:endParaRPr lang="en-US"/>
              </a:p>
            </p:txBody>
          </p:sp>
          <p:sp>
            <p:nvSpPr>
              <p:cNvPr id="229" name="Line 163"/>
              <p:cNvSpPr>
                <a:spLocks noChangeAspect="1" noChangeShapeType="1"/>
              </p:cNvSpPr>
              <p:nvPr/>
            </p:nvSpPr>
            <p:spPr bwMode="auto">
              <a:xfrm>
                <a:off x="7606" y="3567"/>
                <a:ext cx="1" cy="12"/>
              </a:xfrm>
              <a:prstGeom prst="line">
                <a:avLst/>
              </a:prstGeom>
              <a:noFill/>
              <a:ln w="4445">
                <a:solidFill>
                  <a:srgbClr val="000000"/>
                </a:solidFill>
                <a:round/>
                <a:headEnd/>
                <a:tailEnd/>
              </a:ln>
            </p:spPr>
            <p:txBody>
              <a:bodyPr/>
              <a:lstStyle/>
              <a:p>
                <a:endParaRPr lang="en-US"/>
              </a:p>
            </p:txBody>
          </p:sp>
          <p:sp>
            <p:nvSpPr>
              <p:cNvPr id="230" name="Line 164"/>
              <p:cNvSpPr>
                <a:spLocks noChangeAspect="1" noChangeShapeType="1"/>
              </p:cNvSpPr>
              <p:nvPr/>
            </p:nvSpPr>
            <p:spPr bwMode="auto">
              <a:xfrm>
                <a:off x="7606" y="3579"/>
                <a:ext cx="7" cy="21"/>
              </a:xfrm>
              <a:prstGeom prst="line">
                <a:avLst/>
              </a:prstGeom>
              <a:noFill/>
              <a:ln w="4445">
                <a:solidFill>
                  <a:srgbClr val="000000"/>
                </a:solidFill>
                <a:round/>
                <a:headEnd/>
                <a:tailEnd/>
              </a:ln>
            </p:spPr>
            <p:txBody>
              <a:bodyPr/>
              <a:lstStyle/>
              <a:p>
                <a:endParaRPr lang="en-US"/>
              </a:p>
            </p:txBody>
          </p:sp>
          <p:sp>
            <p:nvSpPr>
              <p:cNvPr id="231" name="Line 165"/>
              <p:cNvSpPr>
                <a:spLocks noChangeAspect="1" noChangeShapeType="1"/>
              </p:cNvSpPr>
              <p:nvPr/>
            </p:nvSpPr>
            <p:spPr bwMode="auto">
              <a:xfrm>
                <a:off x="7613" y="3600"/>
                <a:ext cx="7" cy="34"/>
              </a:xfrm>
              <a:prstGeom prst="line">
                <a:avLst/>
              </a:prstGeom>
              <a:noFill/>
              <a:ln w="4445">
                <a:solidFill>
                  <a:srgbClr val="000000"/>
                </a:solidFill>
                <a:round/>
                <a:headEnd/>
                <a:tailEnd/>
              </a:ln>
            </p:spPr>
            <p:txBody>
              <a:bodyPr/>
              <a:lstStyle/>
              <a:p>
                <a:endParaRPr lang="en-US"/>
              </a:p>
            </p:txBody>
          </p:sp>
          <p:sp>
            <p:nvSpPr>
              <p:cNvPr id="232" name="Line 166"/>
              <p:cNvSpPr>
                <a:spLocks noChangeAspect="1" noChangeShapeType="1"/>
              </p:cNvSpPr>
              <p:nvPr/>
            </p:nvSpPr>
            <p:spPr bwMode="auto">
              <a:xfrm flipH="1">
                <a:off x="7529" y="3634"/>
                <a:ext cx="91" cy="2"/>
              </a:xfrm>
              <a:prstGeom prst="line">
                <a:avLst/>
              </a:prstGeom>
              <a:noFill/>
              <a:ln w="4445">
                <a:solidFill>
                  <a:srgbClr val="000000"/>
                </a:solidFill>
                <a:round/>
                <a:headEnd/>
                <a:tailEnd/>
              </a:ln>
            </p:spPr>
            <p:txBody>
              <a:bodyPr/>
              <a:lstStyle/>
              <a:p>
                <a:endParaRPr lang="en-US"/>
              </a:p>
            </p:txBody>
          </p:sp>
          <p:sp>
            <p:nvSpPr>
              <p:cNvPr id="233" name="Line 167"/>
              <p:cNvSpPr>
                <a:spLocks noChangeAspect="1" noChangeShapeType="1"/>
              </p:cNvSpPr>
              <p:nvPr/>
            </p:nvSpPr>
            <p:spPr bwMode="auto">
              <a:xfrm flipH="1">
                <a:off x="7522" y="3634"/>
                <a:ext cx="7" cy="2"/>
              </a:xfrm>
              <a:prstGeom prst="line">
                <a:avLst/>
              </a:prstGeom>
              <a:noFill/>
              <a:ln w="4445">
                <a:solidFill>
                  <a:srgbClr val="000000"/>
                </a:solidFill>
                <a:round/>
                <a:headEnd/>
                <a:tailEnd/>
              </a:ln>
            </p:spPr>
            <p:txBody>
              <a:bodyPr/>
              <a:lstStyle/>
              <a:p>
                <a:endParaRPr lang="en-US"/>
              </a:p>
            </p:txBody>
          </p:sp>
        </p:grpSp>
        <p:grpSp>
          <p:nvGrpSpPr>
            <p:cNvPr id="142" name="Group 168"/>
            <p:cNvGrpSpPr>
              <a:grpSpLocks noChangeAspect="1"/>
            </p:cNvGrpSpPr>
            <p:nvPr/>
          </p:nvGrpSpPr>
          <p:grpSpPr bwMode="auto">
            <a:xfrm>
              <a:off x="7529" y="3488"/>
              <a:ext cx="1" cy="153"/>
              <a:chOff x="7529" y="3488"/>
              <a:chExt cx="1" cy="153"/>
            </a:xfrm>
          </p:grpSpPr>
          <p:sp>
            <p:nvSpPr>
              <p:cNvPr id="223" name="Line 169"/>
              <p:cNvSpPr>
                <a:spLocks noChangeAspect="1" noChangeShapeType="1"/>
              </p:cNvSpPr>
              <p:nvPr/>
            </p:nvSpPr>
            <p:spPr bwMode="auto">
              <a:xfrm>
                <a:off x="7529" y="3488"/>
                <a:ext cx="1" cy="79"/>
              </a:xfrm>
              <a:prstGeom prst="line">
                <a:avLst/>
              </a:prstGeom>
              <a:noFill/>
              <a:ln w="4445">
                <a:solidFill>
                  <a:srgbClr val="000000"/>
                </a:solidFill>
                <a:round/>
                <a:headEnd/>
                <a:tailEnd/>
              </a:ln>
            </p:spPr>
            <p:txBody>
              <a:bodyPr/>
              <a:lstStyle/>
              <a:p>
                <a:endParaRPr lang="en-US"/>
              </a:p>
            </p:txBody>
          </p:sp>
          <p:sp>
            <p:nvSpPr>
              <p:cNvPr id="224" name="Line 170"/>
              <p:cNvSpPr>
                <a:spLocks noChangeAspect="1" noChangeShapeType="1"/>
              </p:cNvSpPr>
              <p:nvPr/>
            </p:nvSpPr>
            <p:spPr bwMode="auto">
              <a:xfrm>
                <a:off x="7529" y="3567"/>
                <a:ext cx="1" cy="74"/>
              </a:xfrm>
              <a:prstGeom prst="line">
                <a:avLst/>
              </a:prstGeom>
              <a:noFill/>
              <a:ln w="4445">
                <a:solidFill>
                  <a:srgbClr val="000000"/>
                </a:solidFill>
                <a:round/>
                <a:headEnd/>
                <a:tailEnd/>
              </a:ln>
            </p:spPr>
            <p:txBody>
              <a:bodyPr/>
              <a:lstStyle/>
              <a:p>
                <a:endParaRPr lang="en-US"/>
              </a:p>
            </p:txBody>
          </p:sp>
        </p:grpSp>
        <p:grpSp>
          <p:nvGrpSpPr>
            <p:cNvPr id="143" name="Group 171"/>
            <p:cNvGrpSpPr>
              <a:grpSpLocks noChangeAspect="1"/>
            </p:cNvGrpSpPr>
            <p:nvPr/>
          </p:nvGrpSpPr>
          <p:grpSpPr bwMode="auto">
            <a:xfrm>
              <a:off x="7829" y="3483"/>
              <a:ext cx="58" cy="146"/>
              <a:chOff x="7829" y="3483"/>
              <a:chExt cx="58" cy="146"/>
            </a:xfrm>
          </p:grpSpPr>
          <p:sp>
            <p:nvSpPr>
              <p:cNvPr id="214" name="Line 172"/>
              <p:cNvSpPr>
                <a:spLocks noChangeAspect="1" noChangeShapeType="1"/>
              </p:cNvSpPr>
              <p:nvPr/>
            </p:nvSpPr>
            <p:spPr bwMode="auto">
              <a:xfrm>
                <a:off x="7886" y="3483"/>
                <a:ext cx="1" cy="139"/>
              </a:xfrm>
              <a:prstGeom prst="line">
                <a:avLst/>
              </a:prstGeom>
              <a:noFill/>
              <a:ln w="4445">
                <a:solidFill>
                  <a:srgbClr val="000000"/>
                </a:solidFill>
                <a:round/>
                <a:headEnd/>
                <a:tailEnd/>
              </a:ln>
            </p:spPr>
            <p:txBody>
              <a:bodyPr/>
              <a:lstStyle/>
              <a:p>
                <a:endParaRPr lang="en-US"/>
              </a:p>
            </p:txBody>
          </p:sp>
          <p:sp>
            <p:nvSpPr>
              <p:cNvPr id="215" name="Line 173"/>
              <p:cNvSpPr>
                <a:spLocks noChangeAspect="1" noChangeShapeType="1"/>
              </p:cNvSpPr>
              <p:nvPr/>
            </p:nvSpPr>
            <p:spPr bwMode="auto">
              <a:xfrm flipH="1">
                <a:off x="7829" y="3622"/>
                <a:ext cx="57" cy="5"/>
              </a:xfrm>
              <a:prstGeom prst="line">
                <a:avLst/>
              </a:prstGeom>
              <a:noFill/>
              <a:ln w="4445">
                <a:solidFill>
                  <a:srgbClr val="000000"/>
                </a:solidFill>
                <a:round/>
                <a:headEnd/>
                <a:tailEnd/>
              </a:ln>
            </p:spPr>
            <p:txBody>
              <a:bodyPr/>
              <a:lstStyle/>
              <a:p>
                <a:endParaRPr lang="en-US"/>
              </a:p>
            </p:txBody>
          </p:sp>
          <p:sp>
            <p:nvSpPr>
              <p:cNvPr id="216" name="Line 174"/>
              <p:cNvSpPr>
                <a:spLocks noChangeAspect="1" noChangeShapeType="1"/>
              </p:cNvSpPr>
              <p:nvPr/>
            </p:nvSpPr>
            <p:spPr bwMode="auto">
              <a:xfrm>
                <a:off x="7829" y="3627"/>
                <a:ext cx="2" cy="2"/>
              </a:xfrm>
              <a:prstGeom prst="line">
                <a:avLst/>
              </a:prstGeom>
              <a:noFill/>
              <a:ln w="4445">
                <a:solidFill>
                  <a:srgbClr val="000000"/>
                </a:solidFill>
                <a:round/>
                <a:headEnd/>
                <a:tailEnd/>
              </a:ln>
            </p:spPr>
            <p:txBody>
              <a:bodyPr/>
              <a:lstStyle/>
              <a:p>
                <a:endParaRPr lang="en-US"/>
              </a:p>
            </p:txBody>
          </p:sp>
          <p:sp>
            <p:nvSpPr>
              <p:cNvPr id="217" name="Line 175"/>
              <p:cNvSpPr>
                <a:spLocks noChangeAspect="1" noChangeShapeType="1"/>
              </p:cNvSpPr>
              <p:nvPr/>
            </p:nvSpPr>
            <p:spPr bwMode="auto">
              <a:xfrm flipV="1">
                <a:off x="7829" y="3550"/>
                <a:ext cx="2" cy="77"/>
              </a:xfrm>
              <a:prstGeom prst="line">
                <a:avLst/>
              </a:prstGeom>
              <a:noFill/>
              <a:ln w="4445">
                <a:solidFill>
                  <a:srgbClr val="000000"/>
                </a:solidFill>
                <a:round/>
                <a:headEnd/>
                <a:tailEnd/>
              </a:ln>
            </p:spPr>
            <p:txBody>
              <a:bodyPr/>
              <a:lstStyle/>
              <a:p>
                <a:endParaRPr lang="en-US"/>
              </a:p>
            </p:txBody>
          </p:sp>
          <p:sp>
            <p:nvSpPr>
              <p:cNvPr id="218" name="Line 176"/>
              <p:cNvSpPr>
                <a:spLocks noChangeAspect="1" noChangeShapeType="1"/>
              </p:cNvSpPr>
              <p:nvPr/>
            </p:nvSpPr>
            <p:spPr bwMode="auto">
              <a:xfrm flipV="1">
                <a:off x="7829" y="3524"/>
                <a:ext cx="2" cy="26"/>
              </a:xfrm>
              <a:prstGeom prst="line">
                <a:avLst/>
              </a:prstGeom>
              <a:noFill/>
              <a:ln w="4445">
                <a:solidFill>
                  <a:srgbClr val="000000"/>
                </a:solidFill>
                <a:round/>
                <a:headEnd/>
                <a:tailEnd/>
              </a:ln>
            </p:spPr>
            <p:txBody>
              <a:bodyPr/>
              <a:lstStyle/>
              <a:p>
                <a:endParaRPr lang="en-US"/>
              </a:p>
            </p:txBody>
          </p:sp>
          <p:sp>
            <p:nvSpPr>
              <p:cNvPr id="219" name="Line 177"/>
              <p:cNvSpPr>
                <a:spLocks noChangeAspect="1" noChangeShapeType="1"/>
              </p:cNvSpPr>
              <p:nvPr/>
            </p:nvSpPr>
            <p:spPr bwMode="auto">
              <a:xfrm flipV="1">
                <a:off x="7829" y="3483"/>
                <a:ext cx="2" cy="41"/>
              </a:xfrm>
              <a:prstGeom prst="line">
                <a:avLst/>
              </a:prstGeom>
              <a:noFill/>
              <a:ln w="4445">
                <a:solidFill>
                  <a:srgbClr val="000000"/>
                </a:solidFill>
                <a:round/>
                <a:headEnd/>
                <a:tailEnd/>
              </a:ln>
            </p:spPr>
            <p:txBody>
              <a:bodyPr/>
              <a:lstStyle/>
              <a:p>
                <a:endParaRPr lang="en-US"/>
              </a:p>
            </p:txBody>
          </p:sp>
          <p:sp>
            <p:nvSpPr>
              <p:cNvPr id="220" name="Line 178"/>
              <p:cNvSpPr>
                <a:spLocks noChangeAspect="1" noChangeShapeType="1"/>
              </p:cNvSpPr>
              <p:nvPr/>
            </p:nvSpPr>
            <p:spPr bwMode="auto">
              <a:xfrm>
                <a:off x="7829" y="3483"/>
                <a:ext cx="2" cy="1"/>
              </a:xfrm>
              <a:prstGeom prst="line">
                <a:avLst/>
              </a:prstGeom>
              <a:noFill/>
              <a:ln w="4445">
                <a:solidFill>
                  <a:srgbClr val="000000"/>
                </a:solidFill>
                <a:round/>
                <a:headEnd/>
                <a:tailEnd/>
              </a:ln>
            </p:spPr>
            <p:txBody>
              <a:bodyPr/>
              <a:lstStyle/>
              <a:p>
                <a:endParaRPr lang="en-US"/>
              </a:p>
            </p:txBody>
          </p:sp>
          <p:sp>
            <p:nvSpPr>
              <p:cNvPr id="221" name="Line 179"/>
              <p:cNvSpPr>
                <a:spLocks noChangeAspect="1" noChangeShapeType="1"/>
              </p:cNvSpPr>
              <p:nvPr/>
            </p:nvSpPr>
            <p:spPr bwMode="auto">
              <a:xfrm>
                <a:off x="7829" y="3483"/>
                <a:ext cx="43" cy="1"/>
              </a:xfrm>
              <a:prstGeom prst="line">
                <a:avLst/>
              </a:prstGeom>
              <a:noFill/>
              <a:ln w="4445">
                <a:solidFill>
                  <a:srgbClr val="000000"/>
                </a:solidFill>
                <a:round/>
                <a:headEnd/>
                <a:tailEnd/>
              </a:ln>
            </p:spPr>
            <p:txBody>
              <a:bodyPr/>
              <a:lstStyle/>
              <a:p>
                <a:endParaRPr lang="en-US"/>
              </a:p>
            </p:txBody>
          </p:sp>
          <p:sp>
            <p:nvSpPr>
              <p:cNvPr id="222" name="Line 180"/>
              <p:cNvSpPr>
                <a:spLocks noChangeAspect="1" noChangeShapeType="1"/>
              </p:cNvSpPr>
              <p:nvPr/>
            </p:nvSpPr>
            <p:spPr bwMode="auto">
              <a:xfrm>
                <a:off x="7872" y="3483"/>
                <a:ext cx="14" cy="1"/>
              </a:xfrm>
              <a:prstGeom prst="line">
                <a:avLst/>
              </a:prstGeom>
              <a:noFill/>
              <a:ln w="4445">
                <a:solidFill>
                  <a:srgbClr val="000000"/>
                </a:solidFill>
                <a:round/>
                <a:headEnd/>
                <a:tailEnd/>
              </a:ln>
            </p:spPr>
            <p:txBody>
              <a:bodyPr/>
              <a:lstStyle/>
              <a:p>
                <a:endParaRPr lang="en-US"/>
              </a:p>
            </p:txBody>
          </p:sp>
        </p:grpSp>
        <p:sp>
          <p:nvSpPr>
            <p:cNvPr id="144" name="Line 181"/>
            <p:cNvSpPr>
              <a:spLocks noChangeAspect="1" noChangeShapeType="1"/>
            </p:cNvSpPr>
            <p:nvPr/>
          </p:nvSpPr>
          <p:spPr bwMode="auto">
            <a:xfrm>
              <a:off x="7872" y="3557"/>
              <a:ext cx="14" cy="3"/>
            </a:xfrm>
            <a:prstGeom prst="line">
              <a:avLst/>
            </a:prstGeom>
            <a:noFill/>
            <a:ln w="4445">
              <a:solidFill>
                <a:srgbClr val="000000"/>
              </a:solidFill>
              <a:round/>
              <a:headEnd/>
              <a:tailEnd/>
            </a:ln>
          </p:spPr>
          <p:txBody>
            <a:bodyPr/>
            <a:lstStyle/>
            <a:p>
              <a:endParaRPr lang="en-US"/>
            </a:p>
          </p:txBody>
        </p:sp>
        <p:grpSp>
          <p:nvGrpSpPr>
            <p:cNvPr id="145" name="Group 182"/>
            <p:cNvGrpSpPr>
              <a:grpSpLocks noChangeAspect="1"/>
            </p:cNvGrpSpPr>
            <p:nvPr/>
          </p:nvGrpSpPr>
          <p:grpSpPr bwMode="auto">
            <a:xfrm>
              <a:off x="7620" y="3488"/>
              <a:ext cx="209" cy="146"/>
              <a:chOff x="7620" y="3488"/>
              <a:chExt cx="209" cy="146"/>
            </a:xfrm>
          </p:grpSpPr>
          <p:sp>
            <p:nvSpPr>
              <p:cNvPr id="212" name="Freeform 183"/>
              <p:cNvSpPr>
                <a:spLocks noChangeAspect="1"/>
              </p:cNvSpPr>
              <p:nvPr/>
            </p:nvSpPr>
            <p:spPr bwMode="auto">
              <a:xfrm>
                <a:off x="7788" y="3488"/>
                <a:ext cx="41" cy="134"/>
              </a:xfrm>
              <a:custGeom>
                <a:avLst/>
                <a:gdLst>
                  <a:gd name="T0" fmla="*/ 41 w 41"/>
                  <a:gd name="T1" fmla="*/ 0 h 134"/>
                  <a:gd name="T2" fmla="*/ 41 w 41"/>
                  <a:gd name="T3" fmla="*/ 98 h 134"/>
                  <a:gd name="T4" fmla="*/ 41 w 41"/>
                  <a:gd name="T5" fmla="*/ 134 h 134"/>
                  <a:gd name="T6" fmla="*/ 0 w 41"/>
                  <a:gd name="T7" fmla="*/ 120 h 134"/>
                  <a:gd name="T8" fmla="*/ 0 w 41"/>
                  <a:gd name="T9" fmla="*/ 79 h 134"/>
                  <a:gd name="T10" fmla="*/ 0 w 41"/>
                  <a:gd name="T11" fmla="*/ 43 h 134"/>
                  <a:gd name="T12" fmla="*/ 0 w 41"/>
                  <a:gd name="T13" fmla="*/ 7 h 134"/>
                  <a:gd name="T14" fmla="*/ 41 w 4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34"/>
                  <a:gd name="T26" fmla="*/ 41 w 4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34">
                    <a:moveTo>
                      <a:pt x="41" y="0"/>
                    </a:moveTo>
                    <a:lnTo>
                      <a:pt x="41" y="98"/>
                    </a:lnTo>
                    <a:lnTo>
                      <a:pt x="41" y="134"/>
                    </a:lnTo>
                    <a:lnTo>
                      <a:pt x="0" y="120"/>
                    </a:lnTo>
                    <a:lnTo>
                      <a:pt x="0" y="79"/>
                    </a:lnTo>
                    <a:lnTo>
                      <a:pt x="0" y="43"/>
                    </a:lnTo>
                    <a:lnTo>
                      <a:pt x="0" y="7"/>
                    </a:lnTo>
                    <a:lnTo>
                      <a:pt x="41" y="0"/>
                    </a:lnTo>
                    <a:close/>
                  </a:path>
                </a:pathLst>
              </a:custGeom>
              <a:solidFill>
                <a:srgbClr val="CCFFFF"/>
              </a:solidFill>
              <a:ln w="4445">
                <a:solidFill>
                  <a:srgbClr val="000000"/>
                </a:solidFill>
                <a:prstDash val="solid"/>
                <a:round/>
                <a:headEnd/>
                <a:tailEnd/>
              </a:ln>
            </p:spPr>
            <p:txBody>
              <a:bodyPr/>
              <a:lstStyle/>
              <a:p>
                <a:endParaRPr lang="en-US"/>
              </a:p>
            </p:txBody>
          </p:sp>
          <p:sp>
            <p:nvSpPr>
              <p:cNvPr id="213" name="Freeform 184"/>
              <p:cNvSpPr>
                <a:spLocks noChangeAspect="1"/>
              </p:cNvSpPr>
              <p:nvPr/>
            </p:nvSpPr>
            <p:spPr bwMode="auto">
              <a:xfrm>
                <a:off x="7620" y="3488"/>
                <a:ext cx="48" cy="146"/>
              </a:xfrm>
              <a:custGeom>
                <a:avLst/>
                <a:gdLst>
                  <a:gd name="T0" fmla="*/ 48 w 48"/>
                  <a:gd name="T1" fmla="*/ 7 h 146"/>
                  <a:gd name="T2" fmla="*/ 41 w 48"/>
                  <a:gd name="T3" fmla="*/ 50 h 146"/>
                  <a:gd name="T4" fmla="*/ 41 w 48"/>
                  <a:gd name="T5" fmla="*/ 79 h 146"/>
                  <a:gd name="T6" fmla="*/ 41 w 48"/>
                  <a:gd name="T7" fmla="*/ 105 h 146"/>
                  <a:gd name="T8" fmla="*/ 48 w 48"/>
                  <a:gd name="T9" fmla="*/ 139 h 146"/>
                  <a:gd name="T10" fmla="*/ 14 w 48"/>
                  <a:gd name="T11" fmla="*/ 146 h 146"/>
                  <a:gd name="T12" fmla="*/ 5 w 48"/>
                  <a:gd name="T13" fmla="*/ 120 h 146"/>
                  <a:gd name="T14" fmla="*/ 0 w 48"/>
                  <a:gd name="T15" fmla="*/ 84 h 146"/>
                  <a:gd name="T16" fmla="*/ 0 w 48"/>
                  <a:gd name="T17" fmla="*/ 50 h 146"/>
                  <a:gd name="T18" fmla="*/ 5 w 48"/>
                  <a:gd name="T19" fmla="*/ 14 h 146"/>
                  <a:gd name="T20" fmla="*/ 14 w 48"/>
                  <a:gd name="T21" fmla="*/ 0 h 146"/>
                  <a:gd name="T22" fmla="*/ 48 w 48"/>
                  <a:gd name="T23" fmla="*/ 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46"/>
                  <a:gd name="T38" fmla="*/ 48 w 48"/>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46">
                    <a:moveTo>
                      <a:pt x="48" y="7"/>
                    </a:moveTo>
                    <a:lnTo>
                      <a:pt x="41" y="50"/>
                    </a:lnTo>
                    <a:lnTo>
                      <a:pt x="41" y="79"/>
                    </a:lnTo>
                    <a:lnTo>
                      <a:pt x="41" y="105"/>
                    </a:lnTo>
                    <a:lnTo>
                      <a:pt x="48" y="139"/>
                    </a:lnTo>
                    <a:lnTo>
                      <a:pt x="14" y="146"/>
                    </a:lnTo>
                    <a:lnTo>
                      <a:pt x="5" y="120"/>
                    </a:lnTo>
                    <a:lnTo>
                      <a:pt x="0" y="84"/>
                    </a:lnTo>
                    <a:lnTo>
                      <a:pt x="0" y="50"/>
                    </a:lnTo>
                    <a:lnTo>
                      <a:pt x="5" y="14"/>
                    </a:lnTo>
                    <a:lnTo>
                      <a:pt x="14" y="0"/>
                    </a:lnTo>
                    <a:lnTo>
                      <a:pt x="48" y="7"/>
                    </a:lnTo>
                    <a:close/>
                  </a:path>
                </a:pathLst>
              </a:custGeom>
              <a:solidFill>
                <a:srgbClr val="CCFFFF"/>
              </a:solidFill>
              <a:ln w="4445">
                <a:solidFill>
                  <a:srgbClr val="000000"/>
                </a:solidFill>
                <a:prstDash val="solid"/>
                <a:round/>
                <a:headEnd/>
                <a:tailEnd/>
              </a:ln>
            </p:spPr>
            <p:txBody>
              <a:bodyPr/>
              <a:lstStyle/>
              <a:p>
                <a:endParaRPr lang="en-US"/>
              </a:p>
            </p:txBody>
          </p:sp>
        </p:grpSp>
        <p:sp>
          <p:nvSpPr>
            <p:cNvPr id="146" name="Line 185"/>
            <p:cNvSpPr>
              <a:spLocks noChangeAspect="1" noChangeShapeType="1"/>
            </p:cNvSpPr>
            <p:nvPr/>
          </p:nvSpPr>
          <p:spPr bwMode="auto">
            <a:xfrm>
              <a:off x="7522" y="3557"/>
              <a:ext cx="50" cy="10"/>
            </a:xfrm>
            <a:prstGeom prst="line">
              <a:avLst/>
            </a:prstGeom>
            <a:noFill/>
            <a:ln w="4445">
              <a:solidFill>
                <a:srgbClr val="000000"/>
              </a:solidFill>
              <a:round/>
              <a:headEnd/>
              <a:tailEnd/>
            </a:ln>
          </p:spPr>
          <p:txBody>
            <a:bodyPr/>
            <a:lstStyle/>
            <a:p>
              <a:endParaRPr lang="en-US"/>
            </a:p>
          </p:txBody>
        </p:sp>
        <p:grpSp>
          <p:nvGrpSpPr>
            <p:cNvPr id="147" name="Group 186"/>
            <p:cNvGrpSpPr>
              <a:grpSpLocks noChangeAspect="1"/>
            </p:cNvGrpSpPr>
            <p:nvPr/>
          </p:nvGrpSpPr>
          <p:grpSpPr bwMode="auto">
            <a:xfrm>
              <a:off x="7613" y="3567"/>
              <a:ext cx="8" cy="42"/>
              <a:chOff x="7613" y="3567"/>
              <a:chExt cx="8" cy="42"/>
            </a:xfrm>
          </p:grpSpPr>
          <p:sp>
            <p:nvSpPr>
              <p:cNvPr id="207" name="Line 187"/>
              <p:cNvSpPr>
                <a:spLocks noChangeAspect="1" noChangeShapeType="1"/>
              </p:cNvSpPr>
              <p:nvPr/>
            </p:nvSpPr>
            <p:spPr bwMode="auto">
              <a:xfrm flipH="1">
                <a:off x="7613" y="3567"/>
                <a:ext cx="7" cy="19"/>
              </a:xfrm>
              <a:prstGeom prst="line">
                <a:avLst/>
              </a:prstGeom>
              <a:noFill/>
              <a:ln w="4445">
                <a:solidFill>
                  <a:srgbClr val="000000"/>
                </a:solidFill>
                <a:round/>
                <a:headEnd/>
                <a:tailEnd/>
              </a:ln>
            </p:spPr>
            <p:txBody>
              <a:bodyPr/>
              <a:lstStyle/>
              <a:p>
                <a:endParaRPr lang="en-US"/>
              </a:p>
            </p:txBody>
          </p:sp>
          <p:sp>
            <p:nvSpPr>
              <p:cNvPr id="208" name="Line 188"/>
              <p:cNvSpPr>
                <a:spLocks noChangeAspect="1" noChangeShapeType="1"/>
              </p:cNvSpPr>
              <p:nvPr/>
            </p:nvSpPr>
            <p:spPr bwMode="auto">
              <a:xfrm>
                <a:off x="7613" y="3586"/>
                <a:ext cx="1" cy="22"/>
              </a:xfrm>
              <a:prstGeom prst="line">
                <a:avLst/>
              </a:prstGeom>
              <a:noFill/>
              <a:ln w="4445">
                <a:solidFill>
                  <a:srgbClr val="000000"/>
                </a:solidFill>
                <a:round/>
                <a:headEnd/>
                <a:tailEnd/>
              </a:ln>
            </p:spPr>
            <p:txBody>
              <a:bodyPr/>
              <a:lstStyle/>
              <a:p>
                <a:endParaRPr lang="en-US"/>
              </a:p>
            </p:txBody>
          </p:sp>
          <p:sp>
            <p:nvSpPr>
              <p:cNvPr id="209" name="Line 189"/>
              <p:cNvSpPr>
                <a:spLocks noChangeAspect="1" noChangeShapeType="1"/>
              </p:cNvSpPr>
              <p:nvPr/>
            </p:nvSpPr>
            <p:spPr bwMode="auto">
              <a:xfrm>
                <a:off x="7613" y="3608"/>
                <a:ext cx="7" cy="1"/>
              </a:xfrm>
              <a:prstGeom prst="line">
                <a:avLst/>
              </a:prstGeom>
              <a:noFill/>
              <a:ln w="4445">
                <a:solidFill>
                  <a:srgbClr val="000000"/>
                </a:solidFill>
                <a:round/>
                <a:headEnd/>
                <a:tailEnd/>
              </a:ln>
            </p:spPr>
            <p:txBody>
              <a:bodyPr/>
              <a:lstStyle/>
              <a:p>
                <a:endParaRPr lang="en-US"/>
              </a:p>
            </p:txBody>
          </p:sp>
          <p:sp>
            <p:nvSpPr>
              <p:cNvPr id="210" name="Line 190"/>
              <p:cNvSpPr>
                <a:spLocks noChangeAspect="1" noChangeShapeType="1"/>
              </p:cNvSpPr>
              <p:nvPr/>
            </p:nvSpPr>
            <p:spPr bwMode="auto">
              <a:xfrm flipV="1">
                <a:off x="7620" y="3567"/>
                <a:ext cx="1" cy="38"/>
              </a:xfrm>
              <a:prstGeom prst="line">
                <a:avLst/>
              </a:prstGeom>
              <a:noFill/>
              <a:ln w="4445">
                <a:solidFill>
                  <a:srgbClr val="000000"/>
                </a:solidFill>
                <a:round/>
                <a:headEnd/>
                <a:tailEnd/>
              </a:ln>
            </p:spPr>
            <p:txBody>
              <a:bodyPr/>
              <a:lstStyle/>
              <a:p>
                <a:endParaRPr lang="en-US"/>
              </a:p>
            </p:txBody>
          </p:sp>
          <p:sp>
            <p:nvSpPr>
              <p:cNvPr id="211" name="Line 191"/>
              <p:cNvSpPr>
                <a:spLocks noChangeAspect="1" noChangeShapeType="1"/>
              </p:cNvSpPr>
              <p:nvPr/>
            </p:nvSpPr>
            <p:spPr bwMode="auto">
              <a:xfrm>
                <a:off x="7620" y="3567"/>
                <a:ext cx="1" cy="1"/>
              </a:xfrm>
              <a:prstGeom prst="line">
                <a:avLst/>
              </a:prstGeom>
              <a:noFill/>
              <a:ln w="4445">
                <a:solidFill>
                  <a:srgbClr val="000000"/>
                </a:solidFill>
                <a:round/>
                <a:headEnd/>
                <a:tailEnd/>
              </a:ln>
            </p:spPr>
            <p:txBody>
              <a:bodyPr/>
              <a:lstStyle/>
              <a:p>
                <a:endParaRPr lang="en-US"/>
              </a:p>
            </p:txBody>
          </p:sp>
        </p:grpSp>
        <p:sp>
          <p:nvSpPr>
            <p:cNvPr id="148" name="Line 192"/>
            <p:cNvSpPr>
              <a:spLocks noChangeAspect="1" noChangeShapeType="1"/>
            </p:cNvSpPr>
            <p:nvPr/>
          </p:nvSpPr>
          <p:spPr bwMode="auto">
            <a:xfrm>
              <a:off x="7606" y="3567"/>
              <a:ext cx="7" cy="5"/>
            </a:xfrm>
            <a:prstGeom prst="line">
              <a:avLst/>
            </a:prstGeom>
            <a:noFill/>
            <a:ln w="4445">
              <a:solidFill>
                <a:srgbClr val="000000"/>
              </a:solidFill>
              <a:round/>
              <a:headEnd/>
              <a:tailEnd/>
            </a:ln>
          </p:spPr>
          <p:txBody>
            <a:bodyPr/>
            <a:lstStyle/>
            <a:p>
              <a:endParaRPr lang="en-US"/>
            </a:p>
          </p:txBody>
        </p:sp>
        <p:sp>
          <p:nvSpPr>
            <p:cNvPr id="149" name="Line 193"/>
            <p:cNvSpPr>
              <a:spLocks noChangeAspect="1" noChangeShapeType="1"/>
            </p:cNvSpPr>
            <p:nvPr/>
          </p:nvSpPr>
          <p:spPr bwMode="auto">
            <a:xfrm>
              <a:off x="7606" y="3572"/>
              <a:ext cx="7" cy="2"/>
            </a:xfrm>
            <a:prstGeom prst="line">
              <a:avLst/>
            </a:prstGeom>
            <a:noFill/>
            <a:ln w="4445">
              <a:solidFill>
                <a:srgbClr val="000000"/>
              </a:solidFill>
              <a:round/>
              <a:headEnd/>
              <a:tailEnd/>
            </a:ln>
          </p:spPr>
          <p:txBody>
            <a:bodyPr/>
            <a:lstStyle/>
            <a:p>
              <a:endParaRPr lang="en-US"/>
            </a:p>
          </p:txBody>
        </p:sp>
        <p:sp>
          <p:nvSpPr>
            <p:cNvPr id="150" name="Line 194"/>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1" name="Line 195"/>
            <p:cNvSpPr>
              <a:spLocks noChangeAspect="1" noChangeShapeType="1"/>
            </p:cNvSpPr>
            <p:nvPr/>
          </p:nvSpPr>
          <p:spPr bwMode="auto">
            <a:xfrm>
              <a:off x="7606" y="3579"/>
              <a:ext cx="7" cy="2"/>
            </a:xfrm>
            <a:prstGeom prst="line">
              <a:avLst/>
            </a:prstGeom>
            <a:noFill/>
            <a:ln w="4445">
              <a:solidFill>
                <a:srgbClr val="000000"/>
              </a:solidFill>
              <a:round/>
              <a:headEnd/>
              <a:tailEnd/>
            </a:ln>
          </p:spPr>
          <p:txBody>
            <a:bodyPr/>
            <a:lstStyle/>
            <a:p>
              <a:endParaRPr lang="en-US"/>
            </a:p>
          </p:txBody>
        </p:sp>
        <p:sp>
          <p:nvSpPr>
            <p:cNvPr id="152" name="Line 196"/>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3" name="Line 197"/>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4" name="Line 198"/>
            <p:cNvSpPr>
              <a:spLocks noChangeAspect="1" noChangeShapeType="1"/>
            </p:cNvSpPr>
            <p:nvPr/>
          </p:nvSpPr>
          <p:spPr bwMode="auto">
            <a:xfrm>
              <a:off x="7613" y="3586"/>
              <a:ext cx="7" cy="1"/>
            </a:xfrm>
            <a:prstGeom prst="line">
              <a:avLst/>
            </a:prstGeom>
            <a:noFill/>
            <a:ln w="4445">
              <a:solidFill>
                <a:srgbClr val="000000"/>
              </a:solidFill>
              <a:round/>
              <a:headEnd/>
              <a:tailEnd/>
            </a:ln>
          </p:spPr>
          <p:txBody>
            <a:bodyPr/>
            <a:lstStyle/>
            <a:p>
              <a:endParaRPr lang="en-US"/>
            </a:p>
          </p:txBody>
        </p:sp>
        <p:sp>
          <p:nvSpPr>
            <p:cNvPr id="155" name="Line 199"/>
            <p:cNvSpPr>
              <a:spLocks noChangeAspect="1" noChangeShapeType="1"/>
            </p:cNvSpPr>
            <p:nvPr/>
          </p:nvSpPr>
          <p:spPr bwMode="auto">
            <a:xfrm>
              <a:off x="7620" y="3586"/>
              <a:ext cx="1" cy="1"/>
            </a:xfrm>
            <a:prstGeom prst="line">
              <a:avLst/>
            </a:prstGeom>
            <a:noFill/>
            <a:ln w="4445">
              <a:solidFill>
                <a:srgbClr val="000000"/>
              </a:solidFill>
              <a:round/>
              <a:headEnd/>
              <a:tailEnd/>
            </a:ln>
          </p:spPr>
          <p:txBody>
            <a:bodyPr/>
            <a:lstStyle/>
            <a:p>
              <a:endParaRPr lang="en-US"/>
            </a:p>
          </p:txBody>
        </p:sp>
        <p:sp>
          <p:nvSpPr>
            <p:cNvPr id="156" name="Line 200"/>
            <p:cNvSpPr>
              <a:spLocks noChangeAspect="1" noChangeShapeType="1"/>
            </p:cNvSpPr>
            <p:nvPr/>
          </p:nvSpPr>
          <p:spPr bwMode="auto">
            <a:xfrm>
              <a:off x="7620" y="3593"/>
              <a:ext cx="1" cy="1"/>
            </a:xfrm>
            <a:prstGeom prst="line">
              <a:avLst/>
            </a:prstGeom>
            <a:noFill/>
            <a:ln w="4445">
              <a:solidFill>
                <a:srgbClr val="000000"/>
              </a:solidFill>
              <a:round/>
              <a:headEnd/>
              <a:tailEnd/>
            </a:ln>
          </p:spPr>
          <p:txBody>
            <a:bodyPr/>
            <a:lstStyle/>
            <a:p>
              <a:endParaRPr lang="en-US"/>
            </a:p>
          </p:txBody>
        </p:sp>
        <p:grpSp>
          <p:nvGrpSpPr>
            <p:cNvPr id="157" name="Group 201"/>
            <p:cNvGrpSpPr>
              <a:grpSpLocks noChangeAspect="1"/>
            </p:cNvGrpSpPr>
            <p:nvPr/>
          </p:nvGrpSpPr>
          <p:grpSpPr bwMode="auto">
            <a:xfrm>
              <a:off x="7598" y="3516"/>
              <a:ext cx="15" cy="44"/>
              <a:chOff x="7598" y="3516"/>
              <a:chExt cx="15" cy="44"/>
            </a:xfrm>
          </p:grpSpPr>
          <p:sp>
            <p:nvSpPr>
              <p:cNvPr id="202" name="Line 202"/>
              <p:cNvSpPr>
                <a:spLocks noChangeAspect="1" noChangeShapeType="1"/>
              </p:cNvSpPr>
              <p:nvPr/>
            </p:nvSpPr>
            <p:spPr bwMode="auto">
              <a:xfrm flipH="1">
                <a:off x="7598" y="3516"/>
                <a:ext cx="8" cy="22"/>
              </a:xfrm>
              <a:prstGeom prst="line">
                <a:avLst/>
              </a:prstGeom>
              <a:noFill/>
              <a:ln w="4445">
                <a:solidFill>
                  <a:srgbClr val="000000"/>
                </a:solidFill>
                <a:round/>
                <a:headEnd/>
                <a:tailEnd/>
              </a:ln>
            </p:spPr>
            <p:txBody>
              <a:bodyPr/>
              <a:lstStyle/>
              <a:p>
                <a:endParaRPr lang="en-US"/>
              </a:p>
            </p:txBody>
          </p:sp>
          <p:sp>
            <p:nvSpPr>
              <p:cNvPr id="203" name="Line 203"/>
              <p:cNvSpPr>
                <a:spLocks noChangeAspect="1" noChangeShapeType="1"/>
              </p:cNvSpPr>
              <p:nvPr/>
            </p:nvSpPr>
            <p:spPr bwMode="auto">
              <a:xfrm>
                <a:off x="7598" y="3538"/>
                <a:ext cx="3" cy="19"/>
              </a:xfrm>
              <a:prstGeom prst="line">
                <a:avLst/>
              </a:prstGeom>
              <a:noFill/>
              <a:ln w="4445">
                <a:solidFill>
                  <a:srgbClr val="000000"/>
                </a:solidFill>
                <a:round/>
                <a:headEnd/>
                <a:tailEnd/>
              </a:ln>
            </p:spPr>
            <p:txBody>
              <a:bodyPr/>
              <a:lstStyle/>
              <a:p>
                <a:endParaRPr lang="en-US"/>
              </a:p>
            </p:txBody>
          </p:sp>
          <p:sp>
            <p:nvSpPr>
              <p:cNvPr id="204" name="Line 204"/>
              <p:cNvSpPr>
                <a:spLocks noChangeAspect="1" noChangeShapeType="1"/>
              </p:cNvSpPr>
              <p:nvPr/>
            </p:nvSpPr>
            <p:spPr bwMode="auto">
              <a:xfrm>
                <a:off x="7598" y="3557"/>
                <a:ext cx="8" cy="3"/>
              </a:xfrm>
              <a:prstGeom prst="line">
                <a:avLst/>
              </a:prstGeom>
              <a:noFill/>
              <a:ln w="4445">
                <a:solidFill>
                  <a:srgbClr val="000000"/>
                </a:solidFill>
                <a:round/>
                <a:headEnd/>
                <a:tailEnd/>
              </a:ln>
            </p:spPr>
            <p:txBody>
              <a:bodyPr/>
              <a:lstStyle/>
              <a:p>
                <a:endParaRPr lang="en-US"/>
              </a:p>
            </p:txBody>
          </p:sp>
          <p:sp>
            <p:nvSpPr>
              <p:cNvPr id="205" name="Line 205"/>
              <p:cNvSpPr>
                <a:spLocks noChangeAspect="1" noChangeShapeType="1"/>
              </p:cNvSpPr>
              <p:nvPr/>
            </p:nvSpPr>
            <p:spPr bwMode="auto">
              <a:xfrm flipV="1">
                <a:off x="7606" y="3516"/>
                <a:ext cx="7" cy="41"/>
              </a:xfrm>
              <a:prstGeom prst="line">
                <a:avLst/>
              </a:prstGeom>
              <a:noFill/>
              <a:ln w="4445">
                <a:solidFill>
                  <a:srgbClr val="000000"/>
                </a:solidFill>
                <a:round/>
                <a:headEnd/>
                <a:tailEnd/>
              </a:ln>
            </p:spPr>
            <p:txBody>
              <a:bodyPr/>
              <a:lstStyle/>
              <a:p>
                <a:endParaRPr lang="en-US"/>
              </a:p>
            </p:txBody>
          </p:sp>
          <p:sp>
            <p:nvSpPr>
              <p:cNvPr id="206" name="Line 206"/>
              <p:cNvSpPr>
                <a:spLocks noChangeAspect="1" noChangeShapeType="1"/>
              </p:cNvSpPr>
              <p:nvPr/>
            </p:nvSpPr>
            <p:spPr bwMode="auto">
              <a:xfrm flipH="1">
                <a:off x="7606" y="3516"/>
                <a:ext cx="7" cy="3"/>
              </a:xfrm>
              <a:prstGeom prst="line">
                <a:avLst/>
              </a:prstGeom>
              <a:noFill/>
              <a:ln w="4445">
                <a:solidFill>
                  <a:srgbClr val="000000"/>
                </a:solidFill>
                <a:round/>
                <a:headEnd/>
                <a:tailEnd/>
              </a:ln>
            </p:spPr>
            <p:txBody>
              <a:bodyPr/>
              <a:lstStyle/>
              <a:p>
                <a:endParaRPr lang="en-US"/>
              </a:p>
            </p:txBody>
          </p:sp>
        </p:grpSp>
        <p:sp>
          <p:nvSpPr>
            <p:cNvPr id="158" name="Line 207"/>
            <p:cNvSpPr>
              <a:spLocks noChangeAspect="1" noChangeShapeType="1"/>
            </p:cNvSpPr>
            <p:nvPr/>
          </p:nvSpPr>
          <p:spPr bwMode="auto">
            <a:xfrm>
              <a:off x="7598" y="3545"/>
              <a:ext cx="8" cy="5"/>
            </a:xfrm>
            <a:prstGeom prst="line">
              <a:avLst/>
            </a:prstGeom>
            <a:noFill/>
            <a:ln w="4445">
              <a:solidFill>
                <a:srgbClr val="000000"/>
              </a:solidFill>
              <a:round/>
              <a:headEnd/>
              <a:tailEnd/>
            </a:ln>
          </p:spPr>
          <p:txBody>
            <a:bodyPr/>
            <a:lstStyle/>
            <a:p>
              <a:endParaRPr lang="en-US"/>
            </a:p>
          </p:txBody>
        </p:sp>
        <p:sp>
          <p:nvSpPr>
            <p:cNvPr id="159" name="Line 208"/>
            <p:cNvSpPr>
              <a:spLocks noChangeAspect="1" noChangeShapeType="1"/>
            </p:cNvSpPr>
            <p:nvPr/>
          </p:nvSpPr>
          <p:spPr bwMode="auto">
            <a:xfrm>
              <a:off x="7598" y="3545"/>
              <a:ext cx="8" cy="1"/>
            </a:xfrm>
            <a:prstGeom prst="line">
              <a:avLst/>
            </a:prstGeom>
            <a:noFill/>
            <a:ln w="4445">
              <a:solidFill>
                <a:srgbClr val="000000"/>
              </a:solidFill>
              <a:round/>
              <a:headEnd/>
              <a:tailEnd/>
            </a:ln>
          </p:spPr>
          <p:txBody>
            <a:bodyPr/>
            <a:lstStyle/>
            <a:p>
              <a:endParaRPr lang="en-US"/>
            </a:p>
          </p:txBody>
        </p:sp>
        <p:sp>
          <p:nvSpPr>
            <p:cNvPr id="160" name="Line 209"/>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1" name="Line 210"/>
            <p:cNvSpPr>
              <a:spLocks noChangeAspect="1" noChangeShapeType="1"/>
            </p:cNvSpPr>
            <p:nvPr/>
          </p:nvSpPr>
          <p:spPr bwMode="auto">
            <a:xfrm>
              <a:off x="7598" y="3538"/>
              <a:ext cx="8" cy="1"/>
            </a:xfrm>
            <a:prstGeom prst="line">
              <a:avLst/>
            </a:prstGeom>
            <a:noFill/>
            <a:ln w="4445">
              <a:solidFill>
                <a:srgbClr val="000000"/>
              </a:solidFill>
              <a:round/>
              <a:headEnd/>
              <a:tailEnd/>
            </a:ln>
          </p:spPr>
          <p:txBody>
            <a:bodyPr/>
            <a:lstStyle/>
            <a:p>
              <a:endParaRPr lang="en-US"/>
            </a:p>
          </p:txBody>
        </p:sp>
        <p:sp>
          <p:nvSpPr>
            <p:cNvPr id="162" name="Line 211"/>
            <p:cNvSpPr>
              <a:spLocks noChangeAspect="1" noChangeShapeType="1"/>
            </p:cNvSpPr>
            <p:nvPr/>
          </p:nvSpPr>
          <p:spPr bwMode="auto">
            <a:xfrm>
              <a:off x="7598" y="3538"/>
              <a:ext cx="15" cy="1"/>
            </a:xfrm>
            <a:prstGeom prst="line">
              <a:avLst/>
            </a:prstGeom>
            <a:noFill/>
            <a:ln w="4445">
              <a:solidFill>
                <a:srgbClr val="000000"/>
              </a:solidFill>
              <a:round/>
              <a:headEnd/>
              <a:tailEnd/>
            </a:ln>
          </p:spPr>
          <p:txBody>
            <a:bodyPr/>
            <a:lstStyle/>
            <a:p>
              <a:endParaRPr lang="en-US"/>
            </a:p>
          </p:txBody>
        </p:sp>
        <p:sp>
          <p:nvSpPr>
            <p:cNvPr id="163" name="Line 212"/>
            <p:cNvSpPr>
              <a:spLocks noChangeAspect="1" noChangeShapeType="1"/>
            </p:cNvSpPr>
            <p:nvPr/>
          </p:nvSpPr>
          <p:spPr bwMode="auto">
            <a:xfrm>
              <a:off x="7598" y="3531"/>
              <a:ext cx="8" cy="1"/>
            </a:xfrm>
            <a:prstGeom prst="line">
              <a:avLst/>
            </a:prstGeom>
            <a:noFill/>
            <a:ln w="4445">
              <a:solidFill>
                <a:srgbClr val="000000"/>
              </a:solidFill>
              <a:round/>
              <a:headEnd/>
              <a:tailEnd/>
            </a:ln>
          </p:spPr>
          <p:txBody>
            <a:bodyPr/>
            <a:lstStyle/>
            <a:p>
              <a:endParaRPr lang="en-US"/>
            </a:p>
          </p:txBody>
        </p:sp>
        <p:sp>
          <p:nvSpPr>
            <p:cNvPr id="164" name="Line 213"/>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5" name="Line 214"/>
            <p:cNvSpPr>
              <a:spLocks noChangeAspect="1" noChangeShapeType="1"/>
            </p:cNvSpPr>
            <p:nvPr/>
          </p:nvSpPr>
          <p:spPr bwMode="auto">
            <a:xfrm>
              <a:off x="7598" y="3524"/>
              <a:ext cx="8" cy="1"/>
            </a:xfrm>
            <a:prstGeom prst="line">
              <a:avLst/>
            </a:prstGeom>
            <a:noFill/>
            <a:ln w="4445">
              <a:solidFill>
                <a:srgbClr val="000000"/>
              </a:solidFill>
              <a:round/>
              <a:headEnd/>
              <a:tailEnd/>
            </a:ln>
          </p:spPr>
          <p:txBody>
            <a:bodyPr/>
            <a:lstStyle/>
            <a:p>
              <a:endParaRPr lang="en-US"/>
            </a:p>
          </p:txBody>
        </p:sp>
        <p:sp>
          <p:nvSpPr>
            <p:cNvPr id="166" name="Line 215"/>
            <p:cNvSpPr>
              <a:spLocks noChangeAspect="1" noChangeShapeType="1"/>
            </p:cNvSpPr>
            <p:nvPr/>
          </p:nvSpPr>
          <p:spPr bwMode="auto">
            <a:xfrm>
              <a:off x="7598" y="3516"/>
              <a:ext cx="8" cy="3"/>
            </a:xfrm>
            <a:prstGeom prst="line">
              <a:avLst/>
            </a:prstGeom>
            <a:noFill/>
            <a:ln w="4445">
              <a:solidFill>
                <a:srgbClr val="000000"/>
              </a:solidFill>
              <a:round/>
              <a:headEnd/>
              <a:tailEnd/>
            </a:ln>
          </p:spPr>
          <p:txBody>
            <a:bodyPr/>
            <a:lstStyle/>
            <a:p>
              <a:endParaRPr lang="en-US"/>
            </a:p>
          </p:txBody>
        </p:sp>
        <p:grpSp>
          <p:nvGrpSpPr>
            <p:cNvPr id="167" name="Group 216"/>
            <p:cNvGrpSpPr>
              <a:grpSpLocks noChangeAspect="1"/>
            </p:cNvGrpSpPr>
            <p:nvPr/>
          </p:nvGrpSpPr>
          <p:grpSpPr bwMode="auto">
            <a:xfrm>
              <a:off x="7625" y="3468"/>
              <a:ext cx="164" cy="27"/>
              <a:chOff x="7625" y="3468"/>
              <a:chExt cx="164" cy="27"/>
            </a:xfrm>
          </p:grpSpPr>
          <p:sp>
            <p:nvSpPr>
              <p:cNvPr id="192" name="Line 217"/>
              <p:cNvSpPr>
                <a:spLocks noChangeAspect="1" noChangeShapeType="1"/>
              </p:cNvSpPr>
              <p:nvPr/>
            </p:nvSpPr>
            <p:spPr bwMode="auto">
              <a:xfrm flipV="1">
                <a:off x="7625" y="3488"/>
                <a:ext cx="2" cy="7"/>
              </a:xfrm>
              <a:prstGeom prst="line">
                <a:avLst/>
              </a:prstGeom>
              <a:noFill/>
              <a:ln w="4445">
                <a:solidFill>
                  <a:srgbClr val="000000"/>
                </a:solidFill>
                <a:round/>
                <a:headEnd/>
                <a:tailEnd/>
              </a:ln>
            </p:spPr>
            <p:txBody>
              <a:bodyPr/>
              <a:lstStyle/>
              <a:p>
                <a:endParaRPr lang="en-US"/>
              </a:p>
            </p:txBody>
          </p:sp>
          <p:sp>
            <p:nvSpPr>
              <p:cNvPr id="193" name="Line 218"/>
              <p:cNvSpPr>
                <a:spLocks noChangeAspect="1" noChangeShapeType="1"/>
              </p:cNvSpPr>
              <p:nvPr/>
            </p:nvSpPr>
            <p:spPr bwMode="auto">
              <a:xfrm flipV="1">
                <a:off x="7625" y="3483"/>
                <a:ext cx="9" cy="5"/>
              </a:xfrm>
              <a:prstGeom prst="line">
                <a:avLst/>
              </a:prstGeom>
              <a:noFill/>
              <a:ln w="4445">
                <a:solidFill>
                  <a:srgbClr val="000000"/>
                </a:solidFill>
                <a:round/>
                <a:headEnd/>
                <a:tailEnd/>
              </a:ln>
            </p:spPr>
            <p:txBody>
              <a:bodyPr/>
              <a:lstStyle/>
              <a:p>
                <a:endParaRPr lang="en-US"/>
              </a:p>
            </p:txBody>
          </p:sp>
          <p:sp>
            <p:nvSpPr>
              <p:cNvPr id="194" name="Line 219"/>
              <p:cNvSpPr>
                <a:spLocks noChangeAspect="1" noChangeShapeType="1"/>
              </p:cNvSpPr>
              <p:nvPr/>
            </p:nvSpPr>
            <p:spPr bwMode="auto">
              <a:xfrm>
                <a:off x="7634" y="3483"/>
                <a:ext cx="1" cy="1"/>
              </a:xfrm>
              <a:prstGeom prst="line">
                <a:avLst/>
              </a:prstGeom>
              <a:noFill/>
              <a:ln w="4445">
                <a:solidFill>
                  <a:srgbClr val="000000"/>
                </a:solidFill>
                <a:round/>
                <a:headEnd/>
                <a:tailEnd/>
              </a:ln>
            </p:spPr>
            <p:txBody>
              <a:bodyPr/>
              <a:lstStyle/>
              <a:p>
                <a:endParaRPr lang="en-US"/>
              </a:p>
            </p:txBody>
          </p:sp>
          <p:sp>
            <p:nvSpPr>
              <p:cNvPr id="195" name="Line 220"/>
              <p:cNvSpPr>
                <a:spLocks noChangeAspect="1" noChangeShapeType="1"/>
              </p:cNvSpPr>
              <p:nvPr/>
            </p:nvSpPr>
            <p:spPr bwMode="auto">
              <a:xfrm>
                <a:off x="7634" y="3483"/>
                <a:ext cx="8" cy="1"/>
              </a:xfrm>
              <a:prstGeom prst="line">
                <a:avLst/>
              </a:prstGeom>
              <a:noFill/>
              <a:ln w="4445">
                <a:solidFill>
                  <a:srgbClr val="000000"/>
                </a:solidFill>
                <a:round/>
                <a:headEnd/>
                <a:tailEnd/>
              </a:ln>
            </p:spPr>
            <p:txBody>
              <a:bodyPr/>
              <a:lstStyle/>
              <a:p>
                <a:endParaRPr lang="en-US"/>
              </a:p>
            </p:txBody>
          </p:sp>
          <p:sp>
            <p:nvSpPr>
              <p:cNvPr id="196" name="Line 221"/>
              <p:cNvSpPr>
                <a:spLocks noChangeAspect="1" noChangeShapeType="1"/>
              </p:cNvSpPr>
              <p:nvPr/>
            </p:nvSpPr>
            <p:spPr bwMode="auto">
              <a:xfrm flipV="1">
                <a:off x="7642" y="3476"/>
                <a:ext cx="14" cy="7"/>
              </a:xfrm>
              <a:prstGeom prst="line">
                <a:avLst/>
              </a:prstGeom>
              <a:noFill/>
              <a:ln w="4445">
                <a:solidFill>
                  <a:srgbClr val="000000"/>
                </a:solidFill>
                <a:round/>
                <a:headEnd/>
                <a:tailEnd/>
              </a:ln>
            </p:spPr>
            <p:txBody>
              <a:bodyPr/>
              <a:lstStyle/>
              <a:p>
                <a:endParaRPr lang="en-US"/>
              </a:p>
            </p:txBody>
          </p:sp>
          <p:sp>
            <p:nvSpPr>
              <p:cNvPr id="197" name="Line 222"/>
              <p:cNvSpPr>
                <a:spLocks noChangeAspect="1" noChangeShapeType="1"/>
              </p:cNvSpPr>
              <p:nvPr/>
            </p:nvSpPr>
            <p:spPr bwMode="auto">
              <a:xfrm>
                <a:off x="7656" y="3476"/>
                <a:ext cx="12" cy="1"/>
              </a:xfrm>
              <a:prstGeom prst="line">
                <a:avLst/>
              </a:prstGeom>
              <a:noFill/>
              <a:ln w="4445">
                <a:solidFill>
                  <a:srgbClr val="000000"/>
                </a:solidFill>
                <a:round/>
                <a:headEnd/>
                <a:tailEnd/>
              </a:ln>
            </p:spPr>
            <p:txBody>
              <a:bodyPr/>
              <a:lstStyle/>
              <a:p>
                <a:endParaRPr lang="en-US"/>
              </a:p>
            </p:txBody>
          </p:sp>
          <p:sp>
            <p:nvSpPr>
              <p:cNvPr id="198" name="Line 223"/>
              <p:cNvSpPr>
                <a:spLocks noChangeAspect="1" noChangeShapeType="1"/>
              </p:cNvSpPr>
              <p:nvPr/>
            </p:nvSpPr>
            <p:spPr bwMode="auto">
              <a:xfrm flipV="1">
                <a:off x="7668" y="3468"/>
                <a:ext cx="106" cy="8"/>
              </a:xfrm>
              <a:prstGeom prst="line">
                <a:avLst/>
              </a:prstGeom>
              <a:noFill/>
              <a:ln w="4445">
                <a:solidFill>
                  <a:srgbClr val="000000"/>
                </a:solidFill>
                <a:round/>
                <a:headEnd/>
                <a:tailEnd/>
              </a:ln>
            </p:spPr>
            <p:txBody>
              <a:bodyPr/>
              <a:lstStyle/>
              <a:p>
                <a:endParaRPr lang="en-US"/>
              </a:p>
            </p:txBody>
          </p:sp>
          <p:sp>
            <p:nvSpPr>
              <p:cNvPr id="199" name="Line 224"/>
              <p:cNvSpPr>
                <a:spLocks noChangeAspect="1" noChangeShapeType="1"/>
              </p:cNvSpPr>
              <p:nvPr/>
            </p:nvSpPr>
            <p:spPr bwMode="auto">
              <a:xfrm>
                <a:off x="7774" y="3468"/>
                <a:ext cx="14" cy="15"/>
              </a:xfrm>
              <a:prstGeom prst="line">
                <a:avLst/>
              </a:prstGeom>
              <a:noFill/>
              <a:ln w="4445">
                <a:solidFill>
                  <a:srgbClr val="000000"/>
                </a:solidFill>
                <a:round/>
                <a:headEnd/>
                <a:tailEnd/>
              </a:ln>
            </p:spPr>
            <p:txBody>
              <a:bodyPr/>
              <a:lstStyle/>
              <a:p>
                <a:endParaRPr lang="en-US"/>
              </a:p>
            </p:txBody>
          </p:sp>
          <p:sp>
            <p:nvSpPr>
              <p:cNvPr id="200" name="Line 225"/>
              <p:cNvSpPr>
                <a:spLocks noChangeAspect="1" noChangeShapeType="1"/>
              </p:cNvSpPr>
              <p:nvPr/>
            </p:nvSpPr>
            <p:spPr bwMode="auto">
              <a:xfrm>
                <a:off x="7788" y="3483"/>
                <a:ext cx="1" cy="5"/>
              </a:xfrm>
              <a:prstGeom prst="line">
                <a:avLst/>
              </a:prstGeom>
              <a:noFill/>
              <a:ln w="4445">
                <a:solidFill>
                  <a:srgbClr val="000000"/>
                </a:solidFill>
                <a:round/>
                <a:headEnd/>
                <a:tailEnd/>
              </a:ln>
            </p:spPr>
            <p:txBody>
              <a:bodyPr/>
              <a:lstStyle/>
              <a:p>
                <a:endParaRPr lang="en-US"/>
              </a:p>
            </p:txBody>
          </p:sp>
          <p:sp>
            <p:nvSpPr>
              <p:cNvPr id="201" name="Line 226"/>
              <p:cNvSpPr>
                <a:spLocks noChangeAspect="1" noChangeShapeType="1"/>
              </p:cNvSpPr>
              <p:nvPr/>
            </p:nvSpPr>
            <p:spPr bwMode="auto">
              <a:xfrm>
                <a:off x="7788" y="3488"/>
                <a:ext cx="1" cy="7"/>
              </a:xfrm>
              <a:prstGeom prst="line">
                <a:avLst/>
              </a:prstGeom>
              <a:noFill/>
              <a:ln w="4445">
                <a:solidFill>
                  <a:srgbClr val="000000"/>
                </a:solidFill>
                <a:round/>
                <a:headEnd/>
                <a:tailEnd/>
              </a:ln>
            </p:spPr>
            <p:txBody>
              <a:bodyPr/>
              <a:lstStyle/>
              <a:p>
                <a:endParaRPr lang="en-US"/>
              </a:p>
            </p:txBody>
          </p:sp>
        </p:grpSp>
        <p:grpSp>
          <p:nvGrpSpPr>
            <p:cNvPr id="168" name="Group 227"/>
            <p:cNvGrpSpPr>
              <a:grpSpLocks noChangeAspect="1"/>
            </p:cNvGrpSpPr>
            <p:nvPr/>
          </p:nvGrpSpPr>
          <p:grpSpPr bwMode="auto">
            <a:xfrm>
              <a:off x="7634" y="3622"/>
              <a:ext cx="161" cy="22"/>
              <a:chOff x="7634" y="3622"/>
              <a:chExt cx="161" cy="22"/>
            </a:xfrm>
          </p:grpSpPr>
          <p:sp>
            <p:nvSpPr>
              <p:cNvPr id="182" name="Line 228"/>
              <p:cNvSpPr>
                <a:spLocks noChangeAspect="1" noChangeShapeType="1"/>
              </p:cNvSpPr>
              <p:nvPr/>
            </p:nvSpPr>
            <p:spPr bwMode="auto">
              <a:xfrm>
                <a:off x="7634" y="3622"/>
                <a:ext cx="1" cy="5"/>
              </a:xfrm>
              <a:prstGeom prst="line">
                <a:avLst/>
              </a:prstGeom>
              <a:noFill/>
              <a:ln w="4445">
                <a:solidFill>
                  <a:srgbClr val="000000"/>
                </a:solidFill>
                <a:round/>
                <a:headEnd/>
                <a:tailEnd/>
              </a:ln>
            </p:spPr>
            <p:txBody>
              <a:bodyPr/>
              <a:lstStyle/>
              <a:p>
                <a:endParaRPr lang="en-US"/>
              </a:p>
            </p:txBody>
          </p:sp>
          <p:sp>
            <p:nvSpPr>
              <p:cNvPr id="183" name="Line 229"/>
              <p:cNvSpPr>
                <a:spLocks noChangeAspect="1" noChangeShapeType="1"/>
              </p:cNvSpPr>
              <p:nvPr/>
            </p:nvSpPr>
            <p:spPr bwMode="auto">
              <a:xfrm>
                <a:off x="7634" y="3627"/>
                <a:ext cx="1" cy="2"/>
              </a:xfrm>
              <a:prstGeom prst="line">
                <a:avLst/>
              </a:prstGeom>
              <a:noFill/>
              <a:ln w="4445">
                <a:solidFill>
                  <a:srgbClr val="000000"/>
                </a:solidFill>
                <a:round/>
                <a:headEnd/>
                <a:tailEnd/>
              </a:ln>
            </p:spPr>
            <p:txBody>
              <a:bodyPr/>
              <a:lstStyle/>
              <a:p>
                <a:endParaRPr lang="en-US"/>
              </a:p>
            </p:txBody>
          </p:sp>
          <p:sp>
            <p:nvSpPr>
              <p:cNvPr id="184" name="Line 230"/>
              <p:cNvSpPr>
                <a:spLocks noChangeAspect="1" noChangeShapeType="1"/>
              </p:cNvSpPr>
              <p:nvPr/>
            </p:nvSpPr>
            <p:spPr bwMode="auto">
              <a:xfrm>
                <a:off x="7634" y="3627"/>
                <a:ext cx="8" cy="7"/>
              </a:xfrm>
              <a:prstGeom prst="line">
                <a:avLst/>
              </a:prstGeom>
              <a:noFill/>
              <a:ln w="4445">
                <a:solidFill>
                  <a:srgbClr val="000000"/>
                </a:solidFill>
                <a:round/>
                <a:headEnd/>
                <a:tailEnd/>
              </a:ln>
            </p:spPr>
            <p:txBody>
              <a:bodyPr/>
              <a:lstStyle/>
              <a:p>
                <a:endParaRPr lang="en-US"/>
              </a:p>
            </p:txBody>
          </p:sp>
          <p:sp>
            <p:nvSpPr>
              <p:cNvPr id="185" name="Line 231"/>
              <p:cNvSpPr>
                <a:spLocks noChangeAspect="1" noChangeShapeType="1"/>
              </p:cNvSpPr>
              <p:nvPr/>
            </p:nvSpPr>
            <p:spPr bwMode="auto">
              <a:xfrm>
                <a:off x="7642" y="3634"/>
                <a:ext cx="4" cy="2"/>
              </a:xfrm>
              <a:prstGeom prst="line">
                <a:avLst/>
              </a:prstGeom>
              <a:noFill/>
              <a:ln w="4445">
                <a:solidFill>
                  <a:srgbClr val="000000"/>
                </a:solidFill>
                <a:round/>
                <a:headEnd/>
                <a:tailEnd/>
              </a:ln>
            </p:spPr>
            <p:txBody>
              <a:bodyPr/>
              <a:lstStyle/>
              <a:p>
                <a:endParaRPr lang="en-US"/>
              </a:p>
            </p:txBody>
          </p:sp>
          <p:sp>
            <p:nvSpPr>
              <p:cNvPr id="186" name="Line 232"/>
              <p:cNvSpPr>
                <a:spLocks noChangeAspect="1" noChangeShapeType="1"/>
              </p:cNvSpPr>
              <p:nvPr/>
            </p:nvSpPr>
            <p:spPr bwMode="auto">
              <a:xfrm>
                <a:off x="7646" y="3634"/>
                <a:ext cx="15" cy="2"/>
              </a:xfrm>
              <a:prstGeom prst="line">
                <a:avLst/>
              </a:prstGeom>
              <a:noFill/>
              <a:ln w="4445">
                <a:solidFill>
                  <a:srgbClr val="000000"/>
                </a:solidFill>
                <a:round/>
                <a:headEnd/>
                <a:tailEnd/>
              </a:ln>
            </p:spPr>
            <p:txBody>
              <a:bodyPr/>
              <a:lstStyle/>
              <a:p>
                <a:endParaRPr lang="en-US"/>
              </a:p>
            </p:txBody>
          </p:sp>
          <p:sp>
            <p:nvSpPr>
              <p:cNvPr id="187" name="Line 233"/>
              <p:cNvSpPr>
                <a:spLocks noChangeAspect="1" noChangeShapeType="1"/>
              </p:cNvSpPr>
              <p:nvPr/>
            </p:nvSpPr>
            <p:spPr bwMode="auto">
              <a:xfrm>
                <a:off x="7661" y="3634"/>
                <a:ext cx="14" cy="7"/>
              </a:xfrm>
              <a:prstGeom prst="line">
                <a:avLst/>
              </a:prstGeom>
              <a:noFill/>
              <a:ln w="4445">
                <a:solidFill>
                  <a:srgbClr val="000000"/>
                </a:solidFill>
                <a:round/>
                <a:headEnd/>
                <a:tailEnd/>
              </a:ln>
            </p:spPr>
            <p:txBody>
              <a:bodyPr/>
              <a:lstStyle/>
              <a:p>
                <a:endParaRPr lang="en-US"/>
              </a:p>
            </p:txBody>
          </p:sp>
          <p:sp>
            <p:nvSpPr>
              <p:cNvPr id="188" name="Line 234"/>
              <p:cNvSpPr>
                <a:spLocks noChangeAspect="1" noChangeShapeType="1"/>
              </p:cNvSpPr>
              <p:nvPr/>
            </p:nvSpPr>
            <p:spPr bwMode="auto">
              <a:xfrm>
                <a:off x="7675" y="3641"/>
                <a:ext cx="106" cy="3"/>
              </a:xfrm>
              <a:prstGeom prst="line">
                <a:avLst/>
              </a:prstGeom>
              <a:noFill/>
              <a:ln w="4445">
                <a:solidFill>
                  <a:srgbClr val="000000"/>
                </a:solidFill>
                <a:round/>
                <a:headEnd/>
                <a:tailEnd/>
              </a:ln>
            </p:spPr>
            <p:txBody>
              <a:bodyPr/>
              <a:lstStyle/>
              <a:p>
                <a:endParaRPr lang="en-US"/>
              </a:p>
            </p:txBody>
          </p:sp>
          <p:sp>
            <p:nvSpPr>
              <p:cNvPr id="189" name="Line 235"/>
              <p:cNvSpPr>
                <a:spLocks noChangeAspect="1" noChangeShapeType="1"/>
              </p:cNvSpPr>
              <p:nvPr/>
            </p:nvSpPr>
            <p:spPr bwMode="auto">
              <a:xfrm flipV="1">
                <a:off x="7781" y="3634"/>
                <a:ext cx="12" cy="7"/>
              </a:xfrm>
              <a:prstGeom prst="line">
                <a:avLst/>
              </a:prstGeom>
              <a:noFill/>
              <a:ln w="4445">
                <a:solidFill>
                  <a:srgbClr val="000000"/>
                </a:solidFill>
                <a:round/>
                <a:headEnd/>
                <a:tailEnd/>
              </a:ln>
            </p:spPr>
            <p:txBody>
              <a:bodyPr/>
              <a:lstStyle/>
              <a:p>
                <a:endParaRPr lang="en-US"/>
              </a:p>
            </p:txBody>
          </p:sp>
          <p:sp>
            <p:nvSpPr>
              <p:cNvPr id="190" name="Line 236"/>
              <p:cNvSpPr>
                <a:spLocks noChangeAspect="1" noChangeShapeType="1"/>
              </p:cNvSpPr>
              <p:nvPr/>
            </p:nvSpPr>
            <p:spPr bwMode="auto">
              <a:xfrm flipV="1">
                <a:off x="7793" y="3627"/>
                <a:ext cx="2" cy="7"/>
              </a:xfrm>
              <a:prstGeom prst="line">
                <a:avLst/>
              </a:prstGeom>
              <a:noFill/>
              <a:ln w="4445">
                <a:solidFill>
                  <a:srgbClr val="000000"/>
                </a:solidFill>
                <a:round/>
                <a:headEnd/>
                <a:tailEnd/>
              </a:ln>
            </p:spPr>
            <p:txBody>
              <a:bodyPr/>
              <a:lstStyle/>
              <a:p>
                <a:endParaRPr lang="en-US"/>
              </a:p>
            </p:txBody>
          </p:sp>
          <p:sp>
            <p:nvSpPr>
              <p:cNvPr id="191" name="Line 237"/>
              <p:cNvSpPr>
                <a:spLocks noChangeAspect="1" noChangeShapeType="1"/>
              </p:cNvSpPr>
              <p:nvPr/>
            </p:nvSpPr>
            <p:spPr bwMode="auto">
              <a:xfrm flipV="1">
                <a:off x="7793" y="3622"/>
                <a:ext cx="2" cy="5"/>
              </a:xfrm>
              <a:prstGeom prst="line">
                <a:avLst/>
              </a:prstGeom>
              <a:noFill/>
              <a:ln w="4445">
                <a:solidFill>
                  <a:srgbClr val="000000"/>
                </a:solidFill>
                <a:round/>
                <a:headEnd/>
                <a:tailEnd/>
              </a:ln>
            </p:spPr>
            <p:txBody>
              <a:bodyPr/>
              <a:lstStyle/>
              <a:p>
                <a:endParaRPr lang="en-US"/>
              </a:p>
            </p:txBody>
          </p:sp>
        </p:grpSp>
        <p:grpSp>
          <p:nvGrpSpPr>
            <p:cNvPr id="169" name="Group 238"/>
            <p:cNvGrpSpPr>
              <a:grpSpLocks noChangeAspect="1"/>
            </p:cNvGrpSpPr>
            <p:nvPr/>
          </p:nvGrpSpPr>
          <p:grpSpPr bwMode="auto">
            <a:xfrm>
              <a:off x="7709" y="3468"/>
              <a:ext cx="2" cy="27"/>
              <a:chOff x="7709" y="3468"/>
              <a:chExt cx="2" cy="27"/>
            </a:xfrm>
          </p:grpSpPr>
          <p:sp>
            <p:nvSpPr>
              <p:cNvPr id="180" name="Line 239"/>
              <p:cNvSpPr>
                <a:spLocks noChangeAspect="1" noChangeShapeType="1"/>
              </p:cNvSpPr>
              <p:nvPr/>
            </p:nvSpPr>
            <p:spPr bwMode="auto">
              <a:xfrm>
                <a:off x="7709" y="3468"/>
                <a:ext cx="2" cy="15"/>
              </a:xfrm>
              <a:prstGeom prst="line">
                <a:avLst/>
              </a:prstGeom>
              <a:noFill/>
              <a:ln w="4445">
                <a:solidFill>
                  <a:srgbClr val="000000"/>
                </a:solidFill>
                <a:round/>
                <a:headEnd/>
                <a:tailEnd/>
              </a:ln>
            </p:spPr>
            <p:txBody>
              <a:bodyPr/>
              <a:lstStyle/>
              <a:p>
                <a:endParaRPr lang="en-US"/>
              </a:p>
            </p:txBody>
          </p:sp>
          <p:sp>
            <p:nvSpPr>
              <p:cNvPr id="181" name="Line 240"/>
              <p:cNvSpPr>
                <a:spLocks noChangeAspect="1" noChangeShapeType="1"/>
              </p:cNvSpPr>
              <p:nvPr/>
            </p:nvSpPr>
            <p:spPr bwMode="auto">
              <a:xfrm>
                <a:off x="7709" y="3483"/>
                <a:ext cx="2" cy="12"/>
              </a:xfrm>
              <a:prstGeom prst="line">
                <a:avLst/>
              </a:prstGeom>
              <a:noFill/>
              <a:ln w="4445">
                <a:solidFill>
                  <a:srgbClr val="000000"/>
                </a:solidFill>
                <a:round/>
                <a:headEnd/>
                <a:tailEnd/>
              </a:ln>
            </p:spPr>
            <p:txBody>
              <a:bodyPr/>
              <a:lstStyle/>
              <a:p>
                <a:endParaRPr lang="en-US"/>
              </a:p>
            </p:txBody>
          </p:sp>
        </p:grpSp>
        <p:grpSp>
          <p:nvGrpSpPr>
            <p:cNvPr id="170" name="Group 241"/>
            <p:cNvGrpSpPr>
              <a:grpSpLocks noChangeAspect="1"/>
            </p:cNvGrpSpPr>
            <p:nvPr/>
          </p:nvGrpSpPr>
          <p:grpSpPr bwMode="auto">
            <a:xfrm>
              <a:off x="7718" y="3622"/>
              <a:ext cx="1" cy="19"/>
              <a:chOff x="7718" y="3622"/>
              <a:chExt cx="1" cy="19"/>
            </a:xfrm>
          </p:grpSpPr>
          <p:sp>
            <p:nvSpPr>
              <p:cNvPr id="178" name="Line 242"/>
              <p:cNvSpPr>
                <a:spLocks noChangeAspect="1" noChangeShapeType="1"/>
              </p:cNvSpPr>
              <p:nvPr/>
            </p:nvSpPr>
            <p:spPr bwMode="auto">
              <a:xfrm>
                <a:off x="7718" y="3622"/>
                <a:ext cx="1" cy="12"/>
              </a:xfrm>
              <a:prstGeom prst="line">
                <a:avLst/>
              </a:prstGeom>
              <a:noFill/>
              <a:ln w="4445">
                <a:solidFill>
                  <a:srgbClr val="000000"/>
                </a:solidFill>
                <a:round/>
                <a:headEnd/>
                <a:tailEnd/>
              </a:ln>
            </p:spPr>
            <p:txBody>
              <a:bodyPr/>
              <a:lstStyle/>
              <a:p>
                <a:endParaRPr lang="en-US"/>
              </a:p>
            </p:txBody>
          </p:sp>
          <p:sp>
            <p:nvSpPr>
              <p:cNvPr id="179" name="Line 243"/>
              <p:cNvSpPr>
                <a:spLocks noChangeAspect="1" noChangeShapeType="1"/>
              </p:cNvSpPr>
              <p:nvPr/>
            </p:nvSpPr>
            <p:spPr bwMode="auto">
              <a:xfrm>
                <a:off x="7718" y="3634"/>
                <a:ext cx="1" cy="7"/>
              </a:xfrm>
              <a:prstGeom prst="line">
                <a:avLst/>
              </a:prstGeom>
              <a:noFill/>
              <a:ln w="4445">
                <a:solidFill>
                  <a:srgbClr val="000000"/>
                </a:solidFill>
                <a:round/>
                <a:headEnd/>
                <a:tailEnd/>
              </a:ln>
            </p:spPr>
            <p:txBody>
              <a:bodyPr/>
              <a:lstStyle/>
              <a:p>
                <a:endParaRPr lang="en-US"/>
              </a:p>
            </p:txBody>
          </p:sp>
        </p:grpSp>
        <p:grpSp>
          <p:nvGrpSpPr>
            <p:cNvPr id="171" name="Group 244"/>
            <p:cNvGrpSpPr>
              <a:grpSpLocks noChangeAspect="1"/>
            </p:cNvGrpSpPr>
            <p:nvPr/>
          </p:nvGrpSpPr>
          <p:grpSpPr bwMode="auto">
            <a:xfrm>
              <a:off x="7634" y="3476"/>
              <a:ext cx="137" cy="158"/>
              <a:chOff x="7634" y="3476"/>
              <a:chExt cx="137" cy="158"/>
            </a:xfrm>
          </p:grpSpPr>
          <p:sp>
            <p:nvSpPr>
              <p:cNvPr id="172" name="Freeform 245"/>
              <p:cNvSpPr>
                <a:spLocks noChangeAspect="1"/>
              </p:cNvSpPr>
              <p:nvPr/>
            </p:nvSpPr>
            <p:spPr bwMode="auto">
              <a:xfrm>
                <a:off x="7642" y="3622"/>
                <a:ext cx="67" cy="12"/>
              </a:xfrm>
              <a:custGeom>
                <a:avLst/>
                <a:gdLst>
                  <a:gd name="T0" fmla="*/ 62 w 67"/>
                  <a:gd name="T1" fmla="*/ 0 h 12"/>
                  <a:gd name="T2" fmla="*/ 67 w 67"/>
                  <a:gd name="T3" fmla="*/ 12 h 12"/>
                  <a:gd name="T4" fmla="*/ 26 w 67"/>
                  <a:gd name="T5" fmla="*/ 12 h 12"/>
                  <a:gd name="T6" fmla="*/ 0 w 67"/>
                  <a:gd name="T7" fmla="*/ 5 h 12"/>
                  <a:gd name="T8" fmla="*/ 0 w 67"/>
                  <a:gd name="T9" fmla="*/ 0 h 12"/>
                  <a:gd name="T10" fmla="*/ 62 w 67"/>
                  <a:gd name="T11" fmla="*/ 0 h 12"/>
                  <a:gd name="T12" fmla="*/ 0 60000 65536"/>
                  <a:gd name="T13" fmla="*/ 0 60000 65536"/>
                  <a:gd name="T14" fmla="*/ 0 60000 65536"/>
                  <a:gd name="T15" fmla="*/ 0 60000 65536"/>
                  <a:gd name="T16" fmla="*/ 0 60000 65536"/>
                  <a:gd name="T17" fmla="*/ 0 60000 65536"/>
                  <a:gd name="T18" fmla="*/ 0 w 67"/>
                  <a:gd name="T19" fmla="*/ 0 h 12"/>
                  <a:gd name="T20" fmla="*/ 67 w 6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7" h="12">
                    <a:moveTo>
                      <a:pt x="62" y="0"/>
                    </a:moveTo>
                    <a:lnTo>
                      <a:pt x="67" y="12"/>
                    </a:lnTo>
                    <a:lnTo>
                      <a:pt x="26" y="12"/>
                    </a:lnTo>
                    <a:lnTo>
                      <a:pt x="0" y="5"/>
                    </a:lnTo>
                    <a:lnTo>
                      <a:pt x="0" y="0"/>
                    </a:lnTo>
                    <a:lnTo>
                      <a:pt x="62" y="0"/>
                    </a:lnTo>
                    <a:close/>
                  </a:path>
                </a:pathLst>
              </a:custGeom>
              <a:solidFill>
                <a:srgbClr val="CCFFFF"/>
              </a:solidFill>
              <a:ln w="4445">
                <a:solidFill>
                  <a:srgbClr val="000000"/>
                </a:solidFill>
                <a:prstDash val="solid"/>
                <a:round/>
                <a:headEnd/>
                <a:tailEnd/>
              </a:ln>
            </p:spPr>
            <p:txBody>
              <a:bodyPr/>
              <a:lstStyle/>
              <a:p>
                <a:endParaRPr lang="en-US"/>
              </a:p>
            </p:txBody>
          </p:sp>
          <p:sp>
            <p:nvSpPr>
              <p:cNvPr id="173" name="Freeform 246"/>
              <p:cNvSpPr>
                <a:spLocks noChangeAspect="1"/>
              </p:cNvSpPr>
              <p:nvPr/>
            </p:nvSpPr>
            <p:spPr bwMode="auto">
              <a:xfrm>
                <a:off x="7704" y="3615"/>
                <a:ext cx="53" cy="12"/>
              </a:xfrm>
              <a:custGeom>
                <a:avLst/>
                <a:gdLst>
                  <a:gd name="T0" fmla="*/ 0 w 53"/>
                  <a:gd name="T1" fmla="*/ 0 h 12"/>
                  <a:gd name="T2" fmla="*/ 5 w 53"/>
                  <a:gd name="T3" fmla="*/ 12 h 12"/>
                  <a:gd name="T4" fmla="*/ 48 w 53"/>
                  <a:gd name="T5" fmla="*/ 12 h 12"/>
                  <a:gd name="T6" fmla="*/ 53 w 53"/>
                  <a:gd name="T7" fmla="*/ 0 h 12"/>
                  <a:gd name="T8" fmla="*/ 0 w 53"/>
                  <a:gd name="T9" fmla="*/ 0 h 12"/>
                  <a:gd name="T10" fmla="*/ 0 60000 65536"/>
                  <a:gd name="T11" fmla="*/ 0 60000 65536"/>
                  <a:gd name="T12" fmla="*/ 0 60000 65536"/>
                  <a:gd name="T13" fmla="*/ 0 60000 65536"/>
                  <a:gd name="T14" fmla="*/ 0 60000 65536"/>
                  <a:gd name="T15" fmla="*/ 0 w 53"/>
                  <a:gd name="T16" fmla="*/ 0 h 12"/>
                  <a:gd name="T17" fmla="*/ 53 w 53"/>
                  <a:gd name="T18" fmla="*/ 12 h 12"/>
                </a:gdLst>
                <a:ahLst/>
                <a:cxnLst>
                  <a:cxn ang="T10">
                    <a:pos x="T0" y="T1"/>
                  </a:cxn>
                  <a:cxn ang="T11">
                    <a:pos x="T2" y="T3"/>
                  </a:cxn>
                  <a:cxn ang="T12">
                    <a:pos x="T4" y="T5"/>
                  </a:cxn>
                  <a:cxn ang="T13">
                    <a:pos x="T6" y="T7"/>
                  </a:cxn>
                  <a:cxn ang="T14">
                    <a:pos x="T8" y="T9"/>
                  </a:cxn>
                </a:cxnLst>
                <a:rect l="T15" t="T16" r="T17" b="T18"/>
                <a:pathLst>
                  <a:path w="53" h="12">
                    <a:moveTo>
                      <a:pt x="0" y="0"/>
                    </a:moveTo>
                    <a:lnTo>
                      <a:pt x="5" y="12"/>
                    </a:lnTo>
                    <a:lnTo>
                      <a:pt x="48" y="12"/>
                    </a:lnTo>
                    <a:lnTo>
                      <a:pt x="53" y="0"/>
                    </a:lnTo>
                    <a:lnTo>
                      <a:pt x="0" y="0"/>
                    </a:lnTo>
                    <a:close/>
                  </a:path>
                </a:pathLst>
              </a:custGeom>
              <a:solidFill>
                <a:srgbClr val="CCFFFF"/>
              </a:solidFill>
              <a:ln w="4445">
                <a:solidFill>
                  <a:srgbClr val="000000"/>
                </a:solidFill>
                <a:prstDash val="solid"/>
                <a:round/>
                <a:headEnd/>
                <a:tailEnd/>
              </a:ln>
            </p:spPr>
            <p:txBody>
              <a:bodyPr/>
              <a:lstStyle/>
              <a:p>
                <a:endParaRPr lang="en-US"/>
              </a:p>
            </p:txBody>
          </p:sp>
          <p:sp>
            <p:nvSpPr>
              <p:cNvPr id="174" name="Freeform 247"/>
              <p:cNvSpPr>
                <a:spLocks noChangeAspect="1"/>
              </p:cNvSpPr>
              <p:nvPr/>
            </p:nvSpPr>
            <p:spPr bwMode="auto">
              <a:xfrm>
                <a:off x="7752" y="3615"/>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sp>
            <p:nvSpPr>
              <p:cNvPr id="175" name="Freeform 248"/>
              <p:cNvSpPr>
                <a:spLocks noChangeAspect="1"/>
              </p:cNvSpPr>
              <p:nvPr/>
            </p:nvSpPr>
            <p:spPr bwMode="auto">
              <a:xfrm>
                <a:off x="7634" y="3483"/>
                <a:ext cx="70" cy="12"/>
              </a:xfrm>
              <a:custGeom>
                <a:avLst/>
                <a:gdLst>
                  <a:gd name="T0" fmla="*/ 70 w 70"/>
                  <a:gd name="T1" fmla="*/ 12 h 12"/>
                  <a:gd name="T2" fmla="*/ 70 w 70"/>
                  <a:gd name="T3" fmla="*/ 0 h 12"/>
                  <a:gd name="T4" fmla="*/ 22 w 70"/>
                  <a:gd name="T5" fmla="*/ 0 h 12"/>
                  <a:gd name="T6" fmla="*/ 0 w 70"/>
                  <a:gd name="T7" fmla="*/ 5 h 12"/>
                  <a:gd name="T8" fmla="*/ 0 w 70"/>
                  <a:gd name="T9" fmla="*/ 12 h 12"/>
                  <a:gd name="T10" fmla="*/ 70 w 70"/>
                  <a:gd name="T11" fmla="*/ 12 h 12"/>
                  <a:gd name="T12" fmla="*/ 0 60000 65536"/>
                  <a:gd name="T13" fmla="*/ 0 60000 65536"/>
                  <a:gd name="T14" fmla="*/ 0 60000 65536"/>
                  <a:gd name="T15" fmla="*/ 0 60000 65536"/>
                  <a:gd name="T16" fmla="*/ 0 60000 65536"/>
                  <a:gd name="T17" fmla="*/ 0 60000 65536"/>
                  <a:gd name="T18" fmla="*/ 0 w 70"/>
                  <a:gd name="T19" fmla="*/ 0 h 12"/>
                  <a:gd name="T20" fmla="*/ 70 w 7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0" h="12">
                    <a:moveTo>
                      <a:pt x="70" y="12"/>
                    </a:moveTo>
                    <a:lnTo>
                      <a:pt x="70" y="0"/>
                    </a:lnTo>
                    <a:lnTo>
                      <a:pt x="22" y="0"/>
                    </a:lnTo>
                    <a:lnTo>
                      <a:pt x="0" y="5"/>
                    </a:lnTo>
                    <a:lnTo>
                      <a:pt x="0" y="12"/>
                    </a:lnTo>
                    <a:lnTo>
                      <a:pt x="70" y="12"/>
                    </a:lnTo>
                    <a:close/>
                  </a:path>
                </a:pathLst>
              </a:custGeom>
              <a:solidFill>
                <a:srgbClr val="CCFFFF"/>
              </a:solidFill>
              <a:ln w="4445">
                <a:solidFill>
                  <a:srgbClr val="000000"/>
                </a:solidFill>
                <a:prstDash val="solid"/>
                <a:round/>
                <a:headEnd/>
                <a:tailEnd/>
              </a:ln>
            </p:spPr>
            <p:txBody>
              <a:bodyPr/>
              <a:lstStyle/>
              <a:p>
                <a:endParaRPr lang="en-US"/>
              </a:p>
            </p:txBody>
          </p:sp>
          <p:sp>
            <p:nvSpPr>
              <p:cNvPr id="176" name="Freeform 249"/>
              <p:cNvSpPr>
                <a:spLocks noChangeAspect="1"/>
              </p:cNvSpPr>
              <p:nvPr/>
            </p:nvSpPr>
            <p:spPr bwMode="auto">
              <a:xfrm>
                <a:off x="7704" y="3476"/>
                <a:ext cx="48" cy="12"/>
              </a:xfrm>
              <a:custGeom>
                <a:avLst/>
                <a:gdLst>
                  <a:gd name="T0" fmla="*/ 0 w 48"/>
                  <a:gd name="T1" fmla="*/ 12 h 12"/>
                  <a:gd name="T2" fmla="*/ 0 w 48"/>
                  <a:gd name="T3" fmla="*/ 0 h 12"/>
                  <a:gd name="T4" fmla="*/ 41 w 48"/>
                  <a:gd name="T5" fmla="*/ 0 h 12"/>
                  <a:gd name="T6" fmla="*/ 48 w 48"/>
                  <a:gd name="T7" fmla="*/ 12 h 12"/>
                  <a:gd name="T8" fmla="*/ 0 w 48"/>
                  <a:gd name="T9" fmla="*/ 12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12"/>
                    </a:moveTo>
                    <a:lnTo>
                      <a:pt x="0" y="0"/>
                    </a:lnTo>
                    <a:lnTo>
                      <a:pt x="41" y="0"/>
                    </a:lnTo>
                    <a:lnTo>
                      <a:pt x="48" y="12"/>
                    </a:lnTo>
                    <a:lnTo>
                      <a:pt x="0" y="12"/>
                    </a:lnTo>
                    <a:close/>
                  </a:path>
                </a:pathLst>
              </a:custGeom>
              <a:solidFill>
                <a:srgbClr val="CCFFFF"/>
              </a:solidFill>
              <a:ln w="4445">
                <a:solidFill>
                  <a:srgbClr val="000000"/>
                </a:solidFill>
                <a:prstDash val="solid"/>
                <a:round/>
                <a:headEnd/>
                <a:tailEnd/>
              </a:ln>
            </p:spPr>
            <p:txBody>
              <a:bodyPr/>
              <a:lstStyle/>
              <a:p>
                <a:endParaRPr lang="en-US"/>
              </a:p>
            </p:txBody>
          </p:sp>
          <p:sp>
            <p:nvSpPr>
              <p:cNvPr id="177" name="Freeform 250"/>
              <p:cNvSpPr>
                <a:spLocks noChangeAspect="1"/>
              </p:cNvSpPr>
              <p:nvPr/>
            </p:nvSpPr>
            <p:spPr bwMode="auto">
              <a:xfrm flipH="1">
                <a:off x="7752" y="3476"/>
                <a:ext cx="19" cy="12"/>
              </a:xfrm>
              <a:custGeom>
                <a:avLst/>
                <a:gdLst>
                  <a:gd name="T0" fmla="*/ 5 w 19"/>
                  <a:gd name="T1" fmla="*/ 0 h 12"/>
                  <a:gd name="T2" fmla="*/ 0 w 19"/>
                  <a:gd name="T3" fmla="*/ 12 h 12"/>
                  <a:gd name="T4" fmla="*/ 5 w 19"/>
                  <a:gd name="T5" fmla="*/ 12 h 12"/>
                  <a:gd name="T6" fmla="*/ 19 w 19"/>
                  <a:gd name="T7" fmla="*/ 0 h 12"/>
                  <a:gd name="T8" fmla="*/ 5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5" y="0"/>
                    </a:moveTo>
                    <a:lnTo>
                      <a:pt x="0" y="12"/>
                    </a:lnTo>
                    <a:lnTo>
                      <a:pt x="5" y="12"/>
                    </a:lnTo>
                    <a:lnTo>
                      <a:pt x="19" y="0"/>
                    </a:lnTo>
                    <a:lnTo>
                      <a:pt x="5" y="0"/>
                    </a:lnTo>
                    <a:close/>
                  </a:path>
                </a:pathLst>
              </a:custGeom>
              <a:solidFill>
                <a:srgbClr val="CCFFFF"/>
              </a:solidFill>
              <a:ln w="4445">
                <a:solidFill>
                  <a:srgbClr val="000000"/>
                </a:solidFill>
                <a:prstDash val="solid"/>
                <a:round/>
                <a:headEnd/>
                <a:tailEnd/>
              </a:ln>
            </p:spPr>
            <p:txBody>
              <a:bodyPr/>
              <a:lstStyle/>
              <a:p>
                <a:endParaRPr lang="en-US"/>
              </a:p>
            </p:txBody>
          </p:sp>
        </p:grpSp>
      </p:grpSp>
      <p:sp>
        <p:nvSpPr>
          <p:cNvPr id="253" name="Line 251"/>
          <p:cNvSpPr>
            <a:spLocks noChangeShapeType="1"/>
          </p:cNvSpPr>
          <p:nvPr/>
        </p:nvSpPr>
        <p:spPr bwMode="auto">
          <a:xfrm>
            <a:off x="469257" y="2642815"/>
            <a:ext cx="8216900" cy="0"/>
          </a:xfrm>
          <a:prstGeom prst="line">
            <a:avLst/>
          </a:prstGeom>
          <a:noFill/>
          <a:ln w="25400">
            <a:solidFill>
              <a:schemeClr val="tx1"/>
            </a:solidFill>
            <a:round/>
            <a:headEnd/>
            <a:tailEnd/>
          </a:ln>
        </p:spPr>
        <p:txBody>
          <a:bodyPr/>
          <a:lstStyle/>
          <a:p>
            <a:endParaRPr lang="en-US"/>
          </a:p>
        </p:txBody>
      </p:sp>
      <p:sp>
        <p:nvSpPr>
          <p:cNvPr id="254" name="Line 252"/>
          <p:cNvSpPr>
            <a:spLocks noChangeShapeType="1"/>
          </p:cNvSpPr>
          <p:nvPr/>
        </p:nvSpPr>
        <p:spPr bwMode="auto">
          <a:xfrm>
            <a:off x="443857" y="4014415"/>
            <a:ext cx="8216900" cy="0"/>
          </a:xfrm>
          <a:prstGeom prst="line">
            <a:avLst/>
          </a:prstGeom>
          <a:noFill/>
          <a:ln w="25400">
            <a:solidFill>
              <a:schemeClr val="tx1"/>
            </a:solidFill>
            <a:round/>
            <a:headEnd/>
            <a:tailEnd/>
          </a:ln>
        </p:spPr>
        <p:txBody>
          <a:bodyPr/>
          <a:lstStyle/>
          <a:p>
            <a:endParaRPr lang="en-US"/>
          </a:p>
        </p:txBody>
      </p:sp>
      <p:sp>
        <p:nvSpPr>
          <p:cNvPr id="255" name="Line 253"/>
          <p:cNvSpPr>
            <a:spLocks noChangeShapeType="1"/>
          </p:cNvSpPr>
          <p:nvPr/>
        </p:nvSpPr>
        <p:spPr bwMode="auto">
          <a:xfrm>
            <a:off x="456557" y="3341315"/>
            <a:ext cx="8216900" cy="0"/>
          </a:xfrm>
          <a:prstGeom prst="line">
            <a:avLst/>
          </a:prstGeom>
          <a:noFill/>
          <a:ln w="25400">
            <a:solidFill>
              <a:schemeClr val="tx1"/>
            </a:solidFill>
            <a:prstDash val="dash"/>
            <a:round/>
            <a:headEnd/>
            <a:tailEnd/>
          </a:ln>
        </p:spPr>
        <p:txBody>
          <a:bodyPr/>
          <a:lstStyle/>
          <a:p>
            <a:endParaRPr lang="en-US"/>
          </a:p>
        </p:txBody>
      </p:sp>
      <p:sp>
        <p:nvSpPr>
          <p:cNvPr id="256" name="Line 254"/>
          <p:cNvSpPr>
            <a:spLocks noChangeShapeType="1"/>
          </p:cNvSpPr>
          <p:nvPr/>
        </p:nvSpPr>
        <p:spPr bwMode="auto">
          <a:xfrm flipV="1">
            <a:off x="1574157" y="2947615"/>
            <a:ext cx="6011863" cy="0"/>
          </a:xfrm>
          <a:prstGeom prst="line">
            <a:avLst/>
          </a:prstGeom>
          <a:noFill/>
          <a:ln w="9525">
            <a:solidFill>
              <a:srgbClr val="0000FF"/>
            </a:solidFill>
            <a:round/>
            <a:headEnd/>
            <a:tailEnd type="triangle" w="med" len="med"/>
          </a:ln>
        </p:spPr>
        <p:txBody>
          <a:bodyPr/>
          <a:lstStyle/>
          <a:p>
            <a:endParaRPr lang="en-US"/>
          </a:p>
        </p:txBody>
      </p:sp>
      <p:sp>
        <p:nvSpPr>
          <p:cNvPr id="257" name="Line 255"/>
          <p:cNvSpPr>
            <a:spLocks noChangeShapeType="1"/>
          </p:cNvSpPr>
          <p:nvPr/>
        </p:nvSpPr>
        <p:spPr bwMode="auto">
          <a:xfrm>
            <a:off x="1574157" y="3176215"/>
            <a:ext cx="5999163" cy="0"/>
          </a:xfrm>
          <a:prstGeom prst="line">
            <a:avLst/>
          </a:prstGeom>
          <a:noFill/>
          <a:ln w="9525">
            <a:solidFill>
              <a:srgbClr val="0000FF"/>
            </a:solidFill>
            <a:round/>
            <a:headEnd type="triangle" w="med" len="med"/>
            <a:tailEnd/>
          </a:ln>
        </p:spPr>
        <p:txBody>
          <a:bodyPr/>
          <a:lstStyle/>
          <a:p>
            <a:endParaRPr lang="en-US"/>
          </a:p>
        </p:txBody>
      </p:sp>
      <p:sp>
        <p:nvSpPr>
          <p:cNvPr id="258" name="Text Box 256"/>
          <p:cNvSpPr txBox="1">
            <a:spLocks noChangeArrowheads="1"/>
          </p:cNvSpPr>
          <p:nvPr/>
        </p:nvSpPr>
        <p:spPr bwMode="auto">
          <a:xfrm>
            <a:off x="2286000" y="2590800"/>
            <a:ext cx="3962400" cy="289298"/>
          </a:xfrm>
          <a:prstGeom prst="rect">
            <a:avLst/>
          </a:prstGeom>
          <a:noFill/>
          <a:ln w="9525">
            <a:noFill/>
            <a:miter lim="800000"/>
            <a:headEnd/>
            <a:tailEnd/>
          </a:ln>
        </p:spPr>
        <p:txBody>
          <a:bodyPr lIns="74981" tIns="37490" rIns="74981" bIns="37490"/>
          <a:lstStyle/>
          <a:p>
            <a:pPr marL="342900" indent="-342900" algn="ctr">
              <a:spcBef>
                <a:spcPct val="20000"/>
              </a:spcBef>
            </a:pPr>
            <a:r>
              <a:rPr lang="en-US" altLang="ja-JP" sz="2000" dirty="0">
                <a:solidFill>
                  <a:schemeClr val="accent6">
                    <a:lumMod val="60000"/>
                    <a:lumOff val="40000"/>
                  </a:schemeClr>
                </a:solidFill>
                <a:latin typeface="Arial" charset="0"/>
                <a:ea typeface="ＭＳ 明朝" pitchFamily="49" charset="-128"/>
              </a:rPr>
              <a:t>DSRC communication</a:t>
            </a:r>
            <a:endParaRPr lang="en-US" sz="2000" dirty="0">
              <a:solidFill>
                <a:schemeClr val="accent6">
                  <a:lumMod val="60000"/>
                  <a:lumOff val="40000"/>
                </a:schemeClr>
              </a:solidFill>
              <a:latin typeface="Arial" charset="0"/>
              <a:ea typeface="ＭＳ Ｐゴシック" pitchFamily="34" charset="-128"/>
            </a:endParaRPr>
          </a:p>
        </p:txBody>
      </p:sp>
      <p:sp>
        <p:nvSpPr>
          <p:cNvPr id="259" name="Line 257"/>
          <p:cNvSpPr>
            <a:spLocks noChangeShapeType="1"/>
          </p:cNvSpPr>
          <p:nvPr/>
        </p:nvSpPr>
        <p:spPr bwMode="auto">
          <a:xfrm>
            <a:off x="431157" y="4090615"/>
            <a:ext cx="8216900" cy="0"/>
          </a:xfrm>
          <a:prstGeom prst="line">
            <a:avLst/>
          </a:prstGeom>
          <a:noFill/>
          <a:ln w="25400">
            <a:solidFill>
              <a:schemeClr val="tx1"/>
            </a:solidFill>
            <a:round/>
            <a:headEnd/>
            <a:tailEnd/>
          </a:ln>
        </p:spPr>
        <p:txBody>
          <a:bodyPr/>
          <a:lstStyle/>
          <a:p>
            <a:endParaRPr lang="en-US"/>
          </a:p>
        </p:txBody>
      </p:sp>
      <p:sp>
        <p:nvSpPr>
          <p:cNvPr id="260" name="AutoShape 258"/>
          <p:cNvSpPr>
            <a:spLocks noChangeArrowheads="1"/>
          </p:cNvSpPr>
          <p:nvPr/>
        </p:nvSpPr>
        <p:spPr bwMode="auto">
          <a:xfrm>
            <a:off x="6974832" y="2936503"/>
            <a:ext cx="492125" cy="198437"/>
          </a:xfrm>
          <a:prstGeom prst="leftArrow">
            <a:avLst>
              <a:gd name="adj1" fmla="val 50000"/>
              <a:gd name="adj2" fmla="val 62000"/>
            </a:avLst>
          </a:prstGeom>
          <a:solidFill>
            <a:schemeClr val="accent1"/>
          </a:solidFill>
          <a:ln w="9525" algn="ctr">
            <a:solidFill>
              <a:schemeClr val="tx1"/>
            </a:solidFill>
            <a:miter lim="800000"/>
            <a:headEnd/>
            <a:tailEnd/>
          </a:ln>
        </p:spPr>
        <p:txBody>
          <a:bodyPr wrap="none" anchor="ctr"/>
          <a:lstStyle/>
          <a:p>
            <a:endParaRPr lang="en-US"/>
          </a:p>
        </p:txBody>
      </p:sp>
      <p:sp>
        <p:nvSpPr>
          <p:cNvPr id="261" name="Text Box 259"/>
          <p:cNvSpPr txBox="1">
            <a:spLocks noChangeArrowheads="1"/>
          </p:cNvSpPr>
          <p:nvPr/>
        </p:nvSpPr>
        <p:spPr bwMode="auto">
          <a:xfrm>
            <a:off x="649271" y="3400053"/>
            <a:ext cx="1165559" cy="584775"/>
          </a:xfrm>
          <a:prstGeom prst="rect">
            <a:avLst/>
          </a:prstGeom>
          <a:noFill/>
          <a:ln w="9525" algn="ctr">
            <a:noFill/>
            <a:miter lim="800000"/>
            <a:headEnd/>
            <a:tailEnd/>
          </a:ln>
        </p:spPr>
        <p:txBody>
          <a:bodyPr wrap="square">
            <a:spAutoFit/>
          </a:bodyPr>
          <a:lstStyle/>
          <a:p>
            <a:pPr marL="342900" indent="-342900">
              <a:spcBef>
                <a:spcPct val="20000"/>
              </a:spcBef>
            </a:pPr>
            <a:r>
              <a:rPr lang="en-US" sz="1600" b="1" dirty="0" smtClean="0">
                <a:solidFill>
                  <a:schemeClr val="tx1"/>
                </a:solidFill>
                <a:latin typeface="Arial" charset="0"/>
                <a:ea typeface="ＭＳ Ｐゴシック" pitchFamily="34" charset="-128"/>
              </a:rPr>
              <a:t>Stopped Car</a:t>
            </a:r>
            <a:endParaRPr lang="en-US" sz="1600" b="1" dirty="0">
              <a:solidFill>
                <a:schemeClr val="tx1"/>
              </a:solidFill>
              <a:latin typeface="Arial" charset="0"/>
              <a:ea typeface="ＭＳ Ｐゴシック" pitchFamily="34" charset="-128"/>
            </a:endParaRPr>
          </a:p>
        </p:txBody>
      </p:sp>
      <p:sp>
        <p:nvSpPr>
          <p:cNvPr id="262" name="Text Box 259"/>
          <p:cNvSpPr txBox="1">
            <a:spLocks noChangeArrowheads="1"/>
          </p:cNvSpPr>
          <p:nvPr/>
        </p:nvSpPr>
        <p:spPr bwMode="auto">
          <a:xfrm>
            <a:off x="7123497" y="3441144"/>
            <a:ext cx="1471707" cy="584775"/>
          </a:xfrm>
          <a:prstGeom prst="rect">
            <a:avLst/>
          </a:prstGeom>
          <a:noFill/>
          <a:ln w="9525" algn="ctr">
            <a:noFill/>
            <a:miter lim="800000"/>
            <a:headEnd/>
            <a:tailEnd/>
          </a:ln>
        </p:spPr>
        <p:txBody>
          <a:bodyPr wrap="square">
            <a:spAutoFit/>
          </a:bodyPr>
          <a:lstStyle/>
          <a:p>
            <a:pPr marL="342900" indent="-342900">
              <a:spcBef>
                <a:spcPct val="20000"/>
              </a:spcBef>
            </a:pPr>
            <a:r>
              <a:rPr lang="en-US" sz="1600" b="1" dirty="0" smtClean="0">
                <a:solidFill>
                  <a:schemeClr val="tx1"/>
                </a:solidFill>
                <a:latin typeface="Arial" charset="0"/>
                <a:ea typeface="ＭＳ Ｐゴシック" pitchFamily="34" charset="-128"/>
              </a:rPr>
              <a:t>Approaching Car</a:t>
            </a:r>
            <a:endParaRPr lang="en-US" sz="1600" b="1" dirty="0">
              <a:solidFill>
                <a:schemeClr val="tx1"/>
              </a:solidFill>
              <a:latin typeface="Arial" charset="0"/>
              <a:ea typeface="ＭＳ Ｐゴシック" pitchFamily="34" charset="-128"/>
            </a:endParaRPr>
          </a:p>
        </p:txBody>
      </p:sp>
      <p:sp>
        <p:nvSpPr>
          <p:cNvPr id="263" name="Rectangle 262"/>
          <p:cNvSpPr/>
          <p:nvPr/>
        </p:nvSpPr>
        <p:spPr>
          <a:xfrm>
            <a:off x="0" y="1828800"/>
            <a:ext cx="9144000" cy="523220"/>
          </a:xfrm>
          <a:prstGeom prst="rect">
            <a:avLst/>
          </a:prstGeom>
        </p:spPr>
        <p:txBody>
          <a:bodyPr wrap="square">
            <a:spAutoFit/>
          </a:bodyPr>
          <a:lstStyle/>
          <a:p>
            <a:pPr algn="ctr"/>
            <a:r>
              <a:rPr lang="en-US" sz="2800" b="1" dirty="0">
                <a:solidFill>
                  <a:schemeClr val="tx1"/>
                </a:solidFill>
                <a:latin typeface="Arial" pitchFamily="34" charset="0"/>
                <a:cs typeface="Arial" pitchFamily="34" charset="0"/>
              </a:rPr>
              <a:t>Forward Collision Warning (FCW)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2311</TotalTime>
  <Words>1860</Words>
  <Application>Microsoft Office PowerPoint</Application>
  <PresentationFormat>On-screen Show (4:3)</PresentationFormat>
  <Paragraphs>407</Paragraphs>
  <Slides>34</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802-11-Submission</vt:lpstr>
      <vt:lpstr>Microsoft Word 97 - 2003 Document</vt:lpstr>
      <vt:lpstr>Clip</vt:lpstr>
      <vt:lpstr>Dedicated Short Range Communication (DSRC) Applications Tutorial</vt:lpstr>
      <vt:lpstr>Abstract</vt:lpstr>
      <vt:lpstr>Agenda</vt:lpstr>
      <vt:lpstr>DSRC Mission and Purpose</vt:lpstr>
      <vt:lpstr>V2V and V2I Safety Benefits</vt:lpstr>
      <vt:lpstr>How does it work?  V2V</vt:lpstr>
      <vt:lpstr>How does it work? V2I</vt:lpstr>
      <vt:lpstr>Safety Applications – V2V</vt:lpstr>
      <vt:lpstr>V2V Safety Use Case</vt:lpstr>
      <vt:lpstr>V2V Safety Use Case</vt:lpstr>
      <vt:lpstr>V2V Safety Use Case</vt:lpstr>
      <vt:lpstr>V2V Safety Use Case</vt:lpstr>
      <vt:lpstr>V2V Safety Use Case</vt:lpstr>
      <vt:lpstr>Safety Applications – V2I </vt:lpstr>
      <vt:lpstr>Safety Use Cases: SPaT and MAP </vt:lpstr>
      <vt:lpstr>Safety Use Case: Work Zone Warning</vt:lpstr>
      <vt:lpstr>V2I Safety Use Case: Road Hazard Warning</vt:lpstr>
      <vt:lpstr>V2I Safety Use Case: (PREEMPT) (also used for Transit/Freight Priority)</vt:lpstr>
      <vt:lpstr>V2I Safety Use Case: Standardized Tolls</vt:lpstr>
      <vt:lpstr>V2I Safety Use Case: RR Grade Crossing</vt:lpstr>
      <vt:lpstr>Commercial Vehicle Applications –  V2V and V2I</vt:lpstr>
      <vt:lpstr>CVO Applications – V2V and V2I</vt:lpstr>
      <vt:lpstr>Private Applications – V2I</vt:lpstr>
      <vt:lpstr>Private Applications Use Cases – V2I</vt:lpstr>
      <vt:lpstr>V2I Safety Use Case: RSE Urban Deployment </vt:lpstr>
      <vt:lpstr>DSRC Spectrum (Channel 172)</vt:lpstr>
      <vt:lpstr>DSRC Spectrum (Channel 184)</vt:lpstr>
      <vt:lpstr>DSRC Spectrum (Channel 178 &amp; Other)</vt:lpstr>
      <vt:lpstr>DSRC and U-NII-4 Devices in 5.9 GHz Band</vt:lpstr>
      <vt:lpstr>DSRC Applications – Channel Requirements</vt:lpstr>
      <vt:lpstr>NTIA 5 GHz Report</vt:lpstr>
      <vt:lpstr>Future of DSRC</vt:lpstr>
      <vt:lpstr>Concluding Remarks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John Kenney</cp:lastModifiedBy>
  <cp:revision>38</cp:revision>
  <cp:lastPrinted>1601-01-01T00:00:00Z</cp:lastPrinted>
  <dcterms:created xsi:type="dcterms:W3CDTF">2013-05-08T17:52:04Z</dcterms:created>
  <dcterms:modified xsi:type="dcterms:W3CDTF">2013-05-13T17:54:16Z</dcterms:modified>
</cp:coreProperties>
</file>