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0"/>
  </p:notesMasterIdLst>
  <p:handoutMasterIdLst>
    <p:handoutMasterId r:id="rId81"/>
  </p:handoutMasterIdLst>
  <p:sldIdLst>
    <p:sldId id="269" r:id="rId2"/>
    <p:sldId id="278" r:id="rId3"/>
    <p:sldId id="354" r:id="rId4"/>
    <p:sldId id="355" r:id="rId5"/>
    <p:sldId id="356" r:id="rId6"/>
    <p:sldId id="357" r:id="rId7"/>
    <p:sldId id="358" r:id="rId8"/>
    <p:sldId id="359" r:id="rId9"/>
    <p:sldId id="287" r:id="rId10"/>
    <p:sldId id="1075" r:id="rId11"/>
    <p:sldId id="343" r:id="rId12"/>
    <p:sldId id="998" r:id="rId13"/>
    <p:sldId id="344" r:id="rId14"/>
    <p:sldId id="345" r:id="rId15"/>
    <p:sldId id="342" r:id="rId16"/>
    <p:sldId id="1037" r:id="rId17"/>
    <p:sldId id="1046" r:id="rId18"/>
    <p:sldId id="856" r:id="rId19"/>
    <p:sldId id="1055" r:id="rId20"/>
    <p:sldId id="1056" r:id="rId21"/>
    <p:sldId id="1057" r:id="rId22"/>
    <p:sldId id="1059" r:id="rId23"/>
    <p:sldId id="1076" r:id="rId24"/>
    <p:sldId id="1058" r:id="rId25"/>
    <p:sldId id="1060" r:id="rId26"/>
    <p:sldId id="1061" r:id="rId27"/>
    <p:sldId id="1077" r:id="rId28"/>
    <p:sldId id="1050" r:id="rId29"/>
    <p:sldId id="1053" r:id="rId30"/>
    <p:sldId id="1054" r:id="rId31"/>
    <p:sldId id="1047" r:id="rId32"/>
    <p:sldId id="1048" r:id="rId33"/>
    <p:sldId id="1049" r:id="rId34"/>
    <p:sldId id="931" r:id="rId35"/>
    <p:sldId id="978" r:id="rId36"/>
    <p:sldId id="977" r:id="rId37"/>
    <p:sldId id="1064" r:id="rId38"/>
    <p:sldId id="987" r:id="rId39"/>
    <p:sldId id="989" r:id="rId40"/>
    <p:sldId id="990" r:id="rId41"/>
    <p:sldId id="991" r:id="rId42"/>
    <p:sldId id="992" r:id="rId43"/>
    <p:sldId id="993" r:id="rId44"/>
    <p:sldId id="1015" r:id="rId45"/>
    <p:sldId id="994" r:id="rId46"/>
    <p:sldId id="995" r:id="rId47"/>
    <p:sldId id="944" r:id="rId48"/>
    <p:sldId id="1062" r:id="rId49"/>
    <p:sldId id="1066" r:id="rId50"/>
    <p:sldId id="943" r:id="rId51"/>
    <p:sldId id="1063" r:id="rId52"/>
    <p:sldId id="945" r:id="rId53"/>
    <p:sldId id="1067" r:id="rId54"/>
    <p:sldId id="949" r:id="rId55"/>
    <p:sldId id="1068" r:id="rId56"/>
    <p:sldId id="1078" r:id="rId57"/>
    <p:sldId id="1071" r:id="rId58"/>
    <p:sldId id="1073" r:id="rId59"/>
    <p:sldId id="1072" r:id="rId60"/>
    <p:sldId id="1079" r:id="rId61"/>
    <p:sldId id="985" r:id="rId62"/>
    <p:sldId id="1030" r:id="rId63"/>
    <p:sldId id="1031" r:id="rId64"/>
    <p:sldId id="1032" r:id="rId65"/>
    <p:sldId id="1033" r:id="rId66"/>
    <p:sldId id="1034" r:id="rId67"/>
    <p:sldId id="1036" r:id="rId68"/>
    <p:sldId id="952" r:id="rId69"/>
    <p:sldId id="1074" r:id="rId70"/>
    <p:sldId id="1043" r:id="rId71"/>
    <p:sldId id="1042" r:id="rId72"/>
    <p:sldId id="1069" r:id="rId73"/>
    <p:sldId id="1070" r:id="rId74"/>
    <p:sldId id="891" r:id="rId75"/>
    <p:sldId id="1040" r:id="rId76"/>
    <p:sldId id="967" r:id="rId77"/>
    <p:sldId id="619" r:id="rId78"/>
    <p:sldId id="621" r:id="rId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802.11-12/0537r0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802.11-13/0537r0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10</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802.11-13/0537r2</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3/11-13-0123-01-000m-iso-jtc1-sc6-8802-11-"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2.wmf"/><Relationship Id="rId5" Type="http://schemas.openxmlformats.org/officeDocument/2006/relationships/oleObject" Target="../embeddings/oleObject12.bin"/><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17.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20.bin"/><Relationship Id="rId4" Type="http://schemas.openxmlformats.org/officeDocument/2006/relationships/image" Target="../media/image1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chinagci.com/eng/product_index.asp" TargetMode="External"/><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boomsense.com/" TargetMode="Externa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3.wmf"/><Relationship Id="rId4"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26.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27.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May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0"/>
          <p:cNvSpPr>
            <a:spLocks noGrp="1" noChangeArrowheads="1"/>
          </p:cNvSpPr>
          <p:nvPr>
            <p:ph type="title"/>
          </p:nvPr>
        </p:nvSpPr>
        <p:spPr/>
        <p:txBody>
          <a:bodyPr/>
          <a:lstStyle/>
          <a:p>
            <a:r>
              <a:rPr lang="en-US" dirty="0" smtClean="0"/>
              <a:t>The IEEE 802 JTC1 SC has one “special” slot at the Hawaii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Q&amp;A resulting from  </a:t>
            </a:r>
            <a:r>
              <a:rPr lang="en-US" sz="1600" dirty="0" err="1" smtClean="0">
                <a:latin typeface="+mj-lt"/>
              </a:rPr>
              <a:t>Nufront</a:t>
            </a:r>
            <a:r>
              <a:rPr lang="en-US" sz="1600" dirty="0" smtClean="0">
                <a:latin typeface="+mj-lt"/>
              </a:rPr>
              <a:t> </a:t>
            </a:r>
            <a:r>
              <a:rPr lang="en-US" sz="1600" dirty="0" err="1" smtClean="0">
                <a:latin typeface="+mj-lt"/>
              </a:rPr>
              <a:t>preso</a:t>
            </a:r>
            <a:r>
              <a:rPr lang="en-US" sz="1600" dirty="0" smtClean="0">
                <a:latin typeface="+mj-lt"/>
              </a:rPr>
              <a:t> on EUHT to mid session plenary</a:t>
            </a:r>
            <a:endParaRPr lang="en-US" sz="1600" dirty="0">
              <a:latin typeface="+mj-lt"/>
            </a:endParaRPr>
          </a:p>
          <a:p>
            <a:pPr marL="180975" indent="-180975">
              <a:spcBef>
                <a:spcPts val="800"/>
              </a:spcBef>
              <a:buFont typeface="Arial" pitchFamily="34" charset="0"/>
              <a:buChar char="•"/>
              <a:defRPr/>
            </a:pPr>
            <a:r>
              <a:rPr lang="en-US" sz="1600" dirty="0">
                <a:latin typeface="+mj-lt"/>
              </a:rPr>
              <a:t>Adjourn</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16 May, AM1</a:t>
            </a:r>
            <a:endParaRPr lang="en-US" sz="1600" b="1" dirty="0">
              <a:latin typeface="+mj-lt"/>
            </a:endParaRPr>
          </a:p>
        </p:txBody>
      </p:sp>
    </p:spTree>
    <p:extLst>
      <p:ext uri="{BB962C8B-B14F-4D97-AF65-F5344CB8AC3E}">
        <p14:creationId xmlns:p14="http://schemas.microsoft.com/office/powerpoint/2010/main" val="2476478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Plenary meeting in March 2013 in </a:t>
            </a:r>
            <a:r>
              <a:rPr lang="en-AU" dirty="0" err="1" smtClean="0"/>
              <a:t>Orlando</a:t>
            </a:r>
            <a:endParaRPr lang="en-AU" dirty="0" smtClean="0"/>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 WG liaisons to SC6</a:t>
            </a:r>
          </a:p>
          <a:p>
            <a:pPr lvl="2"/>
            <a:r>
              <a:rPr lang="en-AU" dirty="0" smtClean="0"/>
              <a:t>Review latest liaisons of  802..11 Sponsor Ballot drafts</a:t>
            </a:r>
          </a:p>
          <a:p>
            <a:pPr lvl="2"/>
            <a:r>
              <a:rPr lang="en-AU" dirty="0" smtClean="0"/>
              <a:t>Review status of SC6 pre-ballots on IEEE 802.11aa/ad/</a:t>
            </a:r>
            <a:r>
              <a:rPr lang="en-AU" dirty="0" err="1" smtClean="0"/>
              <a:t>ae</a:t>
            </a:r>
            <a:endParaRPr lang="en-AU" dirty="0" smtClean="0"/>
          </a:p>
          <a:p>
            <a:pPr lvl="2"/>
            <a:r>
              <a:rPr lang="en-AU" dirty="0"/>
              <a:t>Review status of SC6  ballots on IEEE </a:t>
            </a:r>
            <a:r>
              <a:rPr lang="en-AU" dirty="0" smtClean="0"/>
              <a:t>802.1X/AE</a:t>
            </a:r>
          </a:p>
          <a:p>
            <a:pPr lvl="2"/>
            <a:r>
              <a:rPr lang="en-AU" dirty="0"/>
              <a:t>Review status of SC6 pre-ballots </a:t>
            </a:r>
            <a:r>
              <a:rPr lang="en-AU" dirty="0" smtClean="0"/>
              <a:t>on IEEE 802.1AS/AB/AR</a:t>
            </a:r>
          </a:p>
          <a:p>
            <a:pPr lvl="2"/>
            <a:r>
              <a:rPr lang="en-AU" dirty="0"/>
              <a:t>Review status of SC6 pre-ballots on IEEE </a:t>
            </a:r>
            <a:r>
              <a:rPr lang="en-AU" dirty="0" smtClean="0"/>
              <a:t>802.3-2012</a:t>
            </a:r>
          </a:p>
          <a:p>
            <a:pPr lvl="2"/>
            <a:r>
              <a:rPr lang="en-AU" dirty="0"/>
              <a:t>Review status of </a:t>
            </a:r>
            <a:r>
              <a:rPr lang="en-AU" dirty="0" smtClean="0"/>
              <a:t>proposed </a:t>
            </a:r>
            <a:r>
              <a:rPr lang="en-AU" dirty="0"/>
              <a:t>collaboration agreement</a:t>
            </a:r>
          </a:p>
          <a:p>
            <a:pPr marL="184150" lvl="2" indent="0">
              <a:buNone/>
            </a:pP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US" dirty="0" smtClean="0"/>
              <a:t>Prepare for next SC6 meeting in June in Korea</a:t>
            </a:r>
          </a:p>
          <a:p>
            <a:pPr lvl="2"/>
            <a:r>
              <a:rPr lang="en-US" dirty="0" smtClean="0"/>
              <a:t>Review final agenda </a:t>
            </a:r>
          </a:p>
          <a:p>
            <a:pPr lvl="2"/>
            <a:r>
              <a:rPr lang="en-US" dirty="0" smtClean="0"/>
              <a:t>Review status 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wireless management  and infrastructure sharing proposals</a:t>
            </a:r>
          </a:p>
          <a:p>
            <a:pPr lvl="2"/>
            <a:r>
              <a:rPr lang="en-US" dirty="0" smtClean="0"/>
              <a:t>Discuss Swiss NB report comparing 802.1X and TEPA-AC</a:t>
            </a:r>
          </a:p>
          <a:p>
            <a:pPr lvl="2"/>
            <a:r>
              <a:rPr lang="en-US" dirty="0"/>
              <a:t>Discuss Swiss NB “Explanatory Report</a:t>
            </a:r>
            <a:r>
              <a:rPr lang="en-US" dirty="0" smtClean="0"/>
              <a:t>”</a:t>
            </a:r>
          </a:p>
          <a:p>
            <a:pPr lvl="2"/>
            <a:r>
              <a:rPr lang="en-AU" dirty="0" smtClean="0"/>
              <a:t>Develop </a:t>
            </a:r>
            <a:r>
              <a:rPr lang="en-AU" dirty="0"/>
              <a:t>status information about 802.1/3/11 for </a:t>
            </a:r>
            <a:r>
              <a:rPr lang="en-AU" dirty="0" smtClean="0"/>
              <a:t>SC6</a:t>
            </a:r>
          </a:p>
          <a:p>
            <a:pPr lvl="2"/>
            <a:r>
              <a:rPr lang="en-AU" dirty="0"/>
              <a:t>Update table of status of IEEE 802 contributed ISO/IEC </a:t>
            </a:r>
            <a:r>
              <a:rPr lang="en-AU" dirty="0" smtClean="0"/>
              <a:t>documents</a:t>
            </a:r>
          </a:p>
          <a:p>
            <a:pPr lvl="1"/>
            <a:r>
              <a:rPr lang="en-AU" dirty="0" smtClean="0"/>
              <a:t>Discuss IEEE 802 sponsoring next SC6 meeting in March 2014</a:t>
            </a:r>
            <a:endParaRPr lang="en-US" dirty="0" smtClean="0"/>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12</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13</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May 2013, as documented on pages 11-12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err="1" smtClean="0"/>
              <a:t>Orlando</a:t>
            </a:r>
            <a:r>
              <a:rPr lang="en-AU" i="1" dirty="0" smtClean="0"/>
              <a:t> in Mar 2013, as documented in 11-13-0547-r0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15</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agenda has been released for the SC6/WG1 meeting in June 2013</a:t>
            </a:r>
            <a:endParaRPr lang="en-AU" dirty="0"/>
          </a:p>
        </p:txBody>
      </p:sp>
      <p:sp>
        <p:nvSpPr>
          <p:cNvPr id="3" name="Content Placeholder 2"/>
          <p:cNvSpPr>
            <a:spLocks noGrp="1"/>
          </p:cNvSpPr>
          <p:nvPr>
            <p:ph idx="1"/>
          </p:nvPr>
        </p:nvSpPr>
        <p:spPr/>
        <p:txBody>
          <a:bodyPr/>
          <a:lstStyle/>
          <a:p>
            <a:pPr lvl="1"/>
            <a:r>
              <a:rPr lang="en-AU" dirty="0" smtClean="0"/>
              <a:t>ISO/IEC JTC1/SC6 rules require that agenda items are made available to the membership 2 months before the meeting</a:t>
            </a:r>
          </a:p>
          <a:p>
            <a:pPr lvl="2"/>
            <a:r>
              <a:rPr lang="en-AU" dirty="0" smtClean="0"/>
              <a:t>Meaning before mid April</a:t>
            </a:r>
          </a:p>
          <a:p>
            <a:pPr lvl="1"/>
            <a:r>
              <a:rPr lang="en-AU" dirty="0" smtClean="0"/>
              <a:t>A draft agenda is now available for the SC6/WG1 meeting in Seoul in June</a:t>
            </a:r>
          </a:p>
          <a:p>
            <a:pPr lvl="2"/>
            <a:r>
              <a:rPr lang="en-AU" dirty="0" smtClean="0"/>
              <a:t>See N15566</a:t>
            </a:r>
          </a:p>
          <a:p>
            <a:pPr lvl="1"/>
            <a:r>
              <a:rPr lang="en-AU" dirty="0" smtClean="0"/>
              <a:t>There are a number of observations</a:t>
            </a:r>
          </a:p>
          <a:p>
            <a:pPr lvl="2"/>
            <a:r>
              <a:rPr lang="en-AU" dirty="0" smtClean="0"/>
              <a:t>No China submissions (yet) on anything </a:t>
            </a:r>
          </a:p>
          <a:p>
            <a:pPr lvl="2"/>
            <a:r>
              <a:rPr lang="en-AU" dirty="0" smtClean="0"/>
              <a:t>It includes an item for the Swiss NB </a:t>
            </a:r>
            <a:r>
              <a:rPr lang="en-AU" dirty="0"/>
              <a:t>submission comparing TePAKA4 </a:t>
            </a:r>
            <a:r>
              <a:rPr lang="en-AU" dirty="0" smtClean="0"/>
              <a:t>&amp; IEEE 802.1X </a:t>
            </a:r>
            <a:r>
              <a:rPr lang="en-AU" dirty="0"/>
              <a:t>Security</a:t>
            </a:r>
            <a:endParaRPr lang="en-AU" dirty="0" smtClean="0"/>
          </a:p>
          <a:p>
            <a:pPr lvl="1"/>
            <a:r>
              <a:rPr lang="en-AU" dirty="0" smtClean="0"/>
              <a:t>The SC6 meeting details are also available</a:t>
            </a:r>
          </a:p>
          <a:p>
            <a:pPr lvl="2"/>
            <a:r>
              <a:rPr lang="en-AU" dirty="0" smtClean="0"/>
              <a:t>See N15560</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45510877"/>
              </p:ext>
            </p:extLst>
          </p:nvPr>
        </p:nvGraphicFramePr>
        <p:xfrm>
          <a:off x="2286000" y="3429000"/>
          <a:ext cx="914400" cy="771525"/>
        </p:xfrm>
        <a:graphic>
          <a:graphicData uri="http://schemas.openxmlformats.org/presentationml/2006/ole">
            <mc:AlternateContent xmlns:mc="http://schemas.openxmlformats.org/markup-compatibility/2006">
              <mc:Choice xmlns:v="urn:schemas-microsoft-com:vml" Requires="v">
                <p:oleObj spid="_x0000_s11688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34290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1013446"/>
              </p:ext>
            </p:extLst>
          </p:nvPr>
        </p:nvGraphicFramePr>
        <p:xfrm>
          <a:off x="2286000" y="5705475"/>
          <a:ext cx="914400" cy="771525"/>
        </p:xfrm>
        <a:graphic>
          <a:graphicData uri="http://schemas.openxmlformats.org/presentationml/2006/ole">
            <mc:AlternateContent xmlns:mc="http://schemas.openxmlformats.org/markup-compatibility/2006">
              <mc:Choice xmlns:v="urn:schemas-microsoft-com:vml" Requires="v">
                <p:oleObj spid="_x0000_s116887"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5705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4656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will be confirmed for the next SC6 meeting in June 2013 in Korea</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The next SC6 meeting will be held in Korea in 17-21 June </a:t>
            </a:r>
          </a:p>
          <a:p>
            <a:pPr lvl="2"/>
            <a:r>
              <a:rPr lang="en-AU" dirty="0"/>
              <a:t>Seoul Palace </a:t>
            </a:r>
            <a:r>
              <a:rPr lang="en-AU" dirty="0" smtClean="0"/>
              <a:t>Hotel</a:t>
            </a:r>
          </a:p>
          <a:p>
            <a:pPr lvl="1"/>
            <a:r>
              <a:rPr lang="en-AU" dirty="0" smtClean="0"/>
              <a:t>Bruce Kraemer will be </a:t>
            </a:r>
            <a:r>
              <a:rPr lang="en-AU" dirty="0" err="1" smtClean="0"/>
              <a:t>HoD</a:t>
            </a:r>
            <a:r>
              <a:rPr lang="en-AU" dirty="0" smtClean="0"/>
              <a:t> again</a:t>
            </a:r>
          </a:p>
          <a:p>
            <a:pPr lvl="1"/>
            <a:r>
              <a:rPr lang="en-AU" dirty="0" smtClean="0"/>
              <a:t>Known possible delegates include:</a:t>
            </a:r>
          </a:p>
          <a:p>
            <a:pPr lvl="2"/>
            <a:r>
              <a:rPr lang="en-AU" dirty="0" smtClean="0"/>
              <a:t>Dan Harkins (802.11)</a:t>
            </a:r>
          </a:p>
          <a:p>
            <a:pPr lvl="2"/>
            <a:r>
              <a:rPr lang="en-AU" dirty="0" smtClean="0"/>
              <a:t>Bill Carney (802.11)</a:t>
            </a:r>
          </a:p>
          <a:p>
            <a:pPr lvl="2"/>
            <a:r>
              <a:rPr lang="en-AU" dirty="0" smtClean="0"/>
              <a:t>Jodi </a:t>
            </a:r>
            <a:r>
              <a:rPr lang="en-AU" dirty="0" err="1" smtClean="0"/>
              <a:t>Haasz</a:t>
            </a:r>
            <a:r>
              <a:rPr lang="en-AU" dirty="0" smtClean="0"/>
              <a:t> (IEEE staff)</a:t>
            </a:r>
          </a:p>
          <a:p>
            <a:pPr lvl="2"/>
            <a:r>
              <a:rPr lang="en-AU" dirty="0" smtClean="0"/>
              <a:t>Tony </a:t>
            </a:r>
            <a:r>
              <a:rPr lang="en-AU" dirty="0" err="1" smtClean="0"/>
              <a:t>Jeffree</a:t>
            </a:r>
            <a:r>
              <a:rPr lang="en-AU" dirty="0" smtClean="0"/>
              <a:t> (802.1)</a:t>
            </a:r>
          </a:p>
          <a:p>
            <a:pPr lvl="2"/>
            <a:r>
              <a:rPr lang="en-AU" dirty="0" err="1" smtClean="0"/>
              <a:t>Meng</a:t>
            </a:r>
            <a:r>
              <a:rPr lang="en-AU" dirty="0" smtClean="0"/>
              <a:t> Zhao (IEEE staff)</a:t>
            </a:r>
          </a:p>
          <a:p>
            <a:pPr lvl="1"/>
            <a:r>
              <a:rPr lang="en-AU" dirty="0" smtClean="0"/>
              <a:t>The SC will hear who is actually attending the meeting</a:t>
            </a:r>
          </a:p>
          <a:p>
            <a:pPr lvl="1"/>
            <a:r>
              <a:rPr lang="en-AU" dirty="0" smtClean="0"/>
              <a:t>Andrew Myles (Cisco) will be attending as a NB representative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555376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continue to do so!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51430102"/>
              </p:ext>
            </p:extLst>
          </p:nvPr>
        </p:nvGraphicFramePr>
        <p:xfrm>
          <a:off x="152398" y="2057400"/>
          <a:ext cx="8839203" cy="2667100"/>
        </p:xfrm>
        <a:graphic>
          <a:graphicData uri="http://schemas.openxmlformats.org/drawingml/2006/table">
            <a:tbl>
              <a:tblPr firstRow="1" bandRow="1">
                <a:tableStyleId>{073A0DAA-6AF3-43AB-8588-CEC1D06C72B9}</a:tableStyleId>
              </a:tblPr>
              <a:tblGrid>
                <a:gridCol w="762003"/>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Van.</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a:t>
                      </a:r>
                      <a:r>
                        <a:rPr lang="en-AU" sz="1400" baseline="0" dirty="0" err="1" smtClean="0"/>
                        <a:t>Orlando</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p>
                  </a:txBody>
                  <a:tcPr marT="45690" marB="45690">
                    <a:solidFill>
                      <a:schemeClr val="tx1"/>
                    </a:solidFill>
                  </a:tcPr>
                </a:tc>
                <a:tc>
                  <a:txBody>
                    <a:bodyPr/>
                    <a:lstStyle/>
                    <a:p>
                      <a:pPr algn="ctr"/>
                      <a:r>
                        <a:rPr lang="en-AU" sz="1400" dirty="0" smtClean="0">
                          <a:solidFill>
                            <a:schemeClr val="bg1"/>
                          </a:solidFill>
                        </a:rPr>
                        <a:t>Jan 13</a:t>
                      </a:r>
                    </a:p>
                  </a:txBody>
                  <a:tcPr marT="45690" marB="45690">
                    <a:solidFill>
                      <a:schemeClr val="tx1"/>
                    </a:solidFill>
                  </a:tcPr>
                </a:tc>
                <a:tc>
                  <a:txBody>
                    <a:bodyPr/>
                    <a:lstStyle/>
                    <a:p>
                      <a:pPr algn="ctr"/>
                      <a:r>
                        <a:rPr lang="en-AU" sz="1400" dirty="0" smtClean="0">
                          <a:solidFill>
                            <a:schemeClr val="bg1"/>
                          </a:solidFill>
                        </a:rPr>
                        <a:t>Mar 13</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c>
                  <a:txBody>
                    <a:bodyPr/>
                    <a:lstStyle/>
                    <a:p>
                      <a:pPr algn="ctr"/>
                      <a:r>
                        <a:rPr lang="en-AU" sz="1400" dirty="0" smtClean="0">
                          <a:solidFill>
                            <a:schemeClr val="tx1"/>
                          </a:solidFill>
                        </a:rPr>
                        <a:t>D5.0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TGaf</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802.11aa/ad/</a:t>
            </a:r>
            <a:r>
              <a:rPr lang="en-AU" dirty="0" err="1" smtClean="0"/>
              <a:t>ae</a:t>
            </a:r>
            <a:r>
              <a:rPr lang="en-AU" dirty="0" smtClean="0"/>
              <a:t> started the process of ratification by ISO/IEC in Feb 2013</a:t>
            </a:r>
            <a:endParaRPr lang="en-AU" dirty="0"/>
          </a:p>
        </p:txBody>
      </p:sp>
      <p:sp>
        <p:nvSpPr>
          <p:cNvPr id="3" name="Content Placeholder 2"/>
          <p:cNvSpPr>
            <a:spLocks noGrp="1"/>
          </p:cNvSpPr>
          <p:nvPr>
            <p:ph idx="1"/>
          </p:nvPr>
        </p:nvSpPr>
        <p:spPr/>
        <p:txBody>
          <a:bodyPr/>
          <a:lstStyle/>
          <a:p>
            <a:pPr lvl="1"/>
            <a:r>
              <a:rPr lang="en-AU" dirty="0" smtClean="0"/>
              <a:t>802.11-2012 just approved by ISO as ISO/IEC 8802-11:2012</a:t>
            </a:r>
          </a:p>
          <a:p>
            <a:pPr lvl="1"/>
            <a:r>
              <a:rPr lang="en-AU" dirty="0" smtClean="0"/>
              <a:t>In January 2013 the IEEE 802.11 WG decided to submit additional amendments to SC6 and subsequently JTC1 for ratification</a:t>
            </a:r>
          </a:p>
          <a:p>
            <a:pPr lvl="2"/>
            <a:r>
              <a:rPr lang="en-AU" dirty="0" smtClean="0"/>
              <a:t>In particular 802.11aa/ad/</a:t>
            </a:r>
            <a:r>
              <a:rPr lang="en-AU" dirty="0" err="1" smtClean="0"/>
              <a:t>ae</a:t>
            </a:r>
            <a:r>
              <a:rPr lang="en-AU" dirty="0" smtClean="0"/>
              <a:t> were selected for submission</a:t>
            </a:r>
          </a:p>
          <a:p>
            <a:pPr lvl="2"/>
            <a:r>
              <a:rPr lang="en-AU" dirty="0" smtClean="0"/>
              <a:t>IEEE 802 EC subsequently approved this decision</a:t>
            </a:r>
          </a:p>
          <a:p>
            <a:pPr lvl="1"/>
            <a:r>
              <a:rPr lang="en-AU" dirty="0"/>
              <a:t>The first step is a 60 day ballot (majority required) of SC6 NBs to confirm:</a:t>
            </a:r>
          </a:p>
          <a:p>
            <a:pPr lvl="2"/>
            <a:r>
              <a:rPr lang="en-AU" dirty="0"/>
              <a:t>There is a need for an ISO International Standard on the subject</a:t>
            </a:r>
          </a:p>
          <a:p>
            <a:pPr lvl="2"/>
            <a:r>
              <a:rPr lang="en-AU" dirty="0"/>
              <a:t>The particular proposals should be submitted for FDIS ballot</a:t>
            </a:r>
          </a:p>
          <a:p>
            <a:pPr lvl="1"/>
            <a:r>
              <a:rPr lang="en-AU" dirty="0"/>
              <a:t>The 60 day ballots closed on </a:t>
            </a:r>
            <a:r>
              <a:rPr lang="en-AU" dirty="0" smtClean="0"/>
              <a:t>6 April 2013</a:t>
            </a:r>
            <a:endParaRPr lang="en-AU" dirty="0"/>
          </a:p>
          <a:p>
            <a:pPr lvl="2"/>
            <a:r>
              <a:rPr lang="en-AU" dirty="0"/>
              <a:t>Ballots on </a:t>
            </a:r>
            <a:r>
              <a:rPr lang="en-AU" dirty="0" smtClean="0"/>
              <a:t>the three amendment all passed</a:t>
            </a:r>
            <a:endParaRPr lang="en-AU" dirty="0"/>
          </a:p>
          <a:p>
            <a:pPr lvl="1"/>
            <a:r>
              <a:rPr lang="en-AU" dirty="0"/>
              <a:t>The second step will be a five month FDIS ballot of JTC1 </a:t>
            </a:r>
            <a:r>
              <a:rPr lang="en-AU" dirty="0" smtClean="0"/>
              <a:t>NBs</a:t>
            </a:r>
          </a:p>
          <a:p>
            <a:pPr lvl="2"/>
            <a:r>
              <a:rPr lang="en-AU" dirty="0" smtClean="0"/>
              <a:t>Not yet started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631952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Hawaii in May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May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802.11aa/ad/</a:t>
            </a:r>
            <a:r>
              <a:rPr lang="en-AU" dirty="0" err="1" smtClean="0"/>
              <a:t>ae</a:t>
            </a:r>
            <a:r>
              <a:rPr lang="en-AU" dirty="0" smtClean="0"/>
              <a:t> all passed in Apr 2013 with one “no” vote from the China NB</a:t>
            </a:r>
            <a:endParaRPr lang="en-AU" dirty="0"/>
          </a:p>
        </p:txBody>
      </p:sp>
      <p:sp>
        <p:nvSpPr>
          <p:cNvPr id="3" name="Content Placeholder 2"/>
          <p:cNvSpPr>
            <a:spLocks noGrp="1"/>
          </p:cNvSpPr>
          <p:nvPr>
            <p:ph idx="1"/>
          </p:nvPr>
        </p:nvSpPr>
        <p:spPr/>
        <p:txBody>
          <a:bodyPr/>
          <a:lstStyle/>
          <a:p>
            <a:pPr lvl="1"/>
            <a:r>
              <a:rPr lang="en-AU" dirty="0" smtClean="0"/>
              <a:t>The pre-ballots </a:t>
            </a:r>
            <a:r>
              <a:rPr lang="en-AU" dirty="0"/>
              <a:t>on all three amendments asked </a:t>
            </a:r>
            <a:r>
              <a:rPr lang="en-AU" dirty="0" smtClean="0"/>
              <a:t>two questions</a:t>
            </a:r>
          </a:p>
          <a:p>
            <a:pPr lvl="2"/>
            <a:r>
              <a:rPr lang="en-AU" i="1" dirty="0" smtClean="0"/>
              <a:t>Do </a:t>
            </a:r>
            <a:r>
              <a:rPr lang="en-AU" i="1" dirty="0"/>
              <a:t>you support the need for an ISO International Standard on the subject? </a:t>
            </a:r>
            <a:endParaRPr lang="en-AU" i="1" dirty="0" smtClean="0"/>
          </a:p>
          <a:p>
            <a:pPr lvl="2"/>
            <a:r>
              <a:rPr lang="en-AU" i="1" dirty="0" smtClean="0"/>
              <a:t>Do </a:t>
            </a:r>
            <a:r>
              <a:rPr lang="en-AU" i="1" dirty="0"/>
              <a:t>you support the submission of this proposal for FDIS ballot? </a:t>
            </a:r>
          </a:p>
          <a:p>
            <a:pPr lvl="1"/>
            <a:r>
              <a:rPr lang="en-AU" dirty="0" smtClean="0"/>
              <a:t>Both questions were approved on all three amendments (7/1/5/7)</a:t>
            </a:r>
          </a:p>
          <a:p>
            <a:pPr lvl="2"/>
            <a:r>
              <a:rPr lang="en-AU" b="1" dirty="0" smtClean="0"/>
              <a:t>Yes</a:t>
            </a:r>
            <a:r>
              <a:rPr lang="en-AU" dirty="0"/>
              <a:t>: </a:t>
            </a:r>
            <a:r>
              <a:rPr lang="en-AU" dirty="0" smtClean="0"/>
              <a:t>Germany, Japan (with procedural comment), Korea</a:t>
            </a:r>
            <a:r>
              <a:rPr lang="en-AU" dirty="0"/>
              <a:t>, </a:t>
            </a:r>
            <a:r>
              <a:rPr lang="en-AU" dirty="0" smtClean="0"/>
              <a:t>Netherlands, Spain, Switzerland, US </a:t>
            </a:r>
          </a:p>
          <a:p>
            <a:pPr lvl="2"/>
            <a:r>
              <a:rPr lang="en-AU" b="1" dirty="0" smtClean="0"/>
              <a:t>No</a:t>
            </a:r>
            <a:r>
              <a:rPr lang="en-AU" dirty="0" smtClean="0"/>
              <a:t>: China (with comment)</a:t>
            </a:r>
          </a:p>
          <a:p>
            <a:pPr lvl="2"/>
            <a:r>
              <a:rPr lang="en-AU" b="1" dirty="0" smtClean="0"/>
              <a:t>Abstain</a:t>
            </a:r>
            <a:r>
              <a:rPr lang="en-AU" dirty="0" smtClean="0"/>
              <a:t>: Belgium, Canada, Finland, Russia, UK</a:t>
            </a:r>
          </a:p>
          <a:p>
            <a:pPr lvl="2"/>
            <a:r>
              <a:rPr lang="en-AU" dirty="0" smtClean="0"/>
              <a:t>Other: </a:t>
            </a:r>
            <a:r>
              <a:rPr lang="en-AU" b="0" dirty="0" smtClean="0"/>
              <a:t>Austria, Czech Republic, Greece, Kazakhstan, Kenya, Luxembourg, Tunisia</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387833659"/>
              </p:ext>
            </p:extLst>
          </p:nvPr>
        </p:nvGraphicFramePr>
        <p:xfrm>
          <a:off x="1219200" y="5181600"/>
          <a:ext cx="914400" cy="771525"/>
        </p:xfrm>
        <a:graphic>
          <a:graphicData uri="http://schemas.openxmlformats.org/presentationml/2006/ole">
            <mc:AlternateContent xmlns:mc="http://schemas.openxmlformats.org/markup-compatibility/2006">
              <mc:Choice xmlns:v="urn:schemas-microsoft-com:vml" Requires="v">
                <p:oleObj spid="_x0000_s11984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1219200" y="5181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49443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The China NB justified “no” vote because they have concerns related to 802.11-2012 </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China NB comments on pre-ballots on 802.11aa/ad/</a:t>
            </a:r>
            <a:r>
              <a:rPr lang="en-AU" dirty="0" err="1" smtClean="0"/>
              <a:t>ae</a:t>
            </a:r>
            <a:endParaRPr lang="en-AU" dirty="0" smtClean="0"/>
          </a:p>
          <a:p>
            <a:pPr lvl="1"/>
            <a:r>
              <a:rPr lang="en-AU" b="0" i="1" dirty="0" smtClean="0"/>
              <a:t>China </a:t>
            </a:r>
            <a:r>
              <a:rPr lang="en-AU" b="0" i="1" dirty="0"/>
              <a:t>NB does not support the submission of IEEE 802.11ae/ad/</a:t>
            </a:r>
            <a:r>
              <a:rPr lang="en-AU" b="0" i="1" dirty="0" err="1"/>
              <a:t>aa</a:t>
            </a:r>
            <a:r>
              <a:rPr lang="en-AU" b="0" i="1" dirty="0"/>
              <a:t> for FDIS ballot </a:t>
            </a:r>
            <a:r>
              <a:rPr lang="en-AU" b="0" i="1" dirty="0" smtClean="0"/>
              <a:t>for the </a:t>
            </a:r>
            <a:r>
              <a:rPr lang="en-AU" b="0" i="1" dirty="0"/>
              <a:t>following reasons:</a:t>
            </a:r>
          </a:p>
          <a:p>
            <a:pPr lvl="1"/>
            <a:r>
              <a:rPr lang="en-AU" b="0" i="1" dirty="0"/>
              <a:t>IEEE 802.11ae/ad/</a:t>
            </a:r>
            <a:r>
              <a:rPr lang="en-AU" b="0" i="1" dirty="0" err="1"/>
              <a:t>aa</a:t>
            </a:r>
            <a:r>
              <a:rPr lang="en-AU" b="0" i="1" dirty="0"/>
              <a:t> (6N15552, 6N15553, and 6N15554) are the amendments of </a:t>
            </a:r>
            <a:r>
              <a:rPr lang="en-AU" b="0" i="1" dirty="0" smtClean="0"/>
              <a:t>the base </a:t>
            </a:r>
            <a:r>
              <a:rPr lang="en-AU" b="0" i="1" dirty="0"/>
              <a:t>standard IEEE 802.11-2012. China NB has pointed out many technical </a:t>
            </a:r>
            <a:r>
              <a:rPr lang="en-AU" b="0" i="1" dirty="0" smtClean="0"/>
              <a:t>problems and </a:t>
            </a:r>
            <a:r>
              <a:rPr lang="en-AU" b="0" i="1" dirty="0"/>
              <a:t>voted with detailed comments against the base standard. IEEE has not </a:t>
            </a:r>
            <a:r>
              <a:rPr lang="en-AU" b="0" i="1" dirty="0" smtClean="0"/>
              <a:t>provided satisfactory </a:t>
            </a:r>
            <a:r>
              <a:rPr lang="en-AU" b="0" i="1" dirty="0"/>
              <a:t>comment resolution to China and therefore we have retained </a:t>
            </a:r>
            <a:r>
              <a:rPr lang="en-AU" b="0" i="1" dirty="0" smtClean="0"/>
              <a:t>our opposition </a:t>
            </a:r>
            <a:r>
              <a:rPr lang="en-AU" b="0" i="1" dirty="0"/>
              <a:t>to the base standard.</a:t>
            </a:r>
          </a:p>
          <a:p>
            <a:pPr lvl="1"/>
            <a:r>
              <a:rPr lang="en-AU" b="0" i="1" dirty="0"/>
              <a:t>Based on the above concerns, China votes against 6N15552, 6N15553, and </a:t>
            </a:r>
            <a:r>
              <a:rPr lang="en-AU" b="0" i="1" dirty="0" smtClean="0"/>
              <a:t>6N 15554</a:t>
            </a:r>
            <a:r>
              <a:rPr lang="en-AU" b="0" i="1" dirty="0"/>
              <a:t>. Such opposition stands until problems with the base standard are </a:t>
            </a:r>
            <a:r>
              <a:rPr lang="en-AU" b="0" i="1" dirty="0" smtClean="0"/>
              <a:t>completely and </a:t>
            </a:r>
            <a:r>
              <a:rPr lang="en-AU" b="0" i="1" dirty="0"/>
              <a:t>satisfactorily resolved.</a:t>
            </a:r>
          </a:p>
          <a:p>
            <a:pPr lvl="1"/>
            <a:r>
              <a:rPr lang="en-AU" b="0" i="1" dirty="0"/>
              <a:t>Furthermore, China NB wishes to state for the record that because of the </a:t>
            </a:r>
            <a:r>
              <a:rPr lang="en-AU" b="0" i="1" dirty="0" smtClean="0"/>
              <a:t>concerns stated </a:t>
            </a:r>
            <a:r>
              <a:rPr lang="en-AU" b="0" i="1" dirty="0"/>
              <a:t>above and China’s negative vote, China will not have any obligation to </a:t>
            </a:r>
            <a:r>
              <a:rPr lang="en-AU" b="0" i="1" dirty="0" smtClean="0"/>
              <a:t>comply with </a:t>
            </a:r>
            <a:r>
              <a:rPr lang="en-AU" b="0" i="1" dirty="0"/>
              <a:t>and adoption of the standards mentioned in this document even if they </a:t>
            </a:r>
            <a:r>
              <a:rPr lang="en-AU" b="0" i="1" dirty="0" smtClean="0"/>
              <a:t>are admitted </a:t>
            </a:r>
            <a:r>
              <a:rPr lang="en-AU" b="0" i="1" dirty="0"/>
              <a:t>into ISO/IEC standards.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125910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probably no need for the SC to respond in detail to the China NB  comments on 802.11aa/ad/</a:t>
            </a:r>
            <a:r>
              <a:rPr lang="en-AU" dirty="0" err="1" smtClean="0"/>
              <a:t>ae</a:t>
            </a:r>
            <a:endParaRPr lang="en-AU" dirty="0"/>
          </a:p>
        </p:txBody>
      </p:sp>
      <p:sp>
        <p:nvSpPr>
          <p:cNvPr id="3" name="Content Placeholder 2"/>
          <p:cNvSpPr>
            <a:spLocks noGrp="1"/>
          </p:cNvSpPr>
          <p:nvPr>
            <p:ph idx="1"/>
          </p:nvPr>
        </p:nvSpPr>
        <p:spPr/>
        <p:txBody>
          <a:bodyPr/>
          <a:lstStyle/>
          <a:p>
            <a:pPr lvl="1"/>
            <a:r>
              <a:rPr lang="en-AU" dirty="0" smtClean="0"/>
              <a:t>IEEE 802.11 WG has agreed in the past that it should respond to all comments from NBs during ballots</a:t>
            </a:r>
          </a:p>
          <a:p>
            <a:pPr lvl="1"/>
            <a:r>
              <a:rPr lang="en-AU" dirty="0" smtClean="0"/>
              <a:t>In this case the China NB has essentially repeated the comments it made against IEEE 802.11-2012</a:t>
            </a:r>
          </a:p>
          <a:p>
            <a:pPr lvl="1"/>
            <a:r>
              <a:rPr lang="en-AU" dirty="0" smtClean="0"/>
              <a:t>The IEEE 802.11 WG provided response to the China NB comments in January 2013</a:t>
            </a:r>
          </a:p>
          <a:p>
            <a:pPr lvl="2"/>
            <a:r>
              <a:rPr lang="en-AU" dirty="0" smtClean="0"/>
              <a:t>Processed </a:t>
            </a:r>
            <a:r>
              <a:rPr lang="en-AU" dirty="0"/>
              <a:t>as </a:t>
            </a:r>
            <a:r>
              <a:rPr lang="en-AU" dirty="0">
                <a:hlinkClick r:id="rId3"/>
              </a:rPr>
              <a:t>11-13-0123r1</a:t>
            </a:r>
            <a:endParaRPr lang="en-AU" dirty="0"/>
          </a:p>
          <a:p>
            <a:pPr lvl="2"/>
            <a:r>
              <a:rPr lang="en-AU" dirty="0" smtClean="0"/>
              <a:t>Liaised as N15586</a:t>
            </a:r>
          </a:p>
          <a:p>
            <a:pPr lvl="1"/>
            <a:r>
              <a:rPr lang="en-AU" dirty="0" smtClean="0"/>
              <a:t>It is probably unnecessary to provide any further response beyond referring SC and the China NB to the previous liaison in N15586</a:t>
            </a:r>
          </a:p>
          <a:p>
            <a:pPr lvl="1"/>
            <a:r>
              <a:rPr lang="en-AU" dirty="0" smtClean="0"/>
              <a:t>Comments?</a:t>
            </a:r>
          </a:p>
          <a:p>
            <a:pPr lvl="1"/>
            <a:r>
              <a:rPr lang="en-AU" dirty="0" smtClean="0"/>
              <a:t>Should create a separate documents for </a:t>
            </a:r>
            <a:r>
              <a:rPr lang="en-AU" dirty="0" err="1" smtClean="0"/>
              <a:t>thiis</a:t>
            </a:r>
            <a:r>
              <a:rPr lang="en-AU" dirty="0" smtClean="0"/>
              <a:t> week</a:t>
            </a:r>
            <a:r>
              <a:rPr lang="en-AU" dirty="0"/>
              <a:t/>
            </a:r>
            <a:br>
              <a:rPr lang="en-AU" dirty="0"/>
            </a:b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93459215"/>
              </p:ext>
            </p:extLst>
          </p:nvPr>
        </p:nvGraphicFramePr>
        <p:xfrm>
          <a:off x="76200" y="4181475"/>
          <a:ext cx="914400" cy="771525"/>
        </p:xfrm>
        <a:graphic>
          <a:graphicData uri="http://schemas.openxmlformats.org/presentationml/2006/ole">
            <mc:AlternateContent xmlns:mc="http://schemas.openxmlformats.org/markup-compatibility/2006">
              <mc:Choice xmlns:v="urn:schemas-microsoft-com:vml" Requires="v">
                <p:oleObj spid="_x0000_s120870"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srcRect/>
                      <a:stretch>
                        <a:fillRect/>
                      </a:stretch>
                    </p:blipFill>
                    <p:spPr bwMode="auto">
                      <a:xfrm>
                        <a:off x="76200" y="41814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8414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Outline of response – Bruce to do first cut for </a:t>
            </a:r>
            <a:r>
              <a:rPr lang="en-AU" dirty="0" smtClean="0">
                <a:solidFill>
                  <a:srgbClr val="FF0000"/>
                </a:solidFill>
              </a:rPr>
              <a:t>Thursday</a:t>
            </a:r>
            <a:endParaRPr lang="en-AU" dirty="0">
              <a:solidFill>
                <a:srgbClr val="FF0000"/>
              </a:solidFill>
            </a:endParaRPr>
          </a:p>
        </p:txBody>
      </p:sp>
      <p:sp>
        <p:nvSpPr>
          <p:cNvPr id="3" name="Content Placeholder 2"/>
          <p:cNvSpPr>
            <a:spLocks noGrp="1"/>
          </p:cNvSpPr>
          <p:nvPr>
            <p:ph idx="1"/>
          </p:nvPr>
        </p:nvSpPr>
        <p:spPr/>
        <p:txBody>
          <a:bodyPr/>
          <a:lstStyle/>
          <a:p>
            <a:pPr lvl="1"/>
            <a:r>
              <a:rPr lang="en-AU" dirty="0" smtClean="0"/>
              <a:t>Draft out line</a:t>
            </a:r>
          </a:p>
          <a:p>
            <a:pPr lvl="2"/>
            <a:r>
              <a:rPr lang="en-AU" dirty="0" smtClean="0"/>
              <a:t>Thank </a:t>
            </a:r>
            <a:r>
              <a:rPr lang="en-AU" dirty="0" smtClean="0"/>
              <a:t>you for comments</a:t>
            </a:r>
          </a:p>
          <a:p>
            <a:pPr lvl="2"/>
            <a:r>
              <a:rPr lang="en-AU" dirty="0" smtClean="0"/>
              <a:t>We recognise that you have ongoing concerns about 82.11 + amendments</a:t>
            </a:r>
          </a:p>
          <a:p>
            <a:pPr lvl="3"/>
            <a:r>
              <a:rPr lang="en-AU" dirty="0" smtClean="0"/>
              <a:t>Refer to concerns in particular documents</a:t>
            </a:r>
          </a:p>
          <a:p>
            <a:pPr lvl="2"/>
            <a:r>
              <a:rPr lang="en-AU" dirty="0" smtClean="0"/>
              <a:t>However we believe that we have responded to these concerns in the past, for example in xx</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287476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made procedural comments on 802.11aa/ad/</a:t>
            </a:r>
            <a:r>
              <a:rPr lang="en-AU" dirty="0" err="1" smtClean="0"/>
              <a:t>ae</a:t>
            </a:r>
            <a:r>
              <a:rPr lang="en-AU" dirty="0" smtClean="0"/>
              <a:t> despite voting “yes”</a:t>
            </a:r>
            <a:endParaRPr lang="en-AU" dirty="0"/>
          </a:p>
        </p:txBody>
      </p:sp>
      <p:sp>
        <p:nvSpPr>
          <p:cNvPr id="3" name="Content Placeholder 2"/>
          <p:cNvSpPr>
            <a:spLocks noGrp="1"/>
          </p:cNvSpPr>
          <p:nvPr>
            <p:ph idx="1"/>
          </p:nvPr>
        </p:nvSpPr>
        <p:spPr/>
        <p:txBody>
          <a:bodyPr/>
          <a:lstStyle/>
          <a:p>
            <a:r>
              <a:rPr lang="en-AU" dirty="0" smtClean="0"/>
              <a:t>Japan NB comments on 802.11ae (for example)</a:t>
            </a:r>
          </a:p>
          <a:p>
            <a:pPr lvl="1"/>
            <a:r>
              <a:rPr lang="en-AU" b="0" i="1" dirty="0" smtClean="0"/>
              <a:t>Since </a:t>
            </a:r>
            <a:r>
              <a:rPr lang="en-AU" b="0" i="1" dirty="0"/>
              <a:t>this text (6N15553) is the third amendment of current International Standard (ISO/IEC 8802-11), </a:t>
            </a:r>
            <a:r>
              <a:rPr lang="en-AU" b="0" i="1" dirty="0" smtClean="0"/>
              <a:t>even though </a:t>
            </a:r>
            <a:r>
              <a:rPr lang="en-AU" b="0" i="1" dirty="0"/>
              <a:t>Clause 2.10.4 of ISO/IEC Directives Part 1 Ninth Edition states "No more than 2 separate </a:t>
            </a:r>
            <a:r>
              <a:rPr lang="en-AU" b="0" i="1" dirty="0" smtClean="0"/>
              <a:t>documents in the </a:t>
            </a:r>
            <a:r>
              <a:rPr lang="en-AU" b="0" i="1" dirty="0"/>
              <a:t>form of technical corrigenda or amendments shall be published modifying a current International </a:t>
            </a:r>
            <a:r>
              <a:rPr lang="en-AU" b="0" i="1" dirty="0" smtClean="0"/>
              <a:t>Standard. The </a:t>
            </a:r>
            <a:r>
              <a:rPr lang="en-AU" b="0" i="1" dirty="0"/>
              <a:t>development of a third such document shall result in publication of a new edition of the </a:t>
            </a:r>
            <a:r>
              <a:rPr lang="en-AU" b="0" i="1" dirty="0" smtClean="0"/>
              <a:t>International Standard</a:t>
            </a:r>
            <a:r>
              <a:rPr lang="en-AU" b="0" i="1" dirty="0"/>
              <a:t>.". Therefore, it shall result in the publication of the new edition of International Standard (</a:t>
            </a:r>
            <a:r>
              <a:rPr lang="en-AU" b="0" i="1" dirty="0" smtClean="0"/>
              <a:t>ISO/IEC 8802-11</a:t>
            </a:r>
            <a:r>
              <a:rPr lang="en-AU" b="0" i="1" dirty="0"/>
              <a:t>).</a:t>
            </a:r>
          </a:p>
          <a:p>
            <a:pPr lvl="1"/>
            <a:r>
              <a:rPr lang="en-AU" b="0" i="1" dirty="0"/>
              <a:t>And since three amendments (6N15552, 6N15553, and 6N15554) of current International Standard (</a:t>
            </a:r>
            <a:r>
              <a:rPr lang="en-AU" b="0" i="1" dirty="0" smtClean="0"/>
              <a:t>ISO/IEC 8802-11</a:t>
            </a:r>
            <a:r>
              <a:rPr lang="en-AU" b="0" i="1" dirty="0"/>
              <a:t>) are proposed, those </a:t>
            </a:r>
            <a:r>
              <a:rPr lang="en-AU" b="0" i="1" dirty="0" smtClean="0"/>
              <a:t>three </a:t>
            </a:r>
            <a:r>
              <a:rPr lang="en-AU" b="0" i="1" dirty="0"/>
              <a:t>amendments shall result in the publication of the new edition of </a:t>
            </a:r>
            <a:r>
              <a:rPr lang="en-AU" b="0" i="1" dirty="0" smtClean="0"/>
              <a:t>ISO/IEC 8802-11</a:t>
            </a:r>
            <a:r>
              <a:rPr lang="en-AU" b="0" i="1" dirty="0"/>
              <a:t>. See Clause 2.10.4 of ISO/IEC Directives, Part 1 Ninth Edition.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932577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decide on how to deal with the Japan NB comment on </a:t>
            </a:r>
            <a:r>
              <a:rPr lang="en-AU" dirty="0"/>
              <a:t>802.11aa/ad/</a:t>
            </a:r>
            <a:r>
              <a:rPr lang="en-AU" dirty="0" err="1"/>
              <a:t>ae</a:t>
            </a:r>
            <a:endParaRPr lang="en-AU" dirty="0"/>
          </a:p>
        </p:txBody>
      </p:sp>
      <p:sp>
        <p:nvSpPr>
          <p:cNvPr id="3" name="Content Placeholder 2"/>
          <p:cNvSpPr>
            <a:spLocks noGrp="1"/>
          </p:cNvSpPr>
          <p:nvPr>
            <p:ph idx="1"/>
          </p:nvPr>
        </p:nvSpPr>
        <p:spPr/>
        <p:txBody>
          <a:bodyPr/>
          <a:lstStyle/>
          <a:p>
            <a:pPr lvl="1"/>
            <a:r>
              <a:rPr lang="en-AU" dirty="0" smtClean="0"/>
              <a:t>It is true that the ISO Directives provide limits on the number of amendments that can be made to an ISO/IEC standard, as noted by the Japan NB</a:t>
            </a:r>
          </a:p>
          <a:p>
            <a:pPr lvl="2"/>
            <a:r>
              <a:rPr lang="en-AU" dirty="0" smtClean="0"/>
              <a:t>Although the Japan NB also voted “yes” on all questions</a:t>
            </a:r>
          </a:p>
          <a:p>
            <a:pPr lvl="1"/>
            <a:r>
              <a:rPr lang="en-AU" dirty="0" smtClean="0"/>
              <a:t>In this case, it is not clear that the ISO Directives need apply, because SC6 has delegated all maintenance to IEEE 802.11 WG under the provisions of the PSDO</a:t>
            </a:r>
          </a:p>
          <a:p>
            <a:pPr lvl="1"/>
            <a:r>
              <a:rPr lang="en-AU" dirty="0" smtClean="0"/>
              <a:t>It is also worthwhile noting it is reported the “rule” in the ISO Directives is treated as more of a guideline by a number of ISO Committees – it is not a “hard and fast” rule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938417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needs to decide on how to deal with the Japan NB comment on 802.11aa/ad/</a:t>
            </a:r>
            <a:r>
              <a:rPr lang="en-AU" dirty="0" err="1"/>
              <a:t>ae</a:t>
            </a:r>
            <a:endParaRPr lang="en-AU" dirty="0"/>
          </a:p>
        </p:txBody>
      </p:sp>
      <p:sp>
        <p:nvSpPr>
          <p:cNvPr id="3" name="Content Placeholder 2"/>
          <p:cNvSpPr>
            <a:spLocks noGrp="1"/>
          </p:cNvSpPr>
          <p:nvPr>
            <p:ph idx="1"/>
          </p:nvPr>
        </p:nvSpPr>
        <p:spPr/>
        <p:txBody>
          <a:bodyPr/>
          <a:lstStyle/>
          <a:p>
            <a:pPr lvl="1"/>
            <a:r>
              <a:rPr lang="en-AU" dirty="0" smtClean="0"/>
              <a:t>IEEE 802.11 has a number of choices</a:t>
            </a:r>
          </a:p>
          <a:p>
            <a:pPr lvl="2"/>
            <a:r>
              <a:rPr lang="en-AU" dirty="0" smtClean="0"/>
              <a:t>Do nothing</a:t>
            </a:r>
          </a:p>
          <a:p>
            <a:pPr lvl="2"/>
            <a:r>
              <a:rPr lang="en-AU" dirty="0" smtClean="0"/>
              <a:t>Respond just to Japan NB</a:t>
            </a:r>
          </a:p>
          <a:p>
            <a:pPr lvl="2"/>
            <a:r>
              <a:rPr lang="en-AU" dirty="0" smtClean="0"/>
              <a:t>Respond to the SC6</a:t>
            </a:r>
          </a:p>
          <a:p>
            <a:pPr lvl="2"/>
            <a:r>
              <a:rPr lang="en-AU" dirty="0" smtClean="0"/>
              <a:t>Request a ruling from ISO staff</a:t>
            </a:r>
          </a:p>
          <a:p>
            <a:pPr lvl="1"/>
            <a:r>
              <a:rPr lang="en-AU" dirty="0" smtClean="0"/>
              <a:t>Comments?</a:t>
            </a:r>
          </a:p>
          <a:p>
            <a:pPr lvl="2"/>
            <a:r>
              <a:rPr lang="en-AU" dirty="0" smtClean="0"/>
              <a:t>How should we respond?</a:t>
            </a:r>
          </a:p>
          <a:p>
            <a:pPr lvl="2"/>
            <a:r>
              <a:rPr lang="en-AU" dirty="0" smtClean="0"/>
              <a:t>What should be in the response?</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51623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Plan for Japan NB response</a:t>
            </a:r>
            <a:endParaRPr lang="en-AU" dirty="0">
              <a:solidFill>
                <a:srgbClr val="FF0000"/>
              </a:solidFill>
            </a:endParaRPr>
          </a:p>
        </p:txBody>
      </p:sp>
      <p:sp>
        <p:nvSpPr>
          <p:cNvPr id="3" name="Content Placeholder 2"/>
          <p:cNvSpPr>
            <a:spLocks noGrp="1"/>
          </p:cNvSpPr>
          <p:nvPr>
            <p:ph idx="1"/>
          </p:nvPr>
        </p:nvSpPr>
        <p:spPr/>
        <p:txBody>
          <a:bodyPr/>
          <a:lstStyle/>
          <a:p>
            <a:pPr lvl="1"/>
            <a:r>
              <a:rPr lang="en-AU" dirty="0"/>
              <a:t>Idea</a:t>
            </a:r>
          </a:p>
          <a:p>
            <a:pPr lvl="2"/>
            <a:r>
              <a:rPr lang="en-AU" dirty="0"/>
              <a:t>Generate response to Japan </a:t>
            </a:r>
            <a:r>
              <a:rPr lang="en-AU" dirty="0" smtClean="0"/>
              <a:t>NB – Andrew has found appropriat</a:t>
            </a:r>
            <a:r>
              <a:rPr lang="en-AU" dirty="0" smtClean="0"/>
              <a:t>e contact</a:t>
            </a:r>
            <a:endParaRPr lang="en-AU" dirty="0" smtClean="0"/>
          </a:p>
          <a:p>
            <a:pPr lvl="3"/>
            <a:r>
              <a:rPr lang="en-AU" dirty="0" smtClean="0"/>
              <a:t>Describe process</a:t>
            </a:r>
          </a:p>
          <a:p>
            <a:pPr lvl="4"/>
            <a:r>
              <a:rPr lang="en-AU" dirty="0" err="1" smtClean="0"/>
              <a:t>Visibiliy</a:t>
            </a:r>
            <a:endParaRPr lang="en-AU" dirty="0" smtClean="0"/>
          </a:p>
          <a:p>
            <a:pPr lvl="4"/>
            <a:r>
              <a:rPr lang="en-AU" dirty="0" smtClean="0"/>
              <a:t>We do this within IEEE-SA</a:t>
            </a:r>
          </a:p>
          <a:p>
            <a:pPr lvl="4"/>
            <a:r>
              <a:rPr lang="en-AU" dirty="0" smtClean="0"/>
              <a:t>Consistent with what we do</a:t>
            </a:r>
          </a:p>
          <a:p>
            <a:pPr lvl="4"/>
            <a:r>
              <a:rPr lang="en-AU" dirty="0" smtClean="0"/>
              <a:t>SC6 has given us responsibility</a:t>
            </a:r>
          </a:p>
          <a:p>
            <a:pPr lvl="3"/>
            <a:r>
              <a:rPr lang="en-AU" dirty="0" smtClean="0"/>
              <a:t>Show it is effective</a:t>
            </a:r>
            <a:endParaRPr lang="en-AU" dirty="0"/>
          </a:p>
          <a:p>
            <a:pPr lvl="2"/>
            <a:r>
              <a:rPr lang="en-AU" dirty="0"/>
              <a:t>Then if they agree show the rest of </a:t>
            </a:r>
            <a:r>
              <a:rPr lang="en-AU" dirty="0" smtClean="0"/>
              <a:t>SC6</a:t>
            </a:r>
          </a:p>
          <a:p>
            <a:pPr lvl="2"/>
            <a:r>
              <a:rPr lang="en-AU" dirty="0" smtClean="0"/>
              <a:t>Bruce to draft for </a:t>
            </a:r>
            <a:r>
              <a:rPr lang="en-AU" dirty="0" smtClean="0"/>
              <a:t>Thursday</a:t>
            </a:r>
            <a:endParaRPr lang="en-AU" dirty="0"/>
          </a:p>
          <a:p>
            <a:pPr lvl="1"/>
            <a:r>
              <a:rPr lang="en-AU" dirty="0" smtClean="0"/>
              <a:t>Does Japan NB comment accompany FDIS</a:t>
            </a:r>
          </a:p>
          <a:p>
            <a:pPr lvl="2"/>
            <a:r>
              <a:rPr lang="en-AU" dirty="0" err="1" smtClean="0"/>
              <a:t>Jooran</a:t>
            </a:r>
            <a:r>
              <a:rPr lang="en-AU" dirty="0" smtClean="0"/>
              <a:t> via Jodi? </a:t>
            </a:r>
          </a:p>
          <a:p>
            <a:pPr lvl="2"/>
            <a:r>
              <a:rPr lang="en-AU" dirty="0" smtClean="0"/>
              <a:t>Andrew to </a:t>
            </a:r>
            <a:r>
              <a:rPr lang="en-AU" dirty="0" smtClean="0"/>
              <a:t>ask – </a:t>
            </a:r>
            <a:r>
              <a:rPr lang="en-AU" dirty="0" smtClean="0">
                <a:solidFill>
                  <a:srgbClr val="FF0000"/>
                </a:solidFill>
              </a:rPr>
              <a:t>Jodi out of office until 30 May</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273726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started the process of ISO/IEC ratification in Dec 2012</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day ballots closed on 4 Feb 2013</a:t>
            </a:r>
          </a:p>
          <a:p>
            <a:pPr lvl="2"/>
            <a:r>
              <a:rPr lang="en-AU" dirty="0" smtClean="0"/>
              <a:t>Ballots on both standards passed</a:t>
            </a:r>
            <a:endParaRPr lang="en-AU" dirty="0"/>
          </a:p>
          <a:p>
            <a:pPr lvl="1"/>
            <a:r>
              <a:rPr lang="en-AU" dirty="0" smtClean="0"/>
              <a:t>The second step will be a five month FDIS ballot of JTC1 NBs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467745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802.1X and 802.1AE both passed in Feb 2013 with one “no” vote from the China NB</a:t>
            </a:r>
            <a:endParaRPr lang="en-AU" dirty="0"/>
          </a:p>
        </p:txBody>
      </p:sp>
      <p:sp>
        <p:nvSpPr>
          <p:cNvPr id="3" name="Content Placeholder 2"/>
          <p:cNvSpPr>
            <a:spLocks noGrp="1"/>
          </p:cNvSpPr>
          <p:nvPr>
            <p:ph idx="1"/>
          </p:nvPr>
        </p:nvSpPr>
        <p:spPr/>
        <p:txBody>
          <a:bodyPr/>
          <a:lstStyle/>
          <a:p>
            <a:pPr lvl="1"/>
            <a:r>
              <a:rPr lang="en-AU" dirty="0" smtClean="0"/>
              <a:t>The pre-ballots ask two questions, which were both approved for both standards</a:t>
            </a:r>
          </a:p>
          <a:p>
            <a:pPr lvl="2"/>
            <a:r>
              <a:rPr lang="en-AU" i="1" dirty="0" smtClean="0"/>
              <a:t>Do </a:t>
            </a:r>
            <a:r>
              <a:rPr lang="en-AU" i="1" dirty="0"/>
              <a:t>you support the need for an ISO International Standard on the subject? </a:t>
            </a:r>
            <a:endParaRPr lang="en-AU" i="1" dirty="0" smtClean="0"/>
          </a:p>
          <a:p>
            <a:pPr lvl="3"/>
            <a:r>
              <a:rPr lang="en-AU" dirty="0" smtClean="0"/>
              <a:t>Passed 10/1/4/4</a:t>
            </a:r>
            <a:endParaRPr lang="en-AU" dirty="0"/>
          </a:p>
          <a:p>
            <a:pPr lvl="2"/>
            <a:r>
              <a:rPr lang="en-AU" i="1" dirty="0"/>
              <a:t>Do you support the submission of this proposal for FDIS ballot? </a:t>
            </a:r>
          </a:p>
          <a:p>
            <a:pPr lvl="3"/>
            <a:r>
              <a:rPr lang="en-AU" dirty="0" smtClean="0"/>
              <a:t>Passed 9/1/5/4</a:t>
            </a:r>
            <a:endParaRPr lang="en-AU" dirty="0"/>
          </a:p>
          <a:p>
            <a:pPr lvl="1"/>
            <a:r>
              <a:rPr lang="en-AU" dirty="0" smtClean="0"/>
              <a:t>The only “no” vote was from China NB</a:t>
            </a:r>
          </a:p>
          <a:p>
            <a:pPr lvl="1"/>
            <a:r>
              <a:rPr lang="en-AU" dirty="0" smtClean="0"/>
              <a:t>Abstains were received from different countries on each ballot</a:t>
            </a:r>
          </a:p>
          <a:p>
            <a:pPr lvl="2"/>
            <a:r>
              <a:rPr lang="en-AU" dirty="0" smtClean="0"/>
              <a:t>802.1X ballots: Belgium, Czech Republic, Finland, Kazakhstan, Russia</a:t>
            </a:r>
          </a:p>
          <a:p>
            <a:pPr lvl="2"/>
            <a:r>
              <a:rPr lang="en-AU" dirty="0" smtClean="0"/>
              <a:t>802.1AE ballots: Canada, Czech Republic, Finland, Kazakhstan, Russia</a:t>
            </a:r>
          </a:p>
          <a:p>
            <a:pPr lvl="1"/>
            <a:r>
              <a:rPr lang="en-AU" dirty="0" smtClean="0"/>
              <a:t>The abstain votes of some NBs probably require investigation by IEEE 802 members who are also from those countries</a:t>
            </a:r>
          </a:p>
          <a:p>
            <a:pPr lvl="2"/>
            <a:r>
              <a:rPr lang="en-AU" dirty="0" smtClean="0"/>
              <a:t>Particularly</a:t>
            </a:r>
            <a:r>
              <a:rPr lang="en-AU" dirty="0"/>
              <a:t> </a:t>
            </a:r>
            <a:r>
              <a:rPr lang="en-AU" dirty="0" smtClean="0"/>
              <a:t>Belgium, Canada, Finland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49082579"/>
              </p:ext>
            </p:extLst>
          </p:nvPr>
        </p:nvGraphicFramePr>
        <p:xfrm>
          <a:off x="5029200" y="3581400"/>
          <a:ext cx="914400" cy="771525"/>
        </p:xfrm>
        <a:graphic>
          <a:graphicData uri="http://schemas.openxmlformats.org/presentationml/2006/ole">
            <mc:AlternateContent xmlns:mc="http://schemas.openxmlformats.org/markup-compatibility/2006">
              <mc:Choice xmlns:v="urn:schemas-microsoft-com:vml" Requires="v">
                <p:oleObj spid="_x0000_s11885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5814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22128718"/>
              </p:ext>
            </p:extLst>
          </p:nvPr>
        </p:nvGraphicFramePr>
        <p:xfrm>
          <a:off x="5791200" y="3581400"/>
          <a:ext cx="914400" cy="771525"/>
        </p:xfrm>
        <a:graphic>
          <a:graphicData uri="http://schemas.openxmlformats.org/presentationml/2006/ole">
            <mc:AlternateContent xmlns:mc="http://schemas.openxmlformats.org/markup-compatibility/2006">
              <mc:Choice xmlns:v="urn:schemas-microsoft-com:vml" Requires="v">
                <p:oleObj spid="_x0000_s118859"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57912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3899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a:t>
            </a:r>
            <a:r>
              <a:rPr lang="en-GB" dirty="0" err="1" smtClean="0"/>
              <a:t>subclause</a:t>
            </a:r>
            <a:r>
              <a:rPr lang="en-GB" dirty="0" smtClean="0"/>
              <a:t>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decided in Mar 2013 to respond to the </a:t>
            </a:r>
            <a:r>
              <a:rPr lang="en-AU" dirty="0"/>
              <a:t>China </a:t>
            </a:r>
            <a:r>
              <a:rPr lang="en-AU" dirty="0" smtClean="0"/>
              <a:t>NB’s </a:t>
            </a:r>
            <a:r>
              <a:rPr lang="en-AU" dirty="0"/>
              <a:t>comments </a:t>
            </a:r>
            <a:r>
              <a:rPr lang="en-AU" dirty="0" smtClean="0"/>
              <a:t>before the next stage of balloting</a:t>
            </a:r>
            <a:endParaRPr lang="en-AU" dirty="0"/>
          </a:p>
        </p:txBody>
      </p:sp>
      <p:sp>
        <p:nvSpPr>
          <p:cNvPr id="3" name="Content Placeholder 2"/>
          <p:cNvSpPr>
            <a:spLocks noGrp="1"/>
          </p:cNvSpPr>
          <p:nvPr>
            <p:ph idx="1"/>
          </p:nvPr>
        </p:nvSpPr>
        <p:spPr/>
        <p:txBody>
          <a:bodyPr/>
          <a:lstStyle/>
          <a:p>
            <a:pPr lvl="1"/>
            <a:r>
              <a:rPr lang="en-AU" dirty="0" smtClean="0"/>
              <a:t>The SC reviewed the comments related to during the Vancouver meeting with a view to generating a possible response liaison to SC6</a:t>
            </a:r>
          </a:p>
          <a:p>
            <a:pPr lvl="1"/>
            <a:r>
              <a:rPr lang="en-AU" dirty="0" smtClean="0"/>
              <a:t>It was concluded that the IEEE </a:t>
            </a:r>
            <a:r>
              <a:rPr lang="en-AU" dirty="0"/>
              <a:t>802 probably disagrees with most the comments made by the China NB in relation to the pre-ballots on 802.1X &amp; 802.1AE</a:t>
            </a:r>
          </a:p>
          <a:p>
            <a:pPr lvl="1"/>
            <a:r>
              <a:rPr lang="en-AU" dirty="0" smtClean="0"/>
              <a:t>While a response was not technically required under the PSDO process, best practice is to respond fully to all legitimate comments, no matter when they are received</a:t>
            </a:r>
          </a:p>
          <a:p>
            <a:pPr lvl="1"/>
            <a:r>
              <a:rPr lang="en-AU" dirty="0" smtClean="0"/>
              <a:t>The SC decided by consensus to respond to the China NB comments, and subsequently a number of 802.1 security experts volunteered to draft some comments; they were discussed at the last 802.1 interim meeting</a:t>
            </a:r>
          </a:p>
          <a:p>
            <a:pPr lvl="1"/>
            <a:r>
              <a:rPr lang="en-AU" dirty="0" smtClean="0"/>
              <a:t>We have arranged that the main ballots on 802.1X and 802.1AE will be started once our responses to the China  are liaised to SC6</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338606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pPr lvl="2"/>
            <a:r>
              <a:rPr lang="en-AU" dirty="0" smtClean="0"/>
              <a:t>The ballots on 802.1X/AE will start soon,  after 802 filed responses to the China NB’s comments in April 2013</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In March 2013, the SC developed responses to the China NB’s comments on 802.1X/AE during the SC6 pre-ballot</a:t>
            </a:r>
          </a:p>
          <a:p>
            <a:pPr lvl="1"/>
            <a:r>
              <a:rPr lang="en-AU" dirty="0" smtClean="0"/>
              <a:t>These responses were approved by 802.1 WG and the 802 EC before in March 2013</a:t>
            </a:r>
          </a:p>
          <a:p>
            <a:pPr lvl="1"/>
            <a:r>
              <a:rPr lang="en-AU" dirty="0" smtClean="0"/>
              <a:t>They were subsequently submitted to SC6 in April 2012</a:t>
            </a:r>
          </a:p>
          <a:p>
            <a:pPr lvl="2"/>
            <a:r>
              <a:rPr lang="en-AU" dirty="0" smtClean="0"/>
              <a:t>802.1X response as N15608</a:t>
            </a:r>
          </a:p>
          <a:p>
            <a:pPr lvl="2"/>
            <a:r>
              <a:rPr lang="en-AU" dirty="0" smtClean="0"/>
              <a:t>802.1AE response as N15607</a:t>
            </a:r>
          </a:p>
          <a:p>
            <a:pPr lvl="1"/>
            <a:r>
              <a:rPr lang="en-AU" dirty="0" smtClean="0"/>
              <a:t>The 5 month ballots should have started</a:t>
            </a:r>
          </a:p>
          <a:p>
            <a:pPr lvl="2"/>
            <a:r>
              <a:rPr lang="en-AU" dirty="0"/>
              <a:t>Will start around the end of this week</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81138679"/>
              </p:ext>
            </p:extLst>
          </p:nvPr>
        </p:nvGraphicFramePr>
        <p:xfrm>
          <a:off x="3886200" y="3733800"/>
          <a:ext cx="914400" cy="771525"/>
        </p:xfrm>
        <a:graphic>
          <a:graphicData uri="http://schemas.openxmlformats.org/presentationml/2006/ole">
            <mc:AlternateContent xmlns:mc="http://schemas.openxmlformats.org/markup-compatibility/2006">
              <mc:Choice xmlns:v="urn:schemas-microsoft-com:vml" Requires="v">
                <p:oleObj spid="_x0000_s12192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3886200" y="37338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94604177"/>
              </p:ext>
            </p:extLst>
          </p:nvPr>
        </p:nvGraphicFramePr>
        <p:xfrm>
          <a:off x="4495800" y="3733800"/>
          <a:ext cx="914400" cy="771525"/>
        </p:xfrm>
        <a:graphic>
          <a:graphicData uri="http://schemas.openxmlformats.org/presentationml/2006/ole">
            <mc:AlternateContent xmlns:mc="http://schemas.openxmlformats.org/markup-compatibility/2006">
              <mc:Choice xmlns:v="urn:schemas-microsoft-com:vml" Requires="v">
                <p:oleObj spid="_x0000_s121922"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44958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20437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The SC will review the status of SC6 </a:t>
            </a:r>
            <a:r>
              <a:rPr lang="en-AU" dirty="0"/>
              <a:t>pre-ballots on IEEE 802.1AS/AB/AR</a:t>
            </a:r>
          </a:p>
        </p:txBody>
      </p:sp>
      <p:sp>
        <p:nvSpPr>
          <p:cNvPr id="3" name="Content Placeholder 2"/>
          <p:cNvSpPr>
            <a:spLocks noGrp="1"/>
          </p:cNvSpPr>
          <p:nvPr>
            <p:ph idx="1"/>
          </p:nvPr>
        </p:nvSpPr>
        <p:spPr/>
        <p:txBody>
          <a:bodyPr/>
          <a:lstStyle/>
          <a:p>
            <a:pPr lvl="1"/>
            <a:r>
              <a:rPr lang="en-AU" dirty="0" smtClean="0"/>
              <a:t>At the </a:t>
            </a:r>
            <a:r>
              <a:rPr lang="en-AU" dirty="0" err="1" smtClean="0"/>
              <a:t>Orlando</a:t>
            </a:r>
            <a:r>
              <a:rPr lang="en-AU" dirty="0" smtClean="0"/>
              <a:t> meeting, IEEE 802.1 WG and IEEE 802 EC decided to submit three 802.1 standards to ISO/IEC under the PSDO</a:t>
            </a:r>
          </a:p>
          <a:p>
            <a:pPr lvl="2"/>
            <a:r>
              <a:rPr lang="en-AU" dirty="0" smtClean="0"/>
              <a:t>802.1AS</a:t>
            </a:r>
          </a:p>
          <a:p>
            <a:pPr lvl="2"/>
            <a:r>
              <a:rPr lang="en-AU" dirty="0" smtClean="0"/>
              <a:t>802.1AB</a:t>
            </a:r>
          </a:p>
          <a:p>
            <a:pPr lvl="2"/>
            <a:r>
              <a:rPr lang="en-AU" dirty="0" smtClean="0"/>
              <a:t>802.1AR</a:t>
            </a:r>
          </a:p>
          <a:p>
            <a:pPr lvl="1"/>
            <a:r>
              <a:rPr lang="en-AU" dirty="0" smtClean="0"/>
              <a:t>These standards have all been sent to 60 day pre-ballots in SC6</a:t>
            </a:r>
          </a:p>
          <a:p>
            <a:pPr lvl="2"/>
            <a:r>
              <a:rPr lang="en-AU" dirty="0" smtClean="0"/>
              <a:t>All three close on 25 May 2013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32189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The SC will review the status of SC6 </a:t>
            </a:r>
            <a:r>
              <a:rPr lang="en-AU" dirty="0"/>
              <a:t>pre-ballots on IEEE 802.3-2012</a:t>
            </a:r>
          </a:p>
        </p:txBody>
      </p:sp>
      <p:sp>
        <p:nvSpPr>
          <p:cNvPr id="3" name="Content Placeholder 2"/>
          <p:cNvSpPr>
            <a:spLocks noGrp="1"/>
          </p:cNvSpPr>
          <p:nvPr>
            <p:ph idx="1"/>
          </p:nvPr>
        </p:nvSpPr>
        <p:spPr/>
        <p:txBody>
          <a:bodyPr/>
          <a:lstStyle/>
          <a:p>
            <a:pPr lvl="1"/>
            <a:r>
              <a:rPr lang="en-AU" dirty="0"/>
              <a:t>At the </a:t>
            </a:r>
            <a:r>
              <a:rPr lang="en-AU" dirty="0" err="1"/>
              <a:t>Orlando</a:t>
            </a:r>
            <a:r>
              <a:rPr lang="en-AU" dirty="0"/>
              <a:t> meeting, IEEE 802.1 WG and IEEE 802 EC decided to submit </a:t>
            </a:r>
            <a:r>
              <a:rPr lang="en-AU" dirty="0" smtClean="0"/>
              <a:t>IEEE 802.3-2012 to ISO/IEC under </a:t>
            </a:r>
            <a:r>
              <a:rPr lang="en-AU" dirty="0"/>
              <a:t>the PSDO</a:t>
            </a:r>
          </a:p>
          <a:p>
            <a:pPr lvl="1"/>
            <a:r>
              <a:rPr lang="en-AU" dirty="0" smtClean="0"/>
              <a:t>This standard has </a:t>
            </a:r>
            <a:r>
              <a:rPr lang="en-AU" dirty="0"/>
              <a:t>all been </a:t>
            </a:r>
            <a:r>
              <a:rPr lang="en-AU" dirty="0" smtClean="0"/>
              <a:t>sent to a 60 </a:t>
            </a:r>
            <a:r>
              <a:rPr lang="en-AU" dirty="0"/>
              <a:t>day </a:t>
            </a:r>
            <a:r>
              <a:rPr lang="en-AU" dirty="0" smtClean="0"/>
              <a:t>pre-ballot </a:t>
            </a:r>
            <a:r>
              <a:rPr lang="en-AU" dirty="0"/>
              <a:t>in </a:t>
            </a:r>
            <a:r>
              <a:rPr lang="en-AU" dirty="0" smtClean="0"/>
              <a:t>SC6</a:t>
            </a:r>
            <a:endParaRPr lang="en-AU" dirty="0"/>
          </a:p>
          <a:p>
            <a:pPr lvl="2"/>
            <a:r>
              <a:rPr lang="en-AU" dirty="0" smtClean="0"/>
              <a:t>Pre-ballot closes on 2 June 2013</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1060128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p>
        </p:txBody>
      </p:sp>
      <p:sp>
        <p:nvSpPr>
          <p:cNvPr id="3" name="Content Placeholder 2"/>
          <p:cNvSpPr>
            <a:spLocks noGrp="1"/>
          </p:cNvSpPr>
          <p:nvPr>
            <p:ph idx="1"/>
          </p:nvPr>
        </p:nvSpPr>
        <p:spPr/>
        <p:txBody>
          <a:bodyPr/>
          <a:lstStyle/>
          <a:p>
            <a:pPr lvl="1"/>
            <a:r>
              <a:rPr lang="en-AU" dirty="0" smtClean="0"/>
              <a:t>SC6 agreed on a resolution with respect to 802.11 (Res 6.1.9) that gave 802.11 WG </a:t>
            </a:r>
            <a:r>
              <a:rPr lang="en-AU" dirty="0"/>
              <a:t>responsibility for </a:t>
            </a:r>
            <a:r>
              <a:rPr lang="en-AU" dirty="0" smtClean="0"/>
              <a:t>revision of ISO/IEC 8802-11 standards</a:t>
            </a:r>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March 2013, IEEE 802 liaised a proposed collaboration and revision process to SC6</a:t>
            </a:r>
            <a:endParaRPr lang="en-AU" dirty="0"/>
          </a:p>
        </p:txBody>
      </p:sp>
      <p:sp>
        <p:nvSpPr>
          <p:cNvPr id="3" name="Content Placeholder 2"/>
          <p:cNvSpPr>
            <a:spLocks noGrp="1"/>
          </p:cNvSpPr>
          <p:nvPr>
            <p:ph idx="1"/>
          </p:nvPr>
        </p:nvSpPr>
        <p:spPr/>
        <p:txBody>
          <a:bodyPr/>
          <a:lstStyle/>
          <a:p>
            <a:pPr lvl="1"/>
            <a:r>
              <a:rPr lang="en-AU" dirty="0" smtClean="0"/>
              <a:t>IEEE 802 agreed on a response to the requirement for IEEE 802 to propose a way for …</a:t>
            </a:r>
          </a:p>
          <a:p>
            <a:pPr lvl="2"/>
            <a:r>
              <a:rPr lang="en-AU" dirty="0" smtClean="0"/>
              <a:t> “</a:t>
            </a:r>
            <a:r>
              <a:rPr lang="en-AU" i="1" dirty="0" smtClean="0"/>
              <a:t>SC6 and its NBs (to) have access to an established mechanism to contribute to the revision process in the IEEE 802.11</a:t>
            </a:r>
            <a:r>
              <a:rPr lang="en-AU" dirty="0" smtClean="0"/>
              <a:t>”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a:t>
            </a:r>
            <a:r>
              <a:rPr lang="en-US" i="1" dirty="0" smtClean="0"/>
              <a:t>IEEE 802 WG’s to exchange information about new work items that are within the scope of SC 6 and the respective IEEE 802 WG for information and potential coordination</a:t>
            </a:r>
            <a:r>
              <a:rPr lang="en-US" dirty="0" smtClean="0"/>
              <a:t>”</a:t>
            </a:r>
            <a:endParaRPr lang="en-AU" dirty="0" smtClean="0"/>
          </a:p>
          <a:p>
            <a:pPr lvl="1"/>
            <a:r>
              <a:rPr lang="en-AU" dirty="0" smtClean="0"/>
              <a:t>The revised proposed document was approved in March 2013 and subsequently liaised to SC6</a:t>
            </a:r>
          </a:p>
          <a:p>
            <a:pPr lvl="2"/>
            <a:r>
              <a:rPr lang="en-AU" dirty="0" smtClean="0"/>
              <a:t>See N15606</a:t>
            </a:r>
            <a:endParaRPr lang="en-AU" dirty="0" smtClean="0">
              <a:solidFill>
                <a:srgbClr val="FF0000"/>
              </a:solidFill>
            </a:endParaRP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05581307"/>
              </p:ext>
            </p:extLst>
          </p:nvPr>
        </p:nvGraphicFramePr>
        <p:xfrm>
          <a:off x="2362200" y="5486400"/>
          <a:ext cx="914400" cy="771525"/>
        </p:xfrm>
        <a:graphic>
          <a:graphicData uri="http://schemas.openxmlformats.org/presentationml/2006/ole">
            <mc:AlternateContent xmlns:mc="http://schemas.openxmlformats.org/markup-compatibility/2006">
              <mc:Choice xmlns:v="urn:schemas-microsoft-com:vml" Requires="v">
                <p:oleObj spid="_x0000_s12292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362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82122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for the SC6 collaboration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boiler plate cover letters have not yet been created</a:t>
            </a:r>
          </a:p>
          <a:p>
            <a:pPr lvl="1"/>
            <a:r>
              <a:rPr lang="en-AU" dirty="0" smtClean="0"/>
              <a:t>It is proposed that the IEEE 802 Liaison to SC6 (currently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735462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Swiss NB likes the proposed collaboration process and wants to start using it</a:t>
            </a:r>
            <a:endParaRPr lang="en-AU" dirty="0"/>
          </a:p>
        </p:txBody>
      </p:sp>
      <p:sp>
        <p:nvSpPr>
          <p:cNvPr id="3" name="Content Placeholder 2"/>
          <p:cNvSpPr>
            <a:spLocks noGrp="1"/>
          </p:cNvSpPr>
          <p:nvPr>
            <p:ph idx="1"/>
          </p:nvPr>
        </p:nvSpPr>
        <p:spPr/>
        <p:txBody>
          <a:bodyPr/>
          <a:lstStyle/>
          <a:p>
            <a:pPr lvl="1"/>
            <a:r>
              <a:rPr lang="en-AU" dirty="0" smtClean="0"/>
              <a:t>The Swiss NB has provided a positive response (in N15623) to IEEE 802’s collaboration proposal in </a:t>
            </a:r>
            <a:r>
              <a:rPr lang="en-AU" dirty="0"/>
              <a:t>N15606</a:t>
            </a:r>
            <a:endParaRPr lang="en-AU" dirty="0" smtClean="0"/>
          </a:p>
          <a:p>
            <a:pPr lvl="2"/>
            <a:r>
              <a:rPr lang="en-AU" b="0" i="1" dirty="0"/>
              <a:t>The Swiss Mirror Group to JTC1/Sc6 thanks the </a:t>
            </a:r>
            <a:r>
              <a:rPr lang="en-AU" b="0" i="1" dirty="0" smtClean="0"/>
              <a:t>IEEE 802 </a:t>
            </a:r>
            <a:r>
              <a:rPr lang="en-AU" b="0" i="1" dirty="0"/>
              <a:t>JTC1 Standing Committee for their proposal found </a:t>
            </a:r>
            <a:r>
              <a:rPr lang="en-AU" b="0" i="1" dirty="0" smtClean="0"/>
              <a:t>in 6N15606 </a:t>
            </a:r>
            <a:r>
              <a:rPr lang="en-AU" b="0" i="1" dirty="0"/>
              <a:t>and appreciate the proposed implementation </a:t>
            </a:r>
            <a:r>
              <a:rPr lang="en-AU" b="0" i="1" dirty="0" smtClean="0"/>
              <a:t>of Sc6 </a:t>
            </a:r>
            <a:r>
              <a:rPr lang="en-AU" b="0" i="1" dirty="0"/>
              <a:t>Graz resolutions </a:t>
            </a:r>
            <a:r>
              <a:rPr lang="en-AU" b="0" i="1" dirty="0" smtClean="0"/>
              <a:t>6.19-12</a:t>
            </a:r>
          </a:p>
          <a:p>
            <a:pPr lvl="1"/>
            <a:r>
              <a:rPr lang="en-AU" b="0" dirty="0" smtClean="0"/>
              <a:t>They went on to thank the </a:t>
            </a:r>
            <a:r>
              <a:rPr lang="en-AU" dirty="0"/>
              <a:t>IEEE </a:t>
            </a:r>
            <a:r>
              <a:rPr lang="en-AU" dirty="0" smtClean="0"/>
              <a:t>802  for inviting comments</a:t>
            </a:r>
            <a:endParaRPr lang="en-AU" b="0" dirty="0"/>
          </a:p>
          <a:p>
            <a:pPr lvl="2"/>
            <a:r>
              <a:rPr lang="en-AU" b="0" i="1" dirty="0"/>
              <a:t>We also thank the IEEE 802.11 WG for their </a:t>
            </a:r>
            <a:r>
              <a:rPr lang="en-AU" b="0" i="1" dirty="0" smtClean="0"/>
              <a:t>liaison statement </a:t>
            </a:r>
            <a:r>
              <a:rPr lang="en-AU" b="0" i="1" dirty="0"/>
              <a:t>found in 6N15586, inviting comments from </a:t>
            </a:r>
            <a:r>
              <a:rPr lang="en-AU" b="0" i="1" dirty="0" smtClean="0"/>
              <a:t>SC6 members </a:t>
            </a:r>
            <a:r>
              <a:rPr lang="en-AU" b="0" i="1" dirty="0"/>
              <a:t>without specific deadline on their receipt </a:t>
            </a:r>
            <a:r>
              <a:rPr lang="en-AU" b="0" i="1" dirty="0" smtClean="0"/>
              <a:t>and assuring </a:t>
            </a:r>
            <a:r>
              <a:rPr lang="en-AU" b="0" i="1" dirty="0"/>
              <a:t>their immediate processing in the course of </a:t>
            </a:r>
            <a:r>
              <a:rPr lang="en-AU" b="0" i="1" dirty="0" smtClean="0"/>
              <a:t>the revision </a:t>
            </a:r>
            <a:r>
              <a:rPr lang="en-AU" b="0" i="1" dirty="0"/>
              <a:t>process now underway expected to produce </a:t>
            </a:r>
            <a:r>
              <a:rPr lang="en-AU" b="0" i="1" dirty="0" smtClean="0"/>
              <a:t>a new </a:t>
            </a:r>
            <a:r>
              <a:rPr lang="en-AU" b="0" i="1" dirty="0"/>
              <a:t>revision designated 802.11-2015.</a:t>
            </a:r>
          </a:p>
          <a:p>
            <a:pPr lvl="1"/>
            <a:r>
              <a:rPr lang="en-AU" b="0" dirty="0" smtClean="0"/>
              <a:t>They followed up with eleven comments related to IEEE 802.11</a:t>
            </a:r>
          </a:p>
          <a:p>
            <a:pPr lvl="1"/>
            <a:r>
              <a:rPr lang="en-AU" b="0" dirty="0" smtClean="0"/>
              <a:t>It  is suggested that:</a:t>
            </a:r>
          </a:p>
          <a:p>
            <a:pPr lvl="2"/>
            <a:r>
              <a:rPr lang="en-AU" b="0" dirty="0" smtClean="0"/>
              <a:t>The comments be passed to </a:t>
            </a:r>
            <a:r>
              <a:rPr lang="en-AU" b="0" dirty="0" err="1" smtClean="0"/>
              <a:t>TGmc</a:t>
            </a:r>
            <a:r>
              <a:rPr lang="en-AU" b="0" dirty="0" smtClean="0"/>
              <a:t> for processing</a:t>
            </a:r>
          </a:p>
          <a:p>
            <a:pPr lvl="2"/>
            <a:r>
              <a:rPr lang="en-AU" b="0" dirty="0" smtClean="0"/>
              <a:t>A liaison be sent to SC6 stating this – </a:t>
            </a:r>
            <a:r>
              <a:rPr lang="en-AU" b="1" dirty="0" smtClean="0"/>
              <a:t>probably include as part of </a:t>
            </a:r>
            <a:r>
              <a:rPr lang="en-AU" b="1" dirty="0" err="1" smtClean="0"/>
              <a:t>HoD</a:t>
            </a:r>
            <a:r>
              <a:rPr lang="en-AU" b="1" dirty="0" smtClean="0"/>
              <a:t> status report - Bruce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70193578"/>
              </p:ext>
            </p:extLst>
          </p:nvPr>
        </p:nvGraphicFramePr>
        <p:xfrm>
          <a:off x="6096000" y="5638800"/>
          <a:ext cx="914400" cy="771525"/>
        </p:xfrm>
        <a:graphic>
          <a:graphicData uri="http://schemas.openxmlformats.org/presentationml/2006/ole">
            <mc:AlternateContent xmlns:mc="http://schemas.openxmlformats.org/markup-compatibility/2006">
              <mc:Choice xmlns:v="urn:schemas-microsoft-com:vml" Requires="v">
                <p:oleObj spid="_x0000_s12394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6096000" y="5638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2945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38</a:t>
            </a:fld>
            <a:endParaRPr lang="en-US"/>
          </a:p>
        </p:txBody>
      </p:sp>
      <p:sp>
        <p:nvSpPr>
          <p:cNvPr id="20484" name="Rectangle 2"/>
          <p:cNvSpPr>
            <a:spLocks noGrp="1" noChangeArrowheads="1"/>
          </p:cNvSpPr>
          <p:nvPr>
            <p:ph type="title"/>
          </p:nvPr>
        </p:nvSpPr>
        <p:spPr/>
        <p:txBody>
          <a:bodyPr/>
          <a:lstStyle/>
          <a:p>
            <a:r>
              <a:rPr lang="en-AU" dirty="0" smtClean="0"/>
              <a:t>The “WAPI story” has been going on for a very, very, very long time ... </a:t>
            </a:r>
          </a:p>
        </p:txBody>
      </p:sp>
      <p:sp>
        <p:nvSpPr>
          <p:cNvPr id="20485" name="Rectangle 3"/>
          <p:cNvSpPr>
            <a:spLocks noGrp="1" noChangeArrowheads="1"/>
          </p:cNvSpPr>
          <p:nvPr>
            <p:ph type="body" idx="1"/>
          </p:nvPr>
        </p:nvSpPr>
        <p:spPr>
          <a:xfrm>
            <a:off x="685800" y="1752600"/>
            <a:ext cx="7772400" cy="4114800"/>
          </a:xfrm>
        </p:spPr>
        <p:txBody>
          <a:bodyPr/>
          <a:lstStyle/>
          <a:p>
            <a:r>
              <a:rPr lang="en-AU" dirty="0" smtClean="0"/>
              <a:t>Brief summary of highlights/lowlights</a:t>
            </a:r>
          </a:p>
          <a:p>
            <a:pPr lvl="1"/>
            <a:r>
              <a:rPr lang="en-AU" dirty="0" smtClean="0"/>
              <a:t>2003: WAPI mandated for use in China, implemented by named firms</a:t>
            </a:r>
          </a:p>
          <a:p>
            <a:pPr lvl="1"/>
            <a:r>
              <a:rPr lang="en-AU" dirty="0" smtClean="0"/>
              <a:t>2004: Mandate withdrawn after China agrees to standardise WAPI first</a:t>
            </a:r>
          </a:p>
          <a:p>
            <a:pPr lvl="1"/>
            <a:r>
              <a:rPr lang="en-AU" dirty="0" smtClean="0"/>
              <a:t>2005: WAPI submitted to ISO/IEC fast track ballot in parallel to IEEE submitting 802.11i, after much controversy and appeals</a:t>
            </a:r>
          </a:p>
          <a:p>
            <a:pPr lvl="1"/>
            <a:r>
              <a:rPr lang="en-AU" dirty="0" smtClean="0"/>
              <a:t>2006: WAPI fails ISO/IEC fast track ballot and 802.11i passes, amid much controversy and appeals</a:t>
            </a:r>
          </a:p>
          <a:p>
            <a:pPr lvl="1"/>
            <a:r>
              <a:rPr lang="en-AU" dirty="0" smtClean="0"/>
              <a:t>2009: WAPI mandated in handsets and for SPs in China</a:t>
            </a:r>
          </a:p>
          <a:p>
            <a:pPr lvl="1"/>
            <a:r>
              <a:rPr lang="en-AU" dirty="0" smtClean="0"/>
              <a:t>2009: WAPI submitted to ISO/IEC as NP</a:t>
            </a:r>
          </a:p>
          <a:p>
            <a:pPr lvl="1"/>
            <a:r>
              <a:rPr lang="en-AU" dirty="0" smtClean="0"/>
              <a:t>2010: WAPI NP ballot passes but comments not resolved</a:t>
            </a:r>
          </a:p>
          <a:p>
            <a:pPr lvl="1"/>
            <a:r>
              <a:rPr lang="en-AU" dirty="0" smtClean="0"/>
              <a:t>Nov 2011: China NB announced that they had withdrawn the WAPI NP</a:t>
            </a:r>
          </a:p>
          <a:p>
            <a:pPr lvl="1"/>
            <a:r>
              <a:rPr lang="en-AU" dirty="0" smtClean="0"/>
              <a:t>Feb 2012: SC6 formally cancelled the WAPI NP</a:t>
            </a:r>
          </a:p>
        </p:txBody>
      </p:sp>
    </p:spTree>
    <p:extLst>
      <p:ext uri="{BB962C8B-B14F-4D97-AF65-F5344CB8AC3E}">
        <p14:creationId xmlns:p14="http://schemas.microsoft.com/office/powerpoint/2010/main" val="725193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39</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112909"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112910"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112911"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2153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dirty="0" smtClean="0"/>
              <a:t>It is unclear what is next for WAPI, from either a regulatory or standards perspective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40</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a:t>
            </a:r>
            <a:r>
              <a:rPr lang="en-AU" sz="1600" dirty="0" smtClean="0">
                <a:latin typeface="+mj-lt"/>
              </a:rPr>
              <a:t>hoped (somewhat blindly) </a:t>
            </a:r>
            <a:r>
              <a:rPr lang="en-AU" sz="1600" dirty="0">
                <a:latin typeface="+mj-lt"/>
              </a:rPr>
              <a:t>any requirement for WAPI in devices will be repealed </a:t>
            </a:r>
            <a:r>
              <a:rPr lang="en-AU" sz="1600" dirty="0" smtClean="0">
                <a:latin typeface="+mj-lt"/>
              </a:rPr>
              <a:t>given </a:t>
            </a:r>
            <a:r>
              <a:rPr lang="en-AU" sz="1600" dirty="0">
                <a:latin typeface="+mj-lt"/>
              </a:rPr>
              <a:t>that WAPI will not become an ISO/IEC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was speculated that China may resubmit WAPI only if the current SC6 Chair was not reappointed by JTC1 in Nov 12, but he was reappointed</a:t>
            </a:r>
          </a:p>
          <a:p>
            <a:pPr marL="180975" lvl="2" indent="-180975">
              <a:spcBef>
                <a:spcPts val="800"/>
              </a:spcBef>
              <a:buFont typeface="Arial" pitchFamily="34" charset="0"/>
              <a:buChar char="•"/>
              <a:defRPr/>
            </a:pPr>
            <a:r>
              <a:rPr lang="en-AU" sz="1600" b="1" dirty="0" smtClean="0">
                <a:latin typeface="+mj-lt"/>
              </a:rPr>
              <a:t>There is no discussion about WAPI scheduled for the SC6 meeting in Korea</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extLst>
      <p:ext uri="{BB962C8B-B14F-4D97-AF65-F5344CB8AC3E}">
        <p14:creationId xmlns:p14="http://schemas.microsoft.com/office/powerpoint/2010/main" val="3722313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 in late 2012</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767285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42</a:t>
            </a:fld>
            <a:endParaRPr lang="en-US" dirty="0"/>
          </a:p>
        </p:txBody>
      </p:sp>
    </p:spTree>
    <p:extLst>
      <p:ext uri="{BB962C8B-B14F-4D97-AF65-F5344CB8AC3E}">
        <p14:creationId xmlns:p14="http://schemas.microsoft.com/office/powerpoint/2010/main" val="1141864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decreased as 5GHz was discussed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was previously feared there was a connection between EUHT and the slowness opening up 5GHz in China … but that fear was mitigated after MIIT accelerated the process to open up the band during 2102</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43</a:t>
            </a:fld>
            <a:endParaRPr lang="en-US" dirty="0"/>
          </a:p>
        </p:txBody>
      </p:sp>
    </p:spTree>
    <p:extLst>
      <p:ext uri="{BB962C8B-B14F-4D97-AF65-F5344CB8AC3E}">
        <p14:creationId xmlns:p14="http://schemas.microsoft.com/office/powerpoint/2010/main" val="4134174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part of 5GHz will likely open up in China with possible interaction with EUHT still existing</a:t>
            </a:r>
            <a:endParaRPr lang="en-AU" dirty="0"/>
          </a:p>
        </p:txBody>
      </p:sp>
      <p:sp>
        <p:nvSpPr>
          <p:cNvPr id="3" name="Content Placeholder 2"/>
          <p:cNvSpPr>
            <a:spLocks noGrp="1"/>
          </p:cNvSpPr>
          <p:nvPr>
            <p:ph idx="1"/>
          </p:nvPr>
        </p:nvSpPr>
        <p:spPr/>
        <p:txBody>
          <a:bodyPr/>
          <a:lstStyle/>
          <a:p>
            <a:pPr lvl="1"/>
            <a:r>
              <a:rPr lang="en-AU" dirty="0" smtClean="0"/>
              <a:t>Reports indicate that due </a:t>
            </a:r>
            <a:r>
              <a:rPr lang="en-AU" dirty="0"/>
              <a:t>to opposition from important stakeholders within China's radio spectrum regulatory </a:t>
            </a:r>
            <a:r>
              <a:rPr lang="en-AU" dirty="0" smtClean="0"/>
              <a:t>community:</a:t>
            </a:r>
          </a:p>
          <a:p>
            <a:pPr lvl="2"/>
            <a:r>
              <a:rPr lang="en-AU" dirty="0" smtClean="0"/>
              <a:t>The </a:t>
            </a:r>
            <a:r>
              <a:rPr lang="en-AU" dirty="0"/>
              <a:t>lower two bands (5150 - 5250, 5250 - 5350) will </a:t>
            </a:r>
            <a:r>
              <a:rPr lang="en-AU" dirty="0" smtClean="0"/>
              <a:t>be </a:t>
            </a:r>
            <a:r>
              <a:rPr lang="en-AU" dirty="0"/>
              <a:t>allocated as </a:t>
            </a:r>
            <a:r>
              <a:rPr lang="en-AU" dirty="0" smtClean="0"/>
              <a:t>planned </a:t>
            </a:r>
            <a:r>
              <a:rPr lang="en-AU" b="1" dirty="0" smtClean="0"/>
              <a:t>&lt;- GOOD NEWS</a:t>
            </a:r>
          </a:p>
          <a:p>
            <a:pPr lvl="2"/>
            <a:r>
              <a:rPr lang="en-AU" dirty="0" smtClean="0"/>
              <a:t>The </a:t>
            </a:r>
            <a:r>
              <a:rPr lang="en-AU" dirty="0"/>
              <a:t>middle band (5470 - 5725) may remain </a:t>
            </a:r>
            <a:r>
              <a:rPr lang="en-AU" dirty="0" smtClean="0"/>
              <a:t>unallocated</a:t>
            </a:r>
            <a:r>
              <a:rPr lang="en-AU" b="1" dirty="0" smtClean="0"/>
              <a:t> </a:t>
            </a:r>
            <a:r>
              <a:rPr lang="en-AU" b="1" dirty="0"/>
              <a:t>&lt;- </a:t>
            </a:r>
            <a:r>
              <a:rPr lang="en-AU" b="1" dirty="0" smtClean="0"/>
              <a:t>BAD NEWS</a:t>
            </a:r>
            <a:endParaRPr lang="en-AU" dirty="0"/>
          </a:p>
          <a:p>
            <a:pPr lvl="1"/>
            <a:r>
              <a:rPr lang="en-AU" dirty="0" smtClean="0"/>
              <a:t>More </a:t>
            </a:r>
            <a:r>
              <a:rPr lang="en-AU" dirty="0"/>
              <a:t>specifically:</a:t>
            </a:r>
          </a:p>
          <a:p>
            <a:pPr lvl="2"/>
            <a:r>
              <a:rPr lang="en-AU" dirty="0"/>
              <a:t>Military authorities are unsatisfied with MIIT's conclusions that appropriate steps have been taken to address radar interference issues, and MIIT / SRRC plans to conduct further research in this area;</a:t>
            </a:r>
          </a:p>
          <a:p>
            <a:pPr lvl="2"/>
            <a:r>
              <a:rPr lang="en-AU" dirty="0"/>
              <a:t>There is also speculation that some stakeholders in the wireless community would like to see some of the 5 GHz band licensed to other technologies, such as LTE-HI, a Chinese PAN communication standard currently being </a:t>
            </a:r>
            <a:r>
              <a:rPr lang="en-AU" dirty="0" smtClean="0"/>
              <a:t>drafted</a:t>
            </a:r>
          </a:p>
          <a:p>
            <a:pPr lvl="1"/>
            <a:r>
              <a:rPr lang="en-AU" dirty="0" smtClean="0"/>
              <a:t>It is possible that EUHT might be one of the technologies that might be licensed</a:t>
            </a:r>
          </a:p>
          <a:p>
            <a:pPr lvl="2"/>
            <a:r>
              <a:rPr lang="en-AU" b="1" dirty="0" smtClean="0"/>
              <a:t>Indeed it appears that it might be likely</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362034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in ISO/IEC</a:t>
            </a:r>
          </a:p>
          <a:p>
            <a:pPr lvl="2"/>
            <a:r>
              <a:rPr lang="en-AU" b="1" dirty="0" smtClean="0"/>
              <a:t>EUHT is not on the SC6 agenda in Korea</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772361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Nufront</a:t>
            </a:r>
            <a:r>
              <a:rPr lang="en-AU" dirty="0" smtClean="0"/>
              <a:t> are planning to attend the IEEE 802.11 WG meeting in May</a:t>
            </a:r>
            <a:endParaRPr lang="en-AU" dirty="0"/>
          </a:p>
        </p:txBody>
      </p:sp>
      <p:sp>
        <p:nvSpPr>
          <p:cNvPr id="3" name="Content Placeholder 2"/>
          <p:cNvSpPr>
            <a:spLocks noGrp="1"/>
          </p:cNvSpPr>
          <p:nvPr>
            <p:ph idx="1"/>
          </p:nvPr>
        </p:nvSpPr>
        <p:spPr/>
        <p:txBody>
          <a:bodyPr/>
          <a:lstStyle/>
          <a:p>
            <a:pPr lvl="1"/>
            <a:r>
              <a:rPr lang="en-AU" dirty="0" smtClean="0"/>
              <a:t>Bruce Kraemer (Chair of 802.11 WG) reported in Jan 2013 that </a:t>
            </a:r>
            <a:r>
              <a:rPr lang="en-AU" dirty="0" err="1" smtClean="0"/>
              <a:t>Nufront</a:t>
            </a:r>
            <a:r>
              <a:rPr lang="en-AU" dirty="0" smtClean="0"/>
              <a:t> intended to attend and present at the 802.11 WG meeting in March 2013</a:t>
            </a:r>
          </a:p>
          <a:p>
            <a:pPr lvl="1"/>
            <a:r>
              <a:rPr lang="en-AU" dirty="0" smtClean="0"/>
              <a:t>This was subsequently postponed to this week</a:t>
            </a:r>
          </a:p>
          <a:p>
            <a:pPr lvl="2"/>
            <a:r>
              <a:rPr lang="en-US" dirty="0"/>
              <a:t>Lei </a:t>
            </a:r>
            <a:r>
              <a:rPr lang="en-US" dirty="0" smtClean="0"/>
              <a:t>Jun (</a:t>
            </a:r>
            <a:r>
              <a:rPr lang="en-US" dirty="0" err="1" smtClean="0"/>
              <a:t>Nufront</a:t>
            </a:r>
            <a:r>
              <a:rPr lang="en-US" dirty="0" smtClean="0"/>
              <a:t>)  will be presenting on EUHT/802.11 coexistence at the mid session plenary</a:t>
            </a:r>
          </a:p>
          <a:p>
            <a:pPr lvl="2"/>
            <a:r>
              <a:rPr lang="en-US" dirty="0" smtClean="0"/>
              <a:t>Discussion will held on Thursday AM1</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451059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replacement, was approved as a Chinese National Standard in Oct 12</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GB / T </a:t>
            </a:r>
            <a:r>
              <a:rPr lang="en-AU" dirty="0" smtClean="0"/>
              <a:t>28455-2012 </a:t>
            </a:r>
            <a:r>
              <a:rPr lang="en-AU" dirty="0"/>
              <a:t>as of 1 </a:t>
            </a:r>
            <a:r>
              <a:rPr lang="en-AU" dirty="0" smtClean="0"/>
              <a:t>Oct 12; the </a:t>
            </a:r>
            <a:r>
              <a:rPr lang="en-AU" dirty="0"/>
              <a:t>“T” means it is recommended, </a:t>
            </a:r>
            <a:r>
              <a:rPr lang="en-AU" dirty="0" err="1"/>
              <a:t>ie</a:t>
            </a:r>
            <a:r>
              <a:rPr lang="en-AU" dirty="0"/>
              <a:t> not </a:t>
            </a:r>
            <a:r>
              <a:rPr lang="en-AU" dirty="0" smtClean="0"/>
              <a:t>mandatory (227 pages in Chinese)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47</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have submitted a paper claiming that an attack on 802.1X possible, which is  not true!</a:t>
            </a:r>
            <a:endParaRPr lang="en-AU" dirty="0"/>
          </a:p>
        </p:txBody>
      </p:sp>
      <p:sp>
        <p:nvSpPr>
          <p:cNvPr id="3" name="Content Placeholder 2"/>
          <p:cNvSpPr>
            <a:spLocks noGrp="1"/>
          </p:cNvSpPr>
          <p:nvPr>
            <p:ph idx="1"/>
          </p:nvPr>
        </p:nvSpPr>
        <p:spPr/>
        <p:txBody>
          <a:bodyPr/>
          <a:lstStyle/>
          <a:p>
            <a:pPr lvl="1"/>
            <a:r>
              <a:rPr lang="en-AU" dirty="0" smtClean="0"/>
              <a:t>The China NB have claimed an attack on 802.1X is possible</a:t>
            </a:r>
          </a:p>
          <a:p>
            <a:pPr lvl="2"/>
            <a:r>
              <a:rPr lang="en-AU" dirty="0" smtClean="0"/>
              <a:t>See N15513 – “</a:t>
            </a:r>
            <a:r>
              <a:rPr lang="en-AU" dirty="0"/>
              <a:t>Effective Attack on IEEE </a:t>
            </a:r>
            <a:r>
              <a:rPr lang="en-AU" dirty="0" smtClean="0"/>
              <a:t>802.1X”</a:t>
            </a:r>
          </a:p>
          <a:p>
            <a:pPr lvl="1"/>
            <a:r>
              <a:rPr lang="en-AU" dirty="0" smtClean="0"/>
              <a:t>Hopefully this paper will be discussed at the 802.1 WG meeting in Victoria this week and a response developed, ready for the SC6 meeting</a:t>
            </a:r>
          </a:p>
          <a:p>
            <a:pPr lvl="2"/>
            <a:r>
              <a:rPr lang="en-AU" dirty="0" smtClean="0"/>
              <a:t>Note that Bruce Kraemer has been empowered to approve such documents</a:t>
            </a:r>
          </a:p>
          <a:p>
            <a:pPr lvl="1"/>
            <a:r>
              <a:rPr lang="en-AU" dirty="0" smtClean="0"/>
              <a:t>The basic response will be along the lines that an attack on a protocol is not an attack if a fundamental assumption of the attack is that the protocol is not properly implemented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95997659"/>
              </p:ext>
            </p:extLst>
          </p:nvPr>
        </p:nvGraphicFramePr>
        <p:xfrm>
          <a:off x="7162800" y="1981200"/>
          <a:ext cx="914400" cy="771525"/>
        </p:xfrm>
        <a:graphic>
          <a:graphicData uri="http://schemas.openxmlformats.org/presentationml/2006/ole">
            <mc:AlternateContent xmlns:mc="http://schemas.openxmlformats.org/markup-compatibility/2006">
              <mc:Choice xmlns:v="urn:schemas-microsoft-com:vml" Requires="v">
                <p:oleObj spid="_x0000_s12496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162800" y="1981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82651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1066800"/>
          </a:xfrm>
        </p:spPr>
        <p:txBody>
          <a:bodyPr/>
          <a:lstStyle/>
          <a:p>
            <a:pPr lvl="1"/>
            <a:r>
              <a:rPr lang="en-AU" dirty="0" smtClean="0"/>
              <a:t>An </a:t>
            </a:r>
            <a:r>
              <a:rPr lang="en-AU" dirty="0"/>
              <a:t>attack </a:t>
            </a:r>
            <a:r>
              <a:rPr lang="en-AU" dirty="0" smtClean="0"/>
              <a:t>is </a:t>
            </a:r>
            <a:r>
              <a:rPr lang="en-AU" dirty="0"/>
              <a:t>not an attack if </a:t>
            </a:r>
            <a:r>
              <a:rPr lang="en-AU" dirty="0" smtClean="0"/>
              <a:t>it assumes </a:t>
            </a:r>
            <a:r>
              <a:rPr lang="en-AU" dirty="0"/>
              <a:t>the </a:t>
            </a:r>
            <a:r>
              <a:rPr lang="en-AU" dirty="0" smtClean="0"/>
              <a:t>protocol </a:t>
            </a:r>
            <a:r>
              <a:rPr lang="en-AU" dirty="0"/>
              <a:t>is not properly implemented</a:t>
            </a:r>
          </a:p>
        </p:txBody>
      </p:sp>
      <p:sp>
        <p:nvSpPr>
          <p:cNvPr id="3" name="Content Placeholder 2"/>
          <p:cNvSpPr>
            <a:spLocks noGrp="1"/>
          </p:cNvSpPr>
          <p:nvPr>
            <p:ph idx="1"/>
          </p:nvPr>
        </p:nvSpPr>
        <p:spPr/>
        <p:txBody>
          <a:bodyPr/>
          <a:lstStyle/>
          <a:p>
            <a:r>
              <a:rPr lang="en-AU" dirty="0" smtClean="0"/>
              <a:t>Some anonymous initial responses</a:t>
            </a:r>
          </a:p>
          <a:p>
            <a:pPr lvl="1"/>
            <a:r>
              <a:rPr lang="en-AU" i="1" dirty="0" smtClean="0"/>
              <a:t>The "attack" has nothing to do with 802.1X, and doesn't result in a supplicant gaining unauthorized access, elevated privilege or any other advantage. Rather, the "attack" involves a RADIUS/EAP server with an expired or revoked cert that is still trusted by the switch/AP fooling a supplicant into getting access to the network, until it checks cert validity.</a:t>
            </a:r>
          </a:p>
          <a:p>
            <a:pPr lvl="1"/>
            <a:r>
              <a:rPr lang="en-AU" i="1" dirty="0" smtClean="0"/>
              <a:t>N15613 is full of "...if the certificate is not checked" and "...if the nonce is not checked". Well, you know what? They are checked. That's part of the protocol. It is not a valid attack against a protocol if the attack requires the </a:t>
            </a:r>
            <a:r>
              <a:rPr lang="en-AU" i="1" dirty="0" err="1" smtClean="0"/>
              <a:t>attackee</a:t>
            </a:r>
            <a:r>
              <a:rPr lang="en-AU" i="1" dirty="0" smtClean="0"/>
              <a:t> to not implement the protocol correctly.</a:t>
            </a:r>
          </a:p>
          <a:p>
            <a:pPr lvl="2"/>
            <a:endParaRPr lang="en-AU" i="1" dirty="0"/>
          </a:p>
          <a:p>
            <a:pPr lvl="2"/>
            <a:endParaRPr lang="en-AU" dirty="0" smtClean="0"/>
          </a:p>
          <a:p>
            <a:endParaRPr lang="en-AU" b="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77391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685800"/>
            <a:ext cx="8077200" cy="1066800"/>
          </a:xfrm>
        </p:spPr>
        <p:txBody>
          <a:bodyPr/>
          <a:lstStyle/>
          <a:p>
            <a:r>
              <a:rPr lang="en-AU" dirty="0" smtClean="0"/>
              <a:t>There is no further standardisation news in China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50</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a paper documenting implementation &amp; verification of </a:t>
            </a:r>
            <a:r>
              <a:rPr lang="en-AU" dirty="0" err="1" smtClean="0"/>
              <a:t>TLSec</a:t>
            </a:r>
            <a:endParaRPr lang="en-AU" dirty="0"/>
          </a:p>
        </p:txBody>
      </p:sp>
      <p:sp>
        <p:nvSpPr>
          <p:cNvPr id="3" name="Content Placeholder 2"/>
          <p:cNvSpPr>
            <a:spLocks noGrp="1"/>
          </p:cNvSpPr>
          <p:nvPr>
            <p:ph idx="1"/>
          </p:nvPr>
        </p:nvSpPr>
        <p:spPr/>
        <p:txBody>
          <a:bodyPr/>
          <a:lstStyle/>
          <a:p>
            <a:pPr lvl="1"/>
            <a:r>
              <a:rPr lang="en-AU" dirty="0" smtClean="0"/>
              <a:t>The China NB has </a:t>
            </a:r>
            <a:r>
              <a:rPr lang="en-AU" dirty="0"/>
              <a:t>submitted a paper documenting implementation &amp; verification of </a:t>
            </a:r>
            <a:r>
              <a:rPr lang="en-AU" dirty="0" err="1" smtClean="0"/>
              <a:t>TLSec</a:t>
            </a:r>
            <a:endParaRPr lang="en-AU" dirty="0" smtClean="0"/>
          </a:p>
          <a:p>
            <a:pPr lvl="2"/>
            <a:r>
              <a:rPr lang="en-AU" dirty="0" smtClean="0"/>
              <a:t>See N15617</a:t>
            </a:r>
          </a:p>
          <a:p>
            <a:pPr lvl="1"/>
            <a:r>
              <a:rPr lang="en-AU" dirty="0" smtClean="0"/>
              <a:t>It contains insufficient detail to comment much</a:t>
            </a:r>
          </a:p>
          <a:p>
            <a:pPr lvl="1"/>
            <a:r>
              <a:rPr lang="en-AU" dirty="0" smtClean="0"/>
              <a:t>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48611551"/>
              </p:ext>
            </p:extLst>
          </p:nvPr>
        </p:nvGraphicFramePr>
        <p:xfrm>
          <a:off x="3200400" y="2438400"/>
          <a:ext cx="914400" cy="771525"/>
        </p:xfrm>
        <a:graphic>
          <a:graphicData uri="http://schemas.openxmlformats.org/presentationml/2006/ole">
            <mc:AlternateContent xmlns:mc="http://schemas.openxmlformats.org/markup-compatibility/2006">
              <mc:Choice xmlns:v="urn:schemas-microsoft-com:vml" Requires="v">
                <p:oleObj spid="_x0000_s12598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3200400" y="2438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06971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a:t>
            </a:r>
            <a:r>
              <a:rPr lang="en-AU" dirty="0" smtClean="0"/>
              <a:t>standardisation </a:t>
            </a:r>
            <a:r>
              <a:rPr lang="en-AU" dirty="0"/>
              <a:t>news related to </a:t>
            </a:r>
            <a:r>
              <a:rPr lang="en-AU" dirty="0" smtClean="0"/>
              <a:t>TAAA in China,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52</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has submitted a paper documenting implementation &amp; verification of </a:t>
            </a:r>
            <a:r>
              <a:rPr lang="en-AU" dirty="0" smtClean="0"/>
              <a:t>TAAA</a:t>
            </a:r>
            <a:endParaRPr lang="en-AU" dirty="0"/>
          </a:p>
        </p:txBody>
      </p:sp>
      <p:sp>
        <p:nvSpPr>
          <p:cNvPr id="3" name="Content Placeholder 2"/>
          <p:cNvSpPr>
            <a:spLocks noGrp="1"/>
          </p:cNvSpPr>
          <p:nvPr>
            <p:ph idx="1"/>
          </p:nvPr>
        </p:nvSpPr>
        <p:spPr/>
        <p:txBody>
          <a:bodyPr/>
          <a:lstStyle/>
          <a:p>
            <a:pPr lvl="1"/>
            <a:r>
              <a:rPr lang="en-AU" dirty="0"/>
              <a:t>The China NB has submitted a paper documenting implementation &amp; verification of </a:t>
            </a:r>
            <a:r>
              <a:rPr lang="en-AU" dirty="0" smtClean="0"/>
              <a:t>TAAA</a:t>
            </a:r>
            <a:endParaRPr lang="en-AU" dirty="0"/>
          </a:p>
          <a:p>
            <a:pPr lvl="2"/>
            <a:r>
              <a:rPr lang="en-AU" dirty="0"/>
              <a:t>See </a:t>
            </a:r>
            <a:r>
              <a:rPr lang="en-AU" dirty="0" smtClean="0"/>
              <a:t>N15615</a:t>
            </a:r>
            <a:endParaRPr lang="en-AU" dirty="0"/>
          </a:p>
          <a:p>
            <a:pPr lvl="1"/>
            <a:r>
              <a:rPr lang="en-AU" dirty="0"/>
              <a:t>It contains insufficient detail to comment much</a:t>
            </a:r>
          </a:p>
          <a:p>
            <a:pPr lvl="1"/>
            <a:r>
              <a:rPr lang="en-AU" dirty="0"/>
              <a:t>Discussion?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74222830"/>
              </p:ext>
            </p:extLst>
          </p:nvPr>
        </p:nvGraphicFramePr>
        <p:xfrm>
          <a:off x="2971800" y="2362200"/>
          <a:ext cx="914400" cy="771525"/>
        </p:xfrm>
        <a:graphic>
          <a:graphicData uri="http://schemas.openxmlformats.org/presentationml/2006/ole">
            <mc:AlternateContent xmlns:mc="http://schemas.openxmlformats.org/markup-compatibility/2006">
              <mc:Choice xmlns:v="urn:schemas-microsoft-com:vml" Requires="v">
                <p:oleObj spid="_x0000_s12700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9718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30192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relation to </a:t>
            </a:r>
            <a:r>
              <a:rPr lang="en-AU" dirty="0" err="1" smtClean="0"/>
              <a:t>TISec</a:t>
            </a:r>
            <a:r>
              <a:rPr lang="en-AU" dirty="0" smtClean="0"/>
              <a:t>, 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p>
          <a:p>
            <a:pPr lvl="1"/>
            <a:r>
              <a:rPr lang="en-AU" dirty="0" smtClean="0"/>
              <a:t>IETF officers are now aware of this activity and may be taking action …</a:t>
            </a:r>
          </a:p>
          <a:p>
            <a:pPr lvl="2"/>
            <a:r>
              <a:rPr lang="en-AU" dirty="0" smtClean="0"/>
              <a:t>Sean Turner (Security AD) will be attending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74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37491378"/>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744"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China NB are promoting the standardisation of </a:t>
            </a:r>
            <a:r>
              <a:rPr lang="en-AU" dirty="0" err="1" smtClean="0"/>
              <a:t>TISec</a:t>
            </a:r>
            <a:r>
              <a:rPr lang="en-AU" dirty="0" smtClean="0"/>
              <a:t> in WG7</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 IETF sent a liaison to SC6 in relation to </a:t>
            </a:r>
            <a:r>
              <a:rPr lang="en-AU" dirty="0" err="1" smtClean="0"/>
              <a:t>TISec</a:t>
            </a:r>
            <a:r>
              <a:rPr lang="en-AU" dirty="0" smtClean="0"/>
              <a:t>, the </a:t>
            </a:r>
            <a:r>
              <a:rPr lang="en-AU" dirty="0"/>
              <a:t>proposed replacement for </a:t>
            </a:r>
            <a:r>
              <a:rPr lang="en-AU" dirty="0" err="1"/>
              <a:t>IPSEc</a:t>
            </a:r>
            <a:endParaRPr lang="en-AU" dirty="0"/>
          </a:p>
          <a:p>
            <a:pPr lvl="2"/>
            <a:r>
              <a:rPr lang="en-AU" dirty="0" smtClean="0"/>
              <a:t>See N15596</a:t>
            </a:r>
            <a:endParaRPr lang="en-AU" dirty="0"/>
          </a:p>
          <a:p>
            <a:pPr lvl="1"/>
            <a:r>
              <a:rPr lang="en-AU" dirty="0" smtClean="0"/>
              <a:t>The China NB has submitted a response</a:t>
            </a:r>
          </a:p>
          <a:p>
            <a:pPr lvl="2"/>
            <a:r>
              <a:rPr lang="en-AU" dirty="0" smtClean="0"/>
              <a:t>See N15618</a:t>
            </a:r>
          </a:p>
          <a:p>
            <a:pPr lvl="1"/>
            <a:r>
              <a:rPr lang="en-AU" dirty="0" smtClean="0"/>
              <a:t>The China NB’s paper’s conclusion is</a:t>
            </a:r>
          </a:p>
          <a:p>
            <a:pPr lvl="2"/>
            <a:r>
              <a:rPr lang="en-AU" i="1" dirty="0" err="1" smtClean="0"/>
              <a:t>TISec</a:t>
            </a:r>
            <a:r>
              <a:rPr lang="en-AU" i="1" dirty="0" smtClean="0"/>
              <a:t> is a new IP layer security protocol based on tri-element peer authentication.</a:t>
            </a:r>
          </a:p>
          <a:p>
            <a:pPr lvl="3"/>
            <a:r>
              <a:rPr lang="en-AU" i="1" dirty="0" err="1" smtClean="0"/>
              <a:t>TISec</a:t>
            </a:r>
            <a:r>
              <a:rPr lang="en-AU" i="1" dirty="0" smtClean="0"/>
              <a:t> focuses on authentication method and data relay technology in VPN applications.</a:t>
            </a:r>
          </a:p>
          <a:p>
            <a:pPr lvl="3"/>
            <a:r>
              <a:rPr lang="en-AU" i="1" dirty="0" smtClean="0"/>
              <a:t>We propose to start a PWI in SC6/WG7, and welcome the experts from IETF WG to have a discussion here</a:t>
            </a:r>
          </a:p>
          <a:p>
            <a:pPr lvl="1"/>
            <a:r>
              <a:rPr lang="en-AU" dirty="0" smtClean="0"/>
              <a:t>This, strictly speaking, is an IETF issue but we may want to have a brief discussion to determine if there are any issues of relevance to IEEE 802</a:t>
            </a:r>
          </a:p>
          <a:p>
            <a:pPr lvl="1"/>
            <a:r>
              <a:rPr lang="en-AU" dirty="0" smtClean="0"/>
              <a:t>Discussion? </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14702926"/>
              </p:ext>
            </p:extLst>
          </p:nvPr>
        </p:nvGraphicFramePr>
        <p:xfrm>
          <a:off x="76200" y="3114675"/>
          <a:ext cx="914400" cy="771525"/>
        </p:xfrm>
        <a:graphic>
          <a:graphicData uri="http://schemas.openxmlformats.org/presentationml/2006/ole">
            <mc:AlternateContent xmlns:mc="http://schemas.openxmlformats.org/markup-compatibility/2006">
              <mc:Choice xmlns:v="urn:schemas-microsoft-com:vml" Requires="v">
                <p:oleObj spid="_x0000_s12805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6200" y="3114675"/>
                        <a:ext cx="914400" cy="7715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58199501"/>
              </p:ext>
            </p:extLst>
          </p:nvPr>
        </p:nvGraphicFramePr>
        <p:xfrm>
          <a:off x="76200" y="2362200"/>
          <a:ext cx="914400" cy="771525"/>
        </p:xfrm>
        <a:graphic>
          <a:graphicData uri="http://schemas.openxmlformats.org/presentationml/2006/ole">
            <mc:AlternateContent xmlns:mc="http://schemas.openxmlformats.org/markup-compatibility/2006">
              <mc:Choice xmlns:v="urn:schemas-microsoft-com:vml" Requires="v">
                <p:oleObj spid="_x0000_s128057"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762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55705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solidFill>
                  <a:srgbClr val="FF0000"/>
                </a:solidFill>
              </a:rPr>
              <a:t>TISec</a:t>
            </a:r>
            <a:r>
              <a:rPr lang="en-AU" dirty="0" smtClean="0">
                <a:solidFill>
                  <a:srgbClr val="FF0000"/>
                </a:solidFill>
              </a:rPr>
              <a:t> for Thursday</a:t>
            </a:r>
            <a:endParaRPr lang="en-AU" dirty="0">
              <a:solidFill>
                <a:srgbClr val="FF0000"/>
              </a:solidFill>
            </a:endParaRPr>
          </a:p>
        </p:txBody>
      </p:sp>
      <p:sp>
        <p:nvSpPr>
          <p:cNvPr id="3" name="Content Placeholder 2"/>
          <p:cNvSpPr>
            <a:spLocks noGrp="1"/>
          </p:cNvSpPr>
          <p:nvPr>
            <p:ph idx="1"/>
          </p:nvPr>
        </p:nvSpPr>
        <p:spPr/>
        <p:txBody>
          <a:bodyPr/>
          <a:lstStyle/>
          <a:p>
            <a:r>
              <a:rPr lang="en-AU" dirty="0"/>
              <a:t>Karen will find out what IETF is planning to </a:t>
            </a:r>
            <a:r>
              <a:rPr lang="en-AU" dirty="0" smtClean="0"/>
              <a:t>do</a:t>
            </a:r>
          </a:p>
          <a:p>
            <a:r>
              <a:rPr lang="en-AU" dirty="0" smtClean="0"/>
              <a:t>What is a PWI? Rules and criteria? Andrew – see Wikipedia!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804647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now proposing a study period on </a:t>
            </a:r>
            <a:r>
              <a:rPr lang="en-AU" i="1" dirty="0"/>
              <a:t>WLAN optimization technology</a:t>
            </a:r>
            <a:endParaRPr lang="en-AU" dirty="0"/>
          </a:p>
        </p:txBody>
      </p:sp>
      <p:sp>
        <p:nvSpPr>
          <p:cNvPr id="3" name="Content Placeholder 2"/>
          <p:cNvSpPr>
            <a:spLocks noGrp="1"/>
          </p:cNvSpPr>
          <p:nvPr>
            <p:ph idx="1"/>
          </p:nvPr>
        </p:nvSpPr>
        <p:spPr/>
        <p:txBody>
          <a:bodyPr/>
          <a:lstStyle/>
          <a:p>
            <a:pPr lvl="1"/>
            <a:r>
              <a:rPr lang="en-AU" dirty="0" smtClean="0"/>
              <a:t>In Sept 2012 at the SC6 meeting in Graz, the China NB gave a presentation on “WLAN Network Optimization Technology Requirements”</a:t>
            </a:r>
          </a:p>
          <a:p>
            <a:pPr lvl="2"/>
            <a:r>
              <a:rPr lang="en-AU" dirty="0" smtClean="0"/>
              <a:t>See N15367</a:t>
            </a:r>
          </a:p>
          <a:p>
            <a:pPr lvl="2"/>
            <a:r>
              <a:rPr lang="en-AU" dirty="0" smtClean="0"/>
              <a:t>Author is  </a:t>
            </a:r>
            <a:r>
              <a:rPr lang="en-AU" dirty="0">
                <a:hlinkClick r:id="rId3"/>
              </a:rPr>
              <a:t>GCI Science &amp; Technology</a:t>
            </a:r>
            <a:endParaRPr lang="en-AU" dirty="0" smtClean="0"/>
          </a:p>
          <a:p>
            <a:pPr lvl="1"/>
            <a:r>
              <a:rPr lang="en-AU" dirty="0" smtClean="0"/>
              <a:t>The China NB have updated the presentation for the SC6 meeting in June 2013 in Korea</a:t>
            </a:r>
          </a:p>
          <a:p>
            <a:pPr lvl="2"/>
            <a:r>
              <a:rPr lang="en-AU" dirty="0" smtClean="0"/>
              <a:t>See N15614</a:t>
            </a:r>
          </a:p>
          <a:p>
            <a:pPr lvl="2"/>
            <a:r>
              <a:rPr lang="en-AU" dirty="0" smtClean="0"/>
              <a:t>It appears they are proposing a data capture unit sends data </a:t>
            </a:r>
            <a:r>
              <a:rPr lang="en-AU" dirty="0"/>
              <a:t>about WLANs </a:t>
            </a:r>
            <a:r>
              <a:rPr lang="en-AU" dirty="0" smtClean="0"/>
              <a:t>via the cellular network to a central location for analysis</a:t>
            </a:r>
          </a:p>
          <a:p>
            <a:pPr lvl="2"/>
            <a:r>
              <a:rPr lang="en-AU" dirty="0"/>
              <a:t>It concludes by proposing a study period project in SC6 and “</a:t>
            </a:r>
            <a:r>
              <a:rPr lang="en-AU" i="1" dirty="0"/>
              <a:t>doing more research on WLAN optimization technology</a:t>
            </a:r>
            <a:r>
              <a:rPr lang="en-AU" dirty="0"/>
              <a:t>”</a:t>
            </a:r>
          </a:p>
          <a:p>
            <a:pPr lvl="2"/>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70374683"/>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29079"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76179402"/>
              </p:ext>
            </p:extLst>
          </p:nvPr>
        </p:nvGraphicFramePr>
        <p:xfrm>
          <a:off x="0" y="4114800"/>
          <a:ext cx="914400" cy="771525"/>
        </p:xfrm>
        <a:graphic>
          <a:graphicData uri="http://schemas.openxmlformats.org/presentationml/2006/ole">
            <mc:AlternateContent xmlns:mc="http://schemas.openxmlformats.org/markup-compatibility/2006">
              <mc:Choice xmlns:v="urn:schemas-microsoft-com:vml" Requires="v">
                <p:oleObj spid="_x0000_s129080" name="Acrobat Document" showAsIcon="1" r:id="rId6" imgW="914400" imgH="771480" progId="AcroExch.Document.7">
                  <p:embed/>
                </p:oleObj>
              </mc:Choice>
              <mc:Fallback>
                <p:oleObj name="Acrobat Document" showAsIcon="1" r:id="rId6" imgW="914400" imgH="771480" progId="AcroExch.Document.7">
                  <p:embed/>
                  <p:pic>
                    <p:nvPicPr>
                      <p:cNvPr id="0" name=""/>
                      <p:cNvPicPr/>
                      <p:nvPr/>
                    </p:nvPicPr>
                    <p:blipFill>
                      <a:blip r:embed="rId7"/>
                      <a:stretch>
                        <a:fillRect/>
                      </a:stretch>
                    </p:blipFill>
                    <p:spPr>
                      <a:xfrm>
                        <a:off x="0" y="4114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5279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now proposing a study period on </a:t>
            </a:r>
            <a:r>
              <a:rPr lang="en-AU" i="1" dirty="0"/>
              <a:t>WLAN optimization technology</a:t>
            </a:r>
            <a:endParaRPr lang="en-AU" dirty="0"/>
          </a:p>
        </p:txBody>
      </p:sp>
      <p:sp>
        <p:nvSpPr>
          <p:cNvPr id="3" name="Content Placeholder 2"/>
          <p:cNvSpPr>
            <a:spLocks noGrp="1"/>
          </p:cNvSpPr>
          <p:nvPr>
            <p:ph idx="1"/>
          </p:nvPr>
        </p:nvSpPr>
        <p:spPr/>
        <p:txBody>
          <a:bodyPr/>
          <a:lstStyle/>
          <a:p>
            <a:pPr lvl="1"/>
            <a:r>
              <a:rPr lang="en-AU" dirty="0" smtClean="0"/>
              <a:t>Discussion?</a:t>
            </a:r>
          </a:p>
          <a:p>
            <a:pPr lvl="2"/>
            <a:r>
              <a:rPr lang="en-AU" dirty="0"/>
              <a:t>It seem they confused 802.11z and 802.11v </a:t>
            </a:r>
            <a:r>
              <a:rPr lang="en-AU" dirty="0" smtClean="0">
                <a:sym typeface="Wingdings" pitchFamily="2" charset="2"/>
              </a:rPr>
              <a:t></a:t>
            </a:r>
          </a:p>
          <a:p>
            <a:pPr lvl="3"/>
            <a:r>
              <a:rPr lang="en-AU" dirty="0" smtClean="0">
                <a:sym typeface="Wingdings" pitchFamily="2" charset="2"/>
              </a:rPr>
              <a:t>We should ask someone to provide an 11k/v </a:t>
            </a:r>
            <a:r>
              <a:rPr lang="en-AU" dirty="0" err="1" smtClean="0">
                <a:sym typeface="Wingdings" pitchFamily="2" charset="2"/>
              </a:rPr>
              <a:t>preso</a:t>
            </a:r>
            <a:r>
              <a:rPr lang="en-AU" dirty="0" smtClean="0">
                <a:sym typeface="Wingdings" pitchFamily="2" charset="2"/>
              </a:rPr>
              <a:t> – Dorothy? Bill take action to contact Dorothy and present</a:t>
            </a:r>
            <a:endParaRPr lang="en-AU" dirty="0">
              <a:sym typeface="Wingdings" pitchFamily="2" charset="2"/>
            </a:endParaRPr>
          </a:p>
          <a:p>
            <a:pPr lvl="2"/>
            <a:r>
              <a:rPr lang="en-AU" dirty="0" smtClean="0">
                <a:sym typeface="Wingdings" pitchFamily="2" charset="2"/>
              </a:rPr>
              <a:t>Not clear that any standardisation work is needed – it could be done today</a:t>
            </a:r>
            <a:endParaRPr lang="en-AU" dirty="0"/>
          </a:p>
          <a:p>
            <a:pPr lvl="1"/>
            <a:r>
              <a:rPr lang="en-AU" dirty="0" smtClean="0"/>
              <a:t>We could note that we are starting project to improve efficiency in HEW</a:t>
            </a:r>
          </a:p>
          <a:p>
            <a:pPr lvl="2"/>
            <a:r>
              <a:rPr lang="en-AU" dirty="0" smtClean="0"/>
              <a:t>We could do a </a:t>
            </a:r>
            <a:r>
              <a:rPr lang="en-AU" dirty="0" err="1" smtClean="0"/>
              <a:t>preso</a:t>
            </a:r>
            <a:r>
              <a:rPr lang="en-AU" dirty="0" smtClean="0"/>
              <a:t> describing HEW - Bill</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405558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is proposing a WLAN infrastructure sharing mechanis</a:t>
            </a:r>
            <a:r>
              <a:rPr lang="en-AU" dirty="0"/>
              <a:t>m</a:t>
            </a:r>
          </a:p>
        </p:txBody>
      </p:sp>
      <p:sp>
        <p:nvSpPr>
          <p:cNvPr id="3" name="Content Placeholder 2"/>
          <p:cNvSpPr>
            <a:spLocks noGrp="1"/>
          </p:cNvSpPr>
          <p:nvPr>
            <p:ph idx="1"/>
          </p:nvPr>
        </p:nvSpPr>
        <p:spPr/>
        <p:txBody>
          <a:bodyPr/>
          <a:lstStyle/>
          <a:p>
            <a:pPr lvl="1"/>
            <a:r>
              <a:rPr lang="en-AU" dirty="0" smtClean="0"/>
              <a:t>The China NB has made a proposal for a standard that allows service providers to share WLAN infrastructure</a:t>
            </a:r>
          </a:p>
          <a:p>
            <a:pPr lvl="2"/>
            <a:r>
              <a:rPr lang="en-AU" dirty="0" smtClean="0"/>
              <a:t>See 15620</a:t>
            </a:r>
          </a:p>
          <a:p>
            <a:pPr lvl="2"/>
            <a:r>
              <a:rPr lang="en-AU" dirty="0" smtClean="0"/>
              <a:t>Author is </a:t>
            </a:r>
            <a:r>
              <a:rPr lang="en-AU" dirty="0" smtClean="0">
                <a:hlinkClick r:id="rId3"/>
              </a:rPr>
              <a:t>Boomsense</a:t>
            </a:r>
            <a:endParaRPr lang="en-AU" dirty="0" smtClean="0"/>
          </a:p>
          <a:p>
            <a:pPr lvl="1"/>
            <a:r>
              <a:rPr lang="en-AU" dirty="0" smtClean="0"/>
              <a:t>Discussion?</a:t>
            </a:r>
          </a:p>
          <a:p>
            <a:pPr lvl="2"/>
            <a:r>
              <a:rPr lang="en-AU" dirty="0" smtClean="0"/>
              <a:t>It is sort of similar in some ways to HS2.0 from the WFA</a:t>
            </a:r>
          </a:p>
          <a:p>
            <a:pPr lvl="2"/>
            <a:r>
              <a:rPr lang="en-AU" dirty="0" smtClean="0"/>
              <a:t>One of the big picture issues with these last two proposals is that these standards are being proposed in an organisation with very few of the relevant stakeholders taking part</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675492887"/>
              </p:ext>
            </p:extLst>
          </p:nvPr>
        </p:nvGraphicFramePr>
        <p:xfrm>
          <a:off x="13447" y="2667000"/>
          <a:ext cx="914400" cy="771525"/>
        </p:xfrm>
        <a:graphic>
          <a:graphicData uri="http://schemas.openxmlformats.org/presentationml/2006/ole">
            <mc:AlternateContent xmlns:mc="http://schemas.openxmlformats.org/markup-compatibility/2006">
              <mc:Choice xmlns:v="urn:schemas-microsoft-com:vml" Requires="v">
                <p:oleObj spid="_x0000_s130070"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3447" y="2667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9678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Questions</a:t>
            </a:r>
            <a:endParaRPr lang="en-AU" dirty="0">
              <a:solidFill>
                <a:srgbClr val="FF0000"/>
              </a:solidFill>
            </a:endParaRPr>
          </a:p>
        </p:txBody>
      </p:sp>
      <p:sp>
        <p:nvSpPr>
          <p:cNvPr id="3" name="Content Placeholder 2"/>
          <p:cNvSpPr>
            <a:spLocks noGrp="1"/>
          </p:cNvSpPr>
          <p:nvPr>
            <p:ph idx="1"/>
          </p:nvPr>
        </p:nvSpPr>
        <p:spPr/>
        <p:txBody>
          <a:bodyPr/>
          <a:lstStyle/>
          <a:p>
            <a:pPr lvl="1"/>
            <a:r>
              <a:rPr lang="en-AU" dirty="0" smtClean="0"/>
              <a:t>It appears that this proposal describes technology that already exists</a:t>
            </a:r>
          </a:p>
          <a:p>
            <a:pPr lvl="2"/>
            <a:r>
              <a:rPr lang="en-AU" dirty="0" smtClean="0"/>
              <a:t>Use of single ID to multiplex to multiple SPs via different VLANs have been implemented already</a:t>
            </a:r>
          </a:p>
          <a:p>
            <a:pPr lvl="2"/>
            <a:r>
              <a:rPr lang="en-AU" dirty="0" smtClean="0"/>
              <a:t>No obvious need for additional standards: 802.1X, EAP, RADIUS are sufficient</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942162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Swiss NB has contributed a document comparing “TePAKA4 and IEEE 802.1X Security”</a:t>
            </a:r>
          </a:p>
        </p:txBody>
      </p:sp>
      <p:sp>
        <p:nvSpPr>
          <p:cNvPr id="3" name="Content Placeholder 2"/>
          <p:cNvSpPr>
            <a:spLocks noGrp="1"/>
          </p:cNvSpPr>
          <p:nvPr>
            <p:ph idx="1"/>
          </p:nvPr>
        </p:nvSpPr>
        <p:spPr/>
        <p:txBody>
          <a:bodyPr/>
          <a:lstStyle/>
          <a:p>
            <a:pPr lvl="1"/>
            <a:r>
              <a:rPr lang="en-AU" dirty="0" smtClean="0"/>
              <a:t>Hans-Rudolf Thomann from the Swiss NB has generated a document titled,  “</a:t>
            </a:r>
            <a:r>
              <a:rPr lang="en-AU" i="1" dirty="0"/>
              <a:t>A Comparative Analysis of TePAKA4 and IEEE 802.1X </a:t>
            </a:r>
            <a:r>
              <a:rPr lang="en-AU" i="1" dirty="0" smtClean="0"/>
              <a:t>Security</a:t>
            </a:r>
            <a:r>
              <a:rPr lang="en-AU" dirty="0" smtClean="0"/>
              <a:t>”</a:t>
            </a:r>
          </a:p>
          <a:p>
            <a:pPr lvl="2"/>
            <a:r>
              <a:rPr lang="en-AU" dirty="0" smtClean="0"/>
              <a:t>See N15523</a:t>
            </a:r>
          </a:p>
          <a:p>
            <a:pPr lvl="1"/>
            <a:r>
              <a:rPr lang="en-AU" dirty="0" smtClean="0"/>
              <a:t>Dan Harkins will lead a technical review</a:t>
            </a:r>
          </a:p>
          <a:p>
            <a:pPr lvl="2"/>
            <a:r>
              <a:rPr lang="en-AU" dirty="0" smtClean="0"/>
              <a:t>See attached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2810088806"/>
              </p:ext>
            </p:extLst>
          </p:nvPr>
        </p:nvGraphicFramePr>
        <p:xfrm>
          <a:off x="-17929" y="2505075"/>
          <a:ext cx="914400" cy="771525"/>
        </p:xfrm>
        <a:graphic>
          <a:graphicData uri="http://schemas.openxmlformats.org/presentationml/2006/ole">
            <mc:AlternateContent xmlns:mc="http://schemas.openxmlformats.org/markup-compatibility/2006">
              <mc:Choice xmlns:v="urn:schemas-microsoft-com:vml" Requires="v">
                <p:oleObj spid="_x0000_s111735" name="Acrobat Document" showAsIcon="1" r:id="rId3" imgW="914400" imgH="771480" progId="AcroExch.Document.7">
                  <p:embed/>
                </p:oleObj>
              </mc:Choice>
              <mc:Fallback>
                <p:oleObj name="Acrobat Document" showAsIcon="1" r:id="rId3" imgW="914400" imgH="771480" progId="AcroExch.Document.7">
                  <p:embed/>
                  <p:pic>
                    <p:nvPicPr>
                      <p:cNvPr id="0" name="Content Placeholder 5"/>
                      <p:cNvPicPr>
                        <a:picLocks noGrp="1" noChangeAspect="1" noChangeArrowheads="1"/>
                      </p:cNvPicPr>
                      <p:nvPr/>
                    </p:nvPicPr>
                    <p:blipFill>
                      <a:blip r:embed="rId4"/>
                      <a:srcRect/>
                      <a:stretch>
                        <a:fillRect/>
                      </a:stretch>
                    </p:blipFill>
                    <p:spPr bwMode="auto">
                      <a:xfrm>
                        <a:off x="-17929"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67135362"/>
              </p:ext>
            </p:extLst>
          </p:nvPr>
        </p:nvGraphicFramePr>
        <p:xfrm>
          <a:off x="13447" y="3276600"/>
          <a:ext cx="914400" cy="771525"/>
        </p:xfrm>
        <a:graphic>
          <a:graphicData uri="http://schemas.openxmlformats.org/presentationml/2006/ole">
            <mc:AlternateContent xmlns:mc="http://schemas.openxmlformats.org/markup-compatibility/2006">
              <mc:Choice xmlns:v="urn:schemas-microsoft-com:vml" Requires="v">
                <p:oleObj spid="_x0000_s111736"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13447" y="3276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20234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r>
              <a:rPr lang="en-AU" i="1" dirty="0" smtClean="0"/>
              <a:t>)</a:t>
            </a:r>
          </a:p>
          <a:p>
            <a:pPr lvl="1"/>
            <a:r>
              <a:rPr lang="en-AU" dirty="0" smtClean="0"/>
              <a:t>The Chair recommends that this document be discussed in more detail this week </a:t>
            </a:r>
          </a:p>
          <a:p>
            <a:pPr lvl="2"/>
            <a:r>
              <a:rPr lang="en-AU" dirty="0" smtClean="0"/>
              <a:t>The document in not in the agenda in Korea  &amp;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513728"/>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1782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02169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Most but not all of the Swiss </a:t>
            </a:r>
            <a:r>
              <a:rPr lang="en-AU" dirty="0"/>
              <a:t>NB </a:t>
            </a:r>
            <a:r>
              <a:rPr lang="en-AU" dirty="0" smtClean="0"/>
              <a:t>“Explanatory </a:t>
            </a:r>
            <a:r>
              <a:rPr lang="en-AU" dirty="0"/>
              <a:t>Report</a:t>
            </a:r>
            <a:r>
              <a:rPr lang="en-AU" dirty="0" smtClean="0"/>
              <a:t>” is probably reasonable</a:t>
            </a:r>
            <a:endParaRPr lang="en-AU" dirty="0"/>
          </a:p>
        </p:txBody>
      </p:sp>
      <p:sp>
        <p:nvSpPr>
          <p:cNvPr id="3" name="Content Placeholder 2"/>
          <p:cNvSpPr>
            <a:spLocks noGrp="1"/>
          </p:cNvSpPr>
          <p:nvPr>
            <p:ph idx="1"/>
          </p:nvPr>
        </p:nvSpPr>
        <p:spPr/>
        <p:txBody>
          <a:bodyPr/>
          <a:lstStyle/>
          <a:p>
            <a:r>
              <a:rPr lang="en-AU" dirty="0" smtClean="0"/>
              <a:t>Clause 2.1 of </a:t>
            </a:r>
            <a:r>
              <a:rPr lang="en-AU" dirty="0"/>
              <a:t>“Explanatory Report</a:t>
            </a:r>
            <a:r>
              <a:rPr lang="en-AU" dirty="0" smtClean="0"/>
              <a:t>” …</a:t>
            </a:r>
          </a:p>
          <a:p>
            <a:pPr lvl="1"/>
            <a:r>
              <a:rPr lang="en-AU" dirty="0" smtClean="0"/>
              <a:t>IEEE hosts and leads the revision process</a:t>
            </a:r>
          </a:p>
          <a:p>
            <a:pPr lvl="2"/>
            <a:r>
              <a:rPr lang="en-AU" dirty="0" smtClean="0">
                <a:solidFill>
                  <a:srgbClr val="FF0000"/>
                </a:solidFill>
              </a:rPr>
              <a:t>Agreed, the resolution states that the </a:t>
            </a:r>
            <a:r>
              <a:rPr lang="en-AU" dirty="0">
                <a:solidFill>
                  <a:srgbClr val="FF0000"/>
                </a:solidFill>
              </a:rPr>
              <a:t>responsibility for the revision process of the ISO/IEC 8802-11 standard </a:t>
            </a:r>
            <a:r>
              <a:rPr lang="en-AU" dirty="0" smtClean="0">
                <a:solidFill>
                  <a:srgbClr val="FF0000"/>
                </a:solidFill>
              </a:rPr>
              <a:t>is given to the </a:t>
            </a:r>
            <a:r>
              <a:rPr lang="en-AU" dirty="0">
                <a:solidFill>
                  <a:srgbClr val="FF0000"/>
                </a:solidFill>
              </a:rPr>
              <a:t>IEEE 802.11 </a:t>
            </a:r>
            <a:r>
              <a:rPr lang="en-AU" dirty="0" smtClean="0">
                <a:solidFill>
                  <a:srgbClr val="FF0000"/>
                </a:solidFill>
              </a:rPr>
              <a:t>WG</a:t>
            </a:r>
          </a:p>
          <a:p>
            <a:pPr lvl="1"/>
            <a:r>
              <a:rPr lang="en-AU" dirty="0" smtClean="0"/>
              <a:t>SC6 will not undertake revisions of the ISO version while the IEEE 802.11 WG is performing a revision of the IEEE version</a:t>
            </a:r>
          </a:p>
          <a:p>
            <a:pPr lvl="2"/>
            <a:r>
              <a:rPr lang="en-AU" dirty="0">
                <a:solidFill>
                  <a:srgbClr val="FF0000"/>
                </a:solidFill>
              </a:rPr>
              <a:t>Agreed, </a:t>
            </a:r>
            <a:r>
              <a:rPr lang="en-AU" dirty="0" smtClean="0">
                <a:solidFill>
                  <a:srgbClr val="FF0000"/>
                </a:solidFill>
              </a:rPr>
              <a:t>the </a:t>
            </a:r>
            <a:r>
              <a:rPr lang="en-AU" dirty="0">
                <a:solidFill>
                  <a:srgbClr val="FF0000"/>
                </a:solidFill>
              </a:rPr>
              <a:t>resolution states that the responsibility for the revision process of the ISO/IEC 8802-11 standard is </a:t>
            </a:r>
            <a:r>
              <a:rPr lang="en-AU" dirty="0" smtClean="0">
                <a:solidFill>
                  <a:srgbClr val="FF0000"/>
                </a:solidFill>
              </a:rPr>
              <a:t>given </a:t>
            </a:r>
            <a:r>
              <a:rPr lang="en-AU" dirty="0">
                <a:solidFill>
                  <a:srgbClr val="FF0000"/>
                </a:solidFill>
              </a:rPr>
              <a:t>to the IEEE 802.11 </a:t>
            </a:r>
            <a:r>
              <a:rPr lang="en-AU" dirty="0" smtClean="0">
                <a:solidFill>
                  <a:srgbClr val="FF0000"/>
                </a:solidFill>
              </a:rPr>
              <a:t>WG</a:t>
            </a:r>
            <a:endParaRPr lang="en-AU" dirty="0" smtClean="0"/>
          </a:p>
          <a:p>
            <a:pPr lvl="1"/>
            <a:r>
              <a:rPr lang="en-AU" dirty="0" smtClean="0"/>
              <a:t>SC6 NBs can participate to the revision at their discretion</a:t>
            </a:r>
          </a:p>
          <a:p>
            <a:pPr lvl="2"/>
            <a:r>
              <a:rPr lang="en-AU" dirty="0" smtClean="0"/>
              <a:t>They are not mandated to participate, but have the opportunity to participate if the wish so</a:t>
            </a:r>
          </a:p>
          <a:p>
            <a:pPr lvl="3"/>
            <a:r>
              <a:rPr lang="en-AU" dirty="0" smtClean="0">
                <a:solidFill>
                  <a:srgbClr val="FF0000"/>
                </a:solidFill>
              </a:rPr>
              <a:t>Agreed, 11-12-1454r2 proposed a number of ways for SC6 NBs or their delegates to participate in the revision process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1870138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2"/>
            <a:r>
              <a:rPr lang="en-AU" dirty="0" smtClean="0"/>
              <a:t>They can participate by correspondence, by teleconference or by sending delegates to meeting, to the same terms as IEEE members</a:t>
            </a:r>
          </a:p>
          <a:p>
            <a:pPr lvl="3"/>
            <a:r>
              <a:rPr lang="en-AU" dirty="0" smtClean="0">
                <a:solidFill>
                  <a:srgbClr val="FF0000"/>
                </a:solidFill>
              </a:rPr>
              <a:t>Agreed, noting there is no requirement for anyone to be an IEEE member to participate in IEEE 802 standardisation activities</a:t>
            </a:r>
            <a:endParaRPr lang="en-AU" dirty="0" smtClean="0"/>
          </a:p>
          <a:p>
            <a:pPr lvl="2"/>
            <a:r>
              <a:rPr lang="en-AU" dirty="0" smtClean="0"/>
              <a:t>They can participate as SC6 members without need to acquire IEEE membership</a:t>
            </a:r>
          </a:p>
          <a:p>
            <a:pPr lvl="3"/>
            <a:r>
              <a:rPr lang="en-AU" dirty="0">
                <a:solidFill>
                  <a:srgbClr val="FF0000"/>
                </a:solidFill>
              </a:rPr>
              <a:t>Agreed, noting there is no requirement for anyone to be an IEEE member to participate in IEEE 802 standardisation activities</a:t>
            </a:r>
            <a:endParaRPr lang="en-AU" dirty="0"/>
          </a:p>
          <a:p>
            <a:pPr lvl="1"/>
            <a:r>
              <a:rPr lang="en-AU" dirty="0" smtClean="0"/>
              <a:t>Access to the revision process is granted from the beginning of the process to its end</a:t>
            </a:r>
          </a:p>
          <a:p>
            <a:pPr lvl="2"/>
            <a:r>
              <a:rPr lang="en-AU" dirty="0" smtClean="0">
                <a:solidFill>
                  <a:srgbClr val="FF0000"/>
                </a:solidFill>
              </a:rPr>
              <a:t>Agreed</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14973791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1"/>
            <a:r>
              <a:rPr lang="en-US" dirty="0" smtClean="0"/>
              <a:t>The IEEE 802.11WG is expected to propose  to SC6 how exactly such access should be achieved</a:t>
            </a:r>
          </a:p>
          <a:p>
            <a:pPr lvl="2"/>
            <a:r>
              <a:rPr lang="en-AU" dirty="0" smtClean="0">
                <a:solidFill>
                  <a:srgbClr val="FF0000"/>
                </a:solidFill>
              </a:rPr>
              <a:t>Agreed, 11-12-1454r2 proposes a mechanism according to the resolution</a:t>
            </a:r>
            <a:endParaRPr lang="en-US" dirty="0" smtClean="0"/>
          </a:p>
          <a:p>
            <a:pPr lvl="1"/>
            <a:r>
              <a:rPr lang="en-US" dirty="0" smtClean="0"/>
              <a:t>If the IEEE 802.11 WG fails to grant access then the Resolution is void</a:t>
            </a:r>
          </a:p>
          <a:p>
            <a:pPr lvl="2"/>
            <a:r>
              <a:rPr lang="en-US" dirty="0" smtClean="0">
                <a:solidFill>
                  <a:srgbClr val="FF0000"/>
                </a:solidFill>
              </a:rPr>
              <a:t>Agreed, as stated in the resolution</a:t>
            </a:r>
            <a:endParaRPr lang="en-AU" dirty="0">
              <a:solidFill>
                <a:srgbClr val="FF0000"/>
              </a:solidFill>
            </a:endParaRPr>
          </a:p>
          <a:p>
            <a:pPr lvl="1"/>
            <a:r>
              <a:rPr lang="en-US" dirty="0" smtClean="0"/>
              <a:t>“Revision”, “amendment”, “correction” and “new edition” are define in ISO Guide 2</a:t>
            </a:r>
          </a:p>
          <a:p>
            <a:pPr lvl="2"/>
            <a:r>
              <a:rPr lang="en-US" dirty="0" smtClean="0">
                <a:solidFill>
                  <a:srgbClr val="FF0000"/>
                </a:solidFill>
              </a:rPr>
              <a:t>It was agreed during the meeting that the motion’s terms would have ISO definitions. However, ISO also uses a variety of definitions beyond ISO Guide 2. The impact of this statement is uncertain</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28867451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a:t>
            </a:r>
          </a:p>
          <a:p>
            <a:pPr lvl="1"/>
            <a:r>
              <a:rPr lang="en-US" dirty="0" smtClean="0"/>
              <a:t>The resolution applies to revisions, amendments and corrigenda of ISO/IEC 8802-11</a:t>
            </a:r>
          </a:p>
          <a:p>
            <a:pPr lvl="2"/>
            <a:r>
              <a:rPr lang="en-US" dirty="0" smtClean="0">
                <a:solidFill>
                  <a:srgbClr val="FF0000"/>
                </a:solidFill>
              </a:rPr>
              <a:t>Agreed, as discussed during the meeting in Graz</a:t>
            </a:r>
          </a:p>
          <a:p>
            <a:pPr lvl="1"/>
            <a:r>
              <a:rPr lang="en-US" dirty="0" smtClean="0"/>
              <a:t>The resolution does not apply to any standards other than ISO/IEC 8802-11</a:t>
            </a:r>
          </a:p>
          <a:p>
            <a:pPr lvl="2"/>
            <a:r>
              <a:rPr lang="en-US" dirty="0" smtClean="0">
                <a:solidFill>
                  <a:srgbClr val="FF0000"/>
                </a:solidFill>
              </a:rPr>
              <a:t>Agreed, although the other motions apply to ISO/IEC 8802-1 and ISO/IEC 802-3 respectively</a:t>
            </a:r>
          </a:p>
          <a:p>
            <a:pPr lvl="1"/>
            <a:r>
              <a:rPr lang="en-US" dirty="0" smtClean="0"/>
              <a:t>SC6 retains full rights to propose any new work</a:t>
            </a:r>
          </a:p>
          <a:p>
            <a:pPr lvl="2"/>
            <a:r>
              <a:rPr lang="en-US" dirty="0" smtClean="0">
                <a:solidFill>
                  <a:srgbClr val="FF0000"/>
                </a:solidFill>
              </a:rPr>
              <a:t>Agreed, SC6 may always define new work. However, it is hoped that any new work is properly justified and does not unnecessarily duplicate existing standards, both within ISO/IEC or in other SDOs</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1780981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needs to decide what to do in relation to the</a:t>
            </a:r>
            <a:br>
              <a:rPr lang="en-AU" dirty="0" smtClean="0"/>
            </a:br>
            <a:r>
              <a:rPr lang="en-AU" dirty="0"/>
              <a:t>Swiss NB “Explanatory Report”</a:t>
            </a:r>
            <a:r>
              <a:rPr lang="en-AU" dirty="0" smtClean="0"/>
              <a:t> </a:t>
            </a:r>
            <a:endParaRPr lang="en-AU" dirty="0"/>
          </a:p>
        </p:txBody>
      </p:sp>
      <p:sp>
        <p:nvSpPr>
          <p:cNvPr id="8" name="Content Placeholder 7"/>
          <p:cNvSpPr>
            <a:spLocks noGrp="1"/>
          </p:cNvSpPr>
          <p:nvPr>
            <p:ph idx="1"/>
          </p:nvPr>
        </p:nvSpPr>
        <p:spPr/>
        <p:txBody>
          <a:bodyPr/>
          <a:lstStyle/>
          <a:p>
            <a:pPr lvl="1"/>
            <a:r>
              <a:rPr lang="en-AU" dirty="0" smtClean="0"/>
              <a:t>The SC has a variety of choices</a:t>
            </a:r>
          </a:p>
          <a:p>
            <a:pPr lvl="2"/>
            <a:r>
              <a:rPr lang="en-AU" dirty="0" smtClean="0"/>
              <a:t>Ignore it on basis that IEE 802 does not have vote</a:t>
            </a:r>
          </a:p>
          <a:p>
            <a:pPr lvl="2"/>
            <a:r>
              <a:rPr lang="en-AU" dirty="0" smtClean="0"/>
              <a:t>Request that the report be ignored in basis it is inappropriate to reinterpret a </a:t>
            </a:r>
            <a:r>
              <a:rPr lang="en-AU" dirty="0"/>
              <a:t>resolution </a:t>
            </a:r>
            <a:r>
              <a:rPr lang="en-AU" dirty="0" smtClean="0"/>
              <a:t>after its approval</a:t>
            </a:r>
          </a:p>
          <a:p>
            <a:pPr lvl="2"/>
            <a:r>
              <a:rPr lang="en-AU" dirty="0" smtClean="0"/>
              <a:t>Request that SC6 formally state that it neither approves or disapprove the report</a:t>
            </a:r>
          </a:p>
          <a:p>
            <a:pPr lvl="2"/>
            <a:r>
              <a:rPr lang="en-AU" dirty="0" smtClean="0"/>
              <a:t>Support the Swiss NB request to approve the interpretation </a:t>
            </a:r>
            <a:r>
              <a:rPr lang="en-AU" dirty="0"/>
              <a:t>of Graz resolutions 6.1.9-6.1.12 found in </a:t>
            </a:r>
            <a:r>
              <a:rPr lang="en-AU" dirty="0" smtClean="0"/>
              <a:t>clause 2.1 of the report</a:t>
            </a:r>
          </a:p>
          <a:p>
            <a:pPr lvl="2"/>
            <a:r>
              <a:rPr lang="en-AU" dirty="0" smtClean="0"/>
              <a:t>…</a:t>
            </a:r>
          </a:p>
          <a:p>
            <a:pPr lvl="1"/>
            <a:r>
              <a:rPr lang="en-AU" dirty="0" smtClean="0"/>
              <a:t>The SC will discuss the options</a:t>
            </a:r>
          </a:p>
          <a:p>
            <a:pPr lvl="1"/>
            <a:r>
              <a:rPr lang="en-AU" dirty="0" smtClean="0"/>
              <a:t>The Chair’s recommendation is that we do nothing on basis:</a:t>
            </a:r>
          </a:p>
          <a:p>
            <a:pPr lvl="2"/>
            <a:r>
              <a:rPr lang="en-AU" dirty="0"/>
              <a:t>O</a:t>
            </a:r>
            <a:r>
              <a:rPr lang="en-AU" dirty="0" smtClean="0"/>
              <a:t>f ISO staffer comments and fact it is</a:t>
            </a:r>
          </a:p>
          <a:p>
            <a:pPr lvl="2"/>
            <a:r>
              <a:rPr lang="en-AU" dirty="0" smtClean="0"/>
              <a:t>Noting the document is not on the 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67</a:t>
            </a:fld>
            <a:endParaRPr lang="en-US"/>
          </a:p>
        </p:txBody>
      </p:sp>
    </p:spTree>
    <p:extLst>
      <p:ext uri="{BB962C8B-B14F-4D97-AF65-F5344CB8AC3E}">
        <p14:creationId xmlns:p14="http://schemas.microsoft.com/office/powerpoint/2010/main" val="4276855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requested comments in Nov 2012 – no update</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63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liaison will be pulling together an IEEE 802 status presentation for the SC6 meeting</a:t>
            </a:r>
            <a:endParaRPr lang="en-AU" dirty="0"/>
          </a:p>
        </p:txBody>
      </p:sp>
      <p:sp>
        <p:nvSpPr>
          <p:cNvPr id="3" name="Content Placeholder 2"/>
          <p:cNvSpPr>
            <a:spLocks noGrp="1"/>
          </p:cNvSpPr>
          <p:nvPr>
            <p:ph idx="1"/>
          </p:nvPr>
        </p:nvSpPr>
        <p:spPr/>
        <p:txBody>
          <a:bodyPr/>
          <a:lstStyle/>
          <a:p>
            <a:pPr lvl="1"/>
            <a:r>
              <a:rPr lang="en-AU" dirty="0" smtClean="0"/>
              <a:t>Bruce Kraemer is empowered to approve an IEEE 802 presentations</a:t>
            </a:r>
          </a:p>
          <a:p>
            <a:pPr lvl="1"/>
            <a:r>
              <a:rPr lang="en-AU" dirty="0" smtClean="0"/>
              <a:t>Known needed presentations include</a:t>
            </a:r>
          </a:p>
          <a:p>
            <a:pPr lvl="2"/>
            <a:r>
              <a:rPr lang="en-AU" dirty="0" smtClean="0"/>
              <a:t>Status of 802.1</a:t>
            </a:r>
          </a:p>
          <a:p>
            <a:pPr lvl="2"/>
            <a:r>
              <a:rPr lang="en-AU" dirty="0" smtClean="0"/>
              <a:t>Status of 802.3</a:t>
            </a:r>
          </a:p>
          <a:p>
            <a:pPr lvl="2"/>
            <a:r>
              <a:rPr lang="en-AU" dirty="0" smtClean="0"/>
              <a:t>Status of 802.11</a:t>
            </a:r>
          </a:p>
          <a:p>
            <a:pPr lvl="2"/>
            <a:r>
              <a:rPr lang="en-AU" dirty="0" smtClean="0"/>
              <a:t>Status of 802.15/16/18/19/21/22/24 </a:t>
            </a:r>
            <a:r>
              <a:rPr lang="en-AU" dirty="0" err="1" smtClean="0"/>
              <a:t>etc</a:t>
            </a:r>
            <a:endParaRPr lang="en-AU" dirty="0" smtClean="0"/>
          </a:p>
          <a:p>
            <a:pPr lvl="2"/>
            <a:r>
              <a:rPr lang="en-AU" dirty="0" smtClean="0"/>
              <a:t>Update of table of IEEE 802 documents in ISO/IEC (see next two pages)</a:t>
            </a:r>
          </a:p>
          <a:p>
            <a:pPr lvl="1"/>
            <a:r>
              <a:rPr lang="en-AU" dirty="0" smtClean="0"/>
              <a:t>Does Bruce need assistance</a:t>
            </a:r>
            <a:r>
              <a:rPr lang="en-AU" dirty="0" smtClean="0"/>
              <a:t>?</a:t>
            </a:r>
            <a:endParaRPr lang="en-AU" dirty="0"/>
          </a:p>
          <a:p>
            <a:pPr lvl="1"/>
            <a:r>
              <a:rPr lang="en-AU" dirty="0" smtClean="0"/>
              <a:t>Aim to submit to </a:t>
            </a:r>
            <a:r>
              <a:rPr lang="en-AU" dirty="0" err="1" smtClean="0"/>
              <a:t>Jooran</a:t>
            </a:r>
            <a:r>
              <a:rPr lang="en-AU" dirty="0" smtClean="0"/>
              <a:t> a week before (10 June 2013)</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53649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70</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220751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The IEEE 802.1 WG has provided an update of the table specifying plans for existing ISO/IEC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pic>
        <p:nvPicPr>
          <p:cNvPr id="118786" name="Picture 2" descr="7786D2A8BADA294299CBFCBC3AB29CEA@eric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38325"/>
            <a:ext cx="8439150" cy="499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9769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 China NB rep has declined an IEEE 802 invitation to present TePA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is  </a:t>
            </a:r>
            <a:r>
              <a:rPr lang="en-US" dirty="0" err="1" smtClean="0"/>
              <a:t>Huyn</a:t>
            </a:r>
            <a:r>
              <a:rPr lang="en-US" dirty="0" smtClean="0"/>
              <a:t> </a:t>
            </a:r>
            <a:r>
              <a:rPr lang="en-US" dirty="0" err="1" smtClean="0"/>
              <a:t>Yanan</a:t>
            </a:r>
            <a:r>
              <a:rPr lang="en-US" dirty="0" smtClean="0"/>
              <a:t> (IWNCOMM) </a:t>
            </a:r>
            <a:endParaRPr lang="en-AU" dirty="0" smtClean="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2013 was suggested as an alternative</a:t>
            </a:r>
          </a:p>
          <a:p>
            <a:pPr lvl="1"/>
            <a:r>
              <a:rPr lang="en-AU" dirty="0" err="1" smtClean="0"/>
              <a:t>Huyn</a:t>
            </a:r>
            <a:r>
              <a:rPr lang="en-AU" dirty="0" smtClean="0"/>
              <a:t> has now declined any invitation for 2013</a:t>
            </a:r>
          </a:p>
          <a:p>
            <a:pPr lvl="2"/>
            <a:r>
              <a:rPr lang="en-AU" dirty="0" smtClean="0"/>
              <a:t>…</a:t>
            </a:r>
            <a:r>
              <a:rPr lang="en-US" dirty="0" smtClean="0"/>
              <a:t> . It is pity that I would not take part in the IEEE meetings in the next year, because we have finished arranging the meetings (not in China) plan …</a:t>
            </a:r>
          </a:p>
          <a:p>
            <a:pPr lvl="1"/>
            <a:r>
              <a:rPr lang="en-US" dirty="0" smtClean="0"/>
              <a:t>Maybe a presentation can occur in March 2014 if the SC6 meeting is held in conjunction with IEEE 802  in Beijing (see later discussion)</a:t>
            </a:r>
            <a:endParaRPr lang="en-AU" dirty="0" smtClean="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28602952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possibility of IEEE 802 sponsoring a meeting of SC6 in March 2014 in Beijing</a:t>
            </a:r>
            <a:endParaRPr lang="en-AU" dirty="0"/>
          </a:p>
        </p:txBody>
      </p:sp>
      <p:sp>
        <p:nvSpPr>
          <p:cNvPr id="3" name="Content Placeholder 2"/>
          <p:cNvSpPr>
            <a:spLocks noGrp="1"/>
          </p:cNvSpPr>
          <p:nvPr>
            <p:ph idx="1"/>
          </p:nvPr>
        </p:nvSpPr>
        <p:spPr/>
        <p:txBody>
          <a:bodyPr/>
          <a:lstStyle/>
          <a:p>
            <a:pPr lvl="1"/>
            <a:r>
              <a:rPr lang="en-AU" dirty="0" smtClean="0"/>
              <a:t>SC6 was planning to meet in January 2014 in Geneva</a:t>
            </a:r>
          </a:p>
          <a:p>
            <a:pPr lvl="1"/>
            <a:r>
              <a:rPr lang="en-AU" dirty="0" smtClean="0"/>
              <a:t>However, it appears this no longer possible</a:t>
            </a:r>
          </a:p>
          <a:p>
            <a:pPr lvl="1"/>
            <a:r>
              <a:rPr lang="en-AU" dirty="0" smtClean="0"/>
              <a:t>The suggestion has been made that IEEE 802 sponsor the SC6 meeting</a:t>
            </a:r>
          </a:p>
          <a:p>
            <a:pPr lvl="1"/>
            <a:r>
              <a:rPr lang="en-AU" dirty="0" smtClean="0"/>
              <a:t>Bruce Kraemer has had some preliminary  discussions with the Chair of SC6</a:t>
            </a:r>
          </a:p>
          <a:p>
            <a:pPr lvl="1"/>
            <a:r>
              <a:rPr lang="en-AU" dirty="0" smtClean="0"/>
              <a:t>Update from Bruce?</a:t>
            </a:r>
          </a:p>
          <a:p>
            <a:pPr lvl="2"/>
            <a:r>
              <a:rPr lang="en-AU" dirty="0" smtClean="0"/>
              <a:t>Discussions are ongoing with hotel, IEEE 802 and SC6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2352595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consider approving a response to the Swiss NB comparison of 802.1X </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&lt;</a:t>
            </a:r>
            <a:r>
              <a:rPr lang="en-AU" i="1" dirty="0" err="1" smtClean="0"/>
              <a:t>tbd</a:t>
            </a:r>
            <a:r>
              <a:rPr lang="en-AU" i="1" dirty="0" smtClean="0"/>
              <a:t>&gt; be approved as a response to </a:t>
            </a:r>
            <a:r>
              <a:rPr lang="en-AU" dirty="0"/>
              <a:t>“</a:t>
            </a:r>
            <a:r>
              <a:rPr lang="en-AU" i="1" dirty="0"/>
              <a:t>A Comparative Analysis of TePAKA4 and IEEE 802.1X </a:t>
            </a:r>
            <a:r>
              <a:rPr lang="en-AU" i="1" dirty="0" smtClean="0"/>
              <a:t>Security” by the Swiss NB, and by liaised to SC6 if deemed appropriate by Bruce Kraemer</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75</a:t>
            </a:fld>
            <a:endParaRPr lang="en-US"/>
          </a:p>
        </p:txBody>
      </p:sp>
    </p:spTree>
    <p:extLst>
      <p:ext uri="{BB962C8B-B14F-4D97-AF65-F5344CB8AC3E}">
        <p14:creationId xmlns:p14="http://schemas.microsoft.com/office/powerpoint/2010/main" val="42867007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next SC6 meeting at the July plenary</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Plans for IEEE 802 plenary in July 2013</a:t>
            </a:r>
          </a:p>
          <a:p>
            <a:pPr lvl="1"/>
            <a:r>
              <a:rPr lang="en-AU" dirty="0" smtClean="0"/>
              <a:t>Report on SC6 meeting in Korea</a:t>
            </a:r>
          </a:p>
          <a:p>
            <a:pPr lvl="1"/>
            <a:r>
              <a:rPr lang="en-AU" dirty="0" smtClean="0"/>
              <a:t>Hear updates on pre-ballots/ballots on 802.3, 802.1X/.AE/AS/AB/AR, 802.11aa/ad/</a:t>
            </a:r>
            <a:r>
              <a:rPr lang="en-AU" dirty="0" err="1" smtClean="0"/>
              <a:t>ae</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Hawaii in May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normal slots at the Hawaii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14 May,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15 May,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16 May,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8520</Words>
  <Application>Microsoft Office PowerPoint</Application>
  <PresentationFormat>On-screen Show (4:3)</PresentationFormat>
  <Paragraphs>962</Paragraphs>
  <Slides>78</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1" baseType="lpstr">
      <vt:lpstr>802-11-Submission</vt:lpstr>
      <vt:lpstr>Acrobat Document</vt:lpstr>
      <vt:lpstr>Adobe Acrobat Document</vt:lpstr>
      <vt:lpstr>IEEE 802 JTC1 Standing Committee May 2013 agenda</vt:lpstr>
      <vt:lpstr>This presentation will be used to run the IEEE 802 JTC1 SC meetings in Hawaii in May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normal slots at the Hawaii interim meeting</vt:lpstr>
      <vt:lpstr>The IEEE 802 JTC1 SC has one “special” slot at the Hawaii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An agenda has been released for the SC6/WG1 meeting in June 2013</vt:lpstr>
      <vt:lpstr>Delegates will be confirmed for the next SC6 meeting in June 2013 in Korea</vt:lpstr>
      <vt:lpstr>The IEEE 802.11 WG has liaised various Sponsor Ballot drafts to ISO/IEC JTC1/SC6</vt:lpstr>
      <vt:lpstr>IEEE 802.11aa/ad/ae started the process of ratification by ISO/IEC in Feb 2013</vt:lpstr>
      <vt:lpstr>The pre-ballots on 802.11aa/ad/ae all passed in Apr 2013 with one “no” vote from the China NB</vt:lpstr>
      <vt:lpstr>The China NB justified “no” vote because they have concerns related to 802.11-2012 </vt:lpstr>
      <vt:lpstr>There is probably no need for the SC to respond in detail to the China NB  comments on 802.11aa/ad/ae</vt:lpstr>
      <vt:lpstr>Outline of response – Bruce to do first cut for Thursday</vt:lpstr>
      <vt:lpstr>The Japan NB made procedural comments on 802.11aa/ad/ae despite voting “yes”</vt:lpstr>
      <vt:lpstr>The SC needs to decide on how to deal with the Japan NB comment on 802.11aa/ad/ae</vt:lpstr>
      <vt:lpstr>The SC needs to decide on how to deal with the Japan NB comment on 802.11aa/ad/ae</vt:lpstr>
      <vt:lpstr>Plan for Japan NB response</vt:lpstr>
      <vt:lpstr>IEEE 802.1X &amp; IEEE 802.1AE started the process of ISO/IEC ratification in Dec 2012</vt:lpstr>
      <vt:lpstr>The pre-ballots on 802.1X and 802.1AE both passed in Feb 2013 with one “no” vote from the China NB</vt:lpstr>
      <vt:lpstr>The SC decided in Mar 2013 to respond to the China NB’s comments before the next stage of balloting</vt:lpstr>
      <vt:lpstr>The ballots on 802.1X/AE will start soon,  after 802 filed responses to the China NB’s comments in April 2013 </vt:lpstr>
      <vt:lpstr>The SC will review the status of SC6 pre-ballots on IEEE 802.1AS/AB/AR</vt:lpstr>
      <vt:lpstr>The SC will review the status of SC6 pre-ballots on IEEE 802.3-2012</vt:lpstr>
      <vt:lpstr>In Sept 2012, SC6 agreed to give IEEE 802 WGs responsibility for revision of ISO/IEC 8802 standards </vt:lpstr>
      <vt:lpstr>In March 2013, IEEE 802 liaised a proposed collaboration and revision process to SC6</vt:lpstr>
      <vt:lpstr>IEEE 802 will need to develop supporting material for the SC6 collaboration over time</vt:lpstr>
      <vt:lpstr>The Swiss NB likes the proposed collaboration process and wants to start using it</vt:lpstr>
      <vt:lpstr>The “WAPI story” has been going on for a very, very, very long time ... </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decreased as 5GHz was discussed in China &amp; there was no mention at SC6</vt:lpstr>
      <vt:lpstr>Only part of 5GHz will likely open up in China with possible interaction with EUHT still existing</vt:lpstr>
      <vt:lpstr>It appears that EUHT is being implemented but there is no further news on standardisation in ISO/IEC</vt:lpstr>
      <vt:lpstr>Nufront are planning to attend the IEEE 802.11 WG meeting in May</vt:lpstr>
      <vt:lpstr>TePA-AC, the 802.1X replacement, was approved as a Chinese National Standard in Oct 12</vt:lpstr>
      <vt:lpstr>The China NB have submitted a paper claiming that an attack on 802.1X possible, which is  not true!</vt:lpstr>
      <vt:lpstr>An attack is not an attack if it assumes the protocol is not properly implemented</vt:lpstr>
      <vt:lpstr>There is no further standardisation news in China related to TLSec, the proposed 802.1AE replacement </vt:lpstr>
      <vt:lpstr>The China NB has submitted a paper documenting implementation &amp; verification of TLSec</vt:lpstr>
      <vt:lpstr>There is no standardisation news related to TAAA in China, the proposed LRWN security replacement</vt:lpstr>
      <vt:lpstr>The China NB has submitted a paper documenting implementation &amp; verification of TAAA</vt:lpstr>
      <vt:lpstr>There is no further standardisation news in relation to TISec, a proposed IPSec replacement</vt:lpstr>
      <vt:lpstr>It appears the China NB are promoting the standardisation of TISec in WG7</vt:lpstr>
      <vt:lpstr>TISec for Thursday</vt:lpstr>
      <vt:lpstr>The China NB is now proposing a study period on WLAN optimization technology</vt:lpstr>
      <vt:lpstr>The China NB is now proposing a study period on WLAN optimization technology</vt:lpstr>
      <vt:lpstr>The China NB is proposing a WLAN infrastructure sharing mechanism</vt:lpstr>
      <vt:lpstr>Questions</vt:lpstr>
      <vt:lpstr>The Swiss NB has contributed a document comparing “TePAKA4 and IEEE 802.1X Security”</vt:lpstr>
      <vt:lpstr>The SC will discuss a Swiss NB “Explanatory Report”</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The SC needs to decide what to do in relation to the Swiss NB “Explanatory Report” </vt:lpstr>
      <vt:lpstr>ISO and IEEE are renegotiating the PSDO, and requested comments in Nov 2012 – no update</vt:lpstr>
      <vt:lpstr>The IEEE 802 liaison will be pulling together an IEEE 802 status presentation for the SC6 meeting</vt:lpstr>
      <vt:lpstr>In Feb 12, SC6 approved a table with proposed dispositions for various ISO/IEC 8802 standards</vt:lpstr>
      <vt:lpstr>The IEEE 802.1 WG has provided an update of the table specifying plans for existing ISO/IEC standards</vt:lpstr>
      <vt:lpstr>A China NB rep has declined an IEEE 802 invitation to present TePA to IEEE 802.1 WG in 2013</vt:lpstr>
      <vt:lpstr>There is a possibility of IEEE 802 sponsoring a meeting of SC6 in March 2014 in Beijing</vt:lpstr>
      <vt:lpstr>IEEE 802 JTC1 SC will consider any motions</vt:lpstr>
      <vt:lpstr>The IEEE 802 JTC1 SC will consider approving a response to the Swiss NB comparison of 802.1X </vt:lpstr>
      <vt:lpstr>The IEEE 802 JTC1 SC will prepare for the next SC6 meeting at the July plenary</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2013-05-16T23:17:29Z</dcterms:modified>
</cp:coreProperties>
</file>