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18" r:id="rId2"/>
    <p:sldId id="325" r:id="rId3"/>
    <p:sldId id="327" r:id="rId4"/>
    <p:sldId id="328" r:id="rId5"/>
    <p:sldId id="329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37" r:id="rId14"/>
    <p:sldId id="264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85764" autoAdjust="0"/>
  </p:normalViewPr>
  <p:slideViewPr>
    <p:cSldViewPr>
      <p:cViewPr>
        <p:scale>
          <a:sx n="75" d="100"/>
          <a:sy n="75" d="100"/>
        </p:scale>
        <p:origin x="-1152" y="-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76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508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HanGyu Cho, LG Electronics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5450402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10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12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13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2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3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4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5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6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7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8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9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HanGyu Cho,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HanGyu Cho, LG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HanGyu Cho, LG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11-13/0534r1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HanGyu Cho,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vl="0"/>
            <a:r>
              <a:rPr lang="en-US" altLang="ko-KR" dirty="0" smtClean="0"/>
              <a:t>Direction and Use Cases for HEW</a:t>
            </a:r>
            <a:endParaRPr lang="ko-KR" altLang="ko-KR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480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2013-05-12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23875" y="2432050"/>
          <a:ext cx="8131175" cy="3195638"/>
        </p:xfrm>
        <a:graphic>
          <a:graphicData uri="http://schemas.openxmlformats.org/presentationml/2006/ole">
            <p:oleObj spid="_x0000_s63490" name="Document" r:id="rId4" imgW="8762102" imgH="3329766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9710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HanGyu Cho,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1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Usages for HEW</a:t>
            </a:r>
            <a:endParaRPr lang="en-GB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March meeting, basic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terminologies and some </a:t>
            </a:r>
            <a:r>
              <a:rPr lang="en-US" sz="2000" b="1" kern="0" dirty="0" smtClean="0">
                <a:solidFill>
                  <a:srgbClr val="000000"/>
                </a:solidFill>
                <a:latin typeface="+mn-lt"/>
                <a:ea typeface="+mn-ea"/>
              </a:rPr>
              <a:t>u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sage models for HEW have been presented in [1]</a:t>
            </a:r>
          </a:p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Before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going deeply, we may need to </a:t>
            </a:r>
            <a:r>
              <a:rPr lang="en-US" sz="2000" b="1" kern="0" dirty="0" smtClean="0">
                <a:solidFill>
                  <a:srgbClr val="000000"/>
                </a:solidFill>
                <a:latin typeface="+mn-lt"/>
                <a:ea typeface="+mn-ea"/>
              </a:rPr>
              <a:t>summarize all the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usages proposed for HEW and among them,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we can select which is really proper for HEW.</a:t>
            </a:r>
          </a:p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sz="2000" b="1" kern="0" baseline="0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that purpose, usages are summarized in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[2].</a:t>
            </a:r>
          </a:p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sz="2000" b="1" kern="0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Some usages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that we think to be focused more in HEW are shown in the following pages.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HanGyu Cho,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70992"/>
          </a:xfrm>
          <a:noFill/>
          <a:ln/>
        </p:spPr>
        <p:txBody>
          <a:bodyPr/>
          <a:lstStyle/>
          <a:p>
            <a:pPr algn="l"/>
            <a:r>
              <a:rPr lang="en-US" altLang="zh-CN" dirty="0" smtClean="0"/>
              <a:t>Urban Street – Public Access</a:t>
            </a:r>
            <a:endParaRPr lang="en-CA" dirty="0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539552" y="1484784"/>
            <a:ext cx="4389638" cy="50405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Pre-Conditions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High density users access internet through multiple operator’ WLAN network. The traffic is </a:t>
            </a:r>
            <a:r>
              <a:rPr kumimoji="0" lang="en-US" altLang="ko-KR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bursty</a:t>
            </a: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time and is uneven according to different users' participation in physical space. 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Environment </a:t>
            </a:r>
          </a:p>
          <a:p>
            <a:pPr lvl="0" eaLnBrk="1" latinLnBrk="1" hangingPunct="1">
              <a:spcBef>
                <a:spcPts val="600"/>
              </a:spcBef>
              <a:defRPr/>
            </a:pP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Outdoor with many obstacles and single/multiple operators’ deployed multiple APs. </a:t>
            </a:r>
            <a:r>
              <a:rPr lang="en-US" altLang="ko-KR" sz="1400" kern="0" dirty="0" smtClean="0">
                <a:solidFill>
                  <a:srgbClr val="000000"/>
                </a:solidFill>
              </a:rPr>
              <a:t>The inter-AP distance is in the range of 10 ~ 20m. User distribution density is about  0.5~ 1 user/ m</a:t>
            </a:r>
            <a:r>
              <a:rPr lang="en-US" altLang="ko-KR" sz="1400" kern="0" baseline="30000" dirty="0" smtClean="0">
                <a:solidFill>
                  <a:srgbClr val="000000"/>
                </a:solidFill>
              </a:rPr>
              <a:t>2</a:t>
            </a: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Applications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Assume that there are 100 users per a AP: total 3.6 </a:t>
            </a:r>
            <a:r>
              <a:rPr kumimoji="0" lang="en-US" altLang="ko-KR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Gbps</a:t>
            </a: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required with low mobility supporting.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- 20% users: Video based applications (TV, VOD): UHD (4k*2k) highly compressed. 100 Mbps *20= 2Gbps.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- 20% users: Game online: 20 Mbps * 20 = 0.4 </a:t>
            </a:r>
            <a:r>
              <a:rPr kumimoji="0" lang="en-US" altLang="ko-KR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Gbps</a:t>
            </a: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- 60% users: Internet access (email, twitter, web surf):  20 Mbps * 60= 1.2Gbps.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4788024" y="1484784"/>
            <a:ext cx="4320480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1600" u="sng" kern="0" dirty="0"/>
              <a:t>Traffic Conditions</a:t>
            </a:r>
          </a:p>
          <a:p>
            <a:pPr marL="0" indent="0">
              <a:buFontTx/>
              <a:buNone/>
            </a:pPr>
            <a:r>
              <a:rPr lang="en-US" sz="1400" b="0" kern="0" dirty="0"/>
              <a:t>Potential interference from overlapping networks (e.g. neighbors, other WLANs). Data transfers and video display should be operational simultaneously.</a:t>
            </a:r>
          </a:p>
          <a:p>
            <a:pPr marL="0" indent="0">
              <a:buFontTx/>
              <a:buNone/>
            </a:pPr>
            <a:r>
              <a:rPr lang="en-US" sz="1600" u="sng" kern="0" dirty="0"/>
              <a:t>Use Case</a:t>
            </a:r>
          </a:p>
          <a:p>
            <a:pPr marL="0" indent="0">
              <a:buFontTx/>
              <a:buNone/>
            </a:pPr>
            <a:r>
              <a:rPr lang="en-US" sz="1400" b="0" kern="0" dirty="0" smtClean="0"/>
              <a:t>Users are walking on </a:t>
            </a:r>
            <a:r>
              <a:rPr lang="en-US" sz="1400" b="0" kern="0" dirty="0" err="1" smtClean="0"/>
              <a:t>GangNam</a:t>
            </a:r>
            <a:r>
              <a:rPr lang="en-US" sz="1400" b="0" kern="0" dirty="0" smtClean="0"/>
              <a:t> street in Seoul, Korea.</a:t>
            </a:r>
          </a:p>
          <a:p>
            <a:pPr marL="0" indent="0">
              <a:buFontTx/>
              <a:buNone/>
            </a:pPr>
            <a:r>
              <a:rPr lang="en-US" sz="1400" b="0" kern="0" dirty="0" smtClean="0"/>
              <a:t>Users see some high-quality video clips and access the internet to surf websites, watch </a:t>
            </a:r>
            <a:r>
              <a:rPr lang="en-US" sz="1400" b="0" kern="0" dirty="0" err="1" smtClean="0"/>
              <a:t>Youtube</a:t>
            </a:r>
            <a:r>
              <a:rPr lang="en-US" sz="1400" b="0" kern="0" dirty="0" smtClean="0"/>
              <a:t>, listen music streaming, play online games and/or chat with friends. </a:t>
            </a:r>
            <a:r>
              <a:rPr lang="en-US" sz="1400" b="0" kern="0" dirty="0" err="1" smtClean="0"/>
              <a:t>QoE</a:t>
            </a:r>
            <a:r>
              <a:rPr lang="en-US" sz="1400" b="0" kern="0" dirty="0" smtClean="0"/>
              <a:t> needs to be guaranteed as user is moving. Services are seamlessly continued through cellular and WLAN.</a:t>
            </a:r>
            <a:endParaRPr lang="en-US" sz="1400" b="0" kern="0" dirty="0"/>
          </a:p>
          <a:p>
            <a:pPr marL="0" indent="0">
              <a:buFontTx/>
              <a:buNone/>
            </a:pPr>
            <a:endParaRPr lang="en-US" sz="1600" b="0" kern="0" dirty="0"/>
          </a:p>
        </p:txBody>
      </p:sp>
      <p:sp>
        <p:nvSpPr>
          <p:cNvPr id="15" name="TextBox 14"/>
          <p:cNvSpPr txBox="1"/>
          <p:nvPr/>
        </p:nvSpPr>
        <p:spPr>
          <a:xfrm>
            <a:off x="4860032" y="6093296"/>
            <a:ext cx="40679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* A operator’s WLAN networks in </a:t>
            </a:r>
            <a:r>
              <a:rPr lang="en-US" altLang="ko-KR" dirty="0" err="1" smtClean="0"/>
              <a:t>GangNam</a:t>
            </a:r>
            <a:r>
              <a:rPr lang="en-US" altLang="ko-KR" dirty="0" smtClean="0"/>
              <a:t> (each 500x700m) </a:t>
            </a:r>
            <a:endParaRPr lang="ko-KR" altLang="en-US" dirty="0"/>
          </a:p>
        </p:txBody>
      </p:sp>
      <p:pic>
        <p:nvPicPr>
          <p:cNvPr id="16" name="Picture 2" descr="E:\03_Works\IEEE802.11\HEW\201305\LGs\Reference_for_usagemodels\강남WiFi실태.bmp"/>
          <p:cNvPicPr>
            <a:picLocks noChangeAspect="1" noChangeArrowheads="1"/>
          </p:cNvPicPr>
          <p:nvPr/>
        </p:nvPicPr>
        <p:blipFill>
          <a:blip r:embed="rId3" cstate="print"/>
          <a:srcRect l="1355" t="7229" r="2032" b="2065"/>
          <a:stretch>
            <a:fillRect/>
          </a:stretch>
        </p:blipFill>
        <p:spPr bwMode="auto">
          <a:xfrm>
            <a:off x="5004048" y="4092994"/>
            <a:ext cx="3766750" cy="2319624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HanGyu Cho,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70992"/>
          </a:xfrm>
          <a:noFill/>
          <a:ln/>
        </p:spPr>
        <p:txBody>
          <a:bodyPr/>
          <a:lstStyle/>
          <a:p>
            <a:pPr algn="l"/>
            <a:r>
              <a:rPr lang="en-US" altLang="zh-CN" dirty="0" smtClean="0"/>
              <a:t>Smart Home – </a:t>
            </a:r>
            <a:r>
              <a:rPr lang="en-US" altLang="ko-KR" dirty="0" smtClean="0"/>
              <a:t>home entertainment/control</a:t>
            </a:r>
            <a:endParaRPr lang="en-CA" altLang="zh-CN" dirty="0"/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539552" y="1484784"/>
            <a:ext cx="4320480" cy="50405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Pre-Conditions:  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User has operational WLAN network at</a:t>
            </a:r>
            <a:r>
              <a:rPr kumimoji="0" lang="ko-KR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home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User can access the home entertainment/control system(internal) and internet (external) through multi appliances and smart devices.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Environment: 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Devices are operating in close proximity in a multi-cube room. Typical distances between STAs and AP in the room are &lt; 50m. 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Application: 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Total 12.1 </a:t>
            </a:r>
            <a:r>
              <a:rPr kumimoji="0" lang="en-US" altLang="ko-KR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Gbps</a:t>
            </a: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are required for this usage.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Uncompressed UHD (4k*2k) streaming: 6Gbps * 2 devices = 12Gbps.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Audio streaming: </a:t>
            </a: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0.05Mbps * 8 devices = 0.4Mbps.</a:t>
            </a:r>
            <a:endParaRPr kumimoji="0" lang="en-US" altLang="ko-KR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Internet access (email, twitter, web surf):  20Mbps*3devices= 60Mbps.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Game online: 20 Mbps * 2 devices = 40Mbps. 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Appliance control: 0.2Mbps * 10 devices = 2Mbps.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altLang="ko-KR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1600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4788024" y="1484784"/>
            <a:ext cx="4320480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1600" u="sng" kern="0" dirty="0"/>
              <a:t>Traffic Conditions</a:t>
            </a:r>
          </a:p>
          <a:p>
            <a:pPr marL="0" indent="0">
              <a:buFontTx/>
              <a:buNone/>
            </a:pPr>
            <a:r>
              <a:rPr lang="en-US" sz="1400" b="0" kern="0" dirty="0"/>
              <a:t>Potential interference from overlapping networks (e.g. neighbors, other WLANs). Data transfers and video display should be operational simultaneously.</a:t>
            </a:r>
          </a:p>
          <a:p>
            <a:pPr marL="0" indent="0">
              <a:buFontTx/>
              <a:buNone/>
            </a:pPr>
            <a:r>
              <a:rPr lang="en-US" sz="1600" u="sng" kern="0" dirty="0"/>
              <a:t>Use Case</a:t>
            </a:r>
          </a:p>
          <a:p>
            <a:pPr marL="0" indent="0">
              <a:buFontTx/>
              <a:buChar char="-"/>
            </a:pPr>
            <a:r>
              <a:rPr lang="en-US" sz="1400" b="0" kern="0" dirty="0" smtClean="0"/>
              <a:t> Smart display: Uncompressed UHD streaming is through smart TV. UHD video can be real-time transferred between smart TV and smart phone. When </a:t>
            </a:r>
            <a:r>
              <a:rPr lang="en-US" altLang="ko-KR" sz="1400" b="0" kern="0" dirty="0" smtClean="0"/>
              <a:t>user enters home, the video which the user is watching in his/her smart phone through cellular system is seamlessly played in the smart TV. User does mirroring of his/her smart phone’s display to smart TV while doing real-time streaming at the smart phone at the same time.</a:t>
            </a:r>
            <a:endParaRPr lang="en-US" sz="1400" b="0" kern="0" dirty="0" smtClean="0"/>
          </a:p>
          <a:p>
            <a:pPr marL="0" indent="0">
              <a:buFontTx/>
              <a:buChar char="-"/>
            </a:pPr>
            <a:r>
              <a:rPr lang="en-US" sz="1400" b="0" kern="0" dirty="0" smtClean="0"/>
              <a:t>Wireless speaker: Each room has a wireless speaker. User listens the music at any room with wireless speaker controller.</a:t>
            </a:r>
            <a:endParaRPr lang="en-US" altLang="ko-KR" sz="1400" b="0" kern="0" dirty="0" smtClean="0"/>
          </a:p>
          <a:p>
            <a:pPr marL="0" indent="0">
              <a:buFontTx/>
              <a:buChar char="-"/>
            </a:pPr>
            <a:r>
              <a:rPr lang="en-US" altLang="ko-KR" sz="1400" b="0" kern="0" dirty="0" smtClean="0"/>
              <a:t> Home control: User controls most of home appliances through the smart devices at </a:t>
            </a:r>
            <a:r>
              <a:rPr lang="en-US" altLang="ko-KR" sz="1400" b="0" kern="0" dirty="0" err="1" smtClean="0"/>
              <a:t>hoome</a:t>
            </a:r>
            <a:r>
              <a:rPr lang="en-US" altLang="ko-KR" sz="1400" b="0" kern="0" dirty="0" smtClean="0"/>
              <a:t>.</a:t>
            </a:r>
            <a:endParaRPr lang="en-US" sz="1400" b="0" kern="0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5292080" y="6248345"/>
            <a:ext cx="331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* Wireless speaker by DTS </a:t>
            </a:r>
            <a:endParaRPr lang="ko-KR" alt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HanGyu Cho,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70992"/>
          </a:xfrm>
          <a:noFill/>
          <a:ln/>
        </p:spPr>
        <p:txBody>
          <a:bodyPr/>
          <a:lstStyle/>
          <a:p>
            <a:pPr algn="l"/>
            <a:r>
              <a:rPr lang="en-CA" dirty="0" smtClean="0"/>
              <a:t>Smart Car – Car Entertainment</a:t>
            </a:r>
            <a:endParaRPr lang="en-CA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39552" y="1484784"/>
            <a:ext cx="4320480" cy="50405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Pre-Conditions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User has operational WLAN network for internet access and service sharing between</a:t>
            </a:r>
            <a:r>
              <a:rPr kumimoji="0" lang="en-US" altLang="ko-KR" sz="1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devices</a:t>
            </a: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a moving car.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Environment 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ko-KR" sz="1400" kern="0" dirty="0" smtClean="0">
                <a:solidFill>
                  <a:srgbClr val="000000"/>
                </a:solidFill>
                <a:latin typeface="+mn-lt"/>
                <a:ea typeface="+mn-ea"/>
              </a:rPr>
              <a:t>In a car, embedded devices such as head unit, real seat displays and user devices such as smart phones, smart pads, and notebooks exist. </a:t>
            </a: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Devices in a car are operating in close proximity. Transmissions are mostly LOS. Typical distances between STAs and AP are &lt; 5m. But there might be interferences from the </a:t>
            </a:r>
            <a:r>
              <a:rPr lang="en-US" altLang="ko-KR" sz="1400" kern="0" dirty="0" smtClean="0">
                <a:solidFill>
                  <a:srgbClr val="000000"/>
                </a:solidFill>
                <a:latin typeface="+mn-lt"/>
                <a:ea typeface="+mn-ea"/>
              </a:rPr>
              <a:t>neighbor</a:t>
            </a: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cars</a:t>
            </a: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en-US" altLang="ko-KR" sz="1400" kern="0" dirty="0" smtClean="0">
                <a:solidFill>
                  <a:srgbClr val="000000"/>
                </a:solidFill>
                <a:latin typeface="+mn-lt"/>
                <a:ea typeface="+mn-ea"/>
              </a:rPr>
              <a:t>Smart Car has an ability to internet access using cellular network.</a:t>
            </a:r>
            <a:endParaRPr kumimoji="0" lang="en-US" altLang="ko-KR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Applications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ko-KR" sz="1400" kern="0" dirty="0" smtClean="0">
                <a:solidFill>
                  <a:srgbClr val="000000"/>
                </a:solidFill>
                <a:latin typeface="+mn-lt"/>
                <a:ea typeface="+mn-ea"/>
              </a:rPr>
              <a:t>Total 1.8 </a:t>
            </a:r>
            <a:r>
              <a:rPr lang="en-US" altLang="ko-KR" sz="1400" kern="0" dirty="0" err="1" smtClean="0">
                <a:solidFill>
                  <a:srgbClr val="000000"/>
                </a:solidFill>
                <a:latin typeface="+mn-lt"/>
                <a:ea typeface="+mn-ea"/>
              </a:rPr>
              <a:t>Gbps</a:t>
            </a:r>
            <a:r>
              <a:rPr lang="en-US" altLang="ko-KR" sz="1400" kern="0" dirty="0" smtClean="0">
                <a:solidFill>
                  <a:srgbClr val="000000"/>
                </a:solidFill>
                <a:latin typeface="+mn-lt"/>
                <a:ea typeface="+mn-ea"/>
              </a:rPr>
              <a:t> is required.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/>
              <a:defRPr/>
            </a:pPr>
            <a:r>
              <a:rPr lang="en-US" altLang="ko-KR" sz="1400" kern="0" dirty="0" smtClean="0">
                <a:solidFill>
                  <a:srgbClr val="000000"/>
                </a:solidFill>
                <a:latin typeface="+mn-lt"/>
                <a:ea typeface="+mn-ea"/>
              </a:rPr>
              <a:t>Video based applications (TV, VOD, Video conference): lightly compressed UHD (4k*2k). 600 Mbps * 3= 1.8Gbps</a:t>
            </a:r>
          </a:p>
          <a:p>
            <a:pPr lvl="0" eaLnBrk="1" latinLnBrk="1" hangingPunct="1">
              <a:spcBef>
                <a:spcPts val="600"/>
              </a:spcBef>
              <a:buFontTx/>
              <a:buChar char="-"/>
              <a:defRPr/>
            </a:pPr>
            <a:r>
              <a:rPr lang="en-US" altLang="ko-KR" sz="1400" kern="0" dirty="0" smtClean="0">
                <a:solidFill>
                  <a:srgbClr val="000000"/>
                </a:solidFill>
                <a:latin typeface="+mn-lt"/>
                <a:ea typeface="+mn-ea"/>
              </a:rPr>
              <a:t>Internet access (email, twitter, web surf):  20 Mbps * 1= 20Mbps.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/>
              <a:defRPr/>
            </a:pPr>
            <a:r>
              <a:rPr lang="en-US" altLang="ko-KR" sz="1400" kern="0" dirty="0" smtClean="0">
                <a:solidFill>
                  <a:srgbClr val="000000"/>
                </a:solidFill>
                <a:latin typeface="+mn-lt"/>
                <a:ea typeface="+mn-ea"/>
              </a:rPr>
              <a:t> Game online: 20 Mbps * 1 = 20Mbps. </a:t>
            </a:r>
            <a:endParaRPr lang="en-US" altLang="ko-KR" sz="1400" kern="0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4788024" y="1412776"/>
            <a:ext cx="4320480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1600" u="sng" kern="0" dirty="0"/>
              <a:t>Traffic Conditions</a:t>
            </a:r>
          </a:p>
          <a:p>
            <a:pPr marL="0" indent="0">
              <a:buFontTx/>
              <a:buNone/>
            </a:pPr>
            <a:r>
              <a:rPr lang="en-US" sz="1400" b="0" kern="0" dirty="0"/>
              <a:t>Potential interference from overlapping networks (e.g. neighbors, other WLANs). Data transfers and video display should be operational simultaneously.</a:t>
            </a:r>
          </a:p>
          <a:p>
            <a:pPr marL="0" indent="0">
              <a:buFontTx/>
              <a:buNone/>
            </a:pPr>
            <a:r>
              <a:rPr lang="en-US" sz="1600" u="sng" kern="0" dirty="0"/>
              <a:t>Use Case</a:t>
            </a:r>
          </a:p>
          <a:p>
            <a:pPr marL="0" indent="0">
              <a:buFontTx/>
              <a:buNone/>
            </a:pPr>
            <a:r>
              <a:rPr lang="en-US" sz="1400" b="0" kern="0" dirty="0" smtClean="0"/>
              <a:t>Users operate many devices in a car.</a:t>
            </a:r>
          </a:p>
          <a:p>
            <a:pPr marL="0" indent="0">
              <a:buFontTx/>
              <a:buNone/>
            </a:pPr>
            <a:r>
              <a:rPr lang="en-US" sz="1400" b="0" kern="0" dirty="0" smtClean="0"/>
              <a:t>Parents show different videos to different back seat screens or children’s tablets through AP and/or P2P.</a:t>
            </a:r>
          </a:p>
          <a:p>
            <a:pPr marL="0" indent="0">
              <a:buFontTx/>
              <a:buNone/>
            </a:pPr>
            <a:endParaRPr lang="en-US" sz="1400" b="0" kern="0" dirty="0" smtClean="0"/>
          </a:p>
          <a:p>
            <a:pPr marL="0" indent="0">
              <a:buFontTx/>
              <a:buNone/>
            </a:pPr>
            <a:endParaRPr lang="en-US" sz="1400" b="0" kern="0" dirty="0" smtClean="0"/>
          </a:p>
          <a:p>
            <a:pPr marL="0" indent="0">
              <a:buFontTx/>
              <a:buNone/>
            </a:pPr>
            <a:endParaRPr lang="en-US" sz="1400" b="0" kern="0" dirty="0" smtClean="0"/>
          </a:p>
          <a:p>
            <a:pPr marL="0" indent="0">
              <a:buFontTx/>
              <a:buNone/>
            </a:pPr>
            <a:endParaRPr lang="en-US" sz="1400" b="0" kern="0" dirty="0" smtClean="0"/>
          </a:p>
          <a:p>
            <a:pPr marL="0" indent="0">
              <a:buFontTx/>
              <a:buNone/>
            </a:pPr>
            <a:endParaRPr lang="en-US" sz="1400" b="0" kern="0" dirty="0" smtClean="0"/>
          </a:p>
          <a:p>
            <a:pPr marL="0" indent="0">
              <a:buFontTx/>
              <a:buNone/>
            </a:pPr>
            <a:endParaRPr lang="en-US" sz="1400" b="0" kern="0" dirty="0" smtClean="0"/>
          </a:p>
          <a:p>
            <a:pPr marL="0" indent="0">
              <a:buFontTx/>
              <a:buNone/>
            </a:pPr>
            <a:endParaRPr lang="en-US" sz="1400" b="0" kern="0" dirty="0" smtClean="0"/>
          </a:p>
          <a:p>
            <a:pPr marL="0" indent="0">
              <a:buFontTx/>
              <a:buNone/>
            </a:pPr>
            <a:endParaRPr lang="en-US" sz="1400" b="0" kern="0" dirty="0" smtClean="0"/>
          </a:p>
          <a:p>
            <a:pPr marL="0" indent="0">
              <a:buFontTx/>
              <a:buNone/>
            </a:pPr>
            <a:endParaRPr lang="en-US" sz="1400" b="0" kern="0" dirty="0" smtClean="0"/>
          </a:p>
          <a:p>
            <a:pPr marL="0" indent="0">
              <a:buFontTx/>
              <a:buNone/>
            </a:pPr>
            <a:endParaRPr lang="en-US" sz="1400" b="0" kern="0" dirty="0" smtClean="0"/>
          </a:p>
          <a:p>
            <a:pPr marL="0" indent="0">
              <a:buFontTx/>
              <a:buNone/>
            </a:pPr>
            <a:endParaRPr lang="en-US" altLang="ko-KR" sz="1400" b="0" kern="0" dirty="0" smtClean="0"/>
          </a:p>
          <a:p>
            <a:pPr marL="0" indent="0">
              <a:buFontTx/>
              <a:buNone/>
            </a:pPr>
            <a:r>
              <a:rPr lang="en-US" altLang="ko-KR" sz="1400" b="0" kern="0" dirty="0" smtClean="0"/>
              <a:t>* RSE: Real Seat Entertainment</a:t>
            </a:r>
            <a:endParaRPr lang="en-US" sz="1400" b="0" kern="0" dirty="0"/>
          </a:p>
        </p:txBody>
      </p:sp>
      <p:pic>
        <p:nvPicPr>
          <p:cNvPr id="14" name="Picture 2" descr="image0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1163" y="3429000"/>
            <a:ext cx="3527301" cy="2943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01822" y="344640"/>
            <a:ext cx="2374889" cy="273050"/>
          </a:xfrm>
        </p:spPr>
        <p:txBody>
          <a:bodyPr/>
          <a:lstStyle/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altLang="ko-KR" dirty="0" smtClean="0"/>
              <a:t>HanGyu Cho,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/>
          </a:bodyPr>
          <a:lstStyle/>
          <a:p>
            <a:r>
              <a:rPr lang="en-US" dirty="0" smtClean="0"/>
              <a:t>[1] 11-13-0313-00-0wng-usage-models-for-next-generation-wi-fi</a:t>
            </a:r>
          </a:p>
          <a:p>
            <a:endParaRPr lang="en-US" dirty="0" smtClean="0"/>
          </a:p>
          <a:p>
            <a:r>
              <a:rPr lang="en-US" dirty="0" smtClean="0"/>
              <a:t>[2] 11-13-0535-00-00hew-Use_cases_for_HEW </a:t>
            </a:r>
            <a:r>
              <a:rPr lang="sv-SE" dirty="0" smtClean="0"/>
              <a:t/>
            </a:r>
            <a:br>
              <a:rPr lang="sv-SE" dirty="0" smtClean="0"/>
            </a:b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HanGyu Cho,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vl="0"/>
            <a:r>
              <a:rPr lang="en-US" altLang="ko-KR" dirty="0" smtClean="0"/>
              <a:t>Abstract</a:t>
            </a:r>
            <a:endParaRPr lang="ko-KR" altLang="ko-KR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document includes direction</a:t>
            </a:r>
            <a:r>
              <a:rPr kumimoji="0" lang="en-GB" sz="24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use cases for HEW</a:t>
            </a: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HanGyu Cho,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1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Direction for HEW</a:t>
            </a:r>
            <a:br>
              <a:rPr lang="en-US" dirty="0" smtClean="0"/>
            </a:br>
            <a:r>
              <a:rPr lang="en-US" dirty="0" smtClean="0"/>
              <a:t>: Wireless All over Wi-Fi</a:t>
            </a:r>
            <a:endParaRPr lang="en-GB" dirty="0"/>
          </a:p>
        </p:txBody>
      </p:sp>
      <p:sp>
        <p:nvSpPr>
          <p:cNvPr id="9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>
            <a:normAutofit/>
          </a:bodyPr>
          <a:lstStyle/>
          <a:p>
            <a:pPr lvl="0">
              <a:lnSpc>
                <a:spcPct val="110000"/>
              </a:lnSpc>
              <a:buFont typeface="Times New Roman" pitchFamily="16" charset="0"/>
              <a:buChar char="•"/>
            </a:pPr>
            <a:r>
              <a:rPr lang="en-US" sz="2000" dirty="0" smtClean="0"/>
              <a:t>So far, Wi-Fi is used restrictively since it is a solution more fit to</a:t>
            </a:r>
            <a:endParaRPr lang="en-US" altLang="ko-KR" sz="2000" dirty="0" smtClean="0"/>
          </a:p>
          <a:p>
            <a:pPr lvl="1">
              <a:lnSpc>
                <a:spcPct val="110000"/>
              </a:lnSpc>
              <a:buFont typeface="Times New Roman" pitchFamily="18" charset="0"/>
              <a:buChar char="─"/>
            </a:pPr>
            <a:r>
              <a:rPr lang="en-US" altLang="ko-KR" sz="1800" dirty="0" smtClean="0"/>
              <a:t>single-link throughput than system throughput</a:t>
            </a:r>
          </a:p>
          <a:p>
            <a:pPr lvl="1">
              <a:lnSpc>
                <a:spcPct val="110000"/>
              </a:lnSpc>
              <a:buFont typeface="Times New Roman" pitchFamily="18" charset="0"/>
              <a:buChar char="─"/>
            </a:pPr>
            <a:r>
              <a:rPr lang="en-US" altLang="ko-KR" sz="1800" dirty="0" smtClean="0"/>
              <a:t>indoor than outdoor</a:t>
            </a:r>
          </a:p>
          <a:p>
            <a:pPr lvl="1">
              <a:lnSpc>
                <a:spcPct val="110000"/>
              </a:lnSpc>
              <a:buFont typeface="Times New Roman" pitchFamily="18" charset="0"/>
              <a:buChar char="─"/>
            </a:pPr>
            <a:r>
              <a:rPr lang="en-US" altLang="ko-KR" sz="1800" dirty="0" smtClean="0"/>
              <a:t>nomadic than mobile</a:t>
            </a:r>
          </a:p>
          <a:p>
            <a:pPr lvl="1">
              <a:lnSpc>
                <a:spcPct val="110000"/>
              </a:lnSpc>
              <a:buFont typeface="Times New Roman" pitchFamily="18" charset="0"/>
              <a:buChar char="─"/>
            </a:pPr>
            <a:r>
              <a:rPr lang="en-US" altLang="ko-KR" sz="1800" dirty="0" smtClean="0"/>
              <a:t>non-real-time service than real-time</a:t>
            </a:r>
          </a:p>
          <a:p>
            <a:pPr lvl="0">
              <a:lnSpc>
                <a:spcPct val="110000"/>
              </a:lnSpc>
              <a:buFont typeface="Times New Roman" pitchFamily="16" charset="0"/>
              <a:buChar char="•"/>
            </a:pPr>
            <a:r>
              <a:rPr lang="en-US" altLang="ko-KR" sz="2000" dirty="0" smtClean="0"/>
              <a:t>Motivation is becoming large to use Wi-Fi in most of ‘times’ and ‘places’, for  most of ‘services’ and ‘devices’, by most of ‘business players’ </a:t>
            </a:r>
          </a:p>
          <a:p>
            <a:pPr lvl="0">
              <a:lnSpc>
                <a:spcPct val="110000"/>
              </a:lnSpc>
              <a:buFont typeface="Times New Roman" pitchFamily="16" charset="0"/>
              <a:buChar char="•"/>
            </a:pPr>
            <a:r>
              <a:rPr lang="en-US" altLang="ko-KR" sz="2000" dirty="0" smtClean="0"/>
              <a:t>“Wireless All over Wi-Fi” as a direction for HEW to reflect that motivation.</a:t>
            </a:r>
            <a:endParaRPr lang="ko-KR" alt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HanGyu Cho,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1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Direction for HEW</a:t>
            </a:r>
            <a:br>
              <a:rPr lang="en-US" dirty="0" smtClean="0"/>
            </a:br>
            <a:r>
              <a:rPr lang="en-US" dirty="0" smtClean="0"/>
              <a:t>: Wireless All over Wi-Fi</a:t>
            </a:r>
            <a:endParaRPr lang="en-GB" dirty="0"/>
          </a:p>
        </p:txBody>
      </p:sp>
      <p:sp>
        <p:nvSpPr>
          <p:cNvPr id="9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519634"/>
          </a:xfrm>
        </p:spPr>
        <p:txBody>
          <a:bodyPr>
            <a:noAutofit/>
          </a:bodyPr>
          <a:lstStyle/>
          <a:p>
            <a:pPr marL="0" lvl="0" indent="0" latinLnBrk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800" dirty="0" smtClean="0"/>
              <a:t>For “Wireless All over Wi-Fi”, enhancements on the followings are essential:</a:t>
            </a:r>
          </a:p>
          <a:p>
            <a:pPr lvl="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800" dirty="0" smtClean="0"/>
              <a:t>Single-Link Throughput </a:t>
            </a:r>
          </a:p>
          <a:p>
            <a:pPr lvl="1"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ko-KR" sz="1600" dirty="0" smtClean="0">
                <a:ea typeface="굴림" pitchFamily="50" charset="-127"/>
              </a:rPr>
              <a:t>Peak per-user data rate </a:t>
            </a:r>
          </a:p>
          <a:p>
            <a:pPr lvl="1"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ko-KR" sz="1600" dirty="0" smtClean="0">
                <a:ea typeface="굴림" pitchFamily="50" charset="-127"/>
              </a:rPr>
              <a:t>Most clear driver for the promotion of “HEW”</a:t>
            </a:r>
            <a:r>
              <a:rPr lang="en-US" sz="1600" dirty="0" smtClean="0"/>
              <a:t> </a:t>
            </a:r>
          </a:p>
          <a:p>
            <a:pPr lvl="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800" dirty="0" smtClean="0"/>
              <a:t>System Throughput </a:t>
            </a:r>
            <a:endParaRPr lang="en-US" sz="1800" b="0" dirty="0" smtClean="0"/>
          </a:p>
          <a:p>
            <a:pPr lvl="1"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600" dirty="0" smtClean="0"/>
              <a:t>Maximum aggregated throughput, especially in dense situation</a:t>
            </a:r>
          </a:p>
          <a:p>
            <a:pPr lvl="1"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600" dirty="0" smtClean="0"/>
              <a:t>Most differentiating driver for “HEW”</a:t>
            </a:r>
          </a:p>
          <a:p>
            <a:pPr lvl="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800" dirty="0" smtClean="0"/>
              <a:t>Mobility</a:t>
            </a:r>
            <a:endParaRPr lang="en-US" sz="1800" b="0" dirty="0" smtClean="0"/>
          </a:p>
          <a:p>
            <a:pPr lvl="1"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600" dirty="0" smtClean="0"/>
              <a:t>Especially for real-time services</a:t>
            </a:r>
          </a:p>
          <a:p>
            <a:pPr lvl="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800" dirty="0" smtClean="0"/>
              <a:t>Ease of Use </a:t>
            </a:r>
            <a:endParaRPr lang="en-US" sz="1800" b="0" dirty="0" smtClean="0"/>
          </a:p>
          <a:p>
            <a:pPr lvl="1"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600" dirty="0" err="1" smtClean="0"/>
              <a:t>QoE</a:t>
            </a:r>
            <a:r>
              <a:rPr lang="en-US" sz="1600" dirty="0" smtClean="0"/>
              <a:t> guarantee of simultaneous services of a device</a:t>
            </a:r>
          </a:p>
          <a:p>
            <a:pPr lvl="1"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600" dirty="0" smtClean="0"/>
              <a:t>Enhanced peer-to-peer capabilities</a:t>
            </a:r>
          </a:p>
          <a:p>
            <a:pPr lvl="1"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600" dirty="0" smtClean="0"/>
              <a:t>Interworking with cellular systems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HanGyu Cho,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1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Single-Link Throughput</a:t>
            </a:r>
            <a:endParaRPr lang="en-GB" dirty="0"/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Possible ways to increase Single-Link Throughput:</a:t>
            </a:r>
          </a:p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Bandwidth</a:t>
            </a:r>
          </a:p>
          <a:p>
            <a:pPr marL="742950" marR="0" lvl="1" indent="-285750" algn="l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Need to consider the channel larger than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160 MHz in 5GHz.</a:t>
            </a:r>
          </a:p>
          <a:p>
            <a:pPr marL="742950" marR="0" lvl="1" indent="-285750" algn="l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Need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 to consider the channel larger than 40MHz in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 2.4GHz?</a:t>
            </a:r>
          </a:p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# of Antennas</a:t>
            </a:r>
          </a:p>
          <a:p>
            <a:pPr marL="742950" marR="0" lvl="1" indent="-285750" algn="l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More than 8 antennas (e.g. 16 antennas) in both AP and device? </a:t>
            </a:r>
          </a:p>
          <a:p>
            <a:pPr marL="742950" marR="0" lvl="1" indent="-285750" algn="l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Maybe not, but, need to be considered for marketing purpose?</a:t>
            </a:r>
          </a:p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Others</a:t>
            </a:r>
          </a:p>
          <a:p>
            <a:pPr marL="742950" marR="0" lvl="1" indent="-285750" algn="l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800" kern="0" dirty="0" smtClean="0">
                <a:solidFill>
                  <a:srgbClr val="000000"/>
                </a:solidFill>
                <a:latin typeface="+mn-lt"/>
                <a:ea typeface="+mn-ea"/>
              </a:rPr>
              <a:t>M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odulation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 order higher than 256-QAM?</a:t>
            </a:r>
          </a:p>
          <a:p>
            <a:pPr marL="742950" marR="0" lvl="1" indent="-285750" algn="l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Channel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 code rate higher than 5/6?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HanGyu Cho,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1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System Throughput</a:t>
            </a:r>
            <a:endParaRPr lang="en-GB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Possible ways to increase system throughput: </a:t>
            </a:r>
          </a:p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Bandwidth</a:t>
            </a:r>
          </a:p>
          <a:p>
            <a:pPr marL="742950" marR="0" lvl="1" indent="-285750" algn="l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Same logic with single-link throughput, i.e. up to 2 times in 5GHz</a:t>
            </a:r>
          </a:p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# of Antennas</a:t>
            </a:r>
          </a:p>
          <a:p>
            <a:pPr lvl="1" eaLnBrk="1" latinLnBrk="1" hangingPunct="1">
              <a:spcBef>
                <a:spcPts val="500"/>
              </a:spcBef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kern="0" dirty="0" smtClean="0">
                <a:solidFill>
                  <a:srgbClr val="000000"/>
                </a:solidFill>
                <a:latin typeface="+mn-lt"/>
                <a:ea typeface="+mn-ea"/>
              </a:rPr>
              <a:t>More than 8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 antennas only in AP? </a:t>
            </a:r>
            <a:r>
              <a:rPr lang="en-US" sz="1600" kern="0" dirty="0" smtClean="0">
                <a:solidFill>
                  <a:srgbClr val="000000"/>
                </a:solidFill>
                <a:latin typeface="+mn-lt"/>
                <a:ea typeface="+mn-ea"/>
              </a:rPr>
              <a:t>Can be carefully discussed in HEW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BSS density</a:t>
            </a:r>
          </a:p>
          <a:p>
            <a:pPr marL="742950" marR="0" lvl="1" indent="-285750" algn="l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600" kern="0" dirty="0" smtClean="0">
                <a:solidFill>
                  <a:srgbClr val="000000"/>
                </a:solidFill>
                <a:latin typeface="+mn-lt"/>
                <a:ea typeface="+mn-ea"/>
              </a:rPr>
              <a:t>BSS density can not be captured by aggregated throughput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lvl="1" eaLnBrk="1" latinLnBrk="1" hangingPunct="1">
              <a:spcBef>
                <a:spcPts val="500"/>
              </a:spcBef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kern="0" dirty="0" smtClean="0">
                <a:solidFill>
                  <a:srgbClr val="000000"/>
                </a:solidFill>
              </a:rPr>
              <a:t>BSS density can be captured by areal throughput </a:t>
            </a:r>
          </a:p>
          <a:p>
            <a:pPr lvl="1" eaLnBrk="1" latinLnBrk="1" hangingPunct="1">
              <a:spcBef>
                <a:spcPts val="500"/>
              </a:spcBef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Do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 we need the concept of areal throughput to capture BSS density?</a:t>
            </a:r>
          </a:p>
          <a:p>
            <a:pPr marL="342900" lvl="0" indent="-342900" eaLnBrk="1" latinLnBrk="1" hangingPunct="1">
              <a:spcBef>
                <a:spcPts val="600"/>
              </a:spcBef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800" b="1" kern="0" dirty="0" smtClean="0">
                <a:solidFill>
                  <a:srgbClr val="000000"/>
                </a:solidFill>
              </a:rPr>
              <a:t>Overhead</a:t>
            </a:r>
          </a:p>
          <a:p>
            <a:pPr lvl="1" eaLnBrk="1" latinLnBrk="1" hangingPunct="1">
              <a:spcBef>
                <a:spcPts val="500"/>
              </a:spcBef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PHY overhead reduction (e.g. STF/LTF)?</a:t>
            </a:r>
          </a:p>
          <a:p>
            <a:pPr lvl="1" eaLnBrk="1" latinLnBrk="1" hangingPunct="1">
              <a:spcBef>
                <a:spcPts val="500"/>
              </a:spcBef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MAC overhead reduction (e.g., 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Acknowledge, procedural overhead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)?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R="0" lvl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Need to </a:t>
            </a:r>
            <a:r>
              <a:rPr lang="en-US" sz="1800" b="1" kern="0" dirty="0" smtClean="0">
                <a:solidFill>
                  <a:srgbClr val="000000"/>
                </a:solidFill>
                <a:latin typeface="+mn-lt"/>
                <a:ea typeface="+mn-ea"/>
              </a:rPr>
              <a:t>discuss about the proper metric for system throughput and the following 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evaluation methodology.</a:t>
            </a:r>
          </a:p>
          <a:p>
            <a:pPr marR="0" lvl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HanGyu Cho,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1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Mobility</a:t>
            </a:r>
            <a:endParaRPr lang="en-GB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 we need to enhance mobility over Wi-Fi? If so, how much? </a:t>
            </a:r>
          </a:p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PHY scope,</a:t>
            </a:r>
          </a:p>
          <a:p>
            <a:pPr marL="742950" marR="0" lvl="1" indent="-285750" algn="l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Link level verification in medium-to-high mobility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MAC scope,</a:t>
            </a:r>
          </a:p>
          <a:p>
            <a:pPr marL="742950" marR="0" lvl="1" indent="-285750" algn="l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Latency analysis of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 inter-AP handover for real time services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R="0" lvl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Need to discuss evaluation methodology for link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level verification</a:t>
            </a:r>
          </a:p>
          <a:p>
            <a:pPr marR="0" lvl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000" b="1" kern="0" baseline="0" dirty="0" smtClean="0">
                <a:solidFill>
                  <a:srgbClr val="000000"/>
                </a:solidFill>
                <a:latin typeface="+mn-lt"/>
                <a:ea typeface="+mn-ea"/>
              </a:rPr>
              <a:t>Need</a:t>
            </a:r>
            <a:r>
              <a:rPr lang="en-US" sz="2000" b="1" kern="0" dirty="0" smtClean="0">
                <a:solidFill>
                  <a:srgbClr val="000000"/>
                </a:solidFill>
                <a:latin typeface="+mn-lt"/>
                <a:ea typeface="+mn-ea"/>
              </a:rPr>
              <a:t> to discuss analysis method for handover latency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HanGyu Cho,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1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Ease of Use</a:t>
            </a:r>
            <a:endParaRPr lang="en-GB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Need to discuss on the followings to enhance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‘ease of use’ of Wi-Fi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eaLnBrk="1" latinLnBrk="1" hangingPunct="1">
              <a:spcBef>
                <a:spcPts val="600"/>
              </a:spcBef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1" kern="0" dirty="0" err="1" smtClean="0">
                <a:solidFill>
                  <a:srgbClr val="000000"/>
                </a:solidFill>
                <a:latin typeface="+mn-lt"/>
                <a:ea typeface="+mn-ea"/>
              </a:rPr>
              <a:t>QoE</a:t>
            </a:r>
            <a:r>
              <a:rPr lang="en-US" sz="2000" b="1" kern="0" dirty="0" smtClean="0">
                <a:solidFill>
                  <a:srgbClr val="000000"/>
                </a:solidFill>
                <a:latin typeface="+mn-lt"/>
                <a:ea typeface="+mn-ea"/>
              </a:rPr>
              <a:t> guarantee of simultaneous services of a device</a:t>
            </a:r>
          </a:p>
          <a:p>
            <a:pPr marL="342900" lvl="0" indent="-342900" eaLnBrk="1" latinLnBrk="1" hangingPunct="1">
              <a:spcBef>
                <a:spcPts val="600"/>
              </a:spcBef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1" kern="0" dirty="0" smtClean="0">
                <a:solidFill>
                  <a:srgbClr val="000000"/>
                </a:solidFill>
                <a:latin typeface="+mn-lt"/>
                <a:ea typeface="+mn-ea"/>
              </a:rPr>
              <a:t>Enhanced peer-to-peer capabilities</a:t>
            </a:r>
          </a:p>
          <a:p>
            <a:pPr marL="342900" lvl="0" indent="-342900" eaLnBrk="1" latinLnBrk="1" hangingPunct="1">
              <a:spcBef>
                <a:spcPts val="600"/>
              </a:spcBef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1" kern="0" dirty="0" smtClean="0">
                <a:solidFill>
                  <a:srgbClr val="000000"/>
                </a:solidFill>
                <a:latin typeface="+mn-lt"/>
                <a:ea typeface="+mn-ea"/>
              </a:rPr>
              <a:t>Interworking with cellular systems</a:t>
            </a:r>
          </a:p>
          <a:p>
            <a:pPr marL="342900" lvl="0" indent="-342900" eaLnBrk="1" latinLnBrk="1" hangingPunct="1">
              <a:spcBef>
                <a:spcPts val="600"/>
              </a:spcBef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1" kern="0" dirty="0" smtClean="0">
              <a:solidFill>
                <a:srgbClr val="000000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HanGyu Cho,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1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More on HEW</a:t>
            </a:r>
            <a:endParaRPr lang="en-GB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Need to discuss on the followings: </a:t>
            </a:r>
          </a:p>
          <a:p>
            <a:pPr marL="342900" lvl="0" indent="-342900" eaLnBrk="1" latinLnBrk="1" hangingPunct="1">
              <a:spcBef>
                <a:spcPts val="600"/>
              </a:spcBef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sz="2000" b="1" kern="0" dirty="0" smtClean="0">
                <a:solidFill>
                  <a:srgbClr val="000000"/>
                </a:solidFill>
              </a:rPr>
              <a:t>Spectrum usages</a:t>
            </a:r>
            <a:endParaRPr lang="en-US" sz="2000" b="1" kern="0" dirty="0" smtClean="0">
              <a:solidFill>
                <a:srgbClr val="000000"/>
              </a:solidFill>
            </a:endParaRPr>
          </a:p>
          <a:p>
            <a:pPr lvl="1" eaLnBrk="1" latinLnBrk="1" hangingPunct="1">
              <a:spcBef>
                <a:spcPts val="500"/>
              </a:spcBef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800" kern="0" dirty="0" smtClean="0">
                <a:solidFill>
                  <a:srgbClr val="000000"/>
                </a:solidFill>
              </a:rPr>
              <a:t>Including or excluding new bands in 2.4GHz and 5GHz?</a:t>
            </a:r>
          </a:p>
          <a:p>
            <a:pPr lvl="1" eaLnBrk="1" latinLnBrk="1" hangingPunct="1">
              <a:spcBef>
                <a:spcPts val="500"/>
              </a:spcBef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800" kern="0" dirty="0" smtClean="0">
                <a:solidFill>
                  <a:srgbClr val="000000"/>
                </a:solidFill>
              </a:rPr>
              <a:t>How about new bands outside 2.4GHz and 5GHz below 6GHz (e.g. bands in 3GHz)?</a:t>
            </a:r>
          </a:p>
          <a:p>
            <a:pPr marL="342900" lvl="0" indent="-342900" eaLnBrk="1" latinLnBrk="1" hangingPunct="1">
              <a:spcBef>
                <a:spcPts val="600"/>
              </a:spcBef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sz="2000" b="1" kern="0" dirty="0" smtClean="0">
                <a:solidFill>
                  <a:srgbClr val="000000"/>
                </a:solidFill>
              </a:rPr>
              <a:t>Coexistence with legacy devices</a:t>
            </a:r>
            <a:endParaRPr lang="en-US" sz="2000" b="1" kern="0" dirty="0" smtClean="0">
              <a:solidFill>
                <a:srgbClr val="000000"/>
              </a:solidFill>
            </a:endParaRPr>
          </a:p>
          <a:p>
            <a:pPr lvl="1" eaLnBrk="1" latinLnBrk="1" hangingPunct="1">
              <a:spcBef>
                <a:spcPts val="500"/>
              </a:spcBef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800" kern="0" dirty="0" smtClean="0">
                <a:solidFill>
                  <a:srgbClr val="000000"/>
                </a:solidFill>
              </a:rPr>
              <a:t>HEW must not harm performance of legacy devices</a:t>
            </a:r>
          </a:p>
          <a:p>
            <a:pPr lvl="1" eaLnBrk="1" latinLnBrk="1" hangingPunct="1">
              <a:spcBef>
                <a:spcPts val="500"/>
              </a:spcBef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800" kern="0" dirty="0" smtClean="0">
                <a:solidFill>
                  <a:srgbClr val="000000"/>
                </a:solidFill>
              </a:rPr>
              <a:t>Need to discuss about fairness with legacy devices</a:t>
            </a:r>
          </a:p>
          <a:p>
            <a:pPr lvl="1" eaLnBrk="1" latinLnBrk="1" hangingPunct="1">
              <a:spcBef>
                <a:spcPts val="500"/>
              </a:spcBef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800" kern="0" dirty="0" smtClean="0">
                <a:solidFill>
                  <a:srgbClr val="000000"/>
                </a:solidFill>
              </a:rPr>
              <a:t>Do we need some way to relax coexistence with legacy according to the migration?</a:t>
            </a:r>
          </a:p>
          <a:p>
            <a:pPr marL="342900" lvl="0" indent="-342900" eaLnBrk="1" latinLnBrk="1" hangingPunct="1">
              <a:spcBef>
                <a:spcPts val="600"/>
              </a:spcBef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sz="2000" b="1" kern="0" dirty="0" smtClean="0">
                <a:solidFill>
                  <a:srgbClr val="000000"/>
                </a:solidFill>
              </a:rPr>
              <a:t>Multi-band operation between 2.4GHz and 5GHz</a:t>
            </a:r>
            <a:endParaRPr lang="en-US" sz="2000" b="1" kern="0" dirty="0" smtClean="0">
              <a:solidFill>
                <a:srgbClr val="000000"/>
              </a:solidFill>
            </a:endParaRPr>
          </a:p>
          <a:p>
            <a:pPr lvl="1" eaLnBrk="1" latinLnBrk="1" hangingPunct="1">
              <a:spcBef>
                <a:spcPts val="500"/>
              </a:spcBef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800" kern="0" dirty="0" smtClean="0">
                <a:solidFill>
                  <a:srgbClr val="000000"/>
                </a:solidFill>
              </a:rPr>
              <a:t>Do we need to consider it explicitly in standards?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7901</TotalTime>
  <Words>1700</Words>
  <Application>Microsoft Office PowerPoint</Application>
  <PresentationFormat>On-screen Show (4:3)</PresentationFormat>
  <Paragraphs>250</Paragraphs>
  <Slides>14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802-11-Submission</vt:lpstr>
      <vt:lpstr>Document</vt:lpstr>
      <vt:lpstr>Direction and Use Cases for HEW</vt:lpstr>
      <vt:lpstr>Abstract</vt:lpstr>
      <vt:lpstr>Direction for HEW : Wireless All over Wi-Fi</vt:lpstr>
      <vt:lpstr>Direction for HEW : Wireless All over Wi-Fi</vt:lpstr>
      <vt:lpstr>Single-Link Throughput</vt:lpstr>
      <vt:lpstr>System Throughput</vt:lpstr>
      <vt:lpstr>Mobility</vt:lpstr>
      <vt:lpstr>Ease of Use</vt:lpstr>
      <vt:lpstr>More on HEW</vt:lpstr>
      <vt:lpstr>Usages for HEW</vt:lpstr>
      <vt:lpstr>Urban Street – Public Access</vt:lpstr>
      <vt:lpstr>Smart Home – home entertainment/control</vt:lpstr>
      <vt:lpstr>Smart Car – Car Entertainment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HEW PHY</dc:title>
  <dc:creator>Wookbong Lee</dc:creator>
  <cp:lastModifiedBy>조한규</cp:lastModifiedBy>
  <cp:revision>444</cp:revision>
  <cp:lastPrinted>1601-01-01T00:00:00Z</cp:lastPrinted>
  <dcterms:created xsi:type="dcterms:W3CDTF">2012-03-09T03:19:46Z</dcterms:created>
  <dcterms:modified xsi:type="dcterms:W3CDTF">2013-05-14T10:46:39Z</dcterms:modified>
</cp:coreProperties>
</file>