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375" r:id="rId3"/>
    <p:sldId id="374" r:id="rId4"/>
    <p:sldId id="338" r:id="rId5"/>
    <p:sldId id="380" r:id="rId6"/>
    <p:sldId id="303" r:id="rId7"/>
    <p:sldId id="382" r:id="rId8"/>
    <p:sldId id="381" r:id="rId9"/>
    <p:sldId id="383" r:id="rId10"/>
    <p:sldId id="384" r:id="rId11"/>
    <p:sldId id="373" r:id="rId12"/>
    <p:sldId id="385" r:id="rId13"/>
    <p:sldId id="376" r:id="rId14"/>
    <p:sldId id="386" r:id="rId15"/>
    <p:sldId id="387" r:id="rId16"/>
    <p:sldId id="388" r:id="rId17"/>
    <p:sldId id="389" r:id="rId18"/>
    <p:sldId id="390" r:id="rId19"/>
    <p:sldId id="377" r:id="rId20"/>
    <p:sldId id="391" r:id="rId21"/>
    <p:sldId id="353" r:id="rId22"/>
    <p:sldId id="370" r:id="rId23"/>
    <p:sldId id="371" r:id="rId24"/>
    <p:sldId id="393" r:id="rId25"/>
    <p:sldId id="394" r:id="rId26"/>
    <p:sldId id="379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87939" autoAdjust="0"/>
  </p:normalViewPr>
  <p:slideViewPr>
    <p:cSldViewPr>
      <p:cViewPr>
        <p:scale>
          <a:sx n="80" d="100"/>
          <a:sy n="80" d="100"/>
        </p:scale>
        <p:origin x="-20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62" d="100"/>
          <a:sy n="62" d="100"/>
        </p:scale>
        <p:origin x="-1651" y="-101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660" y="175081"/>
            <a:ext cx="209621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doc.: IEEE 802.11-12/xxxr1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6994" y="8982075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31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8817" y="8985250"/>
            <a:ext cx="17729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69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50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50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50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5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5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B44F08-1720-5A43-9A02-16738D608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802.11-13/0530r0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iu.ngo@samsu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kyong@marvell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yzhou@i2r.a-star.edu.s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7232669" y="6475413"/>
            <a:ext cx="1311256" cy="184666"/>
          </a:xfrm>
          <a:noFill/>
        </p:spPr>
        <p:txBody>
          <a:bodyPr/>
          <a:lstStyle/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Active Scanning for 11ah Follow Up 2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2013-05-10</a:t>
            </a:r>
            <a:endParaRPr lang="en-US" sz="2000" b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10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372062"/>
              </p:ext>
            </p:extLst>
          </p:nvPr>
        </p:nvGraphicFramePr>
        <p:xfrm>
          <a:off x="680560" y="2438400"/>
          <a:ext cx="8158640" cy="3596640"/>
        </p:xfrm>
        <a:graphic>
          <a:graphicData uri="http://schemas.openxmlformats.org/drawingml/2006/table">
            <a:tbl>
              <a:tblPr/>
              <a:tblGrid>
                <a:gridCol w="1529240"/>
                <a:gridCol w="1447800"/>
                <a:gridCol w="1911005"/>
                <a:gridCol w="1289395"/>
                <a:gridCol w="1981200"/>
              </a:tblGrid>
              <a:tr h="76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Phone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Seung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+82 42 860 1326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jasonlee@etri.re.kr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Minho Cheong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+82 42 860 5635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minho@etri.re.kr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Hyoungjin Kwon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+82 42 860 1698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kwonjin@etri.re.kr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Jaewoo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Park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+82 42 860 5723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parkjw@etri.re.kr</a:t>
                      </a: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Sok-kyu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+82 42 860 5919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sk-lee@etri.re.kr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Minyoung Park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Hillsboro, OR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+1 503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712 4705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minyoung.park@intel.com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Tom Tetzlaff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thomas.a.tetzlaff@intel.com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Emily Qi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emily.h.qi@intel.com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Huai-Rong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Shao </a:t>
                      </a:r>
                      <a:endParaRPr lang="ko-KR" altLang="ko-KR" sz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Samsung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</a:rPr>
                        <a:t>hr.shao@samsung.com</a:t>
                      </a:r>
                      <a:endParaRPr lang="ko-KR" altLang="ko-KR" sz="1200" b="0" u="none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Chiu Ngo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Samsung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chiu.ngo@samsung.com</a:t>
                      </a:r>
                      <a:endParaRPr lang="en-US" sz="1200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Eric Wong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190 </a:t>
                      </a:r>
                      <a:r>
                        <a:rPr lang="en-US" sz="1100" dirty="0" err="1" smtClean="0">
                          <a:latin typeface="+mj-lt"/>
                          <a:ea typeface="Malgun Gothic"/>
                        </a:rPr>
                        <a:t>Mathilda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 Place,</a:t>
                      </a:r>
                      <a:r>
                        <a:rPr lang="en-US" sz="1100" baseline="0" dirty="0" smtClean="0">
                          <a:latin typeface="+mj-lt"/>
                          <a:ea typeface="Malgun Gothic"/>
                        </a:rPr>
                        <a:t> 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Sunnyvale, CA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+1 408 922 6672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ewong@broadcom.com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Matthew Fischer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mfischer@broadcom.com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Yongho Seok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LG R&amp;D Complex Anyang-Shi, </a:t>
                      </a:r>
                      <a:r>
                        <a:rPr lang="en-US" sz="1100" dirty="0" err="1" smtClean="0">
                          <a:latin typeface="+mj-lt"/>
                          <a:ea typeface="Malgun Gothic"/>
                        </a:rPr>
                        <a:t>Kyungki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-Do, Korea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+82-31-450-1947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yongho.seok@lge.com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Jinsoo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Choi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Jeongki</a:t>
                      </a:r>
                      <a:r>
                        <a:rPr lang="en-US" sz="1200" dirty="0">
                          <a:latin typeface="+mj-lt"/>
                          <a:ea typeface="Malgun Gothic"/>
                        </a:rPr>
                        <a:t> Kim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HanGyu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799" y="16764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Short </a:t>
            </a:r>
            <a:r>
              <a:rPr lang="en-US" altLang="ko-KR" dirty="0"/>
              <a:t>Beacon Compatibility Element </a:t>
            </a:r>
          </a:p>
          <a:p>
            <a:pPr lvl="1"/>
            <a:r>
              <a:rPr lang="en-US" altLang="ko-KR" dirty="0"/>
              <a:t>Short Beacon Compatibility Element contains Capability, Beacon Interval, and TSF Completion subfield</a:t>
            </a:r>
          </a:p>
          <a:p>
            <a:pPr lvl="1"/>
            <a:r>
              <a:rPr lang="en-US" altLang="ko-KR" dirty="0"/>
              <a:t>These information is </a:t>
            </a:r>
            <a:r>
              <a:rPr lang="en-US" altLang="ko-KR" dirty="0" smtClean="0"/>
              <a:t>necessary </a:t>
            </a:r>
            <a:r>
              <a:rPr lang="en-US" altLang="ko-KR" dirty="0"/>
              <a:t>for short probe response to associate with the AP immediately  </a:t>
            </a:r>
          </a:p>
          <a:p>
            <a:pPr lvl="1"/>
            <a:r>
              <a:rPr lang="en-US" altLang="ko-KR" dirty="0"/>
              <a:t>We can include the Short Beacon Compatibility element in the Optional IE part of the short Probe Response frame </a:t>
            </a:r>
          </a:p>
          <a:p>
            <a:pPr lvl="1"/>
            <a:r>
              <a:rPr lang="en-US" altLang="ko-KR" dirty="0"/>
              <a:t>No need to define new subfields for these </a:t>
            </a:r>
            <a:r>
              <a:rPr lang="en-US" altLang="ko-KR" dirty="0" smtClean="0"/>
              <a:t>information</a:t>
            </a:r>
          </a:p>
          <a:p>
            <a:pPr lvl="1"/>
            <a:r>
              <a:rPr lang="en-US" altLang="ko-KR" dirty="0" smtClean="0"/>
              <a:t>Short Beacon Compatibility Element can be used for both Short Beacon frame and Short Probe Response frame</a:t>
            </a:r>
            <a:endParaRPr lang="en-US" altLang="ko-KR" dirty="0"/>
          </a:p>
          <a:p>
            <a:pPr lvl="1"/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US" altLang="ko-KR" dirty="0"/>
              <a:t>Short Probe Response format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34791"/>
              </p:ext>
            </p:extLst>
          </p:nvPr>
        </p:nvGraphicFramePr>
        <p:xfrm>
          <a:off x="1905000" y="5209401"/>
          <a:ext cx="5465884" cy="473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412"/>
                <a:gridCol w="877693"/>
                <a:gridCol w="1285593"/>
                <a:gridCol w="1285593"/>
                <a:gridCol w="1285593"/>
              </a:tblGrid>
              <a:tr h="47326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Element 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Length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Capability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Beacon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Interval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TSF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Completion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0" y="5742801"/>
            <a:ext cx="5546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Octets:   1                    1                          2                            2                                        4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40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/>
              <a:t>Short Probe Response frame format: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Either </a:t>
            </a:r>
            <a:r>
              <a:rPr lang="en-US" altLang="ko-KR" sz="1800" dirty="0"/>
              <a:t>Compressed SSID or Full SSID is included.</a:t>
            </a:r>
          </a:p>
          <a:p>
            <a:pPr lvl="1"/>
            <a:r>
              <a:rPr lang="en-US" altLang="ko-KR" sz="1800" dirty="0"/>
              <a:t>When a full SSID is included, existing ‘SSID IE’ is included in the Optional IE part.</a:t>
            </a:r>
          </a:p>
          <a:p>
            <a:pPr lvl="2"/>
            <a:r>
              <a:rPr lang="en-US" altLang="ko-KR" sz="1600" dirty="0"/>
              <a:t>SSID IE is present only if full SSID is requested.</a:t>
            </a:r>
          </a:p>
          <a:p>
            <a:pPr lvl="1"/>
            <a:r>
              <a:rPr lang="en-US" altLang="ko-KR" sz="1800" dirty="0"/>
              <a:t>Change Sequence field and optional Access Network Options field are included</a:t>
            </a:r>
          </a:p>
          <a:p>
            <a:pPr lvl="1"/>
            <a:r>
              <a:rPr lang="en-US" altLang="ko-KR" sz="1800" dirty="0"/>
              <a:t>Short Beacon Compatibility Element may be included in the optional IE part.</a:t>
            </a:r>
          </a:p>
          <a:p>
            <a:pPr lvl="1"/>
            <a:r>
              <a:rPr lang="en-US" altLang="ko-KR" sz="1800" dirty="0"/>
              <a:t>Other optional IE can be included in the optional IE part</a:t>
            </a:r>
          </a:p>
          <a:p>
            <a:pPr lvl="1"/>
            <a:endParaRPr lang="en-US" altLang="ko-KR" sz="1400" dirty="0"/>
          </a:p>
          <a:p>
            <a:r>
              <a:rPr lang="en-US" altLang="ko-KR" sz="1800" b="0" dirty="0"/>
              <a:t>Note: Fields in white color already included in the current 11ah spec framework</a:t>
            </a:r>
          </a:p>
          <a:p>
            <a:pPr marL="0" indent="0" eaLnBrk="1" hangingPunct="1">
              <a:buNone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Short Probe Response format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11645"/>
              </p:ext>
            </p:extLst>
          </p:nvPr>
        </p:nvGraphicFramePr>
        <p:xfrm>
          <a:off x="152403" y="1905000"/>
          <a:ext cx="8686797" cy="77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025"/>
                <a:gridCol w="245025"/>
                <a:gridCol w="233696"/>
                <a:gridCol w="560389"/>
                <a:gridCol w="755374"/>
                <a:gridCol w="755374"/>
                <a:gridCol w="906449"/>
                <a:gridCol w="1327865"/>
                <a:gridCol w="2609196"/>
                <a:gridCol w="1048404"/>
              </a:tblGrid>
              <a:tr h="7759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FC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DA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SA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Time</a:t>
                      </a:r>
                      <a:r>
                        <a:rPr lang="en-US" altLang="ko-KR" sz="900" baseline="0" dirty="0" smtClean="0"/>
                        <a:t> stamp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</a:rPr>
                        <a:t>Change </a:t>
                      </a:r>
                    </a:p>
                    <a:p>
                      <a:pPr latinLnBrk="1"/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</a:rPr>
                        <a:t>Sequence</a:t>
                      </a:r>
                      <a:endParaRPr lang="ko-KR" alt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/>
                        <a:t>Next TBTT (option)</a:t>
                      </a:r>
                    </a:p>
                    <a:p>
                      <a:pPr latinLnBrk="1"/>
                      <a:endParaRPr lang="ko-KR" altLang="en-US" sz="900" u="none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Compressed</a:t>
                      </a:r>
                      <a:r>
                        <a:rPr lang="en-US" altLang="ko-KR" sz="900" baseline="0" dirty="0" smtClean="0"/>
                        <a:t> SSID </a:t>
                      </a:r>
                      <a:endParaRPr lang="en-US" altLang="ko-KR" sz="900" baseline="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en-US" altLang="ko-KR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aseline="0" dirty="0" smtClean="0">
                          <a:solidFill>
                            <a:srgbClr val="FF0000"/>
                          </a:solidFill>
                        </a:rPr>
                        <a:t>Access Network Options</a:t>
                      </a:r>
                    </a:p>
                    <a:p>
                      <a:pPr latinLnBrk="1"/>
                      <a:r>
                        <a:rPr lang="en-US" altLang="ko-KR" sz="900" baseline="0" dirty="0" smtClean="0">
                          <a:solidFill>
                            <a:srgbClr val="FF0000"/>
                          </a:solidFill>
                        </a:rPr>
                        <a:t>(option)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Optional IEs</a:t>
                      </a:r>
                      <a:endParaRPr lang="ko-KR" altLang="en-US" sz="900" dirty="0" smtClean="0"/>
                    </a:p>
                    <a:p>
                      <a:pPr latinLnBrk="1"/>
                      <a:endParaRPr lang="ko-KR" alt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FCS</a:t>
                      </a:r>
                      <a:endParaRPr lang="ko-KR" altLang="en-US" sz="9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u="none" baseline="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76200" y="26670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     2    6      6         4              1                   3                4                     1                                   </a:t>
            </a:r>
            <a:r>
              <a:rPr lang="en-US" altLang="ko-KR" dirty="0" err="1" smtClean="0"/>
              <a:t>var</a:t>
            </a:r>
            <a:r>
              <a:rPr lang="en-US" altLang="ko-KR" dirty="0" smtClean="0"/>
              <a:t>                                                                 4  </a:t>
            </a:r>
          </a:p>
          <a:p>
            <a:r>
              <a:rPr lang="en-US" altLang="ko-KR" dirty="0" smtClean="0"/>
              <a:t>(octets)  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610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/>
              <a:t>Frame Control Field format: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800" dirty="0" smtClean="0"/>
          </a:p>
          <a:p>
            <a:r>
              <a:rPr lang="en-US" altLang="ko-KR" sz="1800" dirty="0" smtClean="0"/>
              <a:t>Comparison</a:t>
            </a:r>
            <a:r>
              <a:rPr lang="en-US" altLang="ko-KR" sz="1800" dirty="0"/>
              <a:t>: Short Beacon format in 11ah spec Framework</a:t>
            </a:r>
          </a:p>
          <a:p>
            <a:pPr lvl="1"/>
            <a:r>
              <a:rPr lang="en-US" altLang="ko-KR" sz="1600" dirty="0"/>
              <a:t>Short Probe Response and Short Beacon have almost identical frame format </a:t>
            </a:r>
          </a:p>
          <a:p>
            <a:pPr lvl="1"/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Short Probe Response format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60587"/>
              </p:ext>
            </p:extLst>
          </p:nvPr>
        </p:nvGraphicFramePr>
        <p:xfrm>
          <a:off x="838200" y="1995992"/>
          <a:ext cx="762000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891"/>
                <a:gridCol w="479109"/>
                <a:gridCol w="685800"/>
                <a:gridCol w="762000"/>
                <a:gridCol w="1447800"/>
                <a:gridCol w="914400"/>
                <a:gridCol w="762000"/>
                <a:gridCol w="838200"/>
                <a:gridCol w="1066802"/>
              </a:tblGrid>
              <a:tr h="59480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Protocol</a:t>
                      </a:r>
                      <a:r>
                        <a:rPr lang="en-US" altLang="ko-KR" sz="1000" baseline="0" dirty="0" smtClean="0"/>
                        <a:t> Version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Type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Subtype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Next TBTT</a:t>
                      </a:r>
                      <a:r>
                        <a:rPr lang="en-US" altLang="ko-KR" sz="1000" baseline="0" dirty="0" smtClean="0"/>
                        <a:t> present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Full SSID Present (0: compressed SSID, 1:</a:t>
                      </a:r>
                      <a:endParaRPr lang="ko-KR" altLang="en-US" sz="1000" dirty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Full SSID )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Interworking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</a:rPr>
                        <a:t> Present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BSS BW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Security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Reserved</a:t>
                      </a:r>
                      <a:endParaRPr lang="ko-KR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1000" y="2694801"/>
            <a:ext cx="770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       2                  2             4                 1                   1         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3                     1               1</a:t>
            </a:r>
            <a:endParaRPr lang="ko-KR" altLang="en-US" dirty="0"/>
          </a:p>
        </p:txBody>
      </p:sp>
      <p:pic>
        <p:nvPicPr>
          <p:cNvPr id="16" name="Picture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343400"/>
            <a:ext cx="6209665" cy="165735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9700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Recap: Probe Response Option IE format in current Draft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dirty="0" smtClean="0"/>
              <a:t>Information </a:t>
            </a:r>
            <a:r>
              <a:rPr lang="en-US" altLang="ko-KR" dirty="0"/>
              <a:t>to be included in the short Probe Response is categorized into 8 bitmaps</a:t>
            </a:r>
          </a:p>
          <a:p>
            <a:pPr lvl="1"/>
            <a:r>
              <a:rPr lang="en-US" altLang="ko-KR" dirty="0"/>
              <a:t>Only bitmaps with at least one 1 are included in the Probe Response Option IE</a:t>
            </a:r>
          </a:p>
          <a:p>
            <a:pPr lvl="1"/>
            <a:r>
              <a:rPr lang="en-US" altLang="ko-KR" dirty="0"/>
              <a:t>Define bitmap 0 as a default bitmap that contains frequently used options</a:t>
            </a:r>
          </a:p>
          <a:p>
            <a:pPr lvl="2"/>
            <a:r>
              <a:rPr lang="en-US" altLang="ko-KR" sz="1800" dirty="0"/>
              <a:t>If only bitmap 0 is chosen to be included in the Probe Response Option IE, Probe Response Group bitmap may be omitted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Probe Response Option bitmap 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67638"/>
              </p:ext>
            </p:extLst>
          </p:nvPr>
        </p:nvGraphicFramePr>
        <p:xfrm>
          <a:off x="685801" y="2438400"/>
          <a:ext cx="7924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54"/>
                <a:gridCol w="970384"/>
                <a:gridCol w="1421362"/>
                <a:gridCol w="1813249"/>
                <a:gridCol w="1310951"/>
                <a:gridCol w="1600199"/>
              </a:tblGrid>
              <a:tr h="47326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Element 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Length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 Response</a:t>
                      </a:r>
                    </a:p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Group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bitmap</a:t>
                      </a: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Response Option bitmap 0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…….</a:t>
                      </a:r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Response Option bitmap n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57201" y="3152001"/>
            <a:ext cx="72907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Octets:   1                    1                              1                              1 </a:t>
            </a:r>
            <a:r>
              <a:rPr lang="en-US" altLang="ko-KR" dirty="0"/>
              <a:t> </a:t>
            </a:r>
            <a:r>
              <a:rPr lang="en-US" altLang="ko-KR" dirty="0" smtClean="0"/>
              <a:t>                                                                          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7856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815340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Include </a:t>
            </a:r>
            <a:r>
              <a:rPr lang="en-US" altLang="ko-KR" dirty="0"/>
              <a:t>most frequently used options in bitmap 0</a:t>
            </a:r>
          </a:p>
          <a:p>
            <a:pPr lvl="1"/>
            <a:r>
              <a:rPr lang="en-US" altLang="ko-KR" sz="1800" dirty="0"/>
              <a:t>If only options in bitmap 0 are requested, then Probe Response Group bitmap can be omitted – size of the Probe Response Option IE can be reduced </a:t>
            </a:r>
          </a:p>
          <a:p>
            <a:r>
              <a:rPr lang="en-US" altLang="ko-KR" dirty="0"/>
              <a:t>Include options that are likely to be used together in the same bitmap</a:t>
            </a:r>
          </a:p>
          <a:p>
            <a:pPr lvl="1"/>
            <a:r>
              <a:rPr lang="en-US" altLang="ko-KR" sz="1800" dirty="0"/>
              <a:t>Setting any bit in the option bitmap makes the bitmap (1 octet) included in the Probe Response Option IE</a:t>
            </a:r>
          </a:p>
          <a:p>
            <a:pPr lvl="1"/>
            <a:r>
              <a:rPr lang="en-US" altLang="ko-KR" sz="1800" dirty="0"/>
              <a:t>If the options that are used together are grouped into different bitmaps, then multiple bitmaps are included in the Probe Response Option IE and increase the size of the IE</a:t>
            </a:r>
          </a:p>
          <a:p>
            <a:pPr lvl="1"/>
            <a:r>
              <a:rPr lang="en-US" altLang="ko-KR" sz="1800" dirty="0"/>
              <a:t>Make the options defined in the same amendment grouped into the same bitmap as possible</a:t>
            </a:r>
          </a:p>
          <a:p>
            <a:pPr lvl="2"/>
            <a:r>
              <a:rPr lang="en-US" altLang="ko-KR" sz="1600" dirty="0"/>
              <a:t>The STA that implemented the amendment may request several options defined in the amendment</a:t>
            </a:r>
          </a:p>
          <a:p>
            <a:pPr lvl="2"/>
            <a:r>
              <a:rPr lang="en-US" altLang="ko-KR" sz="1600" dirty="0"/>
              <a:t>The STA that has not implemented the amendment will never request the options in the amendment (For example, Sensor node will not use 11u features)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Design Approach (1/2)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00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815340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Do not include options that will not be used by the 11ah STAs</a:t>
            </a:r>
          </a:p>
          <a:p>
            <a:pPr lvl="1"/>
            <a:r>
              <a:rPr lang="en-US" altLang="ko-KR" sz="1800" dirty="0"/>
              <a:t>Elements related to FH, DSSS, ERP or elements related to 11n, 11ac, 11ad will not be used by 11ah STAs</a:t>
            </a:r>
          </a:p>
          <a:p>
            <a:pPr lvl="1"/>
            <a:r>
              <a:rPr lang="en-US" altLang="ko-KR" sz="1800" dirty="0"/>
              <a:t>It is not  likely that Mesh and IBSS will be used in 11ah</a:t>
            </a:r>
          </a:p>
          <a:p>
            <a:pPr lvl="1"/>
            <a:endParaRPr lang="en-US" altLang="ko-KR" sz="1800" dirty="0"/>
          </a:p>
          <a:p>
            <a:r>
              <a:rPr lang="en-US" altLang="ko-KR" dirty="0"/>
              <a:t>Include options that the STA may explicitly request to the AP</a:t>
            </a:r>
          </a:p>
          <a:p>
            <a:pPr lvl="1"/>
            <a:r>
              <a:rPr lang="en-US" altLang="ko-KR" sz="1800" dirty="0"/>
              <a:t>For example, Channel Switch Announcement, Quiet, and Extended Channel Switch Announcement element are not adequate for a STA to explicitly request these elements. </a:t>
            </a:r>
          </a:p>
          <a:p>
            <a:pPr lvl="1"/>
            <a:r>
              <a:rPr lang="en-US" altLang="ko-KR" sz="1800" dirty="0"/>
              <a:t>These elements are included when the AP determines that it will perform channel switch or channel quieting, so they should not be included in the bitmap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Design Approach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6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815340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/>
              <a:t>Bitmap 0 </a:t>
            </a:r>
          </a:p>
          <a:p>
            <a:pPr lvl="1"/>
            <a:r>
              <a:rPr lang="en-US" altLang="ko-KR" sz="1800" dirty="0"/>
              <a:t>Options specific to short probe response format itself will be frequently used, so bits to request them are included in bitmap 0 (Request Full SSID, Request Next TBTT, and Request Access Network Options)</a:t>
            </a:r>
          </a:p>
          <a:p>
            <a:pPr lvl="1"/>
            <a:r>
              <a:rPr lang="en-US" altLang="ko-KR" sz="1800" dirty="0"/>
              <a:t>Probe Response Completion IE and Supported rates are required for immediate association, so bits to request them are included in bitmap 0</a:t>
            </a:r>
          </a:p>
          <a:p>
            <a:pPr lvl="1"/>
            <a:r>
              <a:rPr lang="en-US" altLang="ko-KR" sz="1800" dirty="0"/>
              <a:t>11ah Capability element will be frequently used by 11ah STAs, and 11ah </a:t>
            </a:r>
            <a:r>
              <a:rPr lang="en-US" altLang="ko-KR" sz="1800" dirty="0" smtClean="0"/>
              <a:t>may use </a:t>
            </a:r>
            <a:r>
              <a:rPr lang="en-US" altLang="ko-KR" sz="1800" dirty="0"/>
              <a:t>Extended Capabilities element to indicate some capability of 11ah STAs such as Non-TIM Support, </a:t>
            </a:r>
            <a:r>
              <a:rPr lang="en-US" altLang="ko-KR" sz="1800" dirty="0" err="1"/>
              <a:t>etc</a:t>
            </a:r>
            <a:r>
              <a:rPr lang="en-US" altLang="ko-KR" sz="1800" dirty="0"/>
              <a:t>, bits to request them are included in bitmap 0</a:t>
            </a:r>
          </a:p>
          <a:p>
            <a:r>
              <a:rPr lang="en-US" altLang="ko-KR" sz="2000" dirty="0"/>
              <a:t>Other options specific to 11ah STA are grouped into the same bitmap (bitmap 1) </a:t>
            </a:r>
          </a:p>
          <a:p>
            <a:pPr lvl="1"/>
            <a:r>
              <a:rPr lang="en-US" altLang="ko-KR" sz="1800" dirty="0"/>
              <a:t>These options will be used together frequently by 11ah STAs</a:t>
            </a:r>
          </a:p>
          <a:p>
            <a:r>
              <a:rPr lang="en-US" altLang="ko-KR" sz="2000" dirty="0"/>
              <a:t>11k related options are grouped into one bitmap (bitmap 3)</a:t>
            </a:r>
          </a:p>
          <a:p>
            <a:r>
              <a:rPr lang="en-US" altLang="ko-KR" sz="2000" dirty="0"/>
              <a:t>11u related options are grouped into one bitmap (bitmap 5)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Bitmap Design (1/3)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63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815340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/>
              <a:t>11v options are grouped into one bitmap (bitmap 4)</a:t>
            </a:r>
          </a:p>
          <a:p>
            <a:pPr lvl="1"/>
            <a:r>
              <a:rPr lang="en-US" altLang="ko-KR" sz="1600" dirty="0"/>
              <a:t>Four 11v related options are included</a:t>
            </a:r>
          </a:p>
          <a:p>
            <a:pPr lvl="1"/>
            <a:r>
              <a:rPr lang="en-US" altLang="ko-KR" sz="1600" dirty="0"/>
              <a:t>Request CF Parameter Set (for PCF), Request DSE registered location (for 11y), and Request Mobility Domain (for 11r) are included in bitmap 4 in the remaining fields in bitmap4</a:t>
            </a:r>
          </a:p>
          <a:p>
            <a:r>
              <a:rPr lang="en-US" altLang="ko-KR" sz="2000" dirty="0"/>
              <a:t>Other Options for baseline spec except 11k, 11v, and 11u and that are frequently used are included in bitmap 2</a:t>
            </a:r>
          </a:p>
          <a:p>
            <a:pPr lvl="1"/>
            <a:r>
              <a:rPr lang="en-US" altLang="ko-KR" sz="1800" dirty="0"/>
              <a:t>Request EDCA Parameter Set, Request RSN, Request Extended Supported Rates, etc…</a:t>
            </a:r>
          </a:p>
          <a:p>
            <a:r>
              <a:rPr lang="en-US" altLang="ko-KR" sz="2000" dirty="0"/>
              <a:t>Bitmap 6 and 7 are reserved for future extension</a:t>
            </a:r>
          </a:p>
          <a:p>
            <a:pPr lvl="1"/>
            <a:r>
              <a:rPr lang="en-US" altLang="ko-KR" sz="1600" dirty="0"/>
              <a:t>QMF Policy (11ae) and </a:t>
            </a:r>
            <a:r>
              <a:rPr lang="en-US" altLang="ko-KR" sz="1600" dirty="0" err="1"/>
              <a:t>QLoad</a:t>
            </a:r>
            <a:r>
              <a:rPr lang="en-US" altLang="ko-KR" sz="1600" dirty="0"/>
              <a:t> Report (11aa) in the </a:t>
            </a:r>
            <a:r>
              <a:rPr lang="en-US" altLang="ko-KR" sz="1600" dirty="0" err="1"/>
              <a:t>REVmc</a:t>
            </a:r>
            <a:r>
              <a:rPr lang="en-US" altLang="ko-KR" sz="1600" dirty="0"/>
              <a:t> draft may be added in the future</a:t>
            </a:r>
          </a:p>
          <a:p>
            <a:pPr lvl="1"/>
            <a:r>
              <a:rPr lang="en-US" altLang="ko-KR" sz="1600" dirty="0"/>
              <a:t>New elements are being defined in 11ai (currently 5 elements), and they can be added in the future </a:t>
            </a:r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Bitmap Design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18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815340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/>
              <a:t>Options that are not included in the bitmap</a:t>
            </a:r>
          </a:p>
          <a:p>
            <a:pPr lvl="1"/>
            <a:r>
              <a:rPr lang="en-US" altLang="ko-KR" sz="1800" dirty="0"/>
              <a:t>FH, DSSS, ERP related elements are not included since they are not used in 11ah</a:t>
            </a:r>
          </a:p>
          <a:p>
            <a:pPr lvl="1"/>
            <a:r>
              <a:rPr lang="en-US" altLang="ko-KR" sz="1800" dirty="0"/>
              <a:t>Mesh and IBSS related elements are not included since they might not be used in 11ah</a:t>
            </a:r>
          </a:p>
          <a:p>
            <a:pPr lvl="1"/>
            <a:r>
              <a:rPr lang="en-US" altLang="ko-KR" sz="1800" dirty="0"/>
              <a:t>HT Capabilities, HT Operation, 20/40 BSS Coexistence, and Overlapping BSS Scan Parameters are not included since they are used only in 11n and not used in 11ah</a:t>
            </a:r>
          </a:p>
          <a:p>
            <a:pPr lvl="1"/>
            <a:r>
              <a:rPr lang="en-US" altLang="ko-KR" sz="1800" dirty="0"/>
              <a:t>Channel Switch Announcement, Quiet, and Extended Channel Switch Announcement element are not included since it is not adequate for a STA to explicitly request theses elements. </a:t>
            </a:r>
          </a:p>
          <a:p>
            <a:pPr lvl="2"/>
            <a:r>
              <a:rPr lang="en-US" altLang="ko-KR" sz="1600" dirty="0"/>
              <a:t>These elements are included when the AP determines that it will perform channel switch or channel quieting</a:t>
            </a:r>
          </a:p>
          <a:p>
            <a:pPr lvl="1"/>
            <a:r>
              <a:rPr lang="en-US" altLang="ko-KR" sz="1800" dirty="0"/>
              <a:t>Other elements defined in 802.11-2012 except above elements in this slide are defined in the bitmap can be optionally requested to be included in the short probe response frame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Bitmap Design (3/3)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14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830580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1800" b="0" dirty="0" smtClean="0"/>
              <a:t>Probe </a:t>
            </a:r>
            <a:r>
              <a:rPr lang="en-US" altLang="ko-KR" sz="1800" b="0" dirty="0"/>
              <a:t>Response Option bitmap 0 (Default bitmap): contains frequently used options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/>
          </a:p>
          <a:p>
            <a:r>
              <a:rPr lang="en-US" altLang="ko-KR" sz="1400" b="0" dirty="0"/>
              <a:t>Request Short Beacon Compatibility IE: request Short Beacon Compatibility IE (Capability, Beacon, Timestamp Completion) </a:t>
            </a:r>
          </a:p>
          <a:p>
            <a:r>
              <a:rPr lang="en-US" altLang="ko-KR" sz="1400" b="0" dirty="0"/>
              <a:t>Request S1G Capability: request S1G Capabilities element</a:t>
            </a:r>
          </a:p>
          <a:p>
            <a:endParaRPr lang="en-US" altLang="ko-KR" sz="400" b="0" dirty="0" smtClean="0"/>
          </a:p>
          <a:p>
            <a:r>
              <a:rPr lang="en-US" altLang="ko-KR" sz="1800" b="0" dirty="0" smtClean="0"/>
              <a:t>Bitmap </a:t>
            </a:r>
            <a:r>
              <a:rPr lang="en-US" altLang="ko-KR" sz="1800" b="0" dirty="0"/>
              <a:t>1: contains options for additional 11ah related features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b="0" dirty="0"/>
              <a:t>Bitmap 2: contains options frequently used in the baseline spec</a:t>
            </a:r>
          </a:p>
          <a:p>
            <a:pPr lvl="1"/>
            <a:endParaRPr lang="en-US" altLang="ko-KR" sz="1600" dirty="0"/>
          </a:p>
          <a:p>
            <a:pPr marL="1200150" lvl="3" indent="0">
              <a:buNone/>
            </a:pPr>
            <a:endParaRPr lang="en-US" altLang="ko-KR" sz="1200" dirty="0"/>
          </a:p>
          <a:p>
            <a:pPr lvl="1">
              <a:buFontTx/>
              <a:buChar char="-"/>
            </a:pPr>
            <a:endParaRPr lang="en-US" altLang="ko-KR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Probe Response Option bitmap (1/2)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17945"/>
              </p:ext>
            </p:extLst>
          </p:nvPr>
        </p:nvGraphicFramePr>
        <p:xfrm>
          <a:off x="228601" y="1976735"/>
          <a:ext cx="8762999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90600"/>
                <a:gridCol w="1219199"/>
                <a:gridCol w="1371601"/>
                <a:gridCol w="1143000"/>
                <a:gridCol w="1066800"/>
                <a:gridCol w="1066800"/>
                <a:gridCol w="1066799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Request Full SSID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aseline="0" dirty="0" smtClean="0"/>
                        <a:t>Request Next TBTT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Access Network Options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aseline="0" dirty="0" smtClean="0"/>
                        <a:t>Request Short Beacon Compatibility IE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Supported Rates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S1G</a:t>
                      </a:r>
                      <a:r>
                        <a:rPr lang="en-US" altLang="ko-KR" sz="1200" baseline="0" dirty="0" smtClean="0"/>
                        <a:t> Capability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Extended Capabilities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7722" y="2662535"/>
            <a:ext cx="8897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Bits:            1                  1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          1                          1                               1                   1                         1                  </a:t>
            </a:r>
          </a:p>
          <a:p>
            <a:endParaRPr lang="ko-KR" altLang="en-US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793916"/>
              </p:ext>
            </p:extLst>
          </p:nvPr>
        </p:nvGraphicFramePr>
        <p:xfrm>
          <a:off x="228601" y="4114800"/>
          <a:ext cx="8762999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90600"/>
                <a:gridCol w="1371600"/>
                <a:gridCol w="1219200"/>
                <a:gridCol w="1143000"/>
                <a:gridCol w="1066800"/>
                <a:gridCol w="1066800"/>
                <a:gridCol w="1066799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Request</a:t>
                      </a:r>
                      <a:r>
                        <a:rPr lang="en-US" altLang="ko-KR" sz="1200" baseline="0" dirty="0" smtClean="0"/>
                        <a:t> RPS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Segment Count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TSF Timer Accuracy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Relay Discovery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</a:t>
                      </a:r>
                      <a:r>
                        <a:rPr lang="en-US" altLang="ko-KR" sz="1200" dirty="0" err="1" smtClean="0"/>
                        <a:t>RootAP</a:t>
                      </a:r>
                      <a:r>
                        <a:rPr lang="en-US" altLang="ko-KR" sz="1200" baseline="0" dirty="0" smtClean="0"/>
                        <a:t> BSSID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0" y="4800600"/>
            <a:ext cx="8897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Bits:            1                  1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          1                          1                               1                   1                         1                  </a:t>
            </a:r>
          </a:p>
          <a:p>
            <a:endParaRPr lang="ko-KR" altLang="en-US" dirty="0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124454"/>
              </p:ext>
            </p:extLst>
          </p:nvPr>
        </p:nvGraphicFramePr>
        <p:xfrm>
          <a:off x="228601" y="5501640"/>
          <a:ext cx="876299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32121"/>
                <a:gridCol w="1066800"/>
                <a:gridCol w="1371600"/>
                <a:gridCol w="990600"/>
                <a:gridCol w="1219200"/>
                <a:gridCol w="1143000"/>
                <a:gridCol w="1201478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Request</a:t>
                      </a:r>
                      <a:r>
                        <a:rPr lang="en-US" altLang="ko-KR" sz="1200" baseline="0" dirty="0" smtClean="0"/>
                        <a:t> Country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Power Constraint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TPC Report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Extended</a:t>
                      </a:r>
                      <a:r>
                        <a:rPr lang="en-US" altLang="ko-KR" sz="1200" baseline="0" dirty="0" smtClean="0"/>
                        <a:t> Supported Rates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RSN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BSS Load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EDCA</a:t>
                      </a:r>
                      <a:r>
                        <a:rPr lang="en-US" altLang="ko-KR" sz="1200" baseline="0" dirty="0" smtClean="0"/>
                        <a:t> Parameter Set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Supported Operating Classes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-58478" y="6320135"/>
            <a:ext cx="8897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Bits:            1                  1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          1                          1                               1                   1                         1                 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582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08013"/>
          </a:xfrm>
        </p:spPr>
        <p:txBody>
          <a:bodyPr/>
          <a:lstStyle/>
          <a:p>
            <a:pPr algn="l"/>
            <a:r>
              <a:rPr lang="en-US" sz="2000" dirty="0" smtClean="0"/>
              <a:t>Authors: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2</a:t>
            </a:fld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39808"/>
              </p:ext>
            </p:extLst>
          </p:nvPr>
        </p:nvGraphicFramePr>
        <p:xfrm>
          <a:off x="685800" y="1295400"/>
          <a:ext cx="7851235" cy="4373880"/>
        </p:xfrm>
        <a:graphic>
          <a:graphicData uri="http://schemas.openxmlformats.org/drawingml/2006/table">
            <a:tbl>
              <a:tblPr/>
              <a:tblGrid>
                <a:gridCol w="1621845"/>
                <a:gridCol w="1573542"/>
                <a:gridCol w="1491782"/>
                <a:gridCol w="1309890"/>
                <a:gridCol w="1854176"/>
              </a:tblGrid>
              <a:tr h="1780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맑은 고딕"/>
                        </a:rPr>
                        <a:t>Su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맑은 고딕"/>
                        </a:rPr>
                        <a:t>Khiong</a:t>
                      </a:r>
                      <a:r>
                        <a:rPr lang="en-US" sz="1200" dirty="0">
                          <a:effectLst/>
                          <a:latin typeface="Times New Roman"/>
                          <a:ea typeface="맑은 고딕"/>
                        </a:rPr>
                        <a:t> Yong</a:t>
                      </a:r>
                      <a:endParaRPr lang="ko-KR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skyong@marvell.com</a:t>
                      </a:r>
                      <a:endParaRPr lang="en-US" sz="10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Hongyuan Zhang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Hongyuan@marvell.com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Sudhir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Srinivasa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sudhirs@marvell.com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Simone Merlin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5775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Morehouse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Dr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,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San Diego, CA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Gulim"/>
                          <a:cs typeface="Times New Roman"/>
                        </a:rPr>
                        <a:t>+1 858 845 1243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Gulim"/>
                          <a:cs typeface="Times New Roman"/>
                        </a:rPr>
                        <a:t>smerlin@qualcomm.com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Santosh Abraham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Menzo Wentink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Alfred Asterjadhi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Amin Jafarian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Hemanth Sampath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VK Jones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Chittabrata Ghosh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Berkeley,</a:t>
                      </a:r>
                      <a:r>
                        <a:rPr lang="en-US" sz="1100" baseline="0" dirty="0" smtClean="0">
                          <a:latin typeface="+mj-lt"/>
                        </a:rPr>
                        <a:t> CA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+1 650 200 7566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chittabrata.ghosh@nokia.com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Klaus Doppler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Sayantan Choudhury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+mj-lt"/>
                        </a:rPr>
                        <a:t>Esa</a:t>
                      </a:r>
                      <a:r>
                        <a:rPr lang="en-US" sz="1200" dirty="0" smtClean="0">
                          <a:latin typeface="+mj-lt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</a:rPr>
                        <a:t>Tuomaala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Osama Aboul-Magd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Osama.AboulMagd@huawei.com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George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Calcev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Rolling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Meadows,IL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George.Calcev@huawei.com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Young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Hoon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Kwon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Younghoon.kwon@huawei.com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Betty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Zhao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Betty.Zhao@huawei.com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David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Yangxun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David.Yangxun@huawei.com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Bin Zhen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ZhenBin@huawei.com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Sun, Bo        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sun.bo1@zte.com.cn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Lv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Kaiying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lv.kaiying@zte.com.cn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79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830580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1800" b="0" dirty="0"/>
              <a:t>bitmap 3: contains 11k related options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/>
          </a:p>
          <a:p>
            <a:endParaRPr lang="en-US" altLang="ko-KR" sz="1800" b="0" dirty="0"/>
          </a:p>
          <a:p>
            <a:r>
              <a:rPr lang="en-US" altLang="ko-KR" sz="1800" b="0" dirty="0"/>
              <a:t>Bitmap 4: contains options related to 11v and other </a:t>
            </a:r>
            <a:r>
              <a:rPr lang="en-US" altLang="ko-KR" sz="1800" b="0" dirty="0" err="1"/>
              <a:t>misc</a:t>
            </a:r>
            <a:r>
              <a:rPr lang="en-US" altLang="ko-KR" sz="1800" b="0" dirty="0"/>
              <a:t> options (Mobility domain, CF Parameter Set, DSE registered location)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b="0" dirty="0"/>
          </a:p>
          <a:p>
            <a:r>
              <a:rPr lang="en-US" altLang="ko-KR" sz="1800" b="0" dirty="0"/>
              <a:t>Bitmap 5: contains 11u related options</a:t>
            </a:r>
          </a:p>
          <a:p>
            <a:pPr lvl="1"/>
            <a:endParaRPr lang="en-US" altLang="ko-KR" sz="1600" dirty="0"/>
          </a:p>
          <a:p>
            <a:pPr marL="1200150" lvl="3" indent="0">
              <a:buNone/>
            </a:pPr>
            <a:endParaRPr lang="en-US" altLang="ko-KR" sz="1200" dirty="0"/>
          </a:p>
          <a:p>
            <a:pPr lvl="1">
              <a:buFontTx/>
              <a:buChar char="-"/>
            </a:pPr>
            <a:endParaRPr lang="en-US" altLang="ko-KR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Probe Response Option bitmap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-76200" y="2891135"/>
            <a:ext cx="8897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Bits:            1                  1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          1                          1                               1                   1                         1                  </a:t>
            </a:r>
          </a:p>
          <a:p>
            <a:endParaRPr lang="ko-KR" altLang="en-US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112082"/>
              </p:ext>
            </p:extLst>
          </p:nvPr>
        </p:nvGraphicFramePr>
        <p:xfrm>
          <a:off x="228601" y="1976735"/>
          <a:ext cx="8762999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838200"/>
                <a:gridCol w="1219201"/>
                <a:gridCol w="1219200"/>
                <a:gridCol w="1143000"/>
                <a:gridCol w="1066800"/>
                <a:gridCol w="1066800"/>
                <a:gridCol w="1066799"/>
              </a:tblGrid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Request</a:t>
                      </a:r>
                      <a:r>
                        <a:rPr lang="en-US" altLang="ko-KR" sz="1200" baseline="0" dirty="0" smtClean="0"/>
                        <a:t> Measurement Pilot Transmission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Multiple BSSID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RM Enabled Capabilities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AP Channel</a:t>
                      </a:r>
                      <a:r>
                        <a:rPr lang="en-US" altLang="ko-KR" sz="1200" baseline="0" dirty="0" smtClean="0"/>
                        <a:t> Report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BSS Average Access Delay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Antenna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BSS Available Admission Capacity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BSS AC Access Delay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13387"/>
              </p:ext>
            </p:extLst>
          </p:nvPr>
        </p:nvGraphicFramePr>
        <p:xfrm>
          <a:off x="210879" y="3881735"/>
          <a:ext cx="876299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084521"/>
                <a:gridCol w="1143000"/>
                <a:gridCol w="1353879"/>
                <a:gridCol w="1143000"/>
                <a:gridCol w="1066800"/>
                <a:gridCol w="1066800"/>
                <a:gridCol w="1066799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Request Mobility </a:t>
                      </a:r>
                      <a:r>
                        <a:rPr lang="en-US" altLang="ko-KR" sz="1200" dirty="0" err="1" smtClean="0"/>
                        <a:t>Domaind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DSE registered location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CF Parameter Set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</a:t>
                      </a:r>
                      <a:r>
                        <a:rPr lang="en-US" altLang="ko-KR" sz="1200" dirty="0" err="1" smtClean="0"/>
                        <a:t>QoS</a:t>
                      </a:r>
                      <a:r>
                        <a:rPr lang="en-US" altLang="ko-KR" sz="1200" dirty="0" smtClean="0"/>
                        <a:t> Traffic Capability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Channel Usage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</a:t>
                      </a:r>
                      <a:r>
                        <a:rPr lang="en-US" altLang="ko-KR" sz="1200" baseline="0" dirty="0" smtClean="0"/>
                        <a:t> Time Advertisement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Time Zone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0" y="4719935"/>
            <a:ext cx="8897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Bits:            1                  1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          1                          1                               1                   1                         1                  </a:t>
            </a:r>
          </a:p>
          <a:p>
            <a:endParaRPr lang="ko-KR" altLang="en-US" dirty="0"/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566522"/>
              </p:ext>
            </p:extLst>
          </p:nvPr>
        </p:nvGraphicFramePr>
        <p:xfrm>
          <a:off x="210879" y="5486400"/>
          <a:ext cx="876299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32121"/>
                <a:gridCol w="1066800"/>
                <a:gridCol w="1371600"/>
                <a:gridCol w="990600"/>
                <a:gridCol w="1219200"/>
                <a:gridCol w="1143000"/>
                <a:gridCol w="1201478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Request</a:t>
                      </a:r>
                      <a:r>
                        <a:rPr lang="en-US" altLang="ko-KR" sz="1200" baseline="0" dirty="0" smtClean="0"/>
                        <a:t> Interworking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Advertisement Protocol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Roaming Consortium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Request Emergency Alert Identifier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 smtClean="0"/>
                    </a:p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 smtClean="0"/>
                    </a:p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 smtClean="0"/>
                    </a:p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-76200" y="6309360"/>
            <a:ext cx="8897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Bits:            1                  1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          1                          1                               1                   1                         1                 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4505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We proposed TBD fields for the Short Probe Response frame format</a:t>
            </a:r>
          </a:p>
          <a:p>
            <a:pPr lvl="1"/>
            <a:r>
              <a:rPr lang="en-US" altLang="ko-KR" dirty="0" smtClean="0"/>
              <a:t>We make </a:t>
            </a:r>
            <a:r>
              <a:rPr lang="en-US" altLang="ko-KR" dirty="0"/>
              <a:t>the subfield design identical to current short Beacon format</a:t>
            </a:r>
          </a:p>
          <a:p>
            <a:pPr lvl="1"/>
            <a:r>
              <a:rPr lang="en-US" altLang="ko-KR" dirty="0"/>
              <a:t>Change Sequence and Access Network Options field are </a:t>
            </a:r>
            <a:r>
              <a:rPr lang="en-US" altLang="ko-KR" dirty="0" smtClean="0"/>
              <a:t>added</a:t>
            </a:r>
          </a:p>
          <a:p>
            <a:pPr lvl="1"/>
            <a:r>
              <a:rPr lang="en-US" altLang="ko-KR" dirty="0" smtClean="0"/>
              <a:t>Existing SSID IE is used instead of </a:t>
            </a:r>
            <a:r>
              <a:rPr lang="en-US" altLang="ko-KR" dirty="0"/>
              <a:t>creating a new </a:t>
            </a:r>
            <a:r>
              <a:rPr lang="en-US" altLang="ko-KR" dirty="0" smtClean="0"/>
              <a:t>field</a:t>
            </a:r>
          </a:p>
          <a:p>
            <a:pPr lvl="1"/>
            <a:r>
              <a:rPr lang="en-US" altLang="ko-KR" dirty="0" smtClean="0"/>
              <a:t>Short </a:t>
            </a:r>
            <a:r>
              <a:rPr lang="en-US" altLang="ko-KR" dirty="0"/>
              <a:t>Beacon Compatibility Element may be included in the optional IE </a:t>
            </a:r>
            <a:r>
              <a:rPr lang="en-US" altLang="ko-KR" dirty="0" smtClean="0"/>
              <a:t>part that includes </a:t>
            </a:r>
            <a:r>
              <a:rPr lang="en-US" altLang="ko-KR" dirty="0"/>
              <a:t>Capability, Beacon Interval, and TSF Completion </a:t>
            </a:r>
            <a:r>
              <a:rPr lang="en-US" altLang="ko-KR" dirty="0" smtClean="0"/>
              <a:t>subfield</a:t>
            </a:r>
          </a:p>
          <a:p>
            <a:r>
              <a:rPr lang="en-US" altLang="ko-KR" dirty="0" smtClean="0"/>
              <a:t>We proposed </a:t>
            </a:r>
            <a:r>
              <a:rPr lang="en-US" altLang="ko-KR" dirty="0"/>
              <a:t>detailed information included in the </a:t>
            </a:r>
            <a:r>
              <a:rPr lang="en-US" altLang="ko-KR" dirty="0" smtClean="0"/>
              <a:t>Probe Response Option bitmap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371600"/>
            <a:ext cx="8305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0" latinLnBrk="1"/>
            <a:r>
              <a:rPr lang="en-US" altLang="ko-KR" sz="1600" dirty="0">
                <a:sym typeface="Wingdings" pitchFamily="2" charset="2"/>
              </a:rPr>
              <a:t>Do you support to add</a:t>
            </a:r>
            <a:r>
              <a:rPr lang="en-US" altLang="ko-KR" sz="1600" dirty="0"/>
              <a:t> the frame format of Short Probe Response frame as follows to the spec framework document under R.4.4.1.4.B?</a:t>
            </a:r>
          </a:p>
          <a:p>
            <a:pPr lvl="1"/>
            <a:r>
              <a:rPr lang="en-GB" altLang="ko-KR" sz="1400" dirty="0"/>
              <a:t>R.4.4.1.4.B: Short Probe Response frame contains Timestamp,</a:t>
            </a:r>
            <a:r>
              <a:rPr lang="en-GB" altLang="ko-KR" sz="1400" dirty="0">
                <a:solidFill>
                  <a:srgbClr val="FF0000"/>
                </a:solidFill>
              </a:rPr>
              <a:t> Change Sequence,</a:t>
            </a:r>
            <a:r>
              <a:rPr lang="en-GB" altLang="ko-KR" sz="1400" dirty="0"/>
              <a:t> either Compressed SSID or full SSID, optional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Duration to Next Full Beacon </a:t>
            </a:r>
            <a:r>
              <a:rPr lang="en-GB" altLang="ko-KR" sz="1400" dirty="0">
                <a:solidFill>
                  <a:srgbClr val="FF0000"/>
                </a:solidFill>
              </a:rPr>
              <a:t> Next TBTT</a:t>
            </a:r>
            <a:r>
              <a:rPr lang="en-GB" altLang="ko-KR" sz="1400" dirty="0"/>
              <a:t>, </a:t>
            </a:r>
            <a:r>
              <a:rPr lang="en-GB" altLang="ko-KR" sz="1400" dirty="0">
                <a:solidFill>
                  <a:srgbClr val="FF0000"/>
                </a:solidFill>
              </a:rPr>
              <a:t>optional Access Network Options,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other TBD optional fields  </a:t>
            </a:r>
            <a:r>
              <a:rPr lang="en-GB" altLang="ko-KR" sz="1400" dirty="0"/>
              <a:t>and optional IEs</a:t>
            </a:r>
          </a:p>
          <a:p>
            <a:pPr lvl="2"/>
            <a:r>
              <a:rPr lang="en-US" altLang="ko-KR" dirty="0">
                <a:solidFill>
                  <a:srgbClr val="FF0000"/>
                </a:solidFill>
              </a:rPr>
              <a:t>When a full SSID is requested, Full SSID IE is included in the Optional IE part in the short probe response frame</a:t>
            </a:r>
          </a:p>
          <a:p>
            <a:pPr lvl="2"/>
            <a:r>
              <a:rPr lang="en-US" altLang="ko-KR" dirty="0">
                <a:solidFill>
                  <a:srgbClr val="FF0000"/>
                </a:solidFill>
              </a:rPr>
              <a:t>Short  Beacon Compatibility Element  may be included in the optional IE part .</a:t>
            </a:r>
          </a:p>
          <a:p>
            <a:pPr marL="1200150" lvl="2" indent="-342900">
              <a:buAutoNum type="alphaLcPeriod"/>
            </a:pPr>
            <a:r>
              <a:rPr lang="en-GB" altLang="ko-KR" sz="1400" dirty="0"/>
              <a:t>Frame control field of Short Probe Response frame contains Next </a:t>
            </a:r>
            <a:r>
              <a:rPr lang="en-GB" altLang="ko-KR" sz="1400" dirty="0">
                <a:solidFill>
                  <a:srgbClr val="FF0000"/>
                </a:solidFill>
              </a:rPr>
              <a:t>TBTT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Full Beacon </a:t>
            </a:r>
            <a:r>
              <a:rPr lang="en-GB" altLang="ko-KR" sz="1400" dirty="0"/>
              <a:t>present field, Full SSID Present field which indicates whether Full SSID or Compressed SSID </a:t>
            </a:r>
            <a:r>
              <a:rPr lang="en-GB" altLang="ko-KR" sz="1400" dirty="0">
                <a:solidFill>
                  <a:srgbClr val="FF0000"/>
                </a:solidFill>
              </a:rPr>
              <a:t>is</a:t>
            </a:r>
            <a:r>
              <a:rPr lang="en-GB" altLang="ko-KR" sz="1400" dirty="0"/>
              <a:t>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should be </a:t>
            </a:r>
            <a:r>
              <a:rPr lang="en-GB" altLang="ko-KR" sz="1400" dirty="0"/>
              <a:t>included, BSS Bandwidth field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, and </a:t>
            </a:r>
            <a:r>
              <a:rPr lang="en-GB" altLang="ko-KR" sz="1400" dirty="0"/>
              <a:t>Security field, </a:t>
            </a:r>
            <a:r>
              <a:rPr lang="en-GB" altLang="ko-KR" sz="1400" dirty="0">
                <a:solidFill>
                  <a:srgbClr val="FF0000"/>
                </a:solidFill>
              </a:rPr>
              <a:t>and Interworking Present field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other TBD Presence of optional fields</a:t>
            </a:r>
            <a:r>
              <a:rPr lang="en-US" altLang="ko-KR" dirty="0">
                <a:solidFill>
                  <a:srgbClr val="FF0000"/>
                </a:solidFill>
              </a:rPr>
              <a:t>  </a:t>
            </a:r>
            <a:endParaRPr lang="ko-KR" altLang="ko-KR" sz="1400" strike="sngStrik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400" dirty="0"/>
              <a:t>&lt;Short Probe Response frame&gt;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800" dirty="0"/>
          </a:p>
          <a:p>
            <a:pPr marL="0" indent="0">
              <a:buNone/>
            </a:pPr>
            <a:r>
              <a:rPr lang="en-US" altLang="ko-KR" sz="1400" dirty="0"/>
              <a:t>&lt;Frame Control Field&gt;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1600" dirty="0"/>
              <a:t>Yes:       No:    Abstain: 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310452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310452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888818"/>
              </p:ext>
            </p:extLst>
          </p:nvPr>
        </p:nvGraphicFramePr>
        <p:xfrm>
          <a:off x="152402" y="4203561"/>
          <a:ext cx="8839195" cy="77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24"/>
                <a:gridCol w="249324"/>
                <a:gridCol w="237796"/>
                <a:gridCol w="570220"/>
                <a:gridCol w="768626"/>
                <a:gridCol w="768626"/>
                <a:gridCol w="922351"/>
                <a:gridCol w="1186731"/>
                <a:gridCol w="2971800"/>
                <a:gridCol w="914397"/>
              </a:tblGrid>
              <a:tr h="7759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FC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DA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SA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Time</a:t>
                      </a:r>
                      <a:r>
                        <a:rPr lang="en-US" altLang="ko-KR" sz="900" baseline="0" dirty="0" smtClean="0"/>
                        <a:t> stamp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accent3"/>
                          </a:solidFill>
                        </a:rPr>
                        <a:t>Change </a:t>
                      </a:r>
                    </a:p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accent3"/>
                          </a:solidFill>
                        </a:rPr>
                        <a:t>Sequence</a:t>
                      </a:r>
                      <a:endParaRPr lang="ko-KR" altLang="en-US" sz="9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Next TBTT (option)</a:t>
                      </a:r>
                    </a:p>
                    <a:p>
                      <a:pPr latinLnBrk="1"/>
                      <a:endParaRPr lang="ko-KR" altLang="en-US" sz="900" u="none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accent3"/>
                          </a:solidFill>
                        </a:rPr>
                        <a:t>Compressed</a:t>
                      </a:r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 SSID </a:t>
                      </a:r>
                    </a:p>
                    <a:p>
                      <a:pPr latinLnBrk="1"/>
                      <a:endParaRPr lang="en-US" altLang="ko-KR" sz="900" baseline="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Access Network Options</a:t>
                      </a:r>
                    </a:p>
                    <a:p>
                      <a:pPr latinLnBrk="1"/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(option)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Optional IEs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FCS</a:t>
                      </a:r>
                      <a:endParaRPr lang="ko-KR" alt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76200" y="4889361"/>
            <a:ext cx="8807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     2    6      6         4              1                   3                4                     1                           </a:t>
            </a:r>
            <a:r>
              <a:rPr lang="en-US" altLang="ko-KR" dirty="0" err="1" smtClean="0"/>
              <a:t>var</a:t>
            </a:r>
            <a:r>
              <a:rPr lang="en-US" altLang="ko-KR" dirty="0" smtClean="0"/>
              <a:t>                                                                              4  </a:t>
            </a:r>
          </a:p>
          <a:p>
            <a:r>
              <a:rPr lang="en-US" altLang="ko-KR" dirty="0" smtClean="0"/>
              <a:t>(octets)     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40404"/>
              </p:ext>
            </p:extLst>
          </p:nvPr>
        </p:nvGraphicFramePr>
        <p:xfrm>
          <a:off x="838200" y="5346561"/>
          <a:ext cx="762000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891"/>
                <a:gridCol w="479109"/>
                <a:gridCol w="685800"/>
                <a:gridCol w="762000"/>
                <a:gridCol w="1447800"/>
                <a:gridCol w="914400"/>
                <a:gridCol w="762000"/>
                <a:gridCol w="838200"/>
                <a:gridCol w="1066802"/>
              </a:tblGrid>
              <a:tr h="6096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Protocol</a:t>
                      </a:r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 Version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Type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Subtype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Next TBTT</a:t>
                      </a:r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 present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Full SSID Present (0: compressed SSID, 1: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Full SSID )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Interworking</a:t>
                      </a:r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 Present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BSS BW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Security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Reserved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1000" y="5971401"/>
            <a:ext cx="770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       2                  2             4                 1                   1         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3                     1               1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1510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Straw Poll 2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0" latinLnBrk="1"/>
            <a:r>
              <a:rPr lang="en-US" altLang="ko-KR" dirty="0">
                <a:sym typeface="Wingdings" pitchFamily="2" charset="2"/>
              </a:rPr>
              <a:t>Do you support to add</a:t>
            </a:r>
            <a:r>
              <a:rPr lang="en-US" altLang="ko-KR" dirty="0"/>
              <a:t> the definition of Probe Response Option bitmap as in slide </a:t>
            </a:r>
            <a:r>
              <a:rPr lang="en-US" altLang="ko-KR" dirty="0" smtClean="0"/>
              <a:t>19 </a:t>
            </a:r>
            <a:r>
              <a:rPr lang="en-US" altLang="ko-KR" dirty="0"/>
              <a:t>and </a:t>
            </a:r>
            <a:r>
              <a:rPr lang="en-US" altLang="ko-KR" dirty="0" smtClean="0"/>
              <a:t>20 </a:t>
            </a:r>
            <a:r>
              <a:rPr lang="en-US" altLang="ko-KR" dirty="0"/>
              <a:t>in the SFD?</a:t>
            </a:r>
          </a:p>
          <a:p>
            <a:pPr marL="0" indent="0">
              <a:buNone/>
            </a:pPr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pPr>
              <a:buFontTx/>
              <a:buChar char="-"/>
            </a:pPr>
            <a:r>
              <a:rPr lang="en-US" altLang="ko-KR" sz="2000" dirty="0"/>
              <a:t>Yes:       </a:t>
            </a:r>
          </a:p>
          <a:p>
            <a:pPr>
              <a:buFontTx/>
              <a:buChar char="-"/>
            </a:pPr>
            <a:r>
              <a:rPr lang="en-US" altLang="ko-KR" sz="2000" dirty="0"/>
              <a:t>No:    </a:t>
            </a:r>
          </a:p>
          <a:p>
            <a:pPr>
              <a:buFontTx/>
              <a:buChar char="-"/>
            </a:pPr>
            <a:r>
              <a:rPr lang="en-US" altLang="ko-KR" sz="2000" dirty="0"/>
              <a:t>Abstain:  </a:t>
            </a:r>
          </a:p>
          <a:p>
            <a:pPr lvl="0" latinLnBrk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15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371600"/>
            <a:ext cx="8305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0" latinLnBrk="1"/>
            <a:r>
              <a:rPr lang="en-US" altLang="ko-KR" sz="1600" dirty="0" smtClean="0">
                <a:sym typeface="Wingdings" pitchFamily="2" charset="2"/>
              </a:rPr>
              <a:t>Move to include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the frame format of Short Probe Response frame as follows to the spec framework document under R.4.4.1.4.B?</a:t>
            </a:r>
          </a:p>
          <a:p>
            <a:pPr lvl="1"/>
            <a:r>
              <a:rPr lang="en-GB" altLang="ko-KR" sz="1400" dirty="0"/>
              <a:t>R.4.4.1.4.B: Short Probe Response frame contains Timestamp,</a:t>
            </a:r>
            <a:r>
              <a:rPr lang="en-GB" altLang="ko-KR" sz="1400" dirty="0">
                <a:solidFill>
                  <a:srgbClr val="FF0000"/>
                </a:solidFill>
              </a:rPr>
              <a:t> Change Sequence,</a:t>
            </a:r>
            <a:r>
              <a:rPr lang="en-GB" altLang="ko-KR" sz="1400" dirty="0"/>
              <a:t> either Compressed SSID or full SSID, optional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Duration to Next Full Beacon </a:t>
            </a:r>
            <a:r>
              <a:rPr lang="en-GB" altLang="ko-KR" sz="1400" dirty="0">
                <a:solidFill>
                  <a:srgbClr val="FF0000"/>
                </a:solidFill>
              </a:rPr>
              <a:t> Next TBTT</a:t>
            </a:r>
            <a:r>
              <a:rPr lang="en-GB" altLang="ko-KR" sz="1400" dirty="0"/>
              <a:t>, </a:t>
            </a:r>
            <a:r>
              <a:rPr lang="en-GB" altLang="ko-KR" sz="1400" dirty="0">
                <a:solidFill>
                  <a:srgbClr val="FF0000"/>
                </a:solidFill>
              </a:rPr>
              <a:t>optional Access Network Options,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other TBD optional fields  </a:t>
            </a:r>
            <a:r>
              <a:rPr lang="en-GB" altLang="ko-KR" sz="1400" dirty="0"/>
              <a:t>and optional IEs</a:t>
            </a:r>
          </a:p>
          <a:p>
            <a:pPr lvl="2"/>
            <a:r>
              <a:rPr lang="en-US" altLang="ko-KR" dirty="0">
                <a:solidFill>
                  <a:srgbClr val="FF0000"/>
                </a:solidFill>
              </a:rPr>
              <a:t>When a full SSID is requested, Full SSID IE is included in the Optional IE part in the short probe response frame</a:t>
            </a:r>
          </a:p>
          <a:p>
            <a:pPr lvl="2"/>
            <a:r>
              <a:rPr lang="en-US" altLang="ko-KR" dirty="0">
                <a:solidFill>
                  <a:srgbClr val="FF0000"/>
                </a:solidFill>
              </a:rPr>
              <a:t>Short  Beacon Compatibility Element  may be included in the optional IE part .</a:t>
            </a:r>
          </a:p>
          <a:p>
            <a:pPr marL="1200150" lvl="2" indent="-342900">
              <a:buAutoNum type="alphaLcPeriod"/>
            </a:pPr>
            <a:r>
              <a:rPr lang="en-GB" altLang="ko-KR" sz="1400" dirty="0"/>
              <a:t>Frame control field of Short Probe Response frame contains Next </a:t>
            </a:r>
            <a:r>
              <a:rPr lang="en-GB" altLang="ko-KR" sz="1400" dirty="0">
                <a:solidFill>
                  <a:srgbClr val="FF0000"/>
                </a:solidFill>
              </a:rPr>
              <a:t>TBTT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Full Beacon </a:t>
            </a:r>
            <a:r>
              <a:rPr lang="en-GB" altLang="ko-KR" sz="1400" dirty="0"/>
              <a:t>present field, Full SSID Present field which indicates whether Full SSID or Compressed SSID </a:t>
            </a:r>
            <a:r>
              <a:rPr lang="en-GB" altLang="ko-KR" sz="1400" dirty="0">
                <a:solidFill>
                  <a:srgbClr val="FF0000"/>
                </a:solidFill>
              </a:rPr>
              <a:t>is</a:t>
            </a:r>
            <a:r>
              <a:rPr lang="en-GB" altLang="ko-KR" sz="1400" dirty="0"/>
              <a:t>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should be </a:t>
            </a:r>
            <a:r>
              <a:rPr lang="en-GB" altLang="ko-KR" sz="1400" dirty="0"/>
              <a:t>included, BSS Bandwidth field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, and </a:t>
            </a:r>
            <a:r>
              <a:rPr lang="en-GB" altLang="ko-KR" sz="1400" dirty="0"/>
              <a:t>Security field, </a:t>
            </a:r>
            <a:r>
              <a:rPr lang="en-GB" altLang="ko-KR" sz="1400" dirty="0">
                <a:solidFill>
                  <a:srgbClr val="FF0000"/>
                </a:solidFill>
              </a:rPr>
              <a:t>and Interworking Present field </a:t>
            </a:r>
            <a:r>
              <a:rPr lang="en-GB" altLang="ko-KR" sz="1400" strike="sngStrike" dirty="0">
                <a:solidFill>
                  <a:srgbClr val="FF0000"/>
                </a:solidFill>
              </a:rPr>
              <a:t>other TBD Presence of optional fields</a:t>
            </a:r>
            <a:r>
              <a:rPr lang="en-US" altLang="ko-KR" dirty="0">
                <a:solidFill>
                  <a:srgbClr val="FF0000"/>
                </a:solidFill>
              </a:rPr>
              <a:t>  </a:t>
            </a:r>
            <a:endParaRPr lang="ko-KR" altLang="ko-KR" sz="1400" strike="sngStrik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400" dirty="0"/>
              <a:t>&lt;Short Probe Response frame&gt;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800" dirty="0"/>
          </a:p>
          <a:p>
            <a:pPr marL="0" indent="0">
              <a:buNone/>
            </a:pPr>
            <a:r>
              <a:rPr lang="en-US" altLang="ko-KR" sz="1400" dirty="0"/>
              <a:t>&lt;Frame Control Field&gt;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1600" dirty="0"/>
              <a:t>Yes:       No:    Abstain: 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310452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310452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5978"/>
              </p:ext>
            </p:extLst>
          </p:nvPr>
        </p:nvGraphicFramePr>
        <p:xfrm>
          <a:off x="152402" y="4203561"/>
          <a:ext cx="8839195" cy="77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24"/>
                <a:gridCol w="249324"/>
                <a:gridCol w="237796"/>
                <a:gridCol w="570220"/>
                <a:gridCol w="768626"/>
                <a:gridCol w="768626"/>
                <a:gridCol w="922351"/>
                <a:gridCol w="1186731"/>
                <a:gridCol w="2971800"/>
                <a:gridCol w="914397"/>
              </a:tblGrid>
              <a:tr h="7759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FC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DA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SA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Time</a:t>
                      </a:r>
                      <a:r>
                        <a:rPr lang="en-US" altLang="ko-KR" sz="900" baseline="0" dirty="0" smtClean="0"/>
                        <a:t> stamp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accent3"/>
                          </a:solidFill>
                        </a:rPr>
                        <a:t>Change </a:t>
                      </a:r>
                    </a:p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accent3"/>
                          </a:solidFill>
                        </a:rPr>
                        <a:t>Sequence</a:t>
                      </a:r>
                      <a:endParaRPr lang="ko-KR" altLang="en-US" sz="9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Next TBTT (option)</a:t>
                      </a:r>
                    </a:p>
                    <a:p>
                      <a:pPr latinLnBrk="1"/>
                      <a:endParaRPr lang="ko-KR" altLang="en-US" sz="900" u="none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accent3"/>
                          </a:solidFill>
                        </a:rPr>
                        <a:t>Compressed</a:t>
                      </a:r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 SSID </a:t>
                      </a:r>
                    </a:p>
                    <a:p>
                      <a:pPr latinLnBrk="1"/>
                      <a:endParaRPr lang="en-US" altLang="ko-KR" sz="900" baseline="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Access Network Options</a:t>
                      </a:r>
                    </a:p>
                    <a:p>
                      <a:pPr latinLnBrk="1"/>
                      <a:r>
                        <a:rPr lang="en-US" altLang="ko-KR" sz="900" baseline="0" dirty="0" smtClean="0">
                          <a:solidFill>
                            <a:schemeClr val="accent3"/>
                          </a:solidFill>
                        </a:rPr>
                        <a:t>(option)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Optional IEs</a:t>
                      </a:r>
                      <a:endParaRPr lang="ko-KR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FCS</a:t>
                      </a:r>
                      <a:endParaRPr lang="ko-KR" alt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76200" y="4889361"/>
            <a:ext cx="8807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     2    6      6         4              1                   3                4                     1                           </a:t>
            </a:r>
            <a:r>
              <a:rPr lang="en-US" altLang="ko-KR" dirty="0" err="1" smtClean="0"/>
              <a:t>var</a:t>
            </a:r>
            <a:r>
              <a:rPr lang="en-US" altLang="ko-KR" dirty="0" smtClean="0"/>
              <a:t>                                                                              4  </a:t>
            </a:r>
          </a:p>
          <a:p>
            <a:r>
              <a:rPr lang="en-US" altLang="ko-KR" dirty="0" smtClean="0"/>
              <a:t>(octets)     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6165"/>
              </p:ext>
            </p:extLst>
          </p:nvPr>
        </p:nvGraphicFramePr>
        <p:xfrm>
          <a:off x="838200" y="5346561"/>
          <a:ext cx="762000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891"/>
                <a:gridCol w="479109"/>
                <a:gridCol w="685800"/>
                <a:gridCol w="762000"/>
                <a:gridCol w="1447800"/>
                <a:gridCol w="914400"/>
                <a:gridCol w="762000"/>
                <a:gridCol w="838200"/>
                <a:gridCol w="1066802"/>
              </a:tblGrid>
              <a:tr h="6096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Protocol</a:t>
                      </a:r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 Version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Type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Subtype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Next TBTT</a:t>
                      </a:r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 present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Full SSID Present (0: compressed SSID, 1: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Full SSID )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Interworking</a:t>
                      </a:r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 Present</a:t>
                      </a:r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BSS BW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accent3"/>
                          </a:solidFill>
                        </a:rPr>
                        <a:t>Security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dirty="0" smtClean="0">
                          <a:solidFill>
                            <a:schemeClr val="accent3"/>
                          </a:solidFill>
                        </a:rPr>
                        <a:t>Reserved</a:t>
                      </a:r>
                      <a:endParaRPr lang="ko-KR" altLang="en-US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1000" y="5971401"/>
            <a:ext cx="770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       2                  2             4                 1                   1                                      </a:t>
            </a:r>
            <a:r>
              <a:rPr lang="en-US" altLang="ko-KR" dirty="0"/>
              <a:t>1</a:t>
            </a:r>
            <a:r>
              <a:rPr lang="en-US" altLang="ko-KR" dirty="0" smtClean="0"/>
              <a:t>                      3                     1               1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2669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Motion </a:t>
            </a:r>
            <a:r>
              <a:rPr lang="en-US" altLang="ko-KR" dirty="0"/>
              <a:t>2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0" latinLnBrk="1"/>
            <a:r>
              <a:rPr lang="en-US" altLang="ko-KR" dirty="0" smtClean="0">
                <a:sym typeface="Wingdings" pitchFamily="2" charset="2"/>
              </a:rPr>
              <a:t>Move to include in the SFD</a:t>
            </a:r>
            <a:r>
              <a:rPr lang="en-US" altLang="ko-KR" dirty="0" smtClean="0"/>
              <a:t> </a:t>
            </a:r>
            <a:r>
              <a:rPr lang="en-US" altLang="ko-KR" dirty="0"/>
              <a:t>the definition of Probe Response Option bitmap as in slide </a:t>
            </a:r>
            <a:r>
              <a:rPr lang="en-US" altLang="ko-KR" dirty="0" smtClean="0"/>
              <a:t>19 </a:t>
            </a:r>
            <a:r>
              <a:rPr lang="en-US" altLang="ko-KR" dirty="0"/>
              <a:t>and </a:t>
            </a:r>
            <a:r>
              <a:rPr lang="en-US" altLang="ko-KR" dirty="0" smtClean="0"/>
              <a:t>20 </a:t>
            </a:r>
            <a:r>
              <a:rPr lang="en-US" altLang="ko-KR" dirty="0"/>
              <a:t>in the SFD?</a:t>
            </a:r>
          </a:p>
          <a:p>
            <a:pPr marL="0" indent="0">
              <a:buNone/>
            </a:pPr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pPr>
              <a:buFontTx/>
              <a:buChar char="-"/>
            </a:pPr>
            <a:r>
              <a:rPr lang="en-US" altLang="ko-KR" sz="2000" dirty="0"/>
              <a:t>Yes:       </a:t>
            </a:r>
          </a:p>
          <a:p>
            <a:pPr>
              <a:buFontTx/>
              <a:buChar char="-"/>
            </a:pPr>
            <a:r>
              <a:rPr lang="en-US" altLang="ko-KR" sz="2000" dirty="0"/>
              <a:t>No:    </a:t>
            </a:r>
          </a:p>
          <a:p>
            <a:pPr>
              <a:buFontTx/>
              <a:buChar char="-"/>
            </a:pPr>
            <a:r>
              <a:rPr lang="en-US" altLang="ko-KR" sz="2000" dirty="0"/>
              <a:t>Abstain:  </a:t>
            </a:r>
          </a:p>
          <a:p>
            <a:pPr lvl="0" latinLnBrk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74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96875" indent="-396875">
              <a:buNone/>
            </a:pPr>
            <a:r>
              <a:rPr lang="en-US" altLang="ko-KR" sz="2000" dirty="0"/>
              <a:t>[</a:t>
            </a:r>
            <a:r>
              <a:rPr lang="en-US" altLang="ko-KR" dirty="0"/>
              <a:t>1] IEEE </a:t>
            </a:r>
            <a:r>
              <a:rPr lang="en-US" altLang="ko-KR" dirty="0" smtClean="0"/>
              <a:t>802.11-12/0869r0 Active Scanning for 11ah</a:t>
            </a:r>
          </a:p>
          <a:p>
            <a:pPr marL="396875" indent="-396875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802.11-13/0308r0 </a:t>
            </a:r>
            <a:r>
              <a:rPr lang="en-US" altLang="ko-KR" dirty="0"/>
              <a:t>Active Scanning for </a:t>
            </a:r>
            <a:r>
              <a:rPr lang="en-US" altLang="ko-KR" dirty="0" smtClean="0"/>
              <a:t>11ah Follow Up</a:t>
            </a:r>
            <a:endParaRPr lang="en-US" altLang="ko-KR" dirty="0"/>
          </a:p>
          <a:p>
            <a:pPr marL="396875" indent="-396875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802.11-11/1137r14 Proposed Specification Framework for </a:t>
            </a:r>
            <a:r>
              <a:rPr lang="en-US" altLang="ko-KR" dirty="0" err="1" smtClean="0"/>
              <a:t>TGah</a:t>
            </a:r>
            <a:endParaRPr lang="en-US" altLang="ko-KR" dirty="0"/>
          </a:p>
          <a:p>
            <a:pPr marL="0" indent="0">
              <a:buNone/>
            </a:pPr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0" latinLnBrk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06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08013"/>
          </a:xfrm>
        </p:spPr>
        <p:txBody>
          <a:bodyPr/>
          <a:lstStyle/>
          <a:p>
            <a:pPr algn="l"/>
            <a:r>
              <a:rPr lang="en-US" sz="2000" dirty="0" smtClean="0"/>
              <a:t>Authors: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3</a:t>
            </a:fld>
            <a:endParaRPr lang="en-US" dirty="0" smtClean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30591"/>
              </p:ext>
            </p:extLst>
          </p:nvPr>
        </p:nvGraphicFramePr>
        <p:xfrm>
          <a:off x="685800" y="1371600"/>
          <a:ext cx="7856537" cy="466344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71525"/>
                <a:gridCol w="1338277"/>
                <a:gridCol w="18255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n-lt"/>
                          <a:ea typeface="Malgun Gothic"/>
                        </a:rPr>
                        <a:t>Phone</a:t>
                      </a: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5"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Mori.ken1@jp.panasonic.com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Rojan Chitrakar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Rojan.Chitrakar@sg.panasonic.com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Wang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1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Fusionopolis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 Way, #21-01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Connexis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 Tower, Singapore 138632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+65-6408 2000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hwang@i2r.a-star.edu.sg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skzheng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Wai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Leong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Yeow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wlyeow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Zander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leizd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Yuan Zhou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yzhou@i2r.a-star.edu.sg</a:t>
                      </a:r>
                      <a:r>
                        <a:rPr lang="en-US" altLang="ko-KR" sz="10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ChaoChun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chaochun.wang@mediatek.com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James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james.wang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Jianhan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Liu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jianhan.liu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Vish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Ponnampalam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vish.ponnamplam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James Yee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james.yee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Thomas Pare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thomas.pare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Uln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kiran.uln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Anna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Pantelidou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Renesas Mobile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Juho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Pirskanen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Renesas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 Mobile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Timo Koskela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Renesas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 Mobile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Liwen Chu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STMicroelectronics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George Vlantis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STMicroelectronics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2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Short </a:t>
            </a:r>
            <a:r>
              <a:rPr lang="en-US" altLang="ko-KR" dirty="0"/>
              <a:t>Probe Response frame has been introduced in </a:t>
            </a:r>
            <a:r>
              <a:rPr lang="en-US" altLang="ko-KR" dirty="0" err="1"/>
              <a:t>TGah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dirty="0"/>
              <a:t>This contribution proposes followings:</a:t>
            </a:r>
          </a:p>
          <a:p>
            <a:pPr lvl="1"/>
            <a:r>
              <a:rPr lang="en-US" altLang="ko-KR" dirty="0"/>
              <a:t>Frame Format of the short Probe Response</a:t>
            </a:r>
          </a:p>
          <a:p>
            <a:pPr lvl="1"/>
            <a:r>
              <a:rPr lang="en-US" altLang="ko-KR" dirty="0"/>
              <a:t>Definition of the Probe Response Option bitmap</a:t>
            </a:r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Background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Short Probe Response frame format has been defined in 11ah SFD but there is TBD in the subfield definition</a:t>
            </a:r>
            <a:endParaRPr lang="en-US" altLang="ko-KR" dirty="0"/>
          </a:p>
          <a:p>
            <a:r>
              <a:rPr lang="en-US" altLang="ko-KR" dirty="0" smtClean="0"/>
              <a:t>It </a:t>
            </a:r>
            <a:r>
              <a:rPr lang="en-US" altLang="ko-KR" dirty="0"/>
              <a:t>is adopted in 11ah SFD that optional information requested to be included in the short Probe Response is categorized into 8 bitmaps but </a:t>
            </a:r>
            <a:r>
              <a:rPr lang="en-US" altLang="ko-KR" dirty="0" smtClean="0"/>
              <a:t>detailed information included in the bitmap is TBD </a:t>
            </a:r>
            <a:r>
              <a:rPr lang="en-US" altLang="ko-KR" dirty="0"/>
              <a:t>in current </a:t>
            </a:r>
            <a:r>
              <a:rPr lang="en-US" altLang="ko-KR" dirty="0" smtClean="0"/>
              <a:t>SFD</a:t>
            </a:r>
            <a:endParaRPr lang="en-US" altLang="ko-KR" dirty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799" y="16764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Design Approach: Use format similar to existing Short Beacon format</a:t>
            </a:r>
          </a:p>
          <a:p>
            <a:pPr lvl="1"/>
            <a:r>
              <a:rPr lang="en-US" altLang="ko-KR" dirty="0"/>
              <a:t>Make the subfield design identical to current short Beacon format</a:t>
            </a:r>
          </a:p>
          <a:p>
            <a:pPr lvl="1"/>
            <a:r>
              <a:rPr lang="en-US" altLang="ko-KR" dirty="0" smtClean="0"/>
              <a:t>Change Sequence and Access </a:t>
            </a:r>
            <a:r>
              <a:rPr lang="en-US" altLang="ko-KR" dirty="0"/>
              <a:t>Network Options field </a:t>
            </a:r>
            <a:r>
              <a:rPr lang="en-US" altLang="ko-KR" dirty="0" smtClean="0"/>
              <a:t>are </a:t>
            </a:r>
            <a:r>
              <a:rPr lang="en-US" altLang="ko-KR" dirty="0"/>
              <a:t>added</a:t>
            </a:r>
          </a:p>
          <a:p>
            <a:r>
              <a:rPr lang="en-US" altLang="ko-KR" dirty="0"/>
              <a:t>Use existing SSID IE rather than creating a new field</a:t>
            </a:r>
          </a:p>
          <a:p>
            <a:pPr lvl="1"/>
            <a:r>
              <a:rPr lang="en-US" altLang="ko-KR" dirty="0"/>
              <a:t>It can be included in the Optional IE part of the short Probe Response frame</a:t>
            </a:r>
          </a:p>
          <a:p>
            <a:r>
              <a:rPr lang="en-US" altLang="ko-KR" dirty="0"/>
              <a:t>Capability </a:t>
            </a:r>
            <a:r>
              <a:rPr lang="en-US" altLang="ko-KR" dirty="0" smtClean="0"/>
              <a:t>and Beacon Interval</a:t>
            </a:r>
            <a:endParaRPr lang="en-US" altLang="ko-KR" dirty="0"/>
          </a:p>
          <a:p>
            <a:pPr lvl="1"/>
            <a:r>
              <a:rPr lang="en-US" altLang="ko-KR" dirty="0" smtClean="0"/>
              <a:t>They </a:t>
            </a:r>
            <a:r>
              <a:rPr lang="en-US" altLang="ko-KR" dirty="0"/>
              <a:t>can be included in an Information Elements with other necessary subfields and included in the Optional IE part </a:t>
            </a:r>
          </a:p>
          <a:p>
            <a:pPr lvl="1"/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US" altLang="ko-KR" dirty="0"/>
              <a:t>Short Probe Response format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799" y="16764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Change Sequence subfield</a:t>
            </a:r>
          </a:p>
          <a:p>
            <a:pPr lvl="1"/>
            <a:r>
              <a:rPr lang="en-US" altLang="ko-KR" dirty="0"/>
              <a:t>Including Change Sequence subfield makes the format of the short Probe Response frame identical to the short beacon frame</a:t>
            </a:r>
          </a:p>
          <a:p>
            <a:pPr lvl="1"/>
            <a:r>
              <a:rPr lang="en-US" altLang="ko-KR" dirty="0"/>
              <a:t>Change Sequence subfield is just an 1 octet – not much overhead to include it in the short Probe </a:t>
            </a:r>
            <a:r>
              <a:rPr lang="en-US" altLang="ko-KR" dirty="0" smtClean="0"/>
              <a:t>Response and it may help probing process</a:t>
            </a:r>
            <a:endParaRPr lang="en-US" altLang="ko-KR" dirty="0"/>
          </a:p>
          <a:p>
            <a:pPr lvl="2"/>
            <a:r>
              <a:rPr lang="en-US" altLang="ko-KR" sz="1800" dirty="0" smtClean="0"/>
              <a:t>STA </a:t>
            </a:r>
            <a:r>
              <a:rPr lang="en-US" altLang="ko-KR" sz="1800" dirty="0"/>
              <a:t>may overhear the short probe responses in the same BSS, although it is an implementation issue</a:t>
            </a:r>
          </a:p>
          <a:p>
            <a:pPr lvl="2"/>
            <a:r>
              <a:rPr lang="en-US" altLang="ko-KR" sz="1800" dirty="0"/>
              <a:t>If it finds the Change Sequence in the short Probe Response has been changed, then it can use the same System Information Update procedure as defined for short beacon</a:t>
            </a:r>
          </a:p>
          <a:p>
            <a:pPr lvl="1"/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US" altLang="ko-KR" dirty="0"/>
              <a:t>Short Probe Response format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799" y="16764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Beacon Interval subfield</a:t>
            </a:r>
          </a:p>
          <a:p>
            <a:pPr lvl="1"/>
            <a:r>
              <a:rPr lang="en-US" altLang="ko-KR" dirty="0" smtClean="0"/>
              <a:t>Short </a:t>
            </a:r>
            <a:r>
              <a:rPr lang="en-US" altLang="ko-KR" dirty="0"/>
              <a:t>Probe Response is used for immediate association to the AP, and Beacon Interval is required for association</a:t>
            </a:r>
          </a:p>
          <a:p>
            <a:pPr lvl="1"/>
            <a:r>
              <a:rPr lang="en-US" altLang="ko-KR" dirty="0"/>
              <a:t>In baseline spec (802.11-2012), it is specified that </a:t>
            </a:r>
          </a:p>
          <a:p>
            <a:pPr marL="457200" lvl="1" indent="0">
              <a:buNone/>
            </a:pPr>
            <a:r>
              <a:rPr lang="en-US" altLang="ko-KR" sz="1800" dirty="0"/>
              <a:t>“The beacon period is included in Beacon and Probe Response frames, and a </a:t>
            </a:r>
            <a:r>
              <a:rPr lang="en-US" altLang="ko-KR" sz="1800" u="sng" dirty="0"/>
              <a:t>STA shall adopt that beacon period when joining the BSS</a:t>
            </a:r>
            <a:r>
              <a:rPr lang="en-US" altLang="ko-KR" sz="1800" dirty="0"/>
              <a:t>, i.e., the STA sets its dot11BeaconPeriod variable to that beacon period”</a:t>
            </a:r>
          </a:p>
          <a:p>
            <a:pPr lvl="1"/>
            <a:r>
              <a:rPr lang="en-US" altLang="ko-KR" dirty="0"/>
              <a:t>Beacon Interval </a:t>
            </a:r>
            <a:r>
              <a:rPr lang="en-US" altLang="ko-KR" dirty="0" smtClean="0"/>
              <a:t>can be included </a:t>
            </a:r>
            <a:r>
              <a:rPr lang="en-US" altLang="ko-KR" dirty="0"/>
              <a:t>in an Information Elements with other necessary subfields and included in the Optional IE part </a:t>
            </a:r>
          </a:p>
          <a:p>
            <a:pPr lvl="1"/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US" altLang="ko-KR" dirty="0"/>
              <a:t>Short Probe Response format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799" y="16764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Timestamp</a:t>
            </a:r>
          </a:p>
          <a:p>
            <a:pPr lvl="1"/>
            <a:r>
              <a:rPr lang="en-US" altLang="ko-KR" dirty="0"/>
              <a:t>Only 4 LSB of the TSF timer value of the AP is included in the Timestamp subfield in the short Probe Response</a:t>
            </a:r>
          </a:p>
          <a:p>
            <a:pPr lvl="1"/>
            <a:r>
              <a:rPr lang="en-US" altLang="ko-KR" dirty="0"/>
              <a:t>Full timestamp is required for the STA if the STA wants to use the short Probe Response frame for immediate association</a:t>
            </a:r>
          </a:p>
          <a:p>
            <a:pPr lvl="2"/>
            <a:r>
              <a:rPr lang="en-US" altLang="ko-KR" sz="1800" dirty="0"/>
              <a:t>It is necessary to include </a:t>
            </a:r>
            <a:r>
              <a:rPr lang="en-GB" altLang="ko-KR" sz="1800" dirty="0"/>
              <a:t>4 MSBs of the TSF at the AP in the short probe response to make the STA associate immediately with the AP</a:t>
            </a:r>
          </a:p>
          <a:p>
            <a:pPr lvl="2"/>
            <a:r>
              <a:rPr lang="en-US" altLang="ko-KR" sz="1800" dirty="0" smtClean="0"/>
              <a:t>We can add the field for full timestamp (we call it ‘TSF </a:t>
            </a:r>
            <a:r>
              <a:rPr lang="en-US" altLang="ko-KR" sz="1800" dirty="0"/>
              <a:t>Completion </a:t>
            </a:r>
            <a:r>
              <a:rPr lang="en-US" altLang="ko-KR" sz="1800" dirty="0" smtClean="0"/>
              <a:t>field’) in an </a:t>
            </a:r>
            <a:r>
              <a:rPr lang="en-US" altLang="ko-KR" sz="1800" dirty="0"/>
              <a:t>Information Elements with other necessary subfields and included in the Optional IE part </a:t>
            </a:r>
            <a:endParaRPr lang="en-US" altLang="ko-KR" sz="1800" dirty="0" smtClean="0"/>
          </a:p>
          <a:p>
            <a:pPr lvl="2"/>
            <a:r>
              <a:rPr lang="en-US" altLang="ko-KR" sz="1800" dirty="0" smtClean="0"/>
              <a:t> The IE can be used by both Short Probe Response frame and short beacon frame </a:t>
            </a:r>
            <a:endParaRPr lang="en-US" altLang="ko-KR" sz="1800" dirty="0"/>
          </a:p>
          <a:p>
            <a:pPr lvl="1"/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US" altLang="ko-KR" dirty="0"/>
              <a:t>Short Probe Response format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2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5565</TotalTime>
  <Words>3271</Words>
  <Application>Microsoft Office PowerPoint</Application>
  <PresentationFormat>화면 슬라이드 쇼(4:3)</PresentationFormat>
  <Paragraphs>781</Paragraphs>
  <Slides>26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802-11-Submission-emmelmann</vt:lpstr>
      <vt:lpstr>Active Scanning for 11ah Follow Up 2</vt:lpstr>
      <vt:lpstr>Authors: </vt:lpstr>
      <vt:lpstr>Authors: </vt:lpstr>
      <vt:lpstr>Introduction</vt:lpstr>
      <vt:lpstr>Background</vt:lpstr>
      <vt:lpstr>Short Probe Response format</vt:lpstr>
      <vt:lpstr>Short Probe Response format</vt:lpstr>
      <vt:lpstr>Short Probe Response format</vt:lpstr>
      <vt:lpstr>Short Probe Response format</vt:lpstr>
      <vt:lpstr>Short Probe Response format</vt:lpstr>
      <vt:lpstr>Short Probe Response format</vt:lpstr>
      <vt:lpstr>Short Probe Response format</vt:lpstr>
      <vt:lpstr>Probe Response Option bitmap </vt:lpstr>
      <vt:lpstr>Design Approach (1/2)</vt:lpstr>
      <vt:lpstr>Design Approach (2/2)</vt:lpstr>
      <vt:lpstr>Bitmap Design (1/3)</vt:lpstr>
      <vt:lpstr>Bitmap Design (2/3)</vt:lpstr>
      <vt:lpstr>Bitmap Design (3/3)</vt:lpstr>
      <vt:lpstr>Probe Response Option bitmap (1/2)</vt:lpstr>
      <vt:lpstr>Probe Response Option bitmap (2/2)</vt:lpstr>
      <vt:lpstr>Summary</vt:lpstr>
      <vt:lpstr>Straw Poll 1</vt:lpstr>
      <vt:lpstr>Straw Poll 2</vt:lpstr>
      <vt:lpstr>Motion 1</vt:lpstr>
      <vt:lpstr>Motion 2</vt:lpstr>
      <vt:lpstr>References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selective transmission</dc:title>
  <dc:creator>이재승</dc:creator>
  <cp:lastModifiedBy>이재승</cp:lastModifiedBy>
  <cp:revision>527</cp:revision>
  <cp:lastPrinted>1998-02-10T13:28:06Z</cp:lastPrinted>
  <dcterms:created xsi:type="dcterms:W3CDTF">2011-09-19T08:13:06Z</dcterms:created>
  <dcterms:modified xsi:type="dcterms:W3CDTF">2013-05-12T23:16:38Z</dcterms:modified>
</cp:coreProperties>
</file>