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2"/>
  </p:notesMasterIdLst>
  <p:handoutMasterIdLst>
    <p:handoutMasterId r:id="rId13"/>
  </p:handoutMasterIdLst>
  <p:sldIdLst>
    <p:sldId id="306" r:id="rId2"/>
    <p:sldId id="308" r:id="rId3"/>
    <p:sldId id="355" r:id="rId4"/>
    <p:sldId id="329" r:id="rId5"/>
    <p:sldId id="349" r:id="rId6"/>
    <p:sldId id="354" r:id="rId7"/>
    <p:sldId id="352" r:id="rId8"/>
    <p:sldId id="357" r:id="rId9"/>
    <p:sldId id="346" r:id="rId10"/>
    <p:sldId id="347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99CCFF"/>
    <a:srgbClr val="FF99FF"/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73" autoAdjust="0"/>
    <p:restoredTop sz="92145" autoAdjust="0"/>
  </p:normalViewPr>
  <p:slideViewPr>
    <p:cSldViewPr>
      <p:cViewPr varScale="1">
        <p:scale>
          <a:sx n="70" d="100"/>
          <a:sy n="70" d="100"/>
        </p:scale>
        <p:origin x="-15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40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802.11-13/0524r0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2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4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4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5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6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6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7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7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8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8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굴림" pitchFamily="34" charset="-127"/>
              </a:rPr>
              <a:t>doc.: IEEE 802.11-08/1021r0</a:t>
            </a:r>
          </a:p>
        </p:txBody>
      </p:sp>
      <p:sp>
        <p:nvSpPr>
          <p:cNvPr id="819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굴림" pitchFamily="34" charset="-127"/>
              </a:rPr>
              <a:t>July 2008</a:t>
            </a:r>
          </a:p>
        </p:txBody>
      </p:sp>
      <p:sp>
        <p:nvSpPr>
          <p:cNvPr id="819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굴림" pitchFamily="34" charset="-127"/>
              </a:rPr>
              <a:t>Peter Loc</a:t>
            </a:r>
          </a:p>
        </p:txBody>
      </p:sp>
      <p:sp>
        <p:nvSpPr>
          <p:cNvPr id="819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굴림" pitchFamily="34" charset="-127"/>
              </a:rPr>
              <a:t>Page </a:t>
            </a:r>
            <a:fld id="{37DADD0C-D8EA-405B-8CC5-2D18D024DA1D}" type="slidenum">
              <a:rPr lang="en-US" altLang="ko-KR">
                <a:ea typeface="굴림" pitchFamily="34" charset="-127"/>
              </a:rPr>
              <a:pPr algn="r" defTabSz="933450"/>
              <a:t>9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192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8192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8192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8192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0FD92D8B-DA16-468F-B903-88AC14D967BB}" type="slidenum">
              <a:rPr lang="en-US" altLang="ko-KR">
                <a:ea typeface="ＭＳ Ｐゴシック" pitchFamily="34" charset="-128"/>
              </a:rPr>
              <a:pPr algn="r" defTabSz="933450"/>
              <a:t>9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81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81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굴림" pitchFamily="34" charset="-127"/>
              </a:rPr>
              <a:t>doc.: IEEE 802.11-08/1021r0</a:t>
            </a:r>
          </a:p>
        </p:txBody>
      </p:sp>
      <p:sp>
        <p:nvSpPr>
          <p:cNvPr id="819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굴림" pitchFamily="34" charset="-127"/>
              </a:rPr>
              <a:t>July 2008</a:t>
            </a:r>
          </a:p>
        </p:txBody>
      </p:sp>
      <p:sp>
        <p:nvSpPr>
          <p:cNvPr id="819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굴림" pitchFamily="34" charset="-127"/>
              </a:rPr>
              <a:t>Peter Loc</a:t>
            </a:r>
          </a:p>
        </p:txBody>
      </p:sp>
      <p:sp>
        <p:nvSpPr>
          <p:cNvPr id="819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굴림" pitchFamily="34" charset="-127"/>
              </a:rPr>
              <a:t>Page </a:t>
            </a:r>
            <a:fld id="{37DADD0C-D8EA-405B-8CC5-2D18D024DA1D}" type="slidenum">
              <a:rPr lang="en-US" altLang="ko-KR">
                <a:ea typeface="굴림" pitchFamily="34" charset="-127"/>
              </a:rPr>
              <a:pPr algn="r" defTabSz="933450"/>
              <a:t>10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192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8192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8192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8192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0FD92D8B-DA16-468F-B903-88AC14D967BB}" type="slidenum">
              <a:rPr lang="en-US" altLang="ko-KR">
                <a:ea typeface="ＭＳ Ｐゴシック" pitchFamily="34" charset="-128"/>
              </a:rPr>
              <a:pPr algn="r" defTabSz="933450"/>
              <a:t>10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81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81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800" b="1" dirty="0">
                <a:ea typeface="굴림" pitchFamily="34" charset="-127"/>
              </a:rPr>
              <a:t>doc.: IEEE </a:t>
            </a:r>
            <a:r>
              <a:rPr lang="en-US" altLang="ko-KR" sz="1800" b="1" dirty="0" smtClean="0">
                <a:ea typeface="굴림" pitchFamily="34" charset="-127"/>
              </a:rPr>
              <a:t>802.11-13/0524r1</a:t>
            </a:r>
            <a:endParaRPr lang="en-US" altLang="ko-KR" sz="1800" b="1" dirty="0">
              <a:ea typeface="굴림" pitchFamily="34" charset="-127"/>
            </a:endParaRPr>
          </a:p>
        </p:txBody>
      </p:sp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6" name="날짜 개체 틀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7878364" y="6477000"/>
            <a:ext cx="68461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1" name="날짜 개체 틀 1"/>
          <p:cNvSpPr>
            <a:spLocks noGrp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7878364" y="6477000"/>
            <a:ext cx="68461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May 2013</a:t>
            </a:r>
          </a:p>
        </p:txBody>
      </p:sp>
      <p:sp>
        <p:nvSpPr>
          <p:cNvPr id="1028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820843" y="6475413"/>
            <a:ext cx="723082" cy="184666"/>
          </a:xfrm>
          <a:noFill/>
        </p:spPr>
        <p:txBody>
          <a:bodyPr/>
          <a:lstStyle/>
          <a:p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r>
              <a:rPr lang="zh-CN" altLang="en-US" dirty="0" smtClean="0"/>
              <a:t> </a:t>
            </a:r>
            <a:endParaRPr lang="en-US" altLang="ko-KR" dirty="0"/>
          </a:p>
        </p:txBody>
      </p:sp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HEW Functional Requirements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2013-5-13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ko-KR" sz="2000" b="1">
                <a:ea typeface="굴림" pitchFamily="34" charset="-127"/>
              </a:rPr>
              <a:t>Authors:</a:t>
            </a:r>
            <a:endParaRPr lang="en-US" altLang="ko-KR" sz="2000">
              <a:ea typeface="굴림" pitchFamily="34" charset="-127"/>
            </a:endParaRP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ph sz="half" idx="4294967295"/>
          </p:nvPr>
        </p:nvGraphicFramePr>
        <p:xfrm>
          <a:off x="869950" y="3117850"/>
          <a:ext cx="7239000" cy="2652713"/>
        </p:xfrm>
        <a:graphic>
          <a:graphicData uri="http://schemas.openxmlformats.org/presentationml/2006/ole">
            <p:oleObj spid="_x0000_s1026" name="Document" r:id="rId4" imgW="9019942" imgH="331458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날짜 개체 틀 1"/>
          <p:cNvSpPr txBox="1">
            <a:spLocks noGrp="1"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>
              <a:defRPr/>
            </a:pPr>
            <a:r>
              <a:rPr lang="en-US" altLang="ko-KR" sz="1800" b="1" dirty="0" smtClean="0"/>
              <a:t>May 2013</a:t>
            </a:r>
            <a:endParaRPr lang="en-US" altLang="ko-KR" sz="1800" b="1" dirty="0"/>
          </a:p>
        </p:txBody>
      </p:sp>
      <p:sp>
        <p:nvSpPr>
          <p:cNvPr id="80899" name="바닥글 개체 틀 2"/>
          <p:cNvSpPr txBox="1">
            <a:spLocks noGrp="1"/>
          </p:cNvSpPr>
          <p:nvPr/>
        </p:nvSpPr>
        <p:spPr bwMode="auto">
          <a:xfrm>
            <a:off x="7862489" y="6477000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80900" name="슬라이드 번호 개체 틀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굴림" pitchFamily="34" charset="-127"/>
              </a:rPr>
              <a:t>Slide </a:t>
            </a:r>
            <a:fld id="{72DF6BE3-DCDF-4B37-B4EF-AD164A0B6B9E}" type="slidenum">
              <a:rPr lang="en-US" altLang="ko-KR">
                <a:ea typeface="굴림" pitchFamily="34" charset="-127"/>
              </a:rPr>
              <a:pPr algn="ctr"/>
              <a:t>10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0901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001FA9C5-C407-413C-A61D-627A8A9A1246}" type="slidenum">
              <a:rPr lang="en-US" altLang="ko-KR">
                <a:ea typeface="ＭＳ Ｐゴシック" pitchFamily="34" charset="-128"/>
              </a:rPr>
              <a:pPr algn="ctr"/>
              <a:t>10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809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762000"/>
          </a:xfrm>
          <a:noFill/>
        </p:spPr>
        <p:txBody>
          <a:bodyPr/>
          <a:lstStyle/>
          <a:p>
            <a:r>
              <a:rPr lang="en-US" altLang="ko-KR" sz="4000" dirty="0" smtClean="0">
                <a:latin typeface="Times New Roman" pitchFamily="18" charset="0"/>
                <a:ea typeface="굴림" pitchFamily="34" charset="-127"/>
              </a:rPr>
              <a:t>References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ct val="20000"/>
              </a:spcBef>
              <a:defRPr/>
            </a:pP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[1</a:t>
            </a:r>
            <a:r>
              <a:rPr lang="en-US" altLang="ko-KR" sz="1600" b="1" kern="0" dirty="0" smtClean="0">
                <a:ea typeface="굴림" pitchFamily="34" charset="-127"/>
              </a:rPr>
              <a:t>] 11-13-0339-10-0wng-high-efficiency-wlan-straw-poll</a:t>
            </a:r>
          </a:p>
          <a:p>
            <a:pPr marL="457200" lvl="0" indent="-457200">
              <a:spcBef>
                <a:spcPct val="20000"/>
              </a:spcBef>
              <a:defRPr/>
            </a:pPr>
            <a:r>
              <a:rPr lang="en-US" altLang="ko-KR" sz="1600" b="1" kern="0" dirty="0" smtClean="0">
                <a:ea typeface="굴림" pitchFamily="34" charset="-127"/>
              </a:rPr>
              <a:t>[2] 11-13-0313-00-0wng-usage-models-for-next-generation-wi-fi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>
                <a:ea typeface="굴림" pitchFamily="34" charset="-127"/>
              </a:rPr>
              <a:t>May</a:t>
            </a:r>
            <a:r>
              <a:rPr lang="zh-CN" altLang="en-US" dirty="0" smtClean="0">
                <a:ea typeface="굴림" pitchFamily="34" charset="-127"/>
              </a:rPr>
              <a:t> </a:t>
            </a:r>
            <a:r>
              <a:rPr lang="en-US" altLang="ko-KR" dirty="0" smtClean="0">
                <a:ea typeface="굴림" pitchFamily="34" charset="-127"/>
              </a:rPr>
              <a:t>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458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D6E84AE7-BA1E-4306-9E10-906F977C0E83}" type="slidenum">
              <a:rPr lang="en-US" altLang="ko-KR">
                <a:ea typeface="ＭＳ Ｐゴシック" pitchFamily="34" charset="-128"/>
              </a:rPr>
              <a:pPr algn="ctr"/>
              <a:t>2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Purpose of this submission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85800" y="2438400"/>
            <a:ext cx="7772400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 sz="2400" b="1" dirty="0">
                <a:ea typeface="굴림" pitchFamily="34" charset="-127"/>
              </a:rPr>
              <a:t>To stimulate technical discussions on </a:t>
            </a:r>
            <a:r>
              <a:rPr lang="en-US" altLang="ko-KR" sz="2400" b="1" dirty="0" smtClean="0">
                <a:ea typeface="굴림" pitchFamily="34" charset="-127"/>
              </a:rPr>
              <a:t>limited functional </a:t>
            </a:r>
            <a:r>
              <a:rPr lang="en-US" altLang="ko-KR" sz="2400" b="1" dirty="0">
                <a:ea typeface="굴림" pitchFamily="34" charset="-127"/>
              </a:rPr>
              <a:t>requirements for </a:t>
            </a:r>
            <a:r>
              <a:rPr lang="en-US" altLang="ko-KR" sz="2400" b="1" dirty="0" smtClean="0">
                <a:ea typeface="굴림" pitchFamily="34" charset="-127"/>
              </a:rPr>
              <a:t>HEW for the purpose of developing input suitable for Scope and Purpose content.</a:t>
            </a:r>
            <a:endParaRPr lang="en-US" altLang="ko-KR" sz="2400" b="1" dirty="0">
              <a:ea typeface="굴림" pitchFamily="34" charset="-127"/>
            </a:endParaRPr>
          </a:p>
          <a:p>
            <a:endParaRPr lang="en-US" altLang="ko-KR" sz="2400" b="1" dirty="0">
              <a:ea typeface="굴림" pitchFamily="34" charset="-127"/>
            </a:endParaRPr>
          </a:p>
        </p:txBody>
      </p:sp>
      <p:sp>
        <p:nvSpPr>
          <p:cNvPr id="24585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620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j-cs"/>
              </a:rPr>
              <a:t>Focus of HEW SG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68313" y="1912937"/>
            <a:ext cx="8153400" cy="44878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 efficiency WLAN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(HEW)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SG is started to enhance 802.11 PHY and MAC in 2.4 and 5GHz with a focus on: [1]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Improving spectrum efficiency and area throughput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Improving real world performance in indoor and outdoor deployments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 the presence of interfering sources, dense heterogeneous networks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 moderate to heavy user loaded APs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4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4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  <a:t/>
            </a:r>
            <a:b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  <a:t>Key items to consider</a:t>
            </a:r>
            <a:b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</a:br>
            <a:endParaRPr lang="en-US" altLang="ko-KR" dirty="0" smtClean="0">
              <a:solidFill>
                <a:schemeClr val="tx1"/>
              </a:solidFill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256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905000"/>
            <a:ext cx="7772400" cy="4495800"/>
          </a:xfrm>
          <a:noFill/>
        </p:spPr>
        <p:txBody>
          <a:bodyPr/>
          <a:lstStyle/>
          <a:p>
            <a:pPr marL="457200" indent="-457200">
              <a:buFont typeface="Wingdings" pitchFamily="2" charset="2"/>
              <a:buAutoNum type="arabicParenR"/>
            </a:pPr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Spectrum efficiency</a:t>
            </a:r>
          </a:p>
          <a:p>
            <a:pPr marL="457200" indent="-457200">
              <a:buFont typeface="Wingdings" pitchFamily="2" charset="2"/>
              <a:buAutoNum type="arabicParenR"/>
            </a:pPr>
            <a:endParaRPr lang="en-US" altLang="ko-KR" dirty="0" smtClean="0">
              <a:latin typeface="Times New Roman" pitchFamily="18" charset="0"/>
              <a:ea typeface="굴림" pitchFamily="34" charset="-127"/>
            </a:endParaRPr>
          </a:p>
          <a:p>
            <a:pPr marL="457200" indent="-457200">
              <a:buFont typeface="Wingdings" pitchFamily="2" charset="2"/>
              <a:buAutoNum type="arabicParenR"/>
            </a:pPr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Area throughput</a:t>
            </a:r>
          </a:p>
          <a:p>
            <a:pPr marL="457200" indent="-457200">
              <a:buFont typeface="Wingdings" pitchFamily="2" charset="2"/>
              <a:buAutoNum type="arabicParenR"/>
            </a:pPr>
            <a:endParaRPr lang="en-US" altLang="ko-KR" dirty="0" smtClean="0">
              <a:latin typeface="Times New Roman" pitchFamily="18" charset="0"/>
              <a:ea typeface="굴림" pitchFamily="34" charset="-127"/>
            </a:endParaRPr>
          </a:p>
          <a:p>
            <a:pPr marL="457200" indent="-457200">
              <a:buFont typeface="Wingdings" pitchFamily="2" charset="2"/>
              <a:buAutoNum type="arabicParenR"/>
            </a:pPr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Real world performance with presence of interference source, dense deployed heterogeneous network</a:t>
            </a:r>
          </a:p>
          <a:p>
            <a:pPr marL="457200" indent="-457200">
              <a:buFont typeface="Wingdings" pitchFamily="2" charset="2"/>
              <a:buAutoNum type="arabicParenR"/>
            </a:pPr>
            <a:endParaRPr lang="en-US" altLang="ko-KR" dirty="0" smtClean="0">
              <a:latin typeface="Times New Roman" pitchFamily="18" charset="0"/>
              <a:ea typeface="굴림" pitchFamily="34" charset="-127"/>
            </a:endParaRPr>
          </a:p>
          <a:p>
            <a:pPr marL="457200" indent="-457200">
              <a:buFont typeface="Wingdings" pitchFamily="2" charset="2"/>
              <a:buAutoNum type="arabicParenR"/>
            </a:pPr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Real world performance for moderate to heavy user loaded APs </a:t>
            </a:r>
          </a:p>
          <a:p>
            <a:pPr marL="457200" indent="-457200">
              <a:buFont typeface="Wingdings" pitchFamily="2" charset="2"/>
              <a:buNone/>
            </a:pPr>
            <a:endParaRPr lang="en-US" altLang="ko-KR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5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  <a:t>Spectrum Efficiency Requirements</a:t>
            </a:r>
          </a:p>
        </p:txBody>
      </p:sp>
      <p:sp>
        <p:nvSpPr>
          <p:cNvPr id="256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905000"/>
            <a:ext cx="7772400" cy="3657600"/>
          </a:xfrm>
          <a:noFill/>
        </p:spPr>
        <p:txBody>
          <a:bodyPr/>
          <a:lstStyle/>
          <a:p>
            <a:pPr marL="457200" indent="-457200">
              <a:buNone/>
            </a:pPr>
            <a:endParaRPr lang="en-US" altLang="ko-KR" sz="3200" dirty="0" smtClean="0">
              <a:latin typeface="Times New Roman" pitchFamily="18" charset="0"/>
              <a:ea typeface="굴림" pitchFamily="34" charset="-127"/>
            </a:endParaRPr>
          </a:p>
          <a:p>
            <a:pPr marL="457200" indent="-457200">
              <a:buFont typeface="Wingdings" pitchFamily="2" charset="2"/>
              <a:buNone/>
            </a:pPr>
            <a:endParaRPr lang="en-US" altLang="ko-KR" sz="3200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14400" y="20574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Improve the</a:t>
            </a:r>
            <a:r>
              <a:rPr kumimoji="0" lang="en-US" altLang="ko-KR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 spectrum efficiency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For a single AP with light to moderate </a:t>
            </a:r>
            <a:r>
              <a:rPr lang="en-US" altLang="ko-KR" sz="2000" b="1" kern="0" dirty="0" smtClean="0">
                <a:ea typeface="굴림" pitchFamily="34" charset="-127"/>
              </a:rPr>
              <a:t>user </a:t>
            </a: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loading, achieve spectrum efficiency</a:t>
            </a:r>
            <a:r>
              <a:rPr kumimoji="0" lang="en-US" altLang="ko-KR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 comparable to </a:t>
            </a:r>
            <a:r>
              <a:rPr lang="en-US" altLang="ko-KR" sz="2000" b="1" kern="0" dirty="0" smtClean="0">
                <a:ea typeface="굴림" pitchFamily="34" charset="-127"/>
              </a:rPr>
              <a:t>current state-of-art in other major high efficient air interface technologies.</a:t>
            </a: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 </a:t>
            </a:r>
            <a:endParaRPr kumimoji="0" lang="en-US" altLang="ko-KR" sz="20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6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6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  <a:t>Area Throughput Requirements</a:t>
            </a: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14400" y="20574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914400" y="20574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Increase</a:t>
            </a:r>
            <a:r>
              <a:rPr kumimoji="0" lang="en-US" altLang="ko-KR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 the area throughput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2000" b="1" kern="0" noProof="0" dirty="0" smtClean="0">
                <a:ea typeface="굴림" pitchFamily="34" charset="-127"/>
              </a:rPr>
              <a:t>Introduce a new performance metric “area throughput</a:t>
            </a:r>
            <a:r>
              <a:rPr lang="en-US" altLang="ko-KR" sz="2000" b="1" kern="0" dirty="0" smtClean="0">
                <a:ea typeface="굴림" pitchFamily="34" charset="-127"/>
              </a:rPr>
              <a:t>” which is defined by : bits/second/m</a:t>
            </a:r>
            <a:r>
              <a:rPr lang="en-US" altLang="ko-KR" sz="2000" b="1" kern="0" baseline="30000" dirty="0" smtClean="0">
                <a:ea typeface="굴림" pitchFamily="34" charset="-127"/>
              </a:rPr>
              <a:t>2</a:t>
            </a:r>
            <a:r>
              <a:rPr lang="en-US" altLang="ko-KR" sz="2000" b="1" kern="0" dirty="0" smtClean="0">
                <a:ea typeface="굴림" pitchFamily="34" charset="-127"/>
              </a:rPr>
              <a:t>/</a:t>
            </a:r>
            <a:r>
              <a:rPr lang="en-US" altLang="zh-CN" sz="2000" b="1" kern="0" dirty="0" smtClean="0">
                <a:ea typeface="굴림" pitchFamily="34" charset="-127"/>
              </a:rPr>
              <a:t>[Watt]?</a:t>
            </a:r>
            <a:endParaRPr kumimoji="0" lang="en-US" altLang="ko-KR" sz="20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The area throughput performance </a:t>
            </a:r>
            <a:r>
              <a:rPr lang="en-US" altLang="ko-KR" sz="2000" b="1" kern="0" dirty="0" smtClean="0">
                <a:ea typeface="굴림" pitchFamily="34" charset="-127"/>
              </a:rPr>
              <a:t>shall </a:t>
            </a: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support the </a:t>
            </a:r>
            <a:r>
              <a:rPr lang="en-US" altLang="ko-KR" sz="2000" b="1" kern="0" dirty="0" smtClean="0">
                <a:ea typeface="굴림" pitchFamily="34" charset="-127"/>
              </a:rPr>
              <a:t>dense deployed use cases such as wireless office where a large number of devices in a limited area 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ko-KR" sz="2000" b="1" kern="0" dirty="0" smtClean="0">
                <a:ea typeface="굴림" pitchFamily="34" charset="-127"/>
              </a:rPr>
              <a:t>	require a very high total throughput. [2]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endParaRPr kumimoji="0" lang="en-US" altLang="ko-KR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pic>
        <p:nvPicPr>
          <p:cNvPr id="10" name="Picture 2" descr="http://tpa.typepad.com/photos/uncategorized/2007/10/18/big_office.jpg"/>
          <p:cNvPicPr>
            <a:picLocks noChangeAspect="1" noChangeArrowheads="1"/>
          </p:cNvPicPr>
          <p:nvPr/>
        </p:nvPicPr>
        <p:blipFill>
          <a:blip r:embed="rId3" cstate="print"/>
          <a:srcRect t="18182"/>
          <a:stretch>
            <a:fillRect/>
          </a:stretch>
        </p:blipFill>
        <p:spPr bwMode="auto">
          <a:xfrm>
            <a:off x="6331339" y="4648200"/>
            <a:ext cx="2584061" cy="17909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7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7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14400"/>
            <a:ext cx="7772400" cy="762000"/>
          </a:xfrm>
          <a:noFill/>
        </p:spPr>
        <p:txBody>
          <a:bodyPr/>
          <a:lstStyle/>
          <a:p>
            <a:pPr marL="742950" lvl="1" indent="-285750">
              <a:spcBef>
                <a:spcPct val="20000"/>
              </a:spcBef>
              <a:defRPr/>
            </a:pPr>
            <a:r>
              <a:rPr lang="en-US" altLang="zh-CN" sz="2800" dirty="0" smtClean="0">
                <a:solidFill>
                  <a:schemeClr val="tx1"/>
                </a:solidFill>
              </a:rPr>
              <a:t>Real World Performance in Indoor and Outdoor Deployments (1/2)</a:t>
            </a: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914400" y="20574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0" lang="en-US" altLang="ko-K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Improve the real world performance</a:t>
            </a:r>
            <a:endParaRPr lang="en-US" altLang="ko-KR" sz="2400" b="1" kern="0" dirty="0" smtClean="0">
              <a:ea typeface="굴림" pitchFamily="34" charset="-127"/>
            </a:endParaRP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2000" b="1" kern="0" dirty="0" smtClean="0">
                <a:ea typeface="굴림" pitchFamily="34" charset="-127"/>
              </a:rPr>
              <a:t>Increase the MAC efficiency</a:t>
            </a:r>
          </a:p>
          <a:p>
            <a:pPr marL="1371600" lvl="2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b="1" kern="0" dirty="0" smtClean="0">
                <a:ea typeface="굴림" pitchFamily="34" charset="-127"/>
              </a:rPr>
              <a:t>For light to moderate loaded APs, achieve MAC efficiency comparable to current state-of-art in other air interface technologies. </a:t>
            </a:r>
          </a:p>
          <a:p>
            <a:pPr marL="1371600" lvl="2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b="1" kern="0" dirty="0" smtClean="0">
                <a:ea typeface="굴림" pitchFamily="34" charset="-127"/>
              </a:rPr>
              <a:t>For heavy user loaded APs or densely deployed APs, avoid large degradation in MAC efficiency.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2000" b="1" kern="0" dirty="0" smtClean="0">
                <a:ea typeface="굴림" pitchFamily="34" charset="-127"/>
              </a:rPr>
              <a:t>The quality of experience (</a:t>
            </a:r>
            <a:r>
              <a:rPr lang="en-US" altLang="ko-KR" sz="2000" b="1" kern="0" dirty="0" err="1" smtClean="0">
                <a:ea typeface="굴림" pitchFamily="34" charset="-127"/>
              </a:rPr>
              <a:t>QoE</a:t>
            </a:r>
            <a:r>
              <a:rPr lang="en-US" altLang="ko-KR" sz="2000" b="1" kern="0" dirty="0" smtClean="0">
                <a:ea typeface="굴림" pitchFamily="34" charset="-127"/>
              </a:rPr>
              <a:t>) for HEW users shall be much better than 11n/ac users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8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8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14400"/>
            <a:ext cx="7772400" cy="762000"/>
          </a:xfrm>
          <a:noFill/>
        </p:spPr>
        <p:txBody>
          <a:bodyPr/>
          <a:lstStyle/>
          <a:p>
            <a:pPr marL="457200" indent="-457200"/>
            <a:r>
              <a:rPr lang="en-US" altLang="zh-CN" sz="2800" dirty="0" smtClean="0">
                <a:solidFill>
                  <a:schemeClr val="tx1"/>
                </a:solidFill>
              </a:rPr>
              <a:t>Real World Performance in Indoor and Outdoor Deployments (2/2)</a:t>
            </a:r>
            <a:endParaRPr lang="en-US" altLang="ko-KR" sz="2800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914400" y="2057400"/>
            <a:ext cx="7772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2000" b="1" kern="0" dirty="0" smtClean="0">
                <a:ea typeface="굴림" pitchFamily="34" charset="-127"/>
              </a:rPr>
              <a:t>Good </a:t>
            </a:r>
            <a:r>
              <a:rPr lang="en-US" altLang="ko-KR" sz="2000" b="1" kern="0" dirty="0" err="1" smtClean="0">
                <a:ea typeface="굴림" pitchFamily="34" charset="-127"/>
              </a:rPr>
              <a:t>QoE</a:t>
            </a:r>
            <a:r>
              <a:rPr lang="en-US" altLang="ko-KR" sz="2000" b="1" kern="0" dirty="0" smtClean="0">
                <a:ea typeface="굴림" pitchFamily="34" charset="-127"/>
              </a:rPr>
              <a:t> with </a:t>
            </a: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the presence </a:t>
            </a:r>
            <a:r>
              <a:rPr lang="en-US" altLang="ko-KR" sz="2000" b="1" kern="0" dirty="0" smtClean="0">
                <a:ea typeface="굴림" pitchFamily="34" charset="-127"/>
              </a:rPr>
              <a:t>of </a:t>
            </a:r>
            <a:r>
              <a:rPr lang="en-US" altLang="ko-KR" sz="2000" b="1" kern="0" smtClean="0">
                <a:ea typeface="굴림" pitchFamily="34" charset="-127"/>
              </a:rPr>
              <a:t>interference sources including:</a:t>
            </a:r>
            <a:endParaRPr lang="en-US" altLang="ko-KR" sz="2000" b="1" kern="0" dirty="0" smtClean="0">
              <a:ea typeface="굴림" pitchFamily="34" charset="-127"/>
            </a:endParaRP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b="1" kern="0" noProof="0" dirty="0" smtClean="0">
                <a:ea typeface="굴림" pitchFamily="34" charset="-127"/>
              </a:rPr>
              <a:t>Interference from dense deployed heterogeneous network such as Bluetooth, LTE, etc.  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b="1" kern="0" noProof="0" dirty="0" smtClean="0">
                <a:ea typeface="굴림" pitchFamily="34" charset="-127"/>
              </a:rPr>
              <a:t>Interference from legacy systems  such as 11n/ac operating in co-located BSSs or overlapped BSSs. </a:t>
            </a:r>
            <a:endParaRPr kumimoji="0" lang="en-US" altLang="ko-KR" sz="1600" b="1" i="0" u="none" strike="noStrike" kern="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457200" lvl="0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2000" b="1" kern="0" dirty="0" smtClean="0">
                <a:ea typeface="굴림" pitchFamily="34" charset="-127"/>
              </a:rPr>
              <a:t>In moderate to heavy loaded APs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b="1" kern="0" dirty="0" smtClean="0">
                <a:ea typeface="굴림" pitchFamily="34" charset="-127"/>
              </a:rPr>
              <a:t>Users shall have good experience for delay sensitive applications such as voice and video in moderate loaded APs.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b="1" kern="0" dirty="0" smtClean="0">
                <a:ea typeface="굴림" pitchFamily="34" charset="-127"/>
              </a:rPr>
              <a:t>Users shall have acceptable experience for delay sensitive applications in heavy loaded APs.</a:t>
            </a:r>
            <a:endParaRPr lang="en-US" altLang="ko-KR" sz="1600" b="1" kern="0" baseline="30000" dirty="0" smtClean="0">
              <a:ea typeface="굴림" pitchFamily="34" charset="-127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날짜 개체 틀 1"/>
          <p:cNvSpPr txBox="1">
            <a:spLocks noGrp="1"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>
              <a:defRPr/>
            </a:pPr>
            <a:r>
              <a:rPr lang="en-US" altLang="ko-KR" sz="1800" b="1" dirty="0" smtClean="0"/>
              <a:t>May 2013</a:t>
            </a:r>
            <a:endParaRPr lang="en-US" altLang="ko-KR" sz="1800" b="1" dirty="0"/>
          </a:p>
        </p:txBody>
      </p:sp>
      <p:sp>
        <p:nvSpPr>
          <p:cNvPr id="80899" name="바닥글 개체 틀 2"/>
          <p:cNvSpPr txBox="1">
            <a:spLocks noGrp="1"/>
          </p:cNvSpPr>
          <p:nvPr/>
        </p:nvSpPr>
        <p:spPr bwMode="auto">
          <a:xfrm>
            <a:off x="7862489" y="6477000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80900" name="슬라이드 번호 개체 틀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굴림" pitchFamily="34" charset="-127"/>
              </a:rPr>
              <a:t>Slide </a:t>
            </a:r>
            <a:fld id="{72DF6BE3-DCDF-4B37-B4EF-AD164A0B6B9E}" type="slidenum">
              <a:rPr lang="en-US" altLang="ko-KR">
                <a:ea typeface="굴림" pitchFamily="34" charset="-127"/>
              </a:rPr>
              <a:pPr algn="ctr"/>
              <a:t>9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0901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001FA9C5-C407-413C-A61D-627A8A9A1246}" type="slidenum">
              <a:rPr lang="en-US" altLang="ko-KR">
                <a:ea typeface="ＭＳ Ｐゴシック" pitchFamily="34" charset="-128"/>
              </a:rPr>
              <a:pPr algn="ctr"/>
              <a:t>9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809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Next Steps</a:t>
            </a:r>
          </a:p>
        </p:txBody>
      </p:sp>
      <p:sp>
        <p:nvSpPr>
          <p:cNvPr id="80903" name="Text Box 4"/>
          <p:cNvSpPr txBox="1">
            <a:spLocks noChangeArrowheads="1"/>
          </p:cNvSpPr>
          <p:nvPr/>
        </p:nvSpPr>
        <p:spPr bwMode="auto">
          <a:xfrm>
            <a:off x="1600200" y="2590800"/>
            <a:ext cx="5867400" cy="9541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 sz="2800" b="1" dirty="0">
                <a:ea typeface="굴림" pitchFamily="34" charset="-127"/>
              </a:rPr>
              <a:t>To continue with the discussion until we have some consensus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7691</TotalTime>
  <Words>695</Words>
  <Application>Microsoft Office PowerPoint</Application>
  <PresentationFormat>全屏显示(4:3)</PresentationFormat>
  <Paragraphs>152</Paragraphs>
  <Slides>10</Slides>
  <Notes>9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2" baseType="lpstr">
      <vt:lpstr>1_802.11-09/0091r0</vt:lpstr>
      <vt:lpstr>Document</vt:lpstr>
      <vt:lpstr>HEW Functional Requirements</vt:lpstr>
      <vt:lpstr>Purpose of this submission</vt:lpstr>
      <vt:lpstr>幻灯片 3</vt:lpstr>
      <vt:lpstr> Key items to consider </vt:lpstr>
      <vt:lpstr>Spectrum Efficiency Requirements</vt:lpstr>
      <vt:lpstr>Area Throughput Requirements</vt:lpstr>
      <vt:lpstr>Real World Performance in Indoor and Outdoor Deployments (1/2)</vt:lpstr>
      <vt:lpstr>Real World Performance in Indoor and Outdoor Deployments (2/2)</vt:lpstr>
      <vt:lpstr>Next Steps</vt:lpstr>
      <vt:lpstr>References</vt:lpstr>
    </vt:vector>
  </TitlesOfParts>
  <Company>Ralink Technology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w00163197</cp:lastModifiedBy>
  <cp:revision>403</cp:revision>
  <cp:lastPrinted>1998-02-10T13:28:06Z</cp:lastPrinted>
  <dcterms:created xsi:type="dcterms:W3CDTF">2008-03-19T13:28:15Z</dcterms:created>
  <dcterms:modified xsi:type="dcterms:W3CDTF">2013-05-14T02:16:54Z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(2)t+pq5+cQXBaLFOmoQ7avwJTXO3mAVmN28C9mQ2sTPKDL8P+k9LZp5AuRqmRarYPcL1R+2mTq_x000d_
hf7MRtwZ1jEUd75M4zcuY1k/Z+/OSAWEfPOcVnZGp82b4wbOVgcyBuwlQ697RhQNPSP6huQi_x000d_
qPJKWPM1nMdg/DKJszYHq5KT5v7VuZr13DFq+c5PEpNnd7Xiic85wj9ChKpZOW3Y1CycKrUb_x000d_
IcwLxUoAtzNx9wozVQ</vt:lpwstr>
  </property>
  <property fmtid="{D5CDD505-2E9C-101B-9397-08002B2CF9AE}" pid="3" name="_ms_pID_725343_00">
    <vt:lpwstr>_</vt:lpwstr>
  </property>
  <property fmtid="{D5CDD505-2E9C-101B-9397-08002B2CF9AE}" pid="4" name="_ms_pID_7253431">
    <vt:lpwstr>KDB5IVimZ7XVNFbr8e+RdmlEU1g5c9UPKQwCbZzQPCGyYvC3Vn50w6_x000d_
RxaQmZOxUBc=</vt:lpwstr>
  </property>
  <property fmtid="{D5CDD505-2E9C-101B-9397-08002B2CF9AE}" pid="5" name="_ms_pID_7253431_00">
    <vt:lpwstr>_</vt:lpwstr>
  </property>
  <property fmtid="{D5CDD505-2E9C-101B-9397-08002B2CF9AE}" pid="6" name="sflag">
    <vt:lpwstr>1368444223</vt:lpwstr>
  </property>
</Properties>
</file>