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13"/>
  </p:notesMasterIdLst>
  <p:handoutMasterIdLst>
    <p:handoutMasterId r:id="rId14"/>
  </p:handoutMasterIdLst>
  <p:sldIdLst>
    <p:sldId id="289" r:id="rId2"/>
    <p:sldId id="305" r:id="rId3"/>
    <p:sldId id="312" r:id="rId4"/>
    <p:sldId id="313" r:id="rId5"/>
    <p:sldId id="316" r:id="rId6"/>
    <p:sldId id="322" r:id="rId7"/>
    <p:sldId id="319" r:id="rId8"/>
    <p:sldId id="320" r:id="rId9"/>
    <p:sldId id="321" r:id="rId10"/>
    <p:sldId id="270" r:id="rId11"/>
    <p:sldId id="29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713" autoAdjust="0"/>
  </p:normalViewPr>
  <p:slideViewPr>
    <p:cSldViewPr>
      <p:cViewPr varScale="1">
        <p:scale>
          <a:sx n="70" d="100"/>
          <a:sy n="70" d="100"/>
        </p:scale>
        <p:origin x="-52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1458" y="2076"/>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zh-CN" altLang="en-US"/>
              <a:t>doc.: IEEE 802.11-yy/xxxxr0</a:t>
            </a:r>
          </a:p>
        </p:txBody>
      </p:sp>
      <p:sp>
        <p:nvSpPr>
          <p:cNvPr id="3075" name="Rectangle 3"/>
          <p:cNvSpPr>
            <a:spLocks noGrp="1" noChangeArrowheads="1"/>
          </p:cNvSpPr>
          <p:nvPr>
            <p:ph type="dt" sz="quarter" idx="1"/>
          </p:nvPr>
        </p:nvSpPr>
        <p:spPr bwMode="auto">
          <a:xfrm>
            <a:off x="695325" y="175081"/>
            <a:ext cx="70346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fld id="{F7710D00-E1D5-4383-89AB-EA3FCB4F01F7}" type="datetime1">
              <a:rPr lang="zh-CN" altLang="en-US" smtClean="0"/>
              <a:pPr>
                <a:defRPr/>
              </a:pPr>
              <a:t>2013-5-15</a:t>
            </a:fld>
            <a:endParaRPr lang="en-US" altLang="zh-CN"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zh-CN" smtClean="0"/>
              <a:t>Lv Kaiying,ZTE Corporation</a:t>
            </a:r>
            <a:endParaRPr lang="en-US" altLang="zh-CN"/>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zh-CN"/>
              <a:t>Page </a:t>
            </a:r>
            <a:fld id="{1511EA03-522E-4CA2-9944-B7F253F8EC1A}" type="slidenum">
              <a:rPr lang="en-US" altLang="zh-CN"/>
              <a:pPr>
                <a:defRPr/>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zh-CN" alt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fld id="{001F5F59-0F48-41BC-9D01-49C1B2DCBA2C}" type="datetime1">
              <a:rPr lang="zh-CN" altLang="en-US" smtClean="0"/>
              <a:pPr>
                <a:defRPr/>
              </a:pPr>
              <a:t>2013-5-15</a:t>
            </a:fld>
            <a:endParaRPr lang="en-US" altLang="zh-CN"/>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ltLang="zh-CN" smtClean="0"/>
              <a:t>Lv Kaiying,ZTE Corporation</a:t>
            </a:r>
            <a:endParaRPr lang="en-US" altLang="zh-CN"/>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zh-CN"/>
              <a:t>Page </a:t>
            </a:r>
            <a:fld id="{BD4178A6-0380-4025-800F-AD68D5F93500}" type="slidenum">
              <a:rPr lang="en-US" altLang="zh-CN"/>
              <a:pPr>
                <a:defRPr/>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txBox="1">
            <a:spLocks noGrp="1" noChangeArrowheads="1"/>
          </p:cNvSpPr>
          <p:nvPr/>
        </p:nvSpPr>
        <p:spPr bwMode="auto">
          <a:xfrm>
            <a:off x="5640388" y="98425"/>
            <a:ext cx="641350" cy="212725"/>
          </a:xfrm>
          <a:prstGeom prst="rect">
            <a:avLst/>
          </a:prstGeom>
          <a:noFill/>
          <a:ln w="9525">
            <a:noFill/>
            <a:miter lim="800000"/>
            <a:headEnd/>
            <a:tailEnd/>
          </a:ln>
        </p:spPr>
        <p:txBody>
          <a:bodyPr wrap="none" lIns="0" tIns="0" rIns="0" bIns="0" anchor="b">
            <a:spAutoFit/>
          </a:bodyPr>
          <a:lstStyle/>
          <a:p>
            <a:pPr algn="r" defTabSz="933450"/>
            <a:r>
              <a:rPr lang="zh-CN" altLang="en-US" sz="1400" b="1"/>
              <a:t>doc.: IEEE 802.11-yy/xxxxr0</a:t>
            </a:r>
          </a:p>
        </p:txBody>
      </p:sp>
      <p:sp>
        <p:nvSpPr>
          <p:cNvPr id="1331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zh-CN" altLang="en-US" sz="1400" b="1"/>
              <a:t>Month Year</a:t>
            </a:r>
            <a:endParaRPr lang="en-US" altLang="zh-CN" sz="1400" b="1"/>
          </a:p>
        </p:txBody>
      </p:sp>
      <p:sp>
        <p:nvSpPr>
          <p:cNvPr id="13316" name="Rectangle 6"/>
          <p:cNvSpPr txBox="1">
            <a:spLocks noGrp="1" noChangeArrowheads="1"/>
          </p:cNvSpPr>
          <p:nvPr/>
        </p:nvSpPr>
        <p:spPr bwMode="auto">
          <a:xfrm>
            <a:off x="5357813" y="8985250"/>
            <a:ext cx="923925" cy="182563"/>
          </a:xfrm>
          <a:prstGeom prst="rect">
            <a:avLst/>
          </a:prstGeom>
          <a:noFill/>
          <a:ln w="9525">
            <a:noFill/>
            <a:miter lim="800000"/>
            <a:headEnd/>
            <a:tailEnd/>
          </a:ln>
        </p:spPr>
        <p:txBody>
          <a:bodyPr wrap="none" lIns="0" tIns="0" rIns="0" bIns="0">
            <a:spAutoFit/>
          </a:bodyPr>
          <a:lstStyle/>
          <a:p>
            <a:pPr marL="457200" lvl="4" algn="r" defTabSz="933450"/>
            <a:r>
              <a:rPr lang="zh-CN" altLang="en-US"/>
              <a:t>John Doe, Some Company</a:t>
            </a:r>
            <a:endParaRPr lang="en-US" altLang="zh-CN"/>
          </a:p>
        </p:txBody>
      </p:sp>
      <p:sp>
        <p:nvSpPr>
          <p:cNvPr id="13317" name="Rectangle 7"/>
          <p:cNvSpPr txBox="1">
            <a:spLocks noGrp="1" noChangeArrowheads="1"/>
          </p:cNvSpPr>
          <p:nvPr/>
        </p:nvSpPr>
        <p:spPr bwMode="auto">
          <a:xfrm>
            <a:off x="3222625" y="8985250"/>
            <a:ext cx="512763" cy="182563"/>
          </a:xfrm>
          <a:prstGeom prst="rect">
            <a:avLst/>
          </a:prstGeom>
          <a:noFill/>
          <a:ln w="9525">
            <a:noFill/>
            <a:miter lim="800000"/>
            <a:headEnd/>
            <a:tailEnd/>
          </a:ln>
        </p:spPr>
        <p:txBody>
          <a:bodyPr wrap="none" lIns="0" tIns="0" rIns="0" bIns="0">
            <a:spAutoFit/>
          </a:bodyPr>
          <a:lstStyle/>
          <a:p>
            <a:pPr algn="r" defTabSz="933450"/>
            <a:r>
              <a:rPr lang="en-US" altLang="zh-CN"/>
              <a:t>Page </a:t>
            </a:r>
            <a:fld id="{40A6FFB0-83BC-4172-9244-980194D3E1F8}" type="slidenum">
              <a:rPr lang="en-US" altLang="zh-CN"/>
              <a:pPr algn="r" defTabSz="933450"/>
              <a:t>1</a:t>
            </a:fld>
            <a:endParaRPr lang="en-US" altLang="zh-CN"/>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pPr eaLnBrk="1" hangingPunct="1"/>
            <a:endParaRPr lang="zh-CN" altLang="en-US" smtClean="0">
              <a:ea typeface="宋体" charset="-122"/>
            </a:endParaRPr>
          </a:p>
        </p:txBody>
      </p:sp>
      <p:sp>
        <p:nvSpPr>
          <p:cNvPr id="8" name="日期占位符 7"/>
          <p:cNvSpPr>
            <a:spLocks noGrp="1"/>
          </p:cNvSpPr>
          <p:nvPr>
            <p:ph type="dt" idx="10"/>
          </p:nvPr>
        </p:nvSpPr>
        <p:spPr/>
        <p:txBody>
          <a:bodyPr/>
          <a:lstStyle/>
          <a:p>
            <a:pPr>
              <a:defRPr/>
            </a:pPr>
            <a:fld id="{2AAB6437-1D9F-4E14-9612-E44200375594}" type="datetime1">
              <a:rPr lang="zh-CN" altLang="en-US" smtClean="0"/>
              <a:pPr>
                <a:defRPr/>
              </a:pPr>
              <a:t>2013-5-15</a:t>
            </a:fld>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154113" y="701675"/>
            <a:ext cx="4625975" cy="3468688"/>
          </a:xfrm>
          <a:ln/>
        </p:spPr>
      </p:sp>
      <p:sp>
        <p:nvSpPr>
          <p:cNvPr id="16387" name="Rectangle 3"/>
          <p:cNvSpPr>
            <a:spLocks noGrp="1" noChangeArrowheads="1"/>
          </p:cNvSpPr>
          <p:nvPr>
            <p:ph type="body" idx="1"/>
          </p:nvPr>
        </p:nvSpPr>
        <p:spPr>
          <a:noFill/>
          <a:ln/>
        </p:spPr>
        <p:txBody>
          <a:bodyPr/>
          <a:lstStyle/>
          <a:p>
            <a:pPr eaLnBrk="1" hangingPunct="1"/>
            <a:endParaRPr lang="zh-CN" altLang="en-US" smtClean="0">
              <a:ea typeface="宋体" charset="-122"/>
            </a:endParaRPr>
          </a:p>
        </p:txBody>
      </p:sp>
      <p:sp>
        <p:nvSpPr>
          <p:cNvPr id="4" name="日期占位符 3"/>
          <p:cNvSpPr>
            <a:spLocks noGrp="1"/>
          </p:cNvSpPr>
          <p:nvPr>
            <p:ph type="dt" idx="10"/>
          </p:nvPr>
        </p:nvSpPr>
        <p:spPr/>
        <p:txBody>
          <a:bodyPr/>
          <a:lstStyle/>
          <a:p>
            <a:pPr>
              <a:defRPr/>
            </a:pPr>
            <a:fld id="{BA5E7E34-0122-4141-9C9A-3EA1D4839506}" type="datetime1">
              <a:rPr lang="zh-CN" altLang="en-US" smtClean="0"/>
              <a:pPr>
                <a:defRPr/>
              </a:pPr>
              <a:t>2013-5-15</a:t>
            </a:fld>
            <a:endParaRPr lang="en-US"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11</a:t>
            </a:fld>
            <a:endParaRPr lang="en-US" altLang="zh-CN"/>
          </a:p>
        </p:txBody>
      </p:sp>
      <p:sp>
        <p:nvSpPr>
          <p:cNvPr id="8" name="日期占位符 7"/>
          <p:cNvSpPr>
            <a:spLocks noGrp="1"/>
          </p:cNvSpPr>
          <p:nvPr>
            <p:ph type="dt" idx="14"/>
          </p:nvPr>
        </p:nvSpPr>
        <p:spPr/>
        <p:txBody>
          <a:bodyPr/>
          <a:lstStyle/>
          <a:p>
            <a:pPr>
              <a:defRPr/>
            </a:pPr>
            <a:fld id="{B7EF0AFD-01E6-4AF7-B116-D6423AB2290C}" type="datetime1">
              <a:rPr lang="zh-CN" altLang="en-US" smtClean="0"/>
              <a:pPr>
                <a:defRPr/>
              </a:pPr>
              <a:t>2013-5-15</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xfrm>
            <a:off x="1154113" y="701675"/>
            <a:ext cx="4625975" cy="3468688"/>
          </a:xfrm>
          <a:ln/>
        </p:spPr>
      </p:sp>
      <p:sp>
        <p:nvSpPr>
          <p:cNvPr id="14339" name="Rectangle 3"/>
          <p:cNvSpPr>
            <a:spLocks noGrp="1" noChangeArrowheads="1"/>
          </p:cNvSpPr>
          <p:nvPr>
            <p:ph type="body" idx="1"/>
          </p:nvPr>
        </p:nvSpPr>
        <p:spPr>
          <a:noFill/>
          <a:ln/>
        </p:spPr>
        <p:txBody>
          <a:bodyPr/>
          <a:lstStyle/>
          <a:p>
            <a:pPr eaLnBrk="1" hangingPunct="1"/>
            <a:endParaRPr lang="zh-CN" altLang="en-US" smtClean="0">
              <a:ea typeface="宋体" charset="-122"/>
            </a:endParaRPr>
          </a:p>
        </p:txBody>
      </p:sp>
      <p:sp>
        <p:nvSpPr>
          <p:cNvPr id="4" name="日期占位符 3"/>
          <p:cNvSpPr>
            <a:spLocks noGrp="1"/>
          </p:cNvSpPr>
          <p:nvPr>
            <p:ph type="dt" idx="10"/>
          </p:nvPr>
        </p:nvSpPr>
        <p:spPr/>
        <p:txBody>
          <a:bodyPr/>
          <a:lstStyle/>
          <a:p>
            <a:pPr>
              <a:defRPr/>
            </a:pPr>
            <a:fld id="{C1A6F10D-6E44-4BB9-976B-BDCE1EF39F8A}" type="datetime1">
              <a:rPr lang="zh-CN" altLang="en-US" smtClean="0"/>
              <a:pPr>
                <a:defRPr/>
              </a:pPr>
              <a:t>2013-5-15</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3</a:t>
            </a:fld>
            <a:endParaRPr lang="en-US" altLang="zh-CN"/>
          </a:p>
        </p:txBody>
      </p:sp>
      <p:sp>
        <p:nvSpPr>
          <p:cNvPr id="8" name="日期占位符 7"/>
          <p:cNvSpPr>
            <a:spLocks noGrp="1"/>
          </p:cNvSpPr>
          <p:nvPr>
            <p:ph type="dt" idx="14"/>
          </p:nvPr>
        </p:nvSpPr>
        <p:spPr/>
        <p:txBody>
          <a:bodyPr/>
          <a:lstStyle/>
          <a:p>
            <a:pPr>
              <a:defRPr/>
            </a:pPr>
            <a:fld id="{687A0965-A2B3-4931-8724-BAF72EE4E469}" type="datetime1">
              <a:rPr lang="zh-CN" altLang="en-US" smtClean="0"/>
              <a:pPr>
                <a:defRPr/>
              </a:pPr>
              <a:t>2013-5-15</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4</a:t>
            </a:fld>
            <a:endParaRPr lang="en-US" altLang="zh-CN"/>
          </a:p>
        </p:txBody>
      </p:sp>
      <p:sp>
        <p:nvSpPr>
          <p:cNvPr id="8" name="日期占位符 7"/>
          <p:cNvSpPr>
            <a:spLocks noGrp="1"/>
          </p:cNvSpPr>
          <p:nvPr>
            <p:ph type="dt" idx="14"/>
          </p:nvPr>
        </p:nvSpPr>
        <p:spPr/>
        <p:txBody>
          <a:bodyPr/>
          <a:lstStyle/>
          <a:p>
            <a:pPr>
              <a:defRPr/>
            </a:pPr>
            <a:fld id="{687A0965-A2B3-4931-8724-BAF72EE4E469}" type="datetime1">
              <a:rPr lang="zh-CN" altLang="en-US" smtClean="0"/>
              <a:pPr>
                <a:defRPr/>
              </a:pPr>
              <a:t>2013-5-15</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5</a:t>
            </a:fld>
            <a:endParaRPr lang="en-US" altLang="zh-CN"/>
          </a:p>
        </p:txBody>
      </p:sp>
      <p:sp>
        <p:nvSpPr>
          <p:cNvPr id="8" name="日期占位符 7"/>
          <p:cNvSpPr>
            <a:spLocks noGrp="1"/>
          </p:cNvSpPr>
          <p:nvPr>
            <p:ph type="dt" idx="14"/>
          </p:nvPr>
        </p:nvSpPr>
        <p:spPr/>
        <p:txBody>
          <a:bodyPr/>
          <a:lstStyle/>
          <a:p>
            <a:pPr>
              <a:defRPr/>
            </a:pPr>
            <a:fld id="{687A0965-A2B3-4931-8724-BAF72EE4E469}" type="datetime1">
              <a:rPr lang="zh-CN" altLang="en-US" smtClean="0"/>
              <a:pPr>
                <a:defRPr/>
              </a:pPr>
              <a:t>2013-5-15</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6</a:t>
            </a:fld>
            <a:endParaRPr lang="en-US" altLang="zh-CN"/>
          </a:p>
        </p:txBody>
      </p:sp>
      <p:sp>
        <p:nvSpPr>
          <p:cNvPr id="8" name="日期占位符 7"/>
          <p:cNvSpPr>
            <a:spLocks noGrp="1"/>
          </p:cNvSpPr>
          <p:nvPr>
            <p:ph type="dt" idx="14"/>
          </p:nvPr>
        </p:nvSpPr>
        <p:spPr/>
        <p:txBody>
          <a:bodyPr/>
          <a:lstStyle/>
          <a:p>
            <a:pPr>
              <a:defRPr/>
            </a:pPr>
            <a:fld id="{0A2881A3-590A-42B3-ABB9-064E345057E7}" type="datetime1">
              <a:rPr lang="zh-CN" altLang="en-US" smtClean="0"/>
              <a:pPr>
                <a:defRPr/>
              </a:pPr>
              <a:t>2013-5-15</a:t>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7</a:t>
            </a:fld>
            <a:endParaRPr lang="en-US" altLang="zh-CN"/>
          </a:p>
        </p:txBody>
      </p:sp>
      <p:sp>
        <p:nvSpPr>
          <p:cNvPr id="8" name="日期占位符 7"/>
          <p:cNvSpPr>
            <a:spLocks noGrp="1"/>
          </p:cNvSpPr>
          <p:nvPr>
            <p:ph type="dt" idx="14"/>
          </p:nvPr>
        </p:nvSpPr>
        <p:spPr/>
        <p:txBody>
          <a:bodyPr/>
          <a:lstStyle/>
          <a:p>
            <a:pPr>
              <a:defRPr/>
            </a:pPr>
            <a:fld id="{0A2881A3-590A-42B3-ABB9-064E345057E7}" type="datetime1">
              <a:rPr lang="zh-CN" altLang="en-US" smtClean="0"/>
              <a:pPr>
                <a:defRPr/>
              </a:pPr>
              <a:t>2013-5-15</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zh-CN" altLang="en-US" smtClean="0"/>
              <a:t>doc.: IEEE 802.11-yy/xxxxr0</a:t>
            </a:r>
            <a:endParaRPr lang="zh-CN" altLang="en-US"/>
          </a:p>
        </p:txBody>
      </p:sp>
      <p:sp>
        <p:nvSpPr>
          <p:cNvPr id="6" name="页脚占位符 5"/>
          <p:cNvSpPr>
            <a:spLocks noGrp="1"/>
          </p:cNvSpPr>
          <p:nvPr>
            <p:ph type="ftr" sz="quarter" idx="12"/>
          </p:nvPr>
        </p:nvSpPr>
        <p:spPr/>
        <p:txBody>
          <a:bodyPr/>
          <a:lstStyle/>
          <a:p>
            <a:pPr lvl="4">
              <a:defRPr/>
            </a:pPr>
            <a:r>
              <a:rPr lang="en-US" altLang="zh-CN" smtClean="0"/>
              <a:t>Lv Kaiying,ZTE Corporation</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BD4178A6-0380-4025-800F-AD68D5F93500}" type="slidenum">
              <a:rPr lang="en-US" altLang="zh-CN" smtClean="0"/>
              <a:pPr>
                <a:defRPr/>
              </a:pPr>
              <a:t>8</a:t>
            </a:fld>
            <a:endParaRPr lang="en-US" altLang="zh-CN"/>
          </a:p>
        </p:txBody>
      </p:sp>
      <p:sp>
        <p:nvSpPr>
          <p:cNvPr id="8" name="日期占位符 7"/>
          <p:cNvSpPr>
            <a:spLocks noGrp="1"/>
          </p:cNvSpPr>
          <p:nvPr>
            <p:ph type="dt" idx="14"/>
          </p:nvPr>
        </p:nvSpPr>
        <p:spPr/>
        <p:txBody>
          <a:bodyPr/>
          <a:lstStyle/>
          <a:p>
            <a:pPr>
              <a:defRPr/>
            </a:pPr>
            <a:fld id="{2F5CD9DE-76CF-46AF-9038-6743706A76AC}" type="datetime1">
              <a:rPr lang="zh-CN" altLang="en-US" smtClean="0"/>
              <a:pPr>
                <a:defRPr/>
              </a:pPr>
              <a:t>2013-5-15</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154113" y="701675"/>
            <a:ext cx="4625975" cy="3468688"/>
          </a:xfrm>
          <a:ln/>
        </p:spPr>
      </p:sp>
      <p:sp>
        <p:nvSpPr>
          <p:cNvPr id="16387" name="Rectangle 3"/>
          <p:cNvSpPr>
            <a:spLocks noGrp="1" noChangeArrowheads="1"/>
          </p:cNvSpPr>
          <p:nvPr>
            <p:ph type="body" idx="1"/>
          </p:nvPr>
        </p:nvSpPr>
        <p:spPr>
          <a:noFill/>
          <a:ln/>
        </p:spPr>
        <p:txBody>
          <a:bodyPr/>
          <a:lstStyle/>
          <a:p>
            <a:pPr eaLnBrk="1" hangingPunct="1"/>
            <a:endParaRPr lang="zh-CN" altLang="en-US" smtClean="0">
              <a:ea typeface="宋体" charset="-122"/>
            </a:endParaRPr>
          </a:p>
        </p:txBody>
      </p:sp>
      <p:sp>
        <p:nvSpPr>
          <p:cNvPr id="4" name="日期占位符 3"/>
          <p:cNvSpPr>
            <a:spLocks noGrp="1"/>
          </p:cNvSpPr>
          <p:nvPr>
            <p:ph type="dt" idx="10"/>
          </p:nvPr>
        </p:nvSpPr>
        <p:spPr/>
        <p:txBody>
          <a:bodyPr/>
          <a:lstStyle/>
          <a:p>
            <a:pPr>
              <a:defRPr/>
            </a:pPr>
            <a:fld id="{BA5E7E34-0122-4141-9C9A-3EA1D4839506}" type="datetime1">
              <a:rPr lang="zh-CN" altLang="en-US" smtClean="0"/>
              <a:pPr>
                <a:defRPr/>
              </a:pPr>
              <a:t>2013-5-15</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fc"/>
          <p:cNvSpPr txBox="1">
            <a:spLocks noChangeArrowheads="1"/>
          </p:cNvSpPr>
          <p:nvPr/>
        </p:nvSpPr>
        <p:spPr bwMode="auto">
          <a:xfrm>
            <a:off x="0" y="6642100"/>
            <a:ext cx="914400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endParaRPr lang="en-US" sz="1000" b="1" smtClean="0">
              <a:solidFill>
                <a:srgbClr val="3E8430"/>
              </a:solidFill>
              <a:latin typeface="arial"/>
            </a:endParaRPr>
          </a:p>
        </p:txBody>
      </p:sp>
      <p:sp>
        <p:nvSpPr>
          <p:cNvPr id="2" name="Title 1"/>
          <p:cNvSpPr>
            <a:spLocks noGrp="1"/>
          </p:cNvSpPr>
          <p:nvPr>
            <p:ph type="ctrTitle"/>
          </p:nvPr>
        </p:nvSpPr>
        <p:spPr>
          <a:xfrm>
            <a:off x="685800" y="2130425"/>
            <a:ext cx="7772400" cy="1470025"/>
          </a:xfrm>
        </p:spPr>
        <p:txBody>
          <a:bodyPr/>
          <a:lstStyle/>
          <a:p>
            <a:r>
              <a:rPr lang="zh-CN" altLang="en-US" smtClean="0"/>
              <a:t>单击此处编辑母版标题样式</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US"/>
          </a:p>
        </p:txBody>
      </p:sp>
      <p:sp>
        <p:nvSpPr>
          <p:cNvPr id="5" name="Footer Placeholder 3"/>
          <p:cNvSpPr>
            <a:spLocks noGrp="1"/>
          </p:cNvSpPr>
          <p:nvPr>
            <p:ph type="ftr" sz="quarter" idx="10"/>
          </p:nvPr>
        </p:nvSpPr>
        <p:spPr>
          <a:xfrm>
            <a:off x="7476325" y="6475413"/>
            <a:ext cx="1067600" cy="184666"/>
          </a:xfrm>
        </p:spPr>
        <p:txBody>
          <a:bodyPr/>
          <a:lstStyle>
            <a:lvl1pPr>
              <a:defRPr/>
            </a:lvl1pPr>
          </a:lstStyle>
          <a:p>
            <a:pPr>
              <a:defRPr/>
            </a:pPr>
            <a:r>
              <a:rPr lang="en-US" altLang="zh-CN" smtClean="0"/>
              <a:t>Lv kaiying, ZTE Corporation</a:t>
            </a:r>
            <a:endParaRPr lang="en-US" altLang="zh-CN"/>
          </a:p>
        </p:txBody>
      </p:sp>
      <p:sp>
        <p:nvSpPr>
          <p:cNvPr id="6" name="Slide Number Placeholder 4"/>
          <p:cNvSpPr>
            <a:spLocks noGrp="1"/>
          </p:cNvSpPr>
          <p:nvPr>
            <p:ph type="sldNum" sz="quarter" idx="11"/>
          </p:nvPr>
        </p:nvSpPr>
        <p:spPr/>
        <p:txBody>
          <a:bodyPr/>
          <a:lstStyle>
            <a:lvl1pPr>
              <a:defRPr/>
            </a:lvl1pPr>
          </a:lstStyle>
          <a:p>
            <a:pPr>
              <a:defRPr/>
            </a:pPr>
            <a:r>
              <a:rPr lang="en-US" altLang="zh-CN" smtClean="0"/>
              <a:t>Slide </a:t>
            </a:r>
            <a:fld id="{CD10FF55-1A7B-460C-A8A5-4C92536BA08B}" type="slidenum">
              <a:rPr lang="en-US" altLang="zh-CN" smtClean="0"/>
              <a:pPr>
                <a:defRPr/>
              </a:pPr>
              <a:t>‹#›</a:t>
            </a:fld>
            <a:endParaRPr lang="en-US" altLang="zh-CN"/>
          </a:p>
        </p:txBody>
      </p:sp>
    </p:spTree>
    <p:extLst>
      <p:ext uri="{BB962C8B-B14F-4D97-AF65-F5344CB8AC3E}">
        <p14:creationId xmlns="" xmlns:p14="http://schemas.microsoft.com/office/powerpoint/2010/main" val="3587939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a:p>
        </p:txBody>
      </p:sp>
      <p:sp>
        <p:nvSpPr>
          <p:cNvPr id="5" name="Rectangle 6"/>
          <p:cNvSpPr>
            <a:spLocks noGrp="1" noChangeArrowheads="1"/>
          </p:cNvSpPr>
          <p:nvPr>
            <p:ph type="sldNum" sz="quarter" idx="11"/>
          </p:nvPr>
        </p:nvSpPr>
        <p:spPr/>
        <p:txBody>
          <a:bodyPr/>
          <a:lstStyle>
            <a:lvl1pPr>
              <a:defRPr/>
            </a:lvl1pPr>
          </a:lstStyle>
          <a:p>
            <a:pPr>
              <a:defRPr/>
            </a:pPr>
            <a:r>
              <a:rPr lang="en-US" altLang="zh-CN" smtClean="0"/>
              <a:t>Slide </a:t>
            </a:r>
            <a:fld id="{0B1F9CEB-9672-4405-8E6E-3616E6317B94}" type="slidenum">
              <a:rPr lang="en-US" altLang="zh-CN" smtClean="0"/>
              <a:pPr>
                <a:defRPr/>
              </a:pPr>
              <a:t>‹#›</a:t>
            </a:fld>
            <a:endParaRPr lang="en-US" altLang="zh-CN"/>
          </a:p>
        </p:txBody>
      </p:sp>
    </p:spTree>
    <p:extLst>
      <p:ext uri="{BB962C8B-B14F-4D97-AF65-F5344CB8AC3E}">
        <p14:creationId xmlns="" xmlns:p14="http://schemas.microsoft.com/office/powerpoint/2010/main" val="3243898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a:p>
        </p:txBody>
      </p:sp>
      <p:sp>
        <p:nvSpPr>
          <p:cNvPr id="5" name="Rectangle 6"/>
          <p:cNvSpPr>
            <a:spLocks noGrp="1" noChangeArrowheads="1"/>
          </p:cNvSpPr>
          <p:nvPr>
            <p:ph type="sldNum" sz="quarter" idx="11"/>
          </p:nvPr>
        </p:nvSpPr>
        <p:spPr/>
        <p:txBody>
          <a:bodyPr/>
          <a:lstStyle>
            <a:lvl1pPr>
              <a:defRPr/>
            </a:lvl1pPr>
          </a:lstStyle>
          <a:p>
            <a:pPr>
              <a:defRPr/>
            </a:pPr>
            <a:r>
              <a:rPr lang="en-US" altLang="zh-CN" smtClean="0"/>
              <a:t>Slide </a:t>
            </a:r>
            <a:fld id="{148BB08B-893E-4BDA-9855-0C542A65E36C}" type="slidenum">
              <a:rPr lang="en-US" altLang="zh-CN" smtClean="0"/>
              <a:pPr>
                <a:defRPr/>
              </a:pPr>
              <a:t>‹#›</a:t>
            </a:fld>
            <a:endParaRPr lang="en-US" altLang="zh-CN"/>
          </a:p>
        </p:txBody>
      </p:sp>
    </p:spTree>
    <p:extLst>
      <p:ext uri="{BB962C8B-B14F-4D97-AF65-F5344CB8AC3E}">
        <p14:creationId xmlns="" xmlns:p14="http://schemas.microsoft.com/office/powerpoint/2010/main" val="3100233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ltLang="zh-CN" smtClean="0"/>
              <a:t>Lv kaiying, ZTE Corporation</a:t>
            </a:r>
            <a:endParaRPr lang="en-US" altLang="zh-CN"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zh-CN" dirty="0"/>
              <a:t>Slide </a:t>
            </a:r>
            <a:fld id="{4EB806A0-571F-46D1-B9EB-76D3BBAEA866}" type="slidenum">
              <a:rPr lang="en-US" altLang="zh-CN"/>
              <a:pPr>
                <a:defRPr/>
              </a:pPr>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ltLang="zh-CN" smtClean="0"/>
              <a:t>Slide </a:t>
            </a:r>
            <a:fld id="{03FA04B2-C576-4B73-B27D-67D4AE845719}" type="slidenum">
              <a:rPr lang="en-US" altLang="zh-CN" smtClean="0"/>
              <a:pPr>
                <a:defRPr/>
              </a:pPr>
              <a:t>‹#›</a:t>
            </a:fld>
            <a:endParaRPr lang="en-US" altLang="zh-CN"/>
          </a:p>
        </p:txBody>
      </p:sp>
      <p:sp>
        <p:nvSpPr>
          <p:cNvPr id="6" name="Footer Placeholder 3"/>
          <p:cNvSpPr>
            <a:spLocks noGrp="1"/>
          </p:cNvSpPr>
          <p:nvPr>
            <p:ph type="ftr" sz="quarter" idx="10"/>
          </p:nvPr>
        </p:nvSpPr>
        <p:spPr>
          <a:xfrm>
            <a:off x="7476325" y="6475413"/>
            <a:ext cx="1067600" cy="184666"/>
          </a:xfrm>
        </p:spPr>
        <p:txBody>
          <a:bodyPr/>
          <a:lstStyle>
            <a:lvl1pPr>
              <a:defRPr/>
            </a:lvl1pPr>
          </a:lstStyle>
          <a:p>
            <a:pPr>
              <a:defRPr/>
            </a:pPr>
            <a:r>
              <a:rPr lang="en-US" altLang="zh-CN" smtClean="0"/>
              <a:t>Lv kaiying, ZTE Corporation</a:t>
            </a:r>
            <a:endParaRPr lang="en-US" altLang="zh-CN" dirty="0"/>
          </a:p>
        </p:txBody>
      </p:sp>
    </p:spTree>
    <p:extLst>
      <p:ext uri="{BB962C8B-B14F-4D97-AF65-F5344CB8AC3E}">
        <p14:creationId xmlns="" xmlns:p14="http://schemas.microsoft.com/office/powerpoint/2010/main" val="1549065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5" name="Rectangle 6"/>
          <p:cNvSpPr>
            <a:spLocks noGrp="1" noChangeArrowheads="1"/>
          </p:cNvSpPr>
          <p:nvPr>
            <p:ph type="sldNum" sz="quarter" idx="11"/>
          </p:nvPr>
        </p:nvSpPr>
        <p:spPr/>
        <p:txBody>
          <a:bodyPr/>
          <a:lstStyle>
            <a:lvl1pPr>
              <a:defRPr/>
            </a:lvl1pPr>
          </a:lstStyle>
          <a:p>
            <a:pPr>
              <a:defRPr/>
            </a:pPr>
            <a:r>
              <a:rPr lang="en-US" altLang="zh-CN" smtClean="0"/>
              <a:t>Slide </a:t>
            </a:r>
            <a:fld id="{1C45E753-E9AD-45EA-AECA-885F548AA516}" type="slidenum">
              <a:rPr lang="en-US" altLang="zh-CN" smtClean="0"/>
              <a:pPr>
                <a:defRPr/>
              </a:pPr>
              <a:t>‹#›</a:t>
            </a:fld>
            <a:endParaRPr lang="en-US" altLang="zh-CN"/>
          </a:p>
        </p:txBody>
      </p:sp>
      <p:sp>
        <p:nvSpPr>
          <p:cNvPr id="6" name="Footer Placeholder 3"/>
          <p:cNvSpPr>
            <a:spLocks noGrp="1"/>
          </p:cNvSpPr>
          <p:nvPr>
            <p:ph type="ftr" sz="quarter" idx="10"/>
          </p:nvPr>
        </p:nvSpPr>
        <p:spPr>
          <a:xfrm>
            <a:off x="7476325" y="6475413"/>
            <a:ext cx="1067600" cy="184666"/>
          </a:xfrm>
        </p:spPr>
        <p:txBody>
          <a:bodyPr/>
          <a:lstStyle>
            <a:lvl1pPr>
              <a:defRPr/>
            </a:lvl1pPr>
          </a:lstStyle>
          <a:p>
            <a:pPr>
              <a:defRPr/>
            </a:pPr>
            <a:r>
              <a:rPr lang="en-US" altLang="zh-CN" smtClean="0"/>
              <a:t>Lv kaiying, ZTE Corporation</a:t>
            </a:r>
            <a:endParaRPr lang="en-US" altLang="zh-CN"/>
          </a:p>
        </p:txBody>
      </p:sp>
    </p:spTree>
    <p:extLst>
      <p:ext uri="{BB962C8B-B14F-4D97-AF65-F5344CB8AC3E}">
        <p14:creationId xmlns="" xmlns:p14="http://schemas.microsoft.com/office/powerpoint/2010/main" val="4144310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6" name="Rectangle 6"/>
          <p:cNvSpPr>
            <a:spLocks noGrp="1" noChangeArrowheads="1"/>
          </p:cNvSpPr>
          <p:nvPr>
            <p:ph type="sldNum" sz="quarter" idx="11"/>
          </p:nvPr>
        </p:nvSpPr>
        <p:spPr/>
        <p:txBody>
          <a:bodyPr/>
          <a:lstStyle>
            <a:lvl1pPr>
              <a:defRPr/>
            </a:lvl1pPr>
          </a:lstStyle>
          <a:p>
            <a:pPr>
              <a:defRPr/>
            </a:pPr>
            <a:r>
              <a:rPr lang="en-US" altLang="zh-CN" smtClean="0"/>
              <a:t>Slide </a:t>
            </a:r>
            <a:fld id="{050ED382-30DF-45D5-A3D1-CD3BC815F5EB}" type="slidenum">
              <a:rPr lang="en-US" altLang="zh-CN" smtClean="0"/>
              <a:pPr>
                <a:defRPr/>
              </a:pPr>
              <a:t>‹#›</a:t>
            </a:fld>
            <a:endParaRPr lang="en-US" altLang="zh-CN"/>
          </a:p>
        </p:txBody>
      </p:sp>
      <p:sp>
        <p:nvSpPr>
          <p:cNvPr id="7" name="Footer Placeholder 3"/>
          <p:cNvSpPr>
            <a:spLocks noGrp="1"/>
          </p:cNvSpPr>
          <p:nvPr>
            <p:ph type="ftr" sz="quarter" idx="10"/>
          </p:nvPr>
        </p:nvSpPr>
        <p:spPr>
          <a:xfrm>
            <a:off x="7476325" y="6475413"/>
            <a:ext cx="1067600" cy="184666"/>
          </a:xfrm>
        </p:spPr>
        <p:txBody>
          <a:bodyPr/>
          <a:lstStyle>
            <a:lvl1pPr>
              <a:defRPr/>
            </a:lvl1pPr>
          </a:lstStyle>
          <a:p>
            <a:pPr>
              <a:defRPr/>
            </a:pPr>
            <a:r>
              <a:rPr lang="en-US" altLang="zh-CN" smtClean="0"/>
              <a:t>Lv kaiying, ZTE Corporation</a:t>
            </a:r>
            <a:endParaRPr lang="en-US" altLang="zh-CN"/>
          </a:p>
        </p:txBody>
      </p:sp>
    </p:spTree>
    <p:extLst>
      <p:ext uri="{BB962C8B-B14F-4D97-AF65-F5344CB8AC3E}">
        <p14:creationId xmlns="" xmlns:p14="http://schemas.microsoft.com/office/powerpoint/2010/main" val="22032344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a:p>
        </p:txBody>
      </p:sp>
      <p:sp>
        <p:nvSpPr>
          <p:cNvPr id="8" name="Rectangle 6"/>
          <p:cNvSpPr>
            <a:spLocks noGrp="1" noChangeArrowheads="1"/>
          </p:cNvSpPr>
          <p:nvPr>
            <p:ph type="sldNum" sz="quarter" idx="11"/>
          </p:nvPr>
        </p:nvSpPr>
        <p:spPr/>
        <p:txBody>
          <a:bodyPr/>
          <a:lstStyle>
            <a:lvl1pPr>
              <a:defRPr/>
            </a:lvl1pPr>
          </a:lstStyle>
          <a:p>
            <a:pPr>
              <a:defRPr/>
            </a:pPr>
            <a:r>
              <a:rPr lang="en-US" altLang="zh-CN" smtClean="0"/>
              <a:t>Slide </a:t>
            </a:r>
            <a:fld id="{C152D845-8E29-46A8-8C05-8CB79869CAC2}" type="slidenum">
              <a:rPr lang="en-US" altLang="zh-CN" smtClean="0"/>
              <a:pPr>
                <a:defRPr/>
              </a:pPr>
              <a:t>‹#›</a:t>
            </a:fld>
            <a:endParaRPr lang="en-US" altLang="zh-CN" dirty="0"/>
          </a:p>
        </p:txBody>
      </p:sp>
    </p:spTree>
    <p:extLst>
      <p:ext uri="{BB962C8B-B14F-4D97-AF65-F5344CB8AC3E}">
        <p14:creationId xmlns="" xmlns:p14="http://schemas.microsoft.com/office/powerpoint/2010/main" val="3826671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a:p>
        </p:txBody>
      </p:sp>
      <p:sp>
        <p:nvSpPr>
          <p:cNvPr id="4" name="Rectangle 6"/>
          <p:cNvSpPr>
            <a:spLocks noGrp="1" noChangeArrowheads="1"/>
          </p:cNvSpPr>
          <p:nvPr>
            <p:ph type="sldNum" sz="quarter" idx="11"/>
          </p:nvPr>
        </p:nvSpPr>
        <p:spPr/>
        <p:txBody>
          <a:bodyPr/>
          <a:lstStyle>
            <a:lvl1pPr>
              <a:defRPr/>
            </a:lvl1pPr>
          </a:lstStyle>
          <a:p>
            <a:pPr>
              <a:defRPr/>
            </a:pPr>
            <a:r>
              <a:rPr lang="en-US" altLang="zh-CN" smtClean="0"/>
              <a:t>Slide </a:t>
            </a:r>
            <a:fld id="{832925CC-563E-4AD4-8D5B-DF5E102EB621}" type="slidenum">
              <a:rPr lang="en-US" altLang="zh-CN" smtClean="0"/>
              <a:pPr>
                <a:defRPr/>
              </a:pPr>
              <a:t>‹#›</a:t>
            </a:fld>
            <a:endParaRPr lang="en-US" altLang="zh-CN"/>
          </a:p>
        </p:txBody>
      </p:sp>
    </p:spTree>
    <p:extLst>
      <p:ext uri="{BB962C8B-B14F-4D97-AF65-F5344CB8AC3E}">
        <p14:creationId xmlns="" xmlns:p14="http://schemas.microsoft.com/office/powerpoint/2010/main" val="1959745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dirty="0"/>
          </a:p>
        </p:txBody>
      </p:sp>
      <p:sp>
        <p:nvSpPr>
          <p:cNvPr id="3" name="Rectangle 6"/>
          <p:cNvSpPr>
            <a:spLocks noGrp="1" noChangeArrowheads="1"/>
          </p:cNvSpPr>
          <p:nvPr>
            <p:ph type="sldNum" sz="quarter" idx="11"/>
          </p:nvPr>
        </p:nvSpPr>
        <p:spPr/>
        <p:txBody>
          <a:bodyPr/>
          <a:lstStyle>
            <a:lvl1pPr>
              <a:defRPr/>
            </a:lvl1pPr>
          </a:lstStyle>
          <a:p>
            <a:pPr>
              <a:defRPr/>
            </a:pPr>
            <a:r>
              <a:rPr lang="en-US" altLang="zh-CN" smtClean="0"/>
              <a:t>Slide </a:t>
            </a:r>
            <a:fld id="{4EB806A0-571F-46D1-B9EB-76D3BBAEA866}" type="slidenum">
              <a:rPr lang="en-US" altLang="zh-CN" smtClean="0"/>
              <a:pPr>
                <a:defRPr/>
              </a:pPr>
              <a:t>‹#›</a:t>
            </a:fld>
            <a:endParaRPr lang="en-US" altLang="zh-CN" dirty="0"/>
          </a:p>
        </p:txBody>
      </p:sp>
    </p:spTree>
    <p:extLst>
      <p:ext uri="{BB962C8B-B14F-4D97-AF65-F5344CB8AC3E}">
        <p14:creationId xmlns="" xmlns:p14="http://schemas.microsoft.com/office/powerpoint/2010/main" val="665679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a:p>
        </p:txBody>
      </p:sp>
      <p:sp>
        <p:nvSpPr>
          <p:cNvPr id="6" name="Rectangle 6"/>
          <p:cNvSpPr>
            <a:spLocks noGrp="1" noChangeArrowheads="1"/>
          </p:cNvSpPr>
          <p:nvPr>
            <p:ph type="sldNum" sz="quarter" idx="11"/>
          </p:nvPr>
        </p:nvSpPr>
        <p:spPr/>
        <p:txBody>
          <a:bodyPr/>
          <a:lstStyle>
            <a:lvl1pPr>
              <a:defRPr/>
            </a:lvl1pPr>
          </a:lstStyle>
          <a:p>
            <a:pPr>
              <a:defRPr/>
            </a:pPr>
            <a:r>
              <a:rPr lang="en-US" altLang="zh-CN" smtClean="0"/>
              <a:t>Slide </a:t>
            </a:r>
            <a:fld id="{83787101-2592-4E9F-BD2F-30E1D6957A1E}" type="slidenum">
              <a:rPr lang="en-US" altLang="zh-CN" smtClean="0"/>
              <a:pPr>
                <a:defRPr/>
              </a:pPr>
              <a:t>‹#›</a:t>
            </a:fld>
            <a:endParaRPr lang="en-US" altLang="zh-CN"/>
          </a:p>
        </p:txBody>
      </p:sp>
    </p:spTree>
    <p:extLst>
      <p:ext uri="{BB962C8B-B14F-4D97-AF65-F5344CB8AC3E}">
        <p14:creationId xmlns="" xmlns:p14="http://schemas.microsoft.com/office/powerpoint/2010/main" val="3897928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ftr" sz="quarter" idx="10"/>
          </p:nvPr>
        </p:nvSpPr>
        <p:spPr/>
        <p:txBody>
          <a:bodyPr/>
          <a:lstStyle>
            <a:lvl1pPr>
              <a:defRPr/>
            </a:lvl1pPr>
          </a:lstStyle>
          <a:p>
            <a:pPr>
              <a:defRPr/>
            </a:pPr>
            <a:r>
              <a:rPr lang="en-US" altLang="zh-CN" smtClean="0"/>
              <a:t>Lv kaiying, ZTE Corporation</a:t>
            </a:r>
            <a:endParaRPr lang="en-US" altLang="zh-CN"/>
          </a:p>
        </p:txBody>
      </p:sp>
      <p:sp>
        <p:nvSpPr>
          <p:cNvPr id="6" name="Rectangle 6"/>
          <p:cNvSpPr>
            <a:spLocks noGrp="1" noChangeArrowheads="1"/>
          </p:cNvSpPr>
          <p:nvPr>
            <p:ph type="sldNum" sz="quarter" idx="11"/>
          </p:nvPr>
        </p:nvSpPr>
        <p:spPr/>
        <p:txBody>
          <a:bodyPr/>
          <a:lstStyle>
            <a:lvl1pPr>
              <a:defRPr/>
            </a:lvl1pPr>
          </a:lstStyle>
          <a:p>
            <a:pPr>
              <a:defRPr/>
            </a:pPr>
            <a:r>
              <a:rPr lang="en-US" altLang="zh-CN" smtClean="0"/>
              <a:t>Slide </a:t>
            </a:r>
            <a:fld id="{092A1D85-59AC-4BA8-A5CA-CC13B03A5A1A}" type="slidenum">
              <a:rPr lang="en-US" altLang="zh-CN" smtClean="0"/>
              <a:pPr>
                <a:defRPr/>
              </a:pPr>
              <a:t>‹#›</a:t>
            </a:fld>
            <a:endParaRPr lang="en-US" altLang="zh-CN"/>
          </a:p>
        </p:txBody>
      </p:sp>
    </p:spTree>
    <p:extLst>
      <p:ext uri="{BB962C8B-B14F-4D97-AF65-F5344CB8AC3E}">
        <p14:creationId xmlns="" xmlns:p14="http://schemas.microsoft.com/office/powerpoint/2010/main" val="2768438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dirty="0" smtClean="0"/>
          </a:p>
        </p:txBody>
      </p:sp>
      <p:sp>
        <p:nvSpPr>
          <p:cNvPr id="1029" name="Rectangle 5"/>
          <p:cNvSpPr>
            <a:spLocks noGrp="1" noChangeArrowheads="1"/>
          </p:cNvSpPr>
          <p:nvPr>
            <p:ph type="ftr" sz="quarter" idx="3"/>
          </p:nvPr>
        </p:nvSpPr>
        <p:spPr bwMode="auto">
          <a:xfrm>
            <a:off x="6663987" y="6475413"/>
            <a:ext cx="1879938"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altLang="zh-CN" dirty="0" smtClean="0"/>
              <a:t> </a:t>
            </a:r>
            <a:r>
              <a:rPr lang="en-US" altLang="zh-CN" dirty="0" err="1" smtClean="0"/>
              <a:t>Kaiying</a:t>
            </a:r>
            <a:r>
              <a:rPr lang="en-US" altLang="zh-CN" dirty="0" smtClean="0"/>
              <a:t> </a:t>
            </a:r>
            <a:r>
              <a:rPr lang="en-US" altLang="zh-CN" dirty="0" err="1" smtClean="0"/>
              <a:t>Lv</a:t>
            </a:r>
            <a:r>
              <a:rPr lang="en-US" altLang="zh-CN" dirty="0" smtClean="0"/>
              <a:t>, ZTE Corporation</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ltLang="zh-CN" smtClean="0"/>
              <a:t>Slide </a:t>
            </a:r>
            <a:fld id="{37B6A3AB-0147-49A3-849E-9D579AF0EF1D}" type="slidenum">
              <a:rPr lang="en-US" altLang="zh-CN" smtClean="0"/>
              <a:pPr>
                <a:defRPr/>
              </a:pPr>
              <a:t>‹#›</a:t>
            </a:fld>
            <a:endParaRPr lang="en-US" altLang="zh-CN"/>
          </a:p>
        </p:txBody>
      </p:sp>
      <p:sp>
        <p:nvSpPr>
          <p:cNvPr id="2" name="Rectangle 7"/>
          <p:cNvSpPr>
            <a:spLocks noChangeArrowheads="1"/>
          </p:cNvSpPr>
          <p:nvPr/>
        </p:nvSpPr>
        <p:spPr bwMode="auto">
          <a:xfrm>
            <a:off x="4932040" y="333236"/>
            <a:ext cx="3672408"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457200" lvl="4" algn="r"/>
            <a:r>
              <a:rPr lang="en-US" sz="1400" b="1" dirty="0" smtClean="0">
                <a:latin typeface="Garamond" pitchFamily="18" charset="0"/>
              </a:rPr>
              <a:t>Doc.:</a:t>
            </a:r>
            <a:r>
              <a:rPr lang="en-US" sz="1400" b="1" baseline="0" dirty="0" smtClean="0">
                <a:latin typeface="Garamond" pitchFamily="18" charset="0"/>
              </a:rPr>
              <a:t> </a:t>
            </a:r>
            <a:r>
              <a:rPr lang="en-US" sz="1400" b="1" baseline="0" dirty="0" smtClean="0">
                <a:latin typeface="Garamond" pitchFamily="18" charset="0"/>
              </a:rPr>
              <a:t>IEEE802.11-13/0517r1</a:t>
            </a:r>
            <a:endParaRPr lang="en-US" sz="1400" b="1" dirty="0">
              <a:latin typeface="Garamond" pitchFamily="18"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5" name="fc"/>
          <p:cNvSpPr txBox="1">
            <a:spLocks noChangeArrowheads="1"/>
          </p:cNvSpPr>
          <p:nvPr/>
        </p:nvSpPr>
        <p:spPr bwMode="auto">
          <a:xfrm>
            <a:off x="0" y="6642100"/>
            <a:ext cx="9144000" cy="246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endParaRPr lang="en-US" sz="1000" b="1" smtClean="0">
              <a:solidFill>
                <a:srgbClr val="3E8430"/>
              </a:solidFill>
              <a:latin typeface="arial"/>
            </a:endParaRPr>
          </a:p>
        </p:txBody>
      </p:sp>
      <p:sp>
        <p:nvSpPr>
          <p:cNvPr id="13" name="Rectangle 10"/>
          <p:cNvSpPr/>
          <p:nvPr userDrawn="1"/>
        </p:nvSpPr>
        <p:spPr>
          <a:xfrm>
            <a:off x="574193" y="271046"/>
            <a:ext cx="1045479" cy="338554"/>
          </a:xfrm>
          <a:prstGeom prst="rect">
            <a:avLst/>
          </a:prstGeom>
        </p:spPr>
        <p:txBody>
          <a:bodyPr wrap="none">
            <a:spAutoFit/>
          </a:bodyPr>
          <a:lstStyle/>
          <a:p>
            <a:pPr marL="0" lvl="0" indent="-99483" algn="l" eaLnBrk="0" hangingPunct="0"/>
            <a:r>
              <a:rPr lang="en-US" altLang="ko-KR" sz="1600" b="1" dirty="0" smtClean="0">
                <a:ea typeface="굴림" pitchFamily="34" charset="-127"/>
              </a:rPr>
              <a:t>May 2013</a:t>
            </a:r>
            <a:endParaRPr lang="en-US" altLang="ko-KR" sz="1600" b="1" dirty="0">
              <a:ea typeface="굴림" pitchFamily="34" charset="-127"/>
            </a:endParaRPr>
          </a:p>
        </p:txBody>
      </p:sp>
      <p:sp>
        <p:nvSpPr>
          <p:cNvPr id="14" name="Rectangle 5"/>
          <p:cNvSpPr txBox="1">
            <a:spLocks noChangeArrowheads="1"/>
          </p:cNvSpPr>
          <p:nvPr userDrawn="1"/>
        </p:nvSpPr>
        <p:spPr bwMode="auto">
          <a:xfrm>
            <a:off x="42206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55" r:id="rId12"/>
  </p:sldLayoutIdLst>
  <p:hf sldNum="0"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a:ea typeface="宋体" charset="-122"/>
              </a:rPr>
              <a:t>Slide </a:t>
            </a:r>
            <a:fld id="{A3683BDA-D699-4B51-AB87-C81BC9FBA4BF}" type="slidenum">
              <a:rPr lang="en-US" altLang="zh-CN">
                <a:ea typeface="宋体" charset="-122"/>
              </a:rPr>
              <a:pPr algn="ctr"/>
              <a:t>1</a:t>
            </a:fld>
            <a:endParaRPr lang="en-US" altLang="zh-CN">
              <a:ea typeface="宋体" charset="-122"/>
            </a:endParaRPr>
          </a:p>
        </p:txBody>
      </p:sp>
      <p:sp>
        <p:nvSpPr>
          <p:cNvPr id="1029" name="Rectangle 12"/>
          <p:cNvSpPr>
            <a:spLocks noChangeArrowheads="1"/>
          </p:cNvSpPr>
          <p:nvPr/>
        </p:nvSpPr>
        <p:spPr bwMode="auto">
          <a:xfrm>
            <a:off x="539750" y="2133600"/>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000" b="1">
                <a:ea typeface="宋体" charset="-122"/>
              </a:rPr>
              <a:t>Authors:</a:t>
            </a:r>
            <a:endParaRPr lang="en-US" altLang="zh-CN" sz="2000">
              <a:ea typeface="宋体" charset="-122"/>
            </a:endParaRPr>
          </a:p>
        </p:txBody>
      </p:sp>
      <p:sp>
        <p:nvSpPr>
          <p:cNvPr id="1030" name="Rectangle 2"/>
          <p:cNvSpPr>
            <a:spLocks noChangeArrowheads="1"/>
          </p:cNvSpPr>
          <p:nvPr/>
        </p:nvSpPr>
        <p:spPr bwMode="auto">
          <a:xfrm>
            <a:off x="467544" y="692696"/>
            <a:ext cx="8134672" cy="1066800"/>
          </a:xfrm>
          <a:prstGeom prst="rect">
            <a:avLst/>
          </a:prstGeom>
          <a:noFill/>
          <a:ln w="9525">
            <a:noFill/>
            <a:miter lim="800000"/>
            <a:headEnd/>
            <a:tailEnd/>
          </a:ln>
        </p:spPr>
        <p:txBody>
          <a:bodyPr lIns="92075" tIns="46038" rIns="92075" bIns="46038" anchor="ctr"/>
          <a:lstStyle/>
          <a:p>
            <a:pPr algn="ctr"/>
            <a:r>
              <a:rPr lang="en-US" altLang="zh-CN" sz="3200" b="1" dirty="0" smtClean="0">
                <a:ea typeface="宋体" charset="-122"/>
              </a:rPr>
              <a:t>Combining Process in Virtual </a:t>
            </a:r>
            <a:r>
              <a:rPr lang="de-DE" altLang="zh-CN" sz="3200" b="1" dirty="0" smtClean="0">
                <a:ea typeface="宋体" charset="-122"/>
              </a:rPr>
              <a:t>CS M</a:t>
            </a:r>
            <a:r>
              <a:rPr lang="en-US" altLang="zh-CN" sz="3200" b="1" dirty="0" err="1" smtClean="0">
                <a:ea typeface="宋体" charset="-122"/>
              </a:rPr>
              <a:t>echanism</a:t>
            </a:r>
            <a:r>
              <a:rPr lang="en-US" altLang="zh-CN" sz="3200" b="1" dirty="0" smtClean="0">
                <a:ea typeface="宋体" charset="-122"/>
              </a:rPr>
              <a:t> </a:t>
            </a:r>
            <a:r>
              <a:rPr lang="de-DE" altLang="zh-CN" sz="3200" b="1" dirty="0" smtClean="0">
                <a:ea typeface="宋体" charset="-122"/>
              </a:rPr>
              <a:t>for 802.11ah </a:t>
            </a:r>
            <a:endParaRPr lang="en-US" altLang="zh-CN" sz="3200" b="1" dirty="0">
              <a:ea typeface="宋体" charset="-122"/>
            </a:endParaRPr>
          </a:p>
        </p:txBody>
      </p:sp>
      <p:sp>
        <p:nvSpPr>
          <p:cNvPr id="1031" name="Rectangle 6"/>
          <p:cNvSpPr>
            <a:spLocks noChangeArrowheads="1"/>
          </p:cNvSpPr>
          <p:nvPr/>
        </p:nvSpPr>
        <p:spPr bwMode="auto">
          <a:xfrm>
            <a:off x="684213" y="1700213"/>
            <a:ext cx="7772400" cy="381000"/>
          </a:xfrm>
          <a:prstGeom prst="rect">
            <a:avLst/>
          </a:prstGeom>
          <a:noFill/>
          <a:ln w="9525">
            <a:noFill/>
            <a:miter lim="800000"/>
            <a:headEnd/>
            <a:tailEnd/>
          </a:ln>
        </p:spPr>
        <p:txBody>
          <a:bodyPr lIns="92075" tIns="46038" rIns="92075" bIns="46038"/>
          <a:lstStyle/>
          <a:p>
            <a:pPr marL="342900" indent="-342900" algn="ctr">
              <a:spcBef>
                <a:spcPct val="20000"/>
              </a:spcBef>
            </a:pPr>
            <a:r>
              <a:rPr lang="en-US" altLang="zh-CN" sz="2000" b="1" dirty="0">
                <a:ea typeface="宋体" charset="-122"/>
              </a:rPr>
              <a:t>Date:</a:t>
            </a:r>
            <a:r>
              <a:rPr lang="en-US" altLang="zh-CN" sz="2000" dirty="0">
                <a:ea typeface="宋体" charset="-122"/>
              </a:rPr>
              <a:t> </a:t>
            </a:r>
            <a:r>
              <a:rPr lang="en-US" altLang="zh-CN" sz="2000" dirty="0" smtClean="0">
                <a:ea typeface="宋体" charset="-122"/>
              </a:rPr>
              <a:t>2013-05-06</a:t>
            </a:r>
            <a:endParaRPr lang="en-US" altLang="zh-CN" sz="2000" dirty="0">
              <a:ea typeface="宋体" charset="-122"/>
            </a:endParaRPr>
          </a:p>
        </p:txBody>
      </p:sp>
      <p:graphicFrame>
        <p:nvGraphicFramePr>
          <p:cNvPr id="1026" name="Object 13"/>
          <p:cNvGraphicFramePr>
            <a:graphicFrameLocks noChangeAspect="1"/>
          </p:cNvGraphicFramePr>
          <p:nvPr/>
        </p:nvGraphicFramePr>
        <p:xfrm>
          <a:off x="854075" y="2622550"/>
          <a:ext cx="7570788" cy="2759075"/>
        </p:xfrm>
        <a:graphic>
          <a:graphicData uri="http://schemas.openxmlformats.org/presentationml/2006/ole">
            <p:oleObj spid="_x0000_s1026" name="Document" r:id="rId4" imgW="8752586" imgH="3207873" progId="Word.Document.8">
              <p:embed/>
            </p:oleObj>
          </a:graphicData>
        </a:graphic>
      </p:graphicFrame>
      <p:sp>
        <p:nvSpPr>
          <p:cNvPr id="8" name="页脚占位符 7"/>
          <p:cNvSpPr>
            <a:spLocks noGrp="1"/>
          </p:cNvSpPr>
          <p:nvPr>
            <p:ph type="ftr" sz="quarter" idx="10"/>
          </p:nvPr>
        </p:nvSpPr>
        <p:spPr>
          <a:xfrm>
            <a:off x="6876256" y="6453336"/>
            <a:ext cx="1702389" cy="184666"/>
          </a:xfrm>
        </p:spPr>
        <p:txBody>
          <a:bodyPr/>
          <a:lstStyle/>
          <a:p>
            <a:pPr>
              <a:defRPr/>
            </a:pPr>
            <a:r>
              <a:rPr lang="en-US" altLang="zh-CN" smtClean="0"/>
              <a:t>Lv</a:t>
            </a:r>
            <a:r>
              <a:rPr lang="en-US" altLang="zh-CN" dirty="0" smtClean="0"/>
              <a:t> </a:t>
            </a:r>
            <a:r>
              <a:rPr lang="en-US" altLang="zh-CN" dirty="0" err="1" smtClean="0"/>
              <a:t>kaiying</a:t>
            </a:r>
            <a:r>
              <a:rPr lang="en-US" altLang="zh-CN" dirty="0" smtClean="0"/>
              <a:t>, ZTE Corporation</a:t>
            </a:r>
            <a:endParaRPr lang="en-US" altLang="zh-C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r>
              <a:rPr lang="en-GB" altLang="zh-CN" dirty="0" smtClean="0">
                <a:ea typeface="宋体" charset="-122"/>
              </a:rPr>
              <a:t>References</a:t>
            </a:r>
          </a:p>
        </p:txBody>
      </p:sp>
      <p:sp>
        <p:nvSpPr>
          <p:cNvPr id="10245" name="Rectangle 3"/>
          <p:cNvSpPr>
            <a:spLocks noGrp="1" noChangeArrowheads="1"/>
          </p:cNvSpPr>
          <p:nvPr>
            <p:ph idx="1"/>
          </p:nvPr>
        </p:nvSpPr>
        <p:spPr>
          <a:xfrm>
            <a:off x="684213" y="1773238"/>
            <a:ext cx="7772400" cy="4114800"/>
          </a:xfrm>
        </p:spPr>
        <p:txBody>
          <a:bodyPr/>
          <a:lstStyle/>
          <a:p>
            <a:pPr eaLnBrk="1" hangingPunct="1"/>
            <a:endParaRPr lang="en-US" altLang="zh-CN" dirty="0" smtClean="0">
              <a:ea typeface="Gulim" pitchFamily="34" charset="-127"/>
            </a:endParaRPr>
          </a:p>
          <a:p>
            <a:pPr>
              <a:buFontTx/>
              <a:buNone/>
            </a:pPr>
            <a:r>
              <a:rPr lang="en-US" altLang="zh-CN" sz="2000" b="0" dirty="0" smtClean="0">
                <a:ea typeface="宋体" charset="-122"/>
              </a:rPr>
              <a:t>[1] IEEE Std 802.11™-2007</a:t>
            </a:r>
            <a:endParaRPr lang="pt-BR" altLang="zh-CN" sz="2000" b="0" dirty="0" smtClean="0">
              <a:ea typeface="宋体" charset="-122"/>
            </a:endParaRPr>
          </a:p>
          <a:p>
            <a:pPr>
              <a:buFontTx/>
              <a:buNone/>
            </a:pPr>
            <a:r>
              <a:rPr lang="pt-BR" altLang="zh-CN" sz="2000" b="0" dirty="0" smtClean="0">
                <a:ea typeface="宋体" charset="-122"/>
              </a:rPr>
              <a:t>[2]</a:t>
            </a:r>
            <a:r>
              <a:rPr lang="en-US" altLang="zh-CN" sz="2000" b="0" dirty="0" smtClean="0">
                <a:ea typeface="宋体" charset="-122"/>
              </a:rPr>
              <a:t> IEEE802.11-13/1137r14SFD</a:t>
            </a:r>
            <a:endParaRPr lang="pt-BR" altLang="zh-CN" sz="2000" b="0" dirty="0" smtClean="0">
              <a:ea typeface="宋体" charset="-122"/>
            </a:endParaRPr>
          </a:p>
          <a:p>
            <a:pPr>
              <a:buFontTx/>
              <a:buNone/>
            </a:pPr>
            <a:endParaRPr lang="en-US" altLang="zh-CN" dirty="0" smtClean="0">
              <a:ea typeface="宋体" charset="-122"/>
            </a:endParaRPr>
          </a:p>
          <a:p>
            <a:pPr>
              <a:buFontTx/>
              <a:buNone/>
            </a:pPr>
            <a:endParaRPr lang="en-US" altLang="zh-CN" dirty="0" smtClean="0">
              <a:ea typeface="宋体" charset="-122"/>
            </a:endParaRPr>
          </a:p>
        </p:txBody>
      </p:sp>
      <p:sp>
        <p:nvSpPr>
          <p:cNvPr id="10242" name="页脚占位符 4"/>
          <p:cNvSpPr>
            <a:spLocks noGrp="1"/>
          </p:cNvSpPr>
          <p:nvPr>
            <p:ph type="ftr" sz="quarter" idx="10"/>
          </p:nvPr>
        </p:nvSpPr>
        <p:spPr>
          <a:noFill/>
        </p:spPr>
        <p:txBody>
          <a:bodyPr/>
          <a:lstStyle/>
          <a:p>
            <a:r>
              <a:rPr lang="en-US" altLang="zh-CN" smtClean="0">
                <a:ea typeface="宋体" charset="-122"/>
              </a:rPr>
              <a:t>Lv kaiying, ZTE Corporation</a:t>
            </a:r>
          </a:p>
        </p:txBody>
      </p:sp>
      <p:sp>
        <p:nvSpPr>
          <p:cNvPr id="5"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10</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a:spLocks/>
          </p:cNvSpPr>
          <p:nvPr/>
        </p:nvSpPr>
        <p:spPr bwMode="auto">
          <a:xfrm>
            <a:off x="684213" y="2133600"/>
            <a:ext cx="7772400" cy="1470025"/>
          </a:xfrm>
          <a:prstGeom prst="rect">
            <a:avLst/>
          </a:prstGeom>
          <a:noFill/>
          <a:ln w="9525">
            <a:noFill/>
            <a:miter lim="800000"/>
            <a:headEnd/>
            <a:tailEnd/>
          </a:ln>
        </p:spPr>
        <p:txBody>
          <a:bodyPr lIns="92075" tIns="46038" rIns="92075" bIns="46038" anchor="ctr"/>
          <a:lstStyle/>
          <a:p>
            <a:pPr algn="ctr" eaLnBrk="1" hangingPunct="1"/>
            <a:r>
              <a:rPr lang="en-US" altLang="zh-CN" sz="3200" b="1" dirty="0">
                <a:solidFill>
                  <a:schemeClr val="tx2"/>
                </a:solidFill>
                <a:ea typeface="宋体" charset="-122"/>
              </a:rPr>
              <a:t>Thank you</a:t>
            </a:r>
            <a:r>
              <a:rPr lang="en-US" altLang="zh-CN" sz="3200" b="1" dirty="0" smtClean="0">
                <a:solidFill>
                  <a:schemeClr val="tx2"/>
                </a:solidFill>
                <a:ea typeface="宋体" charset="-122"/>
              </a:rPr>
              <a:t>!</a:t>
            </a:r>
          </a:p>
        </p:txBody>
      </p:sp>
      <p:sp>
        <p:nvSpPr>
          <p:cNvPr id="3" name="页脚占位符 2"/>
          <p:cNvSpPr>
            <a:spLocks noGrp="1"/>
          </p:cNvSpPr>
          <p:nvPr>
            <p:ph type="ftr" sz="quarter" idx="10"/>
          </p:nvPr>
        </p:nvSpPr>
        <p:spPr/>
        <p:txBody>
          <a:bodyPr/>
          <a:lstStyle/>
          <a:p>
            <a:pPr>
              <a:defRPr/>
            </a:pPr>
            <a:r>
              <a:rPr lang="en-US" altLang="zh-CN" smtClean="0"/>
              <a:t>Lv kaiying, ZTE Corporation</a:t>
            </a:r>
            <a:endParaRPr lang="en-US" altLang="zh-CN" dirty="0"/>
          </a:p>
        </p:txBody>
      </p:sp>
      <p:sp>
        <p:nvSpPr>
          <p:cNvPr id="4"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11</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a:ea typeface="宋体" charset="-122"/>
              </a:rPr>
              <a:t>Slide </a:t>
            </a:r>
            <a:fld id="{0AF36D55-1564-4885-9EA7-DA7640003A41}" type="slidenum">
              <a:rPr lang="en-US" altLang="zh-CN">
                <a:ea typeface="宋体" charset="-122"/>
              </a:rPr>
              <a:pPr algn="ctr"/>
              <a:t>2</a:t>
            </a:fld>
            <a:endParaRPr lang="en-US" altLang="zh-CN">
              <a:ea typeface="宋体" charset="-122"/>
            </a:endParaRPr>
          </a:p>
        </p:txBody>
      </p:sp>
      <p:sp>
        <p:nvSpPr>
          <p:cNvPr id="3076" name="Rectangle 10"/>
          <p:cNvSpPr>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a:r>
              <a:rPr lang="en-GB" altLang="zh-CN" sz="3200" b="1" dirty="0" smtClean="0"/>
              <a:t>Abstract</a:t>
            </a:r>
            <a:endParaRPr lang="en-US" altLang="zh-CN" sz="3200" b="1" dirty="0">
              <a:solidFill>
                <a:schemeClr val="tx2"/>
              </a:solidFill>
              <a:ea typeface="宋体" charset="-122"/>
            </a:endParaRPr>
          </a:p>
        </p:txBody>
      </p:sp>
      <p:sp>
        <p:nvSpPr>
          <p:cNvPr id="3077" name="Rectangle 11"/>
          <p:cNvSpPr>
            <a:spLocks noChangeArrowheads="1"/>
          </p:cNvSpPr>
          <p:nvPr/>
        </p:nvSpPr>
        <p:spPr bwMode="auto">
          <a:xfrm>
            <a:off x="683568" y="1628800"/>
            <a:ext cx="7772400" cy="4392488"/>
          </a:xfrm>
          <a:prstGeom prst="rect">
            <a:avLst/>
          </a:prstGeom>
          <a:noFill/>
          <a:ln w="9525">
            <a:noFill/>
            <a:miter lim="800000"/>
            <a:headEnd/>
            <a:tailEnd/>
          </a:ln>
        </p:spPr>
        <p:txBody>
          <a:bodyPr lIns="92075" tIns="46038" rIns="92075" bIns="46038"/>
          <a:lstStyle/>
          <a:p>
            <a:pPr marL="457200" indent="-457200"/>
            <a:endParaRPr lang="en-GB" altLang="zh-CN" sz="2400" dirty="0" smtClean="0"/>
          </a:p>
          <a:p>
            <a:r>
              <a:rPr lang="en-GB" altLang="zh-CN" sz="2400" dirty="0" smtClean="0"/>
              <a:t> </a:t>
            </a:r>
            <a:endParaRPr lang="zh-CN" altLang="zh-CN" sz="2400" dirty="0" smtClean="0"/>
          </a:p>
          <a:p>
            <a:pPr marL="342900" indent="-342900">
              <a:spcBef>
                <a:spcPct val="20000"/>
              </a:spcBef>
              <a:buFontTx/>
              <a:buChar char="•"/>
            </a:pPr>
            <a:endParaRPr lang="en-US" altLang="zh-CN" sz="2400" dirty="0">
              <a:solidFill>
                <a:srgbClr val="000000"/>
              </a:solidFill>
              <a:ea typeface="宋体" charset="-122"/>
            </a:endParaRPr>
          </a:p>
        </p:txBody>
      </p:sp>
      <p:sp>
        <p:nvSpPr>
          <p:cNvPr id="8" name="页脚占位符 7"/>
          <p:cNvSpPr>
            <a:spLocks noGrp="1"/>
          </p:cNvSpPr>
          <p:nvPr>
            <p:ph type="ftr" sz="quarter" idx="10"/>
          </p:nvPr>
        </p:nvSpPr>
        <p:spPr>
          <a:xfrm>
            <a:off x="6804248" y="6453336"/>
            <a:ext cx="1779333" cy="184666"/>
          </a:xfrm>
        </p:spPr>
        <p:txBody>
          <a:bodyPr/>
          <a:lstStyle/>
          <a:p>
            <a:pPr>
              <a:defRPr/>
            </a:pPr>
            <a:r>
              <a:rPr lang="en-US" altLang="zh-CN" smtClean="0"/>
              <a:t>Lv kaiying, ZTE Corporation</a:t>
            </a:r>
            <a:endParaRPr lang="en-US" altLang="zh-CN" dirty="0"/>
          </a:p>
        </p:txBody>
      </p:sp>
      <p:sp>
        <p:nvSpPr>
          <p:cNvPr id="9" name="矩形 8"/>
          <p:cNvSpPr/>
          <p:nvPr/>
        </p:nvSpPr>
        <p:spPr>
          <a:xfrm>
            <a:off x="827584" y="1772816"/>
            <a:ext cx="7632848" cy="1200329"/>
          </a:xfrm>
          <a:prstGeom prst="rect">
            <a:avLst/>
          </a:prstGeom>
        </p:spPr>
        <p:txBody>
          <a:bodyPr wrap="square">
            <a:spAutoFit/>
          </a:bodyPr>
          <a:lstStyle/>
          <a:p>
            <a:r>
              <a:rPr lang="en-GB" altLang="zh-CN" sz="2400" dirty="0" smtClean="0">
                <a:latin typeface="Calibri" pitchFamily="34" charset="0"/>
              </a:rPr>
              <a:t>This contribution provides specific process for combining RID and NAV in the </a:t>
            </a:r>
            <a:r>
              <a:rPr lang="en-US" altLang="zh-CN" sz="2400" dirty="0" smtClean="0">
                <a:latin typeface="Calibri" pitchFamily="34" charset="0"/>
                <a:ea typeface="宋体" charset="-122"/>
              </a:rPr>
              <a:t>virtual </a:t>
            </a:r>
            <a:r>
              <a:rPr lang="de-DE" altLang="zh-CN" sz="2400" dirty="0" smtClean="0">
                <a:latin typeface="Calibri" pitchFamily="34" charset="0"/>
                <a:ea typeface="宋体" charset="-122"/>
              </a:rPr>
              <a:t>carrier sense </a:t>
            </a:r>
            <a:r>
              <a:rPr lang="en-US" altLang="zh-CN" sz="2400" dirty="0" smtClean="0">
                <a:latin typeface="Calibri" pitchFamily="34" charset="0"/>
                <a:ea typeface="宋体" charset="-122"/>
              </a:rPr>
              <a:t>(CS)</a:t>
            </a:r>
            <a:r>
              <a:rPr lang="de-DE" altLang="zh-CN" sz="2400" dirty="0" smtClean="0">
                <a:latin typeface="Calibri" pitchFamily="34" charset="0"/>
                <a:ea typeface="宋体" charset="-122"/>
              </a:rPr>
              <a:t> </a:t>
            </a:r>
            <a:r>
              <a:rPr lang="en-US" altLang="zh-CN" sz="2400" dirty="0" smtClean="0">
                <a:latin typeface="Calibri" pitchFamily="34" charset="0"/>
                <a:ea typeface="宋体" charset="-122"/>
              </a:rPr>
              <a:t>mechanism</a:t>
            </a:r>
            <a:r>
              <a:rPr lang="en-GB" altLang="zh-CN" sz="2400" dirty="0" smtClean="0">
                <a:latin typeface="Calibri" pitchFamily="34" charset="0"/>
              </a:rPr>
              <a:t>  used for 802.11ah STAs.</a:t>
            </a:r>
            <a:endParaRPr lang="zh-CN" altLang="en-US" sz="2400" dirty="0">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页脚占位符 1"/>
          <p:cNvSpPr>
            <a:spLocks noGrp="1"/>
          </p:cNvSpPr>
          <p:nvPr>
            <p:ph type="ftr" sz="quarter" idx="10"/>
          </p:nvPr>
        </p:nvSpPr>
        <p:spPr>
          <a:noFill/>
        </p:spPr>
        <p:txBody>
          <a:bodyPr/>
          <a:lstStyle/>
          <a:p>
            <a:r>
              <a:rPr lang="en-US" altLang="zh-CN" smtClean="0">
                <a:ea typeface="宋体" charset="-122"/>
              </a:rPr>
              <a:t>Lv kaiying, ZTE Corporation</a:t>
            </a:r>
          </a:p>
        </p:txBody>
      </p:sp>
      <p:sp>
        <p:nvSpPr>
          <p:cNvPr id="4100" name="Rectangle 10"/>
          <p:cNvSpPr>
            <a:spLocks noChangeArrowheads="1"/>
          </p:cNvSpPr>
          <p:nvPr/>
        </p:nvSpPr>
        <p:spPr bwMode="auto">
          <a:xfrm>
            <a:off x="755576" y="836712"/>
            <a:ext cx="7772400" cy="720080"/>
          </a:xfrm>
          <a:prstGeom prst="rect">
            <a:avLst/>
          </a:prstGeom>
          <a:noFill/>
          <a:ln w="9525">
            <a:noFill/>
            <a:miter lim="800000"/>
            <a:headEnd/>
            <a:tailEnd/>
          </a:ln>
        </p:spPr>
        <p:txBody>
          <a:bodyPr lIns="92075" tIns="46038" rIns="92075" bIns="46038" anchor="ctr"/>
          <a:lstStyle/>
          <a:p>
            <a:pPr algn="ctr"/>
            <a:r>
              <a:rPr lang="en-US" altLang="zh-CN" sz="3200" dirty="0" smtClean="0"/>
              <a:t> Virtual CS mechanisms for 802.11ah (1/2)</a:t>
            </a:r>
            <a:endParaRPr lang="en-US" altLang="zh-CN" sz="3200" b="1" dirty="0">
              <a:ea typeface="宋体" charset="-122"/>
            </a:endParaRPr>
          </a:p>
        </p:txBody>
      </p:sp>
      <p:sp>
        <p:nvSpPr>
          <p:cNvPr id="4101" name="Rectangle 11"/>
          <p:cNvSpPr>
            <a:spLocks noChangeArrowheads="1"/>
          </p:cNvSpPr>
          <p:nvPr/>
        </p:nvSpPr>
        <p:spPr bwMode="auto">
          <a:xfrm>
            <a:off x="685800" y="1981200"/>
            <a:ext cx="7772400" cy="4040188"/>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400" dirty="0">
                <a:solidFill>
                  <a:srgbClr val="000000"/>
                </a:solidFill>
                <a:ea typeface="宋体" charset="-122"/>
              </a:rPr>
              <a:t>		</a:t>
            </a:r>
          </a:p>
        </p:txBody>
      </p:sp>
      <p:sp>
        <p:nvSpPr>
          <p:cNvPr id="6" name="Rectangle 11"/>
          <p:cNvSpPr>
            <a:spLocks noChangeArrowheads="1"/>
          </p:cNvSpPr>
          <p:nvPr/>
        </p:nvSpPr>
        <p:spPr bwMode="auto">
          <a:xfrm>
            <a:off x="467544" y="2060848"/>
            <a:ext cx="8208912" cy="4032448"/>
          </a:xfrm>
          <a:prstGeom prst="rect">
            <a:avLst/>
          </a:prstGeom>
          <a:noFill/>
          <a:ln w="9525">
            <a:noFill/>
            <a:miter lim="800000"/>
            <a:headEnd/>
            <a:tailEnd/>
          </a:ln>
        </p:spPr>
        <p:txBody>
          <a:bodyPr lIns="92075" tIns="46038" rIns="92075" bIns="46038"/>
          <a:lstStyle/>
          <a:p>
            <a:pPr marL="457200" indent="-457200">
              <a:lnSpc>
                <a:spcPct val="150000"/>
              </a:lnSpc>
              <a:buFont typeface="Arial" pitchFamily="34" charset="0"/>
              <a:buChar char="•"/>
            </a:pPr>
            <a:r>
              <a:rPr lang="en-US" altLang="zh-CN" sz="2000" b="1" dirty="0" smtClean="0">
                <a:latin typeface="Calibri" pitchFamily="34" charset="0"/>
              </a:rPr>
              <a:t>The current SFD has defined that two virtual CS mechanisms shall be provided by the MAC.</a:t>
            </a:r>
          </a:p>
          <a:p>
            <a:pPr marL="914400" lvl="1" indent="-457200">
              <a:lnSpc>
                <a:spcPct val="150000"/>
              </a:lnSpc>
              <a:buFont typeface="Times New Roman" pitchFamily="18" charset="0"/>
              <a:buChar char="−"/>
            </a:pPr>
            <a:r>
              <a:rPr lang="en-US" altLang="zh-CN" sz="2000" dirty="0" smtClean="0">
                <a:latin typeface="Calibri" pitchFamily="34" charset="0"/>
              </a:rPr>
              <a:t>The first mechanism is referred to as the NAV mechanism.</a:t>
            </a:r>
          </a:p>
          <a:p>
            <a:pPr marL="914400" lvl="1" indent="-457200">
              <a:lnSpc>
                <a:spcPct val="150000"/>
              </a:lnSpc>
              <a:buFont typeface="Times New Roman" pitchFamily="18" charset="0"/>
              <a:buChar char="−"/>
            </a:pPr>
            <a:r>
              <a:rPr lang="en-US" altLang="zh-CN" sz="2000" dirty="0" smtClean="0">
                <a:latin typeface="Calibri" pitchFamily="34" charset="0"/>
              </a:rPr>
              <a:t>The second virtual CS mechanism is referred to as the Response Indication Deferral (RID).</a:t>
            </a:r>
          </a:p>
          <a:p>
            <a:pPr marL="457200" indent="-457200">
              <a:lnSpc>
                <a:spcPct val="150000"/>
              </a:lnSpc>
              <a:buFont typeface="Arial" pitchFamily="34" charset="0"/>
              <a:buChar char="•"/>
            </a:pPr>
            <a:r>
              <a:rPr lang="en-US" altLang="zh-CN" sz="2000" b="1" dirty="0" smtClean="0">
                <a:latin typeface="Calibri" pitchFamily="34" charset="0"/>
              </a:rPr>
              <a:t>The  CS  mechanism  needs to combine  the  NAV  state,  RID  and  the  STA's  transmitter  status  with  physical  CS  to determine the busy/idle state of the medium.</a:t>
            </a:r>
          </a:p>
        </p:txBody>
      </p:sp>
      <p:sp>
        <p:nvSpPr>
          <p:cNvPr id="7"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3</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页脚占位符 1"/>
          <p:cNvSpPr>
            <a:spLocks noGrp="1"/>
          </p:cNvSpPr>
          <p:nvPr>
            <p:ph type="ftr" sz="quarter" idx="10"/>
          </p:nvPr>
        </p:nvSpPr>
        <p:spPr>
          <a:noFill/>
        </p:spPr>
        <p:txBody>
          <a:bodyPr/>
          <a:lstStyle/>
          <a:p>
            <a:r>
              <a:rPr lang="en-US" altLang="zh-CN" smtClean="0">
                <a:ea typeface="宋体" charset="-122"/>
              </a:rPr>
              <a:t>Lv kaiying, ZTE Corporation</a:t>
            </a:r>
          </a:p>
        </p:txBody>
      </p:sp>
      <p:sp>
        <p:nvSpPr>
          <p:cNvPr id="4100" name="Rectangle 10"/>
          <p:cNvSpPr>
            <a:spLocks noChangeArrowheads="1"/>
          </p:cNvSpPr>
          <p:nvPr/>
        </p:nvSpPr>
        <p:spPr bwMode="auto">
          <a:xfrm>
            <a:off x="755576" y="836712"/>
            <a:ext cx="7772400" cy="720080"/>
          </a:xfrm>
          <a:prstGeom prst="rect">
            <a:avLst/>
          </a:prstGeom>
          <a:noFill/>
          <a:ln w="9525">
            <a:noFill/>
            <a:miter lim="800000"/>
            <a:headEnd/>
            <a:tailEnd/>
          </a:ln>
        </p:spPr>
        <p:txBody>
          <a:bodyPr lIns="92075" tIns="46038" rIns="92075" bIns="46038" anchor="ctr"/>
          <a:lstStyle/>
          <a:p>
            <a:pPr algn="ctr"/>
            <a:r>
              <a:rPr lang="en-US" altLang="zh-CN" sz="3200" dirty="0" smtClean="0"/>
              <a:t>Virtual CS mechanisms for 802.11ah (2/2)</a:t>
            </a:r>
            <a:endParaRPr lang="en-US" altLang="zh-CN" sz="3200" b="1" dirty="0">
              <a:ea typeface="宋体" charset="-122"/>
            </a:endParaRPr>
          </a:p>
        </p:txBody>
      </p:sp>
      <p:sp>
        <p:nvSpPr>
          <p:cNvPr id="4101" name="Rectangle 11"/>
          <p:cNvSpPr>
            <a:spLocks noChangeArrowheads="1"/>
          </p:cNvSpPr>
          <p:nvPr/>
        </p:nvSpPr>
        <p:spPr bwMode="auto">
          <a:xfrm>
            <a:off x="685800" y="1981200"/>
            <a:ext cx="7772400" cy="4040188"/>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400" dirty="0">
                <a:solidFill>
                  <a:srgbClr val="000000"/>
                </a:solidFill>
                <a:ea typeface="宋体" charset="-122"/>
              </a:rPr>
              <a:t>		</a:t>
            </a:r>
          </a:p>
        </p:txBody>
      </p:sp>
      <p:sp>
        <p:nvSpPr>
          <p:cNvPr id="6" name="Rectangle 11"/>
          <p:cNvSpPr>
            <a:spLocks noChangeArrowheads="1"/>
          </p:cNvSpPr>
          <p:nvPr/>
        </p:nvSpPr>
        <p:spPr bwMode="auto">
          <a:xfrm>
            <a:off x="467544" y="2060848"/>
            <a:ext cx="8208912" cy="4392488"/>
          </a:xfrm>
          <a:prstGeom prst="rect">
            <a:avLst/>
          </a:prstGeom>
          <a:noFill/>
          <a:ln w="9525">
            <a:noFill/>
            <a:miter lim="800000"/>
            <a:headEnd/>
            <a:tailEnd/>
          </a:ln>
        </p:spPr>
        <p:txBody>
          <a:bodyPr lIns="92075" tIns="46038" rIns="92075" bIns="46038"/>
          <a:lstStyle/>
          <a:p>
            <a:pPr marL="457200" indent="-457200">
              <a:buFont typeface="Arial" pitchFamily="34" charset="0"/>
              <a:buChar char="•"/>
            </a:pPr>
            <a:r>
              <a:rPr lang="en-US" altLang="zh-CN" sz="2000" dirty="0" smtClean="0">
                <a:latin typeface="Calibri" pitchFamily="34" charset="0"/>
              </a:rPr>
              <a:t>RID begins immediately after the reception of a frame with RXVECTOR  parameter ACK_INDICATION that has a value of ACK or BA or Not ACK, </a:t>
            </a:r>
            <a:r>
              <a:rPr lang="en-US" altLang="zh-CN" sz="2000" dirty="0" err="1" smtClean="0">
                <a:latin typeface="Calibri" pitchFamily="34" charset="0"/>
              </a:rPr>
              <a:t>BlockAck</a:t>
            </a:r>
            <a:r>
              <a:rPr lang="en-US" altLang="zh-CN" sz="2000" dirty="0" smtClean="0">
                <a:latin typeface="Calibri" pitchFamily="34" charset="0"/>
              </a:rPr>
              <a:t> or CTS. </a:t>
            </a:r>
          </a:p>
          <a:p>
            <a:pPr marL="457200" indent="-457200">
              <a:buFont typeface="Arial" pitchFamily="34" charset="0"/>
              <a:buChar char="•"/>
            </a:pPr>
            <a:endParaRPr lang="en-US" altLang="zh-CN" sz="2000" dirty="0" smtClean="0">
              <a:latin typeface="Calibri" pitchFamily="34" charset="0"/>
            </a:endParaRPr>
          </a:p>
          <a:p>
            <a:pPr marL="457200" indent="-457200">
              <a:buFont typeface="Arial" pitchFamily="34" charset="0"/>
              <a:buChar char="•"/>
            </a:pPr>
            <a:r>
              <a:rPr lang="en-US" altLang="zh-CN" sz="2000" dirty="0" smtClean="0">
                <a:latin typeface="Calibri" pitchFamily="34" charset="0"/>
              </a:rPr>
              <a:t>A STA  that is undergoing RID shall not initiate a non-response transmission.</a:t>
            </a:r>
          </a:p>
        </p:txBody>
      </p:sp>
      <p:sp>
        <p:nvSpPr>
          <p:cNvPr id="7"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4</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页脚占位符 1"/>
          <p:cNvSpPr>
            <a:spLocks noGrp="1"/>
          </p:cNvSpPr>
          <p:nvPr>
            <p:ph type="ftr" sz="quarter" idx="10"/>
          </p:nvPr>
        </p:nvSpPr>
        <p:spPr>
          <a:noFill/>
        </p:spPr>
        <p:txBody>
          <a:bodyPr/>
          <a:lstStyle/>
          <a:p>
            <a:r>
              <a:rPr lang="en-US" altLang="zh-CN" smtClean="0">
                <a:ea typeface="宋体" charset="-122"/>
              </a:rPr>
              <a:t>Lv kaiying, ZTE Corporation</a:t>
            </a:r>
          </a:p>
        </p:txBody>
      </p:sp>
      <p:sp>
        <p:nvSpPr>
          <p:cNvPr id="4100" name="Rectangle 10"/>
          <p:cNvSpPr>
            <a:spLocks noChangeArrowheads="1"/>
          </p:cNvSpPr>
          <p:nvPr/>
        </p:nvSpPr>
        <p:spPr bwMode="auto">
          <a:xfrm>
            <a:off x="755576" y="836712"/>
            <a:ext cx="7772400" cy="720080"/>
          </a:xfrm>
          <a:prstGeom prst="rect">
            <a:avLst/>
          </a:prstGeom>
          <a:noFill/>
          <a:ln w="9525">
            <a:noFill/>
            <a:miter lim="800000"/>
            <a:headEnd/>
            <a:tailEnd/>
          </a:ln>
        </p:spPr>
        <p:txBody>
          <a:bodyPr lIns="92075" tIns="46038" rIns="92075" bIns="46038" anchor="ctr"/>
          <a:lstStyle/>
          <a:p>
            <a:pPr algn="ctr"/>
            <a:r>
              <a:rPr lang="en-US" altLang="zh-CN" sz="3200" dirty="0" smtClean="0"/>
              <a:t>Comparison of two Virtual CS mechanisms</a:t>
            </a:r>
            <a:endParaRPr lang="en-US" altLang="zh-CN" sz="3200" b="1" dirty="0">
              <a:ea typeface="宋体" charset="-122"/>
            </a:endParaRPr>
          </a:p>
        </p:txBody>
      </p:sp>
      <p:sp>
        <p:nvSpPr>
          <p:cNvPr id="4101" name="Rectangle 11"/>
          <p:cNvSpPr>
            <a:spLocks noChangeArrowheads="1"/>
          </p:cNvSpPr>
          <p:nvPr/>
        </p:nvSpPr>
        <p:spPr bwMode="auto">
          <a:xfrm>
            <a:off x="685800" y="1981200"/>
            <a:ext cx="7772400" cy="4040188"/>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400" dirty="0">
                <a:solidFill>
                  <a:srgbClr val="000000"/>
                </a:solidFill>
                <a:ea typeface="宋体" charset="-122"/>
              </a:rPr>
              <a:t>		</a:t>
            </a:r>
          </a:p>
        </p:txBody>
      </p:sp>
      <p:sp>
        <p:nvSpPr>
          <p:cNvPr id="6" name="Rectangle 11"/>
          <p:cNvSpPr>
            <a:spLocks noChangeArrowheads="1"/>
          </p:cNvSpPr>
          <p:nvPr/>
        </p:nvSpPr>
        <p:spPr bwMode="auto">
          <a:xfrm>
            <a:off x="467544" y="2060848"/>
            <a:ext cx="8208912" cy="4176464"/>
          </a:xfrm>
          <a:prstGeom prst="rect">
            <a:avLst/>
          </a:prstGeom>
          <a:noFill/>
          <a:ln w="9525">
            <a:noFill/>
            <a:miter lim="800000"/>
            <a:headEnd/>
            <a:tailEnd/>
          </a:ln>
        </p:spPr>
        <p:txBody>
          <a:bodyPr lIns="92075" tIns="46038" rIns="92075" bIns="46038">
            <a:normAutofit/>
          </a:bodyPr>
          <a:lstStyle/>
          <a:p>
            <a:pPr marL="457200" indent="-457200">
              <a:buFont typeface="Arial" pitchFamily="34" charset="0"/>
              <a:buChar char="•"/>
            </a:pPr>
            <a:r>
              <a:rPr lang="en-US" altLang="zh-CN" sz="2000" b="1" dirty="0" smtClean="0">
                <a:latin typeface="Calibri" pitchFamily="34" charset="0"/>
              </a:rPr>
              <a:t>The features of RID mechanism are:</a:t>
            </a:r>
          </a:p>
          <a:p>
            <a:pPr marL="914400" lvl="1" indent="-457200">
              <a:buFont typeface="Times New Roman" pitchFamily="18" charset="0"/>
              <a:buChar char="−"/>
            </a:pPr>
            <a:r>
              <a:rPr lang="en-US" altLang="zh-CN" sz="2000" dirty="0" smtClean="0">
                <a:latin typeface="Calibri" pitchFamily="34" charset="0"/>
              </a:rPr>
              <a:t>The value of RID is obtained based on a rough estimation. When ACK_INDICATION is Not ACK, </a:t>
            </a:r>
            <a:r>
              <a:rPr lang="en-US" altLang="zh-CN" sz="2000" dirty="0" err="1" smtClean="0">
                <a:latin typeface="Calibri" pitchFamily="34" charset="0"/>
              </a:rPr>
              <a:t>BlockAck</a:t>
            </a:r>
            <a:r>
              <a:rPr lang="en-US" altLang="zh-CN" sz="2000" dirty="0" smtClean="0">
                <a:latin typeface="Calibri" pitchFamily="34" charset="0"/>
              </a:rPr>
              <a:t> or CTS, RID continues for MAX_PPDU + ACK + 2 * SIFS or until PHY-</a:t>
            </a:r>
            <a:r>
              <a:rPr lang="en-US" altLang="zh-CN" sz="2000" dirty="0" err="1" smtClean="0">
                <a:latin typeface="Calibri" pitchFamily="34" charset="0"/>
              </a:rPr>
              <a:t>RXSTART.indication</a:t>
            </a:r>
            <a:r>
              <a:rPr lang="en-US" altLang="zh-CN" sz="2000" dirty="0" smtClean="0">
                <a:latin typeface="Calibri" pitchFamily="34" charset="0"/>
              </a:rPr>
              <a:t>, whichever comes first. </a:t>
            </a:r>
          </a:p>
          <a:p>
            <a:pPr marL="914400" lvl="1" indent="-457200">
              <a:buFont typeface="Times New Roman" pitchFamily="18" charset="0"/>
              <a:buChar char="−"/>
            </a:pPr>
            <a:r>
              <a:rPr lang="en-US" altLang="zh-CN" sz="2000" dirty="0" smtClean="0">
                <a:latin typeface="Calibri" pitchFamily="34" charset="0"/>
              </a:rPr>
              <a:t>The value of RID is always updated after the reception of a frame with RXVECTOR  parameter ACK_INDICATION.</a:t>
            </a:r>
          </a:p>
          <a:p>
            <a:pPr marL="914400" lvl="1" indent="-457200"/>
            <a:endParaRPr lang="en-US" altLang="zh-CN" sz="2000" b="1" dirty="0" smtClean="0">
              <a:latin typeface="Calibri" pitchFamily="34" charset="0"/>
            </a:endParaRPr>
          </a:p>
          <a:p>
            <a:pPr marL="457200" indent="-457200">
              <a:buFont typeface="Arial" pitchFamily="34" charset="0"/>
              <a:buChar char="•"/>
            </a:pPr>
            <a:r>
              <a:rPr lang="en-US" altLang="zh-CN" sz="2000" b="1" dirty="0" smtClean="0">
                <a:latin typeface="Calibri" pitchFamily="34" charset="0"/>
              </a:rPr>
              <a:t>The features of NAV mechanism are:</a:t>
            </a:r>
          </a:p>
          <a:p>
            <a:pPr marL="914400" lvl="1" indent="-457200">
              <a:buFont typeface="Times New Roman" pitchFamily="18" charset="0"/>
              <a:buChar char="−"/>
            </a:pPr>
            <a:r>
              <a:rPr lang="en-US" altLang="zh-CN" sz="2000" dirty="0" smtClean="0">
                <a:latin typeface="Calibri" pitchFamily="34" charset="0"/>
              </a:rPr>
              <a:t>The  value of  NAV is accurate based on the “Duration” field of the received frame.</a:t>
            </a:r>
          </a:p>
          <a:p>
            <a:pPr marL="914400" lvl="1" indent="-457200">
              <a:buFont typeface="Times New Roman" pitchFamily="18" charset="0"/>
              <a:buChar char="−"/>
            </a:pPr>
            <a:r>
              <a:rPr lang="en-US" altLang="zh-CN" sz="2000" dirty="0" smtClean="0">
                <a:latin typeface="Calibri" pitchFamily="34" charset="0"/>
              </a:rPr>
              <a:t>STAs update their NAV with the received Duration field only when the new NAV value is greater than the current NAV value.</a:t>
            </a:r>
            <a:endParaRPr lang="en-US" altLang="zh-CN" sz="2000" b="1" dirty="0" smtClean="0">
              <a:latin typeface="Calibri" pitchFamily="34" charset="0"/>
            </a:endParaRPr>
          </a:p>
        </p:txBody>
      </p:sp>
      <p:sp>
        <p:nvSpPr>
          <p:cNvPr id="7"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5</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页脚占位符 1"/>
          <p:cNvSpPr>
            <a:spLocks noGrp="1"/>
          </p:cNvSpPr>
          <p:nvPr>
            <p:ph type="ftr" sz="quarter" idx="10"/>
          </p:nvPr>
        </p:nvSpPr>
        <p:spPr>
          <a:noFill/>
        </p:spPr>
        <p:txBody>
          <a:bodyPr/>
          <a:lstStyle/>
          <a:p>
            <a:r>
              <a:rPr lang="en-US" altLang="zh-CN" smtClean="0">
                <a:ea typeface="宋体" charset="-122"/>
              </a:rPr>
              <a:t>Lv kaiying, ZTE Corporation</a:t>
            </a:r>
          </a:p>
        </p:txBody>
      </p:sp>
      <p:sp>
        <p:nvSpPr>
          <p:cNvPr id="4100" name="Rectangle 10"/>
          <p:cNvSpPr>
            <a:spLocks noChangeArrowheads="1"/>
          </p:cNvSpPr>
          <p:nvPr/>
        </p:nvSpPr>
        <p:spPr bwMode="auto">
          <a:xfrm>
            <a:off x="683568" y="908720"/>
            <a:ext cx="7772400" cy="720080"/>
          </a:xfrm>
          <a:prstGeom prst="rect">
            <a:avLst/>
          </a:prstGeom>
          <a:noFill/>
          <a:ln w="9525">
            <a:noFill/>
            <a:miter lim="800000"/>
            <a:headEnd/>
            <a:tailEnd/>
          </a:ln>
        </p:spPr>
        <p:txBody>
          <a:bodyPr lIns="92075" tIns="46038" rIns="92075" bIns="46038" anchor="ctr"/>
          <a:lstStyle/>
          <a:p>
            <a:pPr algn="ctr"/>
            <a:r>
              <a:rPr lang="en-US" altLang="zh-CN" sz="3200" b="1" dirty="0" smtClean="0">
                <a:solidFill>
                  <a:schemeClr val="tx2"/>
                </a:solidFill>
                <a:ea typeface="宋体" charset="-122"/>
              </a:rPr>
              <a:t>Issue and Solution Principle</a:t>
            </a:r>
            <a:endParaRPr lang="en-US" altLang="zh-CN" sz="3200" b="1" dirty="0">
              <a:solidFill>
                <a:schemeClr val="tx2"/>
              </a:solidFill>
              <a:ea typeface="宋体" charset="-122"/>
            </a:endParaRPr>
          </a:p>
        </p:txBody>
      </p:sp>
      <p:sp>
        <p:nvSpPr>
          <p:cNvPr id="4101" name="Rectangle 11"/>
          <p:cNvSpPr>
            <a:spLocks noChangeArrowheads="1"/>
          </p:cNvSpPr>
          <p:nvPr/>
        </p:nvSpPr>
        <p:spPr bwMode="auto">
          <a:xfrm>
            <a:off x="685800" y="1981200"/>
            <a:ext cx="7772400" cy="4040188"/>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400" dirty="0">
                <a:solidFill>
                  <a:srgbClr val="000000"/>
                </a:solidFill>
                <a:ea typeface="宋体" charset="-122"/>
              </a:rPr>
              <a:t>		</a:t>
            </a:r>
          </a:p>
        </p:txBody>
      </p:sp>
      <p:sp>
        <p:nvSpPr>
          <p:cNvPr id="6" name="Rectangle 11"/>
          <p:cNvSpPr>
            <a:spLocks noChangeArrowheads="1"/>
          </p:cNvSpPr>
          <p:nvPr/>
        </p:nvSpPr>
        <p:spPr bwMode="auto">
          <a:xfrm>
            <a:off x="539552" y="1628800"/>
            <a:ext cx="8208912" cy="4896544"/>
          </a:xfrm>
          <a:prstGeom prst="rect">
            <a:avLst/>
          </a:prstGeom>
          <a:noFill/>
          <a:ln w="9525">
            <a:noFill/>
            <a:miter lim="800000"/>
            <a:headEnd/>
            <a:tailEnd/>
          </a:ln>
        </p:spPr>
        <p:txBody>
          <a:bodyPr lIns="92075" tIns="46038" rIns="92075" bIns="46038">
            <a:normAutofit fontScale="92500" lnSpcReduction="20000"/>
          </a:bodyPr>
          <a:lstStyle/>
          <a:p>
            <a:pPr lvl="1" indent="-457200">
              <a:buFont typeface="Arial" pitchFamily="34" charset="0"/>
              <a:buChar char="•"/>
            </a:pPr>
            <a:r>
              <a:rPr lang="en-US" altLang="zh-CN" sz="2000" b="1" dirty="0" smtClean="0">
                <a:latin typeface="Calibri" pitchFamily="34" charset="0"/>
              </a:rPr>
              <a:t>The </a:t>
            </a:r>
            <a:r>
              <a:rPr lang="en-US" altLang="zh-CN" sz="2000" b="1" dirty="0" smtClean="0">
                <a:latin typeface="Calibri" pitchFamily="34" charset="0"/>
              </a:rPr>
              <a:t>STA </a:t>
            </a:r>
            <a:r>
              <a:rPr lang="en-US" altLang="zh-CN" sz="2000" b="1" dirty="0" smtClean="0">
                <a:latin typeface="Calibri" pitchFamily="34" charset="0"/>
              </a:rPr>
              <a:t>needs to combine </a:t>
            </a:r>
            <a:r>
              <a:rPr lang="en-US" altLang="zh-CN" sz="2000" b="1" dirty="0" smtClean="0">
                <a:latin typeface="Calibri" pitchFamily="34" charset="0"/>
              </a:rPr>
              <a:t>the NAV state, RID and the STA's transmitter status with physical CS to determine the busy/idle state of the </a:t>
            </a:r>
            <a:r>
              <a:rPr lang="en-US" altLang="zh-CN" sz="2000" b="1" dirty="0" smtClean="0">
                <a:latin typeface="Calibri" pitchFamily="34" charset="0"/>
              </a:rPr>
              <a:t>medium. And how </a:t>
            </a:r>
            <a:r>
              <a:rPr lang="en-US" altLang="zh-CN" sz="2000" b="1" dirty="0" smtClean="0">
                <a:latin typeface="Calibri" pitchFamily="34" charset="0"/>
              </a:rPr>
              <a:t>to perform the combining process </a:t>
            </a:r>
            <a:r>
              <a:rPr lang="en-US" altLang="zh-CN" sz="2000" b="1" dirty="0" smtClean="0">
                <a:latin typeface="Calibri" pitchFamily="34" charset="0"/>
              </a:rPr>
              <a:t>needs to be </a:t>
            </a:r>
            <a:r>
              <a:rPr lang="en-US" altLang="zh-CN" sz="2000" b="1" dirty="0" smtClean="0">
                <a:latin typeface="Calibri" pitchFamily="34" charset="0"/>
              </a:rPr>
              <a:t>specified</a:t>
            </a:r>
            <a:r>
              <a:rPr lang="en-US" altLang="zh-CN" sz="2000" b="1" dirty="0" smtClean="0">
                <a:latin typeface="Calibri" pitchFamily="34" charset="0"/>
              </a:rPr>
              <a:t>.</a:t>
            </a:r>
          </a:p>
          <a:p>
            <a:pPr lvl="1" indent="-457200">
              <a:buFont typeface="Arial" pitchFamily="34" charset="0"/>
              <a:buChar char="•"/>
            </a:pPr>
            <a:endParaRPr lang="en-US" altLang="zh-CN" sz="2000" b="1" dirty="0" smtClean="0">
              <a:latin typeface="Calibri" pitchFamily="34" charset="0"/>
            </a:endParaRPr>
          </a:p>
          <a:p>
            <a:pPr lvl="1" indent="-457200">
              <a:buFont typeface="Arial" pitchFamily="34" charset="0"/>
              <a:buChar char="•"/>
            </a:pPr>
            <a:r>
              <a:rPr lang="en-US" altLang="zh-CN" sz="2000" b="1" dirty="0" smtClean="0">
                <a:latin typeface="Calibri" pitchFamily="34" charset="0"/>
              </a:rPr>
              <a:t>As one principle for the combining process, when Duration is available in the received frame, it’s preferred to use Duration instead of RID since Duration is more accurate than RID to determine the medium state.</a:t>
            </a:r>
          </a:p>
          <a:p>
            <a:pPr lvl="2" indent="-457200">
              <a:buFont typeface="Arial" pitchFamily="34" charset="0"/>
              <a:buChar char="•"/>
            </a:pPr>
            <a:r>
              <a:rPr lang="en-US" altLang="zh-CN" sz="2000" b="1" dirty="0" smtClean="0">
                <a:latin typeface="Calibri" pitchFamily="34" charset="0"/>
              </a:rPr>
              <a:t>If a third-party STA  only obtains ACK_INDICATION</a:t>
            </a:r>
          </a:p>
          <a:p>
            <a:pPr lvl="3" indent="-457200">
              <a:buFont typeface="Times New Roman" pitchFamily="18" charset="0"/>
              <a:buChar char="−"/>
            </a:pPr>
            <a:r>
              <a:rPr lang="en-US" altLang="zh-CN" sz="2000" dirty="0" smtClean="0">
                <a:latin typeface="Calibri" pitchFamily="34" charset="0"/>
              </a:rPr>
              <a:t>the Virtual CS mechanism should be based on both NAV and RID, and</a:t>
            </a:r>
          </a:p>
          <a:p>
            <a:pPr lvl="3" indent="-457200">
              <a:buFont typeface="Times New Roman" pitchFamily="18" charset="0"/>
              <a:buChar char="−"/>
            </a:pPr>
            <a:r>
              <a:rPr lang="en-US" altLang="zh-CN" sz="2100" dirty="0" smtClean="0">
                <a:latin typeface="Calibri" pitchFamily="34" charset="0"/>
              </a:rPr>
              <a:t>the CS mechanism shall combine the conditions NAV != 0, RID != 0, STA’s transmitter status = “not transmitting” with physical CS = idle to determine the busy/idle state of the medium.</a:t>
            </a:r>
          </a:p>
          <a:p>
            <a:pPr lvl="2" indent="-457200">
              <a:buFont typeface="Arial" pitchFamily="34" charset="0"/>
              <a:buChar char="•"/>
            </a:pPr>
            <a:r>
              <a:rPr lang="en-US" altLang="zh-CN" sz="2000" b="1" dirty="0" smtClean="0">
                <a:latin typeface="Calibri" pitchFamily="34" charset="0"/>
              </a:rPr>
              <a:t>If  a third-party STA obtains both of ACK_INDICATION and Duration from a received frame,</a:t>
            </a:r>
          </a:p>
          <a:p>
            <a:pPr lvl="3" indent="-457200">
              <a:buFont typeface="Times New Roman" pitchFamily="18" charset="0"/>
              <a:buChar char="−"/>
            </a:pPr>
            <a:r>
              <a:rPr lang="en-US" altLang="zh-CN" sz="2000" dirty="0" smtClean="0">
                <a:latin typeface="Calibri" pitchFamily="34" charset="0"/>
              </a:rPr>
              <a:t>the Virtual CS mechanism should be based on NAV only, and</a:t>
            </a:r>
          </a:p>
          <a:p>
            <a:pPr lvl="3" indent="-457200">
              <a:buFont typeface="Times New Roman" pitchFamily="18" charset="0"/>
              <a:buChar char="−"/>
            </a:pPr>
            <a:r>
              <a:rPr lang="en-US" altLang="zh-CN" sz="2000" dirty="0" smtClean="0">
                <a:latin typeface="Calibri" pitchFamily="34" charset="0"/>
              </a:rPr>
              <a:t>the CS mechanism shall combine the NAV!=0 and the STA‘s transmitter status = “not transmitting” with physical CS = idle to determine the busy/idle state of the medium.</a:t>
            </a:r>
            <a:endParaRPr lang="en-US" altLang="zh-CN" sz="1600" dirty="0" smtClean="0">
              <a:latin typeface="Calibri" pitchFamily="34" charset="0"/>
            </a:endParaRPr>
          </a:p>
        </p:txBody>
      </p:sp>
      <p:sp>
        <p:nvSpPr>
          <p:cNvPr id="7"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6</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页脚占位符 1"/>
          <p:cNvSpPr>
            <a:spLocks noGrp="1"/>
          </p:cNvSpPr>
          <p:nvPr>
            <p:ph type="ftr" sz="quarter" idx="10"/>
          </p:nvPr>
        </p:nvSpPr>
        <p:spPr>
          <a:noFill/>
        </p:spPr>
        <p:txBody>
          <a:bodyPr/>
          <a:lstStyle/>
          <a:p>
            <a:r>
              <a:rPr lang="en-US" altLang="zh-CN" smtClean="0">
                <a:ea typeface="宋体" charset="-122"/>
              </a:rPr>
              <a:t>Lv kaiying, ZTE Corporation</a:t>
            </a:r>
          </a:p>
        </p:txBody>
      </p:sp>
      <p:sp>
        <p:nvSpPr>
          <p:cNvPr id="4100" name="Rectangle 10"/>
          <p:cNvSpPr>
            <a:spLocks noChangeArrowheads="1"/>
          </p:cNvSpPr>
          <p:nvPr/>
        </p:nvSpPr>
        <p:spPr bwMode="auto">
          <a:xfrm>
            <a:off x="683568" y="908720"/>
            <a:ext cx="7772400" cy="720080"/>
          </a:xfrm>
          <a:prstGeom prst="rect">
            <a:avLst/>
          </a:prstGeom>
          <a:noFill/>
          <a:ln w="9525">
            <a:noFill/>
            <a:miter lim="800000"/>
            <a:headEnd/>
            <a:tailEnd/>
          </a:ln>
        </p:spPr>
        <p:txBody>
          <a:bodyPr lIns="92075" tIns="46038" rIns="92075" bIns="46038" anchor="ctr"/>
          <a:lstStyle/>
          <a:p>
            <a:pPr algn="ctr"/>
            <a:r>
              <a:rPr lang="en-US" altLang="zh-CN" sz="3200" b="1" dirty="0" smtClean="0">
                <a:solidFill>
                  <a:schemeClr val="tx2"/>
                </a:solidFill>
                <a:ea typeface="宋体" charset="-122"/>
              </a:rPr>
              <a:t>Proposal</a:t>
            </a:r>
            <a:endParaRPr lang="en-US" altLang="zh-CN" sz="3200" b="1" dirty="0">
              <a:solidFill>
                <a:schemeClr val="tx2"/>
              </a:solidFill>
              <a:ea typeface="宋体" charset="-122"/>
            </a:endParaRPr>
          </a:p>
        </p:txBody>
      </p:sp>
      <p:sp>
        <p:nvSpPr>
          <p:cNvPr id="4101" name="Rectangle 11"/>
          <p:cNvSpPr>
            <a:spLocks noChangeArrowheads="1"/>
          </p:cNvSpPr>
          <p:nvPr/>
        </p:nvSpPr>
        <p:spPr bwMode="auto">
          <a:xfrm>
            <a:off x="685800" y="1981200"/>
            <a:ext cx="7772400" cy="4040188"/>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400" dirty="0">
                <a:solidFill>
                  <a:srgbClr val="000000"/>
                </a:solidFill>
                <a:ea typeface="宋体" charset="-122"/>
              </a:rPr>
              <a:t>		</a:t>
            </a:r>
          </a:p>
        </p:txBody>
      </p:sp>
      <p:sp>
        <p:nvSpPr>
          <p:cNvPr id="6" name="Rectangle 11"/>
          <p:cNvSpPr>
            <a:spLocks noChangeArrowheads="1"/>
          </p:cNvSpPr>
          <p:nvPr/>
        </p:nvSpPr>
        <p:spPr bwMode="auto">
          <a:xfrm>
            <a:off x="539552" y="1628800"/>
            <a:ext cx="8208912" cy="4896544"/>
          </a:xfrm>
          <a:prstGeom prst="rect">
            <a:avLst/>
          </a:prstGeom>
          <a:noFill/>
          <a:ln w="9525">
            <a:noFill/>
            <a:miter lim="800000"/>
            <a:headEnd/>
            <a:tailEnd/>
          </a:ln>
        </p:spPr>
        <p:txBody>
          <a:bodyPr lIns="92075" tIns="46038" rIns="92075" bIns="46038"/>
          <a:lstStyle/>
          <a:p>
            <a:pPr lvl="1" indent="-457200">
              <a:buFont typeface="Arial" pitchFamily="34" charset="0"/>
              <a:buChar char="•"/>
            </a:pPr>
            <a:r>
              <a:rPr lang="en-US" altLang="zh-CN" sz="2000" b="1" dirty="0" smtClean="0"/>
              <a:t>We propose an unified combining process as follows:</a:t>
            </a:r>
          </a:p>
          <a:p>
            <a:pPr lvl="2" indent="-457200">
              <a:buFont typeface="Times New Roman" pitchFamily="18" charset="0"/>
              <a:buChar char="−"/>
            </a:pPr>
            <a:r>
              <a:rPr lang="en-US" altLang="zh-CN" sz="2000" dirty="0" smtClean="0"/>
              <a:t>the Virtual CS mechanism should be based on both NAV and RID, and</a:t>
            </a:r>
          </a:p>
          <a:p>
            <a:pPr lvl="2" indent="-457200">
              <a:buFont typeface="Times New Roman" pitchFamily="18" charset="0"/>
              <a:buChar char="−"/>
            </a:pPr>
            <a:r>
              <a:rPr lang="en-US" altLang="zh-CN" sz="2000" dirty="0" smtClean="0"/>
              <a:t>If the STA obtains both ACK Indication and Duration from the single reception, the STA shall reset RID to zero.</a:t>
            </a:r>
          </a:p>
          <a:p>
            <a:pPr lvl="2" indent="-457200">
              <a:buFont typeface="Times New Roman" pitchFamily="18" charset="0"/>
              <a:buChar char="−"/>
            </a:pPr>
            <a:endParaRPr lang="en-US" altLang="zh-CN" sz="2000" dirty="0" smtClean="0"/>
          </a:p>
          <a:p>
            <a:pPr lvl="2" indent="-457200">
              <a:buFont typeface="Times New Roman" pitchFamily="18" charset="0"/>
              <a:buChar char="−"/>
            </a:pPr>
            <a:r>
              <a:rPr lang="en-US" altLang="zh-CN" sz="2000" dirty="0" smtClean="0"/>
              <a:t>The medium condition at the MAC is BUSY if PHY_CS indicates BUSY or the NAV counter has a non-zero value or the RID counter has a non-zero value or STA transmitter status is equal to “transmitting”.</a:t>
            </a:r>
          </a:p>
          <a:p>
            <a:pPr lvl="2" indent="-457200">
              <a:buFont typeface="Times New Roman" pitchFamily="18" charset="0"/>
              <a:buChar char="−"/>
            </a:pPr>
            <a:endParaRPr lang="en-US" altLang="zh-CN" sz="2000" dirty="0" smtClean="0"/>
          </a:p>
          <a:p>
            <a:pPr lvl="3" indent="-457200">
              <a:buFont typeface="Times New Roman" pitchFamily="18" charset="0"/>
              <a:buChar char="−"/>
            </a:pPr>
            <a:r>
              <a:rPr lang="en-US" altLang="zh-CN" sz="1800" dirty="0" err="1" smtClean="0"/>
              <a:t>MediumBUSY</a:t>
            </a:r>
            <a:r>
              <a:rPr lang="en-US" altLang="zh-CN" sz="1800" dirty="0" smtClean="0"/>
              <a:t>   =  (PHY_CS == BUSY) OR ( NAV != 0)  OR (RID != 0) OR (STA transmitter status == transmitting)</a:t>
            </a:r>
            <a:endParaRPr lang="en-US" altLang="zh-CN" sz="2000" dirty="0" smtClean="0"/>
          </a:p>
          <a:p>
            <a:pPr marL="457200" indent="-457200"/>
            <a:endParaRPr lang="en-US" altLang="zh-CN" sz="2000" dirty="0" smtClean="0"/>
          </a:p>
          <a:p>
            <a:pPr marL="457200" indent="-457200"/>
            <a:r>
              <a:rPr lang="en-US" altLang="zh-CN" sz="2000" dirty="0" smtClean="0"/>
              <a:t>  </a:t>
            </a:r>
          </a:p>
          <a:p>
            <a:pPr marL="457200" indent="-457200"/>
            <a:endParaRPr lang="en-US" altLang="zh-CN" sz="2000" dirty="0" smtClean="0"/>
          </a:p>
          <a:p>
            <a:pPr marL="457200" indent="-457200"/>
            <a:r>
              <a:rPr lang="en-US" altLang="zh-CN" sz="1600" dirty="0" smtClean="0"/>
              <a:t>  </a:t>
            </a:r>
          </a:p>
        </p:txBody>
      </p:sp>
      <p:sp>
        <p:nvSpPr>
          <p:cNvPr id="7"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7</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页脚占位符 1"/>
          <p:cNvSpPr>
            <a:spLocks noGrp="1"/>
          </p:cNvSpPr>
          <p:nvPr>
            <p:ph type="ftr" sz="quarter" idx="10"/>
          </p:nvPr>
        </p:nvSpPr>
        <p:spPr>
          <a:noFill/>
        </p:spPr>
        <p:txBody>
          <a:bodyPr/>
          <a:lstStyle/>
          <a:p>
            <a:r>
              <a:rPr lang="en-US" altLang="zh-CN" smtClean="0">
                <a:ea typeface="宋体" charset="-122"/>
              </a:rPr>
              <a:t>Lv kaiying, ZTE Corporation</a:t>
            </a:r>
          </a:p>
        </p:txBody>
      </p:sp>
      <p:sp>
        <p:nvSpPr>
          <p:cNvPr id="4100" name="Rectangle 10"/>
          <p:cNvSpPr>
            <a:spLocks noChangeArrowheads="1"/>
          </p:cNvSpPr>
          <p:nvPr/>
        </p:nvSpPr>
        <p:spPr bwMode="auto">
          <a:xfrm>
            <a:off x="683568" y="476672"/>
            <a:ext cx="7772400" cy="864096"/>
          </a:xfrm>
          <a:prstGeom prst="rect">
            <a:avLst/>
          </a:prstGeom>
          <a:noFill/>
          <a:ln w="9525">
            <a:noFill/>
            <a:miter lim="800000"/>
            <a:headEnd/>
            <a:tailEnd/>
          </a:ln>
        </p:spPr>
        <p:txBody>
          <a:bodyPr lIns="92075" tIns="46038" rIns="92075" bIns="46038" anchor="ctr"/>
          <a:lstStyle/>
          <a:p>
            <a:pPr algn="ctr"/>
            <a:endParaRPr lang="en-US" altLang="zh-CN" sz="3200" b="1" dirty="0" smtClean="0">
              <a:solidFill>
                <a:schemeClr val="tx2"/>
              </a:solidFill>
              <a:ea typeface="宋体" charset="-122"/>
            </a:endParaRPr>
          </a:p>
          <a:p>
            <a:pPr algn="ctr"/>
            <a:r>
              <a:rPr lang="en-US" altLang="zh-CN" sz="3200" b="1" dirty="0" smtClean="0">
                <a:solidFill>
                  <a:schemeClr val="tx2"/>
                </a:solidFill>
                <a:ea typeface="宋体" charset="-122"/>
              </a:rPr>
              <a:t>Conclusion</a:t>
            </a:r>
            <a:endParaRPr lang="en-US" altLang="zh-CN" sz="3200" b="1" dirty="0">
              <a:solidFill>
                <a:schemeClr val="tx2"/>
              </a:solidFill>
              <a:ea typeface="宋体" charset="-122"/>
            </a:endParaRPr>
          </a:p>
        </p:txBody>
      </p:sp>
      <p:sp>
        <p:nvSpPr>
          <p:cNvPr id="4101" name="Rectangle 11"/>
          <p:cNvSpPr>
            <a:spLocks noChangeArrowheads="1"/>
          </p:cNvSpPr>
          <p:nvPr/>
        </p:nvSpPr>
        <p:spPr bwMode="auto">
          <a:xfrm>
            <a:off x="685800" y="1981200"/>
            <a:ext cx="7772400" cy="4040188"/>
          </a:xfrm>
          <a:prstGeom prst="rect">
            <a:avLst/>
          </a:prstGeom>
          <a:noFill/>
          <a:ln w="9525">
            <a:noFill/>
            <a:miter lim="800000"/>
            <a:headEnd/>
            <a:tailEnd/>
          </a:ln>
        </p:spPr>
        <p:txBody>
          <a:bodyPr lIns="92075" tIns="46038" rIns="92075" bIns="46038"/>
          <a:lstStyle/>
          <a:p>
            <a:pPr marL="342900" indent="-342900">
              <a:spcBef>
                <a:spcPct val="20000"/>
              </a:spcBef>
            </a:pPr>
            <a:r>
              <a:rPr lang="en-US" altLang="zh-CN" sz="2400" dirty="0">
                <a:solidFill>
                  <a:srgbClr val="000000"/>
                </a:solidFill>
                <a:ea typeface="宋体" charset="-122"/>
              </a:rPr>
              <a:t>		</a:t>
            </a:r>
          </a:p>
        </p:txBody>
      </p:sp>
      <p:sp>
        <p:nvSpPr>
          <p:cNvPr id="6" name="Rectangle 11"/>
          <p:cNvSpPr>
            <a:spLocks noChangeArrowheads="1"/>
          </p:cNvSpPr>
          <p:nvPr/>
        </p:nvSpPr>
        <p:spPr bwMode="auto">
          <a:xfrm>
            <a:off x="539552" y="1556792"/>
            <a:ext cx="8136904" cy="4896544"/>
          </a:xfrm>
          <a:prstGeom prst="rect">
            <a:avLst/>
          </a:prstGeom>
          <a:noFill/>
          <a:ln w="9525">
            <a:noFill/>
            <a:miter lim="800000"/>
            <a:headEnd/>
            <a:tailEnd/>
          </a:ln>
        </p:spPr>
        <p:txBody>
          <a:bodyPr lIns="92075" tIns="46038" rIns="92075" bIns="46038"/>
          <a:lstStyle/>
          <a:p>
            <a:pPr lvl="1" indent="-457200">
              <a:buFont typeface="Arial" pitchFamily="34" charset="0"/>
              <a:buChar char="•"/>
            </a:pPr>
            <a:r>
              <a:rPr lang="en-US" altLang="zh-CN" sz="2000" b="1" dirty="0" smtClean="0">
                <a:latin typeface="Calibri" pitchFamily="34" charset="0"/>
              </a:rPr>
              <a:t>In this contribution, we proposed to specify how a STA combines the RID, NAV and the STA‘s transmitter status with physical CS to determine the busy/idle state of the medium with an unified combining process.                </a:t>
            </a:r>
          </a:p>
          <a:p>
            <a:pPr marL="342900" indent="-342900" eaLnBrk="1" hangingPunct="1">
              <a:spcBef>
                <a:spcPct val="20000"/>
              </a:spcBef>
            </a:pPr>
            <a:endParaRPr lang="en-US" altLang="zh-CN" sz="1800" dirty="0" smtClean="0">
              <a:solidFill>
                <a:srgbClr val="000000"/>
              </a:solidFill>
              <a:latin typeface="Calibri" pitchFamily="34" charset="0"/>
            </a:endParaRPr>
          </a:p>
        </p:txBody>
      </p:sp>
      <p:sp>
        <p:nvSpPr>
          <p:cNvPr id="7"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8</a:t>
            </a:fld>
            <a:endParaRPr lang="en-US" altLang="zh-CN" dirty="0">
              <a:ea typeface="宋体"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r>
              <a:rPr lang="en-GB" altLang="zh-CN" dirty="0" smtClean="0">
                <a:ea typeface="宋体" charset="-122"/>
              </a:rPr>
              <a:t>Straw-Poll</a:t>
            </a:r>
          </a:p>
        </p:txBody>
      </p:sp>
      <p:sp>
        <p:nvSpPr>
          <p:cNvPr id="10245" name="Rectangle 3"/>
          <p:cNvSpPr>
            <a:spLocks noGrp="1" noChangeArrowheads="1"/>
          </p:cNvSpPr>
          <p:nvPr>
            <p:ph idx="1"/>
          </p:nvPr>
        </p:nvSpPr>
        <p:spPr>
          <a:xfrm>
            <a:off x="684213" y="1773238"/>
            <a:ext cx="7772400" cy="4114800"/>
          </a:xfrm>
        </p:spPr>
        <p:txBody>
          <a:bodyPr/>
          <a:lstStyle/>
          <a:p>
            <a:pPr eaLnBrk="1" hangingPunct="1"/>
            <a:endParaRPr lang="en-US" altLang="zh-CN" dirty="0" smtClean="0">
              <a:latin typeface="Cambria" pitchFamily="18" charset="0"/>
              <a:ea typeface="Gulim" pitchFamily="34" charset="-127"/>
            </a:endParaRPr>
          </a:p>
          <a:p>
            <a:pPr indent="0">
              <a:buFontTx/>
              <a:buNone/>
            </a:pPr>
            <a:r>
              <a:rPr lang="en-US" altLang="zh-CN" sz="2000" dirty="0" smtClean="0">
                <a:latin typeface="Cambria" pitchFamily="18" charset="0"/>
                <a:ea typeface="宋体" charset="-122"/>
              </a:rPr>
              <a:t>Do you support the unified CS mechanism combing process as defined in slide 7?</a:t>
            </a:r>
          </a:p>
          <a:p>
            <a:pPr indent="0">
              <a:buFontTx/>
              <a:buNone/>
            </a:pPr>
            <a:endParaRPr lang="en-US" altLang="zh-CN" sz="2000" b="0" dirty="0" smtClean="0">
              <a:latin typeface="Cambria" pitchFamily="18" charset="0"/>
              <a:ea typeface="宋体" charset="-122"/>
            </a:endParaRPr>
          </a:p>
          <a:p>
            <a:pPr indent="0"/>
            <a:r>
              <a:rPr lang="en-US" altLang="zh-CN" sz="2000" b="0" dirty="0" smtClean="0">
                <a:latin typeface="Cambria" pitchFamily="18" charset="0"/>
                <a:ea typeface="宋体" charset="-122"/>
              </a:rPr>
              <a:t> Y</a:t>
            </a:r>
          </a:p>
          <a:p>
            <a:pPr indent="0"/>
            <a:r>
              <a:rPr lang="en-US" altLang="zh-CN" sz="2000" b="0" dirty="0" smtClean="0">
                <a:latin typeface="Cambria" pitchFamily="18" charset="0"/>
                <a:ea typeface="宋体" charset="-122"/>
              </a:rPr>
              <a:t> N</a:t>
            </a:r>
          </a:p>
          <a:p>
            <a:pPr indent="0"/>
            <a:r>
              <a:rPr lang="en-US" altLang="zh-CN" sz="2000" b="0" dirty="0" smtClean="0">
                <a:latin typeface="Cambria" pitchFamily="18" charset="0"/>
                <a:ea typeface="宋体" charset="-122"/>
              </a:rPr>
              <a:t> A</a:t>
            </a:r>
            <a:endParaRPr lang="pt-BR" altLang="zh-CN" sz="2000" b="0" dirty="0" smtClean="0">
              <a:latin typeface="Cambria" pitchFamily="18" charset="0"/>
              <a:ea typeface="宋体" charset="-122"/>
            </a:endParaRPr>
          </a:p>
          <a:p>
            <a:pPr>
              <a:buFontTx/>
              <a:buNone/>
            </a:pPr>
            <a:endParaRPr lang="en-US" altLang="zh-CN" dirty="0" smtClean="0">
              <a:latin typeface="Cambria" pitchFamily="18" charset="0"/>
              <a:ea typeface="宋体" charset="-122"/>
            </a:endParaRPr>
          </a:p>
          <a:p>
            <a:pPr>
              <a:buFontTx/>
              <a:buNone/>
            </a:pPr>
            <a:endParaRPr lang="en-US" altLang="zh-CN" dirty="0" smtClean="0">
              <a:latin typeface="Cambria" pitchFamily="18" charset="0"/>
              <a:ea typeface="宋体" charset="-122"/>
            </a:endParaRPr>
          </a:p>
        </p:txBody>
      </p:sp>
      <p:sp>
        <p:nvSpPr>
          <p:cNvPr id="10242" name="页脚占位符 4"/>
          <p:cNvSpPr>
            <a:spLocks noGrp="1"/>
          </p:cNvSpPr>
          <p:nvPr>
            <p:ph type="ftr" sz="quarter" idx="10"/>
          </p:nvPr>
        </p:nvSpPr>
        <p:spPr>
          <a:noFill/>
        </p:spPr>
        <p:txBody>
          <a:bodyPr/>
          <a:lstStyle/>
          <a:p>
            <a:r>
              <a:rPr lang="en-US" altLang="zh-CN" smtClean="0">
                <a:ea typeface="宋体" charset="-122"/>
              </a:rPr>
              <a:t>Lv kaiying, ZTE Corporation</a:t>
            </a:r>
          </a:p>
        </p:txBody>
      </p:sp>
      <p:sp>
        <p:nvSpPr>
          <p:cNvPr id="5" name="灯片编号占位符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ltLang="zh-CN" dirty="0">
                <a:ea typeface="宋体" charset="-122"/>
              </a:rPr>
              <a:t>Slide </a:t>
            </a:r>
            <a:fld id="{0AF36D55-1564-4885-9EA7-DA7640003A41}" type="slidenum">
              <a:rPr lang="en-US" altLang="zh-CN">
                <a:ea typeface="宋体" charset="-122"/>
              </a:rPr>
              <a:pPr algn="ctr"/>
              <a:t>9</a:t>
            </a:fld>
            <a:endParaRPr lang="en-US" altLang="zh-CN" dirty="0">
              <a:ea typeface="宋体"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EXTEND">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EXTEND</Template>
  <TotalTime>12338</TotalTime>
  <Words>908</Words>
  <Application>Microsoft Office PowerPoint</Application>
  <PresentationFormat>全屏显示(4:3)</PresentationFormat>
  <Paragraphs>125</Paragraphs>
  <Slides>11</Slides>
  <Notes>11</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11</vt:i4>
      </vt:variant>
    </vt:vector>
  </HeadingPairs>
  <TitlesOfParts>
    <vt:vector size="13" baseType="lpstr">
      <vt:lpstr>EXTEND</vt:lpstr>
      <vt:lpstr>Document</vt:lpstr>
      <vt:lpstr>幻灯片 1</vt:lpstr>
      <vt:lpstr>幻灯片 2</vt:lpstr>
      <vt:lpstr>幻灯片 3</vt:lpstr>
      <vt:lpstr>幻灯片 4</vt:lpstr>
      <vt:lpstr>幻灯片 5</vt:lpstr>
      <vt:lpstr>幻灯片 6</vt:lpstr>
      <vt:lpstr>幻灯片 7</vt:lpstr>
      <vt:lpstr>幻灯片 8</vt:lpstr>
      <vt:lpstr>Straw-Poll</vt:lpstr>
      <vt:lpstr>References</vt:lpstr>
      <vt:lpstr>幻灯片 11</vt:lpstr>
    </vt:vector>
  </TitlesOfParts>
  <Company>zte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user</dc:creator>
  <cp:lastModifiedBy>ZTELKY</cp:lastModifiedBy>
  <cp:revision>868</cp:revision>
  <cp:lastPrinted>1998-02-10T13:28:06Z</cp:lastPrinted>
  <dcterms:created xsi:type="dcterms:W3CDTF">2010-09-02T06:11:51Z</dcterms:created>
  <dcterms:modified xsi:type="dcterms:W3CDTF">2013-05-14T19:07:22Z</dcterms:modified>
</cp:coreProperties>
</file>