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5" r:id="rId2"/>
    <p:sldId id="296" r:id="rId3"/>
    <p:sldId id="297" r:id="rId4"/>
    <p:sldId id="302" r:id="rId5"/>
    <p:sldId id="306" r:id="rId6"/>
    <p:sldId id="313" r:id="rId7"/>
    <p:sldId id="314" r:id="rId8"/>
    <p:sldId id="315" r:id="rId9"/>
    <p:sldId id="320" r:id="rId10"/>
    <p:sldId id="323" r:id="rId11"/>
    <p:sldId id="307" r:id="rId12"/>
    <p:sldId id="308" r:id="rId13"/>
    <p:sldId id="309" r:id="rId14"/>
    <p:sldId id="310" r:id="rId15"/>
    <p:sldId id="311" r:id="rId16"/>
    <p:sldId id="312" r:id="rId17"/>
    <p:sldId id="316" r:id="rId18"/>
    <p:sldId id="319" r:id="rId19"/>
    <p:sldId id="318" r:id="rId20"/>
    <p:sldId id="322" r:id="rId21"/>
    <p:sldId id="321" r:id="rId22"/>
    <p:sldId id="305" r:id="rId23"/>
    <p:sldId id="301" r:id="rId24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3399"/>
    <a:srgbClr val="99CCFF"/>
    <a:srgbClr val="66FF99"/>
    <a:srgbClr val="FF3300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333" autoAdjust="0"/>
    <p:restoredTop sz="94659" autoAdjust="0"/>
  </p:normalViewPr>
  <p:slideViewPr>
    <p:cSldViewPr>
      <p:cViewPr varScale="1">
        <p:scale>
          <a:sx n="80" d="100"/>
          <a:sy n="80" d="100"/>
        </p:scale>
        <p:origin x="-1488" y="-9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24" y="3900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doc.: IEEE 802.11-06/1560r1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October 2006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Matthew Fischer (Broadcom)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A0327F6D-6BED-47BF-94C5-5D1FBF797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9717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doc.: IEEE 802.11-06/1560r1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October 2006</a:t>
            </a:r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</a:defRPr>
            </a:lvl5pPr>
          </a:lstStyle>
          <a:p>
            <a:pPr lvl="4">
              <a:defRPr/>
            </a:pPr>
            <a:r>
              <a:rPr lang="en-US"/>
              <a:t>Matthew Fischer (Broadcom)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FE812B79-8528-4777-A4DF-19E15476A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020047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January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Eldad Perahia (Intel)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92AC053-8BFA-4FF4-8B5A-5332AD0B1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January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Eldad Perahia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67B4FF7-C279-4157-8C3F-BBC793015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January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Eldad Perahia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2B4E0C4-469D-441A-AD53-3066FCCE1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January 2012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Eldad Perahia (Intel)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CFB57A7-45DD-4B7F-8EF5-82A19C9099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January 2012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Eldad Perahia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392058E-C99D-4C72-8EB6-4E1059F1C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January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Eldad Perahia (Intel)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4426E09-725D-4934-A96A-1F827AD02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January 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Eldad Perahia (Intel)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EAC7E0EC-48E4-4506-868C-CC003E861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January 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Eldad Perahia (Intel)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990F1EA-9367-4D96-9B34-FED93D974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January 2012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Eldad Perahia (Intel)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23ED263-403A-4F38-931E-307630065C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January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Eldad Perahia (Intel)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7E0078D-A59A-46BB-8866-5AD10ECA6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January 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Eldad Perahia (Intel)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75AD1AC-5791-4ADE-9734-2C630AD5A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3401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 dirty="0" smtClean="0">
                <a:latin typeface="Times New Roman" pitchFamily="18" charset="0"/>
              </a:defRPr>
            </a:lvl1pPr>
          </a:lstStyle>
          <a:p>
            <a:r>
              <a:rPr lang="en-US" dirty="0" smtClean="0"/>
              <a:t>January 2013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Eldad Perahia (Intel)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754EBB73-0A65-4394-9BC5-2702EDBF9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802.11-13/0514r0</a:t>
            </a:r>
            <a:endParaRPr lang="en-US" sz="1800" b="1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business-11600902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.11/dcn/13/11-13-0113-00-0wng-applications-and-requirements-for-next-generation-wlan.pptx" TargetMode="External"/><Relationship Id="rId3" Type="http://schemas.openxmlformats.org/officeDocument/2006/relationships/hyperlink" Target="https://mentor.ieee.org/802.11/dcn/13/11-13-0287-03-0wng-beyond-802-11ac-a-very-high-capacity-wlan.pptx" TargetMode="External"/><Relationship Id="rId7" Type="http://schemas.openxmlformats.org/officeDocument/2006/relationships/hyperlink" Target="https://mentor.ieee.org/802.11/dcn/13/11-13-0314-00-0wng-on-future-enhancements-to-802-11-technology.pptx" TargetMode="External"/><Relationship Id="rId2" Type="http://schemas.openxmlformats.org/officeDocument/2006/relationships/hyperlink" Target="https://mentor.ieee.org/802.11/dcn/13/11-13-0331-05-0wng-high-efficiency-wlan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3/11-13-0313-00-0wng-usage-models-for-next-generation-wi-fi.pptx" TargetMode="External"/><Relationship Id="rId5" Type="http://schemas.openxmlformats.org/officeDocument/2006/relationships/hyperlink" Target="https://mentor.ieee.org/802.11/dcn/13/11-13-0309-00-0wng-next-gen-wlan.pptx" TargetMode="External"/><Relationship Id="rId4" Type="http://schemas.openxmlformats.org/officeDocument/2006/relationships/hyperlink" Target="https://mentor.ieee.org/802.11/dcn/13/11-13-0343-00-0wng-operator-oriented-wi-fi.ppt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HEW Usage Scenarios and Applications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685800" y="16764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2013-05-13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515938" y="2390775"/>
          <a:ext cx="7502525" cy="3563938"/>
        </p:xfrm>
        <a:graphic>
          <a:graphicData uri="http://schemas.openxmlformats.org/presentationml/2006/ole">
            <p:oleObj spid="_x0000_s15377" name="Document" r:id="rId3" imgW="8238348" imgH="3920980" progId="Word.Document.8">
              <p:embed/>
            </p:oleObj>
          </a:graphicData>
        </a:graphic>
      </p:graphicFrame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 - </a:t>
            </a:r>
            <a:r>
              <a:rPr lang="en-US" dirty="0" smtClean="0">
                <a:cs typeface="Arial" pitchFamily="34" charset="0"/>
              </a:rPr>
              <a:t>Community Wi-Fi Deployment (Residential Hotspots)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Arial" pitchFamily="34" charset="0"/>
              </a:rPr>
              <a:t>User in a car stops at a red light</a:t>
            </a:r>
          </a:p>
          <a:p>
            <a:r>
              <a:rPr lang="en-US" dirty="0" smtClean="0">
                <a:cs typeface="Arial" pitchFamily="34" charset="0"/>
              </a:rPr>
              <a:t>User detects operator AP and automatically authenticates to the AP</a:t>
            </a:r>
          </a:p>
          <a:p>
            <a:r>
              <a:rPr lang="en-US" dirty="0" smtClean="0">
                <a:cs typeface="Arial" pitchFamily="34" charset="0"/>
              </a:rPr>
              <a:t>Light then changes to green and the car moves down the road to the next red  light</a:t>
            </a:r>
          </a:p>
          <a:p>
            <a:r>
              <a:rPr lang="en-US" dirty="0" smtClean="0">
                <a:cs typeface="Arial" pitchFamily="34" charset="0"/>
              </a:rPr>
              <a:t>User discovers a different operator AP, and automatically authenticates to new AP</a:t>
            </a:r>
          </a:p>
          <a:p>
            <a:r>
              <a:rPr lang="en-US" dirty="0" smtClean="0">
                <a:cs typeface="Arial" pitchFamily="34" charset="0"/>
              </a:rPr>
              <a:t>In cities with block of apartments with high density number of APs, this may cause many signaling requests as user moves near the building</a:t>
            </a:r>
            <a:endParaRPr lang="en-US" sz="1800" dirty="0" smtClean="0"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allwireusa.com/wp-content/uploads/2011/10/ro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40" y="2075832"/>
            <a:ext cx="4628211" cy="348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- Multimedia distribution at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" y="1892808"/>
            <a:ext cx="4398264" cy="4050792"/>
          </a:xfrm>
        </p:spPr>
        <p:txBody>
          <a:bodyPr/>
          <a:lstStyle/>
          <a:p>
            <a:r>
              <a:rPr lang="en-US" sz="2000" dirty="0" smtClean="0"/>
              <a:t>Robust distribution over WiFi of Broadcast channels (Cable, Satellite, IPTV)</a:t>
            </a:r>
          </a:p>
          <a:p>
            <a:pPr marL="457200" lvl="1" indent="-228600"/>
            <a:r>
              <a:rPr lang="en-US" sz="1600" dirty="0" smtClean="0"/>
              <a:t>Support of several concurrent different streams</a:t>
            </a:r>
          </a:p>
          <a:p>
            <a:pPr marL="457200" lvl="1" indent="-228600"/>
            <a:r>
              <a:rPr lang="en-US" sz="1600" dirty="0" smtClean="0"/>
              <a:t>Multicasting same content to several screens (TV Everywhere)</a:t>
            </a:r>
          </a:p>
          <a:p>
            <a:pPr marL="457200" lvl="1" indent="-228600"/>
            <a:r>
              <a:rPr lang="en-US" sz="1600" dirty="0" smtClean="0"/>
              <a:t>High reliability full home coverage</a:t>
            </a:r>
          </a:p>
          <a:p>
            <a:pPr marL="457200" lvl="1" indent="-228600"/>
            <a:r>
              <a:rPr lang="en-US" sz="1600" dirty="0" smtClean="0"/>
              <a:t>May be a complementary solution to wired technologies</a:t>
            </a:r>
          </a:p>
          <a:p>
            <a:pPr marL="457200" lvl="1" indent="-228600"/>
            <a:r>
              <a:rPr lang="en-US" sz="1600" dirty="0" smtClean="0"/>
              <a:t>Support of Linear multi-channels TV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30102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- Progressive Streaming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736" y="1572769"/>
            <a:ext cx="4398264" cy="4050792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/>
          </a:p>
          <a:p>
            <a:pPr marL="228600" indent="-228600"/>
            <a:r>
              <a:rPr lang="en-US" sz="2000" dirty="0" smtClean="0"/>
              <a:t>From the cloud &amp; between devices</a:t>
            </a:r>
          </a:p>
          <a:p>
            <a:pPr marL="228600" indent="-228600"/>
            <a:r>
              <a:rPr lang="en-US" sz="2000" dirty="0" smtClean="0"/>
              <a:t>Enable direct </a:t>
            </a:r>
            <a:r>
              <a:rPr lang="en-US" sz="2000" dirty="0"/>
              <a:t>streaming between devices</a:t>
            </a:r>
          </a:p>
          <a:p>
            <a:pPr marL="228600" indent="-228600"/>
            <a:r>
              <a:rPr lang="en-US" sz="2000" dirty="0"/>
              <a:t>Agile &amp; adaptive to varying </a:t>
            </a:r>
            <a:r>
              <a:rPr lang="en-US" sz="2000" dirty="0" smtClean="0"/>
              <a:t>radio </a:t>
            </a:r>
            <a:r>
              <a:rPr lang="en-US" sz="2000" dirty="0"/>
              <a:t>conditions</a:t>
            </a:r>
          </a:p>
          <a:p>
            <a:pPr marL="228600" indent="-228600"/>
            <a:r>
              <a:rPr lang="en-US" sz="2000" dirty="0" smtClean="0"/>
              <a:t>Guarantees SLA </a:t>
            </a:r>
            <a:r>
              <a:rPr lang="en-US" sz="2000" dirty="0"/>
              <a:t>in dense </a:t>
            </a:r>
            <a:r>
              <a:rPr lang="en-US" sz="2000" dirty="0" smtClean="0"/>
              <a:t>environments</a:t>
            </a:r>
          </a:p>
          <a:p>
            <a:pPr marL="228600" indent="-228600"/>
            <a:r>
              <a:rPr lang="en-US" sz="2000" dirty="0" smtClean="0"/>
              <a:t>Low latency, low (re-)buffering time</a:t>
            </a:r>
            <a:endParaRPr lang="en-US" sz="2000" dirty="0"/>
          </a:p>
        </p:txBody>
      </p:sp>
      <p:pic>
        <p:nvPicPr>
          <p:cNvPr id="3074" name="Picture 2" descr="http://www.zdnet.com/i/story/61/18/011367/zdnet-youtube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07" y="1922399"/>
            <a:ext cx="1924964" cy="109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2.gstatic.com/images?q=tbn:ANd9GcR3HqO9C4gWAumwrMNI8ZCECloe5EyLbYPPI8KuL2OpxnFcCf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05" y="3485705"/>
            <a:ext cx="1852266" cy="12325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2.gstatic.com/images?q=tbn:ANd9GcTP0qBJnCNZMXNY3IL0obLh8lGYwhonh5SgTnbcA0aO3R2br51BQ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26" y="1922399"/>
            <a:ext cx="1462043" cy="10951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hdwallpapersarena.com/wp-content/uploads/2012/09/hulu-logow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95" y="3087020"/>
            <a:ext cx="1741012" cy="17410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5737070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- </a:t>
            </a:r>
            <a:r>
              <a:rPr lang="en-US" u="sng" dirty="0" smtClean="0"/>
              <a:t>U</a:t>
            </a:r>
            <a:r>
              <a:rPr lang="en-US" dirty="0" smtClean="0"/>
              <a:t>ser </a:t>
            </a:r>
            <a:r>
              <a:rPr lang="en-US" u="sng" dirty="0" smtClean="0"/>
              <a:t>G</a:t>
            </a:r>
            <a:r>
              <a:rPr lang="en-US" dirty="0" smtClean="0"/>
              <a:t>enerated </a:t>
            </a:r>
            <a:r>
              <a:rPr lang="en-US" u="sng" dirty="0" smtClean="0"/>
              <a:t>C</a:t>
            </a:r>
            <a:r>
              <a:rPr lang="en-US" dirty="0" smtClean="0"/>
              <a:t>ontent (UGC)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sz="2200" b="1" dirty="0" smtClean="0"/>
              <a:t>Upload </a:t>
            </a:r>
            <a:r>
              <a:rPr lang="en-US" sz="2200" b="1" dirty="0"/>
              <a:t>&amp; </a:t>
            </a:r>
            <a:r>
              <a:rPr lang="en-US" sz="2200" b="1" dirty="0" smtClean="0"/>
              <a:t>Sharing</a:t>
            </a:r>
          </a:p>
          <a:p>
            <a:r>
              <a:rPr lang="en-US" sz="2000" dirty="0" smtClean="0"/>
              <a:t>Support of handheld devices: </a:t>
            </a:r>
          </a:p>
          <a:p>
            <a:pPr marL="457200" lvl="1" indent="-228600"/>
            <a:r>
              <a:rPr lang="en-US" sz="1600" dirty="0" smtClean="0"/>
              <a:t>Low power</a:t>
            </a:r>
          </a:p>
          <a:p>
            <a:pPr marL="457200" lvl="1" indent="-228600"/>
            <a:r>
              <a:rPr lang="en-US" sz="1600" dirty="0" smtClean="0"/>
              <a:t>Optimized wireless BW</a:t>
            </a:r>
          </a:p>
          <a:p>
            <a:r>
              <a:rPr lang="en-US" sz="2000" dirty="0" smtClean="0"/>
              <a:t>Support of new applications</a:t>
            </a:r>
          </a:p>
          <a:p>
            <a:pPr marL="457200" lvl="1" indent="-228600"/>
            <a:r>
              <a:rPr lang="en-US" sz="1600" dirty="0"/>
              <a:t>Short latency: Near real-time performance</a:t>
            </a:r>
          </a:p>
          <a:p>
            <a:pPr marL="457200" lvl="1" indent="-228600"/>
            <a:r>
              <a:rPr lang="en-US" sz="1600" dirty="0"/>
              <a:t>Real-time Sharing between devices</a:t>
            </a:r>
          </a:p>
        </p:txBody>
      </p:sp>
      <p:pic>
        <p:nvPicPr>
          <p:cNvPr id="4098" name="Picture 2" descr="http://news.bbcimg.co.uk/media/images/49604000/jpg/_49604505_apcrowdsydne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811" y="1865058"/>
            <a:ext cx="3885748" cy="21857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5460" y="4105656"/>
            <a:ext cx="3943387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>
                <a:hlinkClick r:id="rId3"/>
              </a:rPr>
              <a:t>http://www.bbc.co.uk/news/business-11600902</a:t>
            </a:r>
            <a:endParaRPr lang="en-US" sz="12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3596909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– Interactive Multimedia &amp; Gaming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361688"/>
          </a:xfrm>
        </p:spPr>
        <p:txBody>
          <a:bodyPr/>
          <a:lstStyle/>
          <a:p>
            <a:pPr marL="0" lvl="1" indent="0">
              <a:buNone/>
            </a:pPr>
            <a:endParaRPr lang="en-US" dirty="0" smtClean="0"/>
          </a:p>
          <a:p>
            <a:r>
              <a:rPr lang="en-US" sz="1800" dirty="0" smtClean="0"/>
              <a:t>Short distance</a:t>
            </a:r>
          </a:p>
          <a:p>
            <a:r>
              <a:rPr lang="en-US" sz="1800" dirty="0" smtClean="0"/>
              <a:t>Low latency</a:t>
            </a:r>
          </a:p>
          <a:p>
            <a:r>
              <a:rPr lang="en-US" sz="1800" dirty="0" smtClean="0"/>
              <a:t>High resolution and frame rate resulting high bitrate</a:t>
            </a:r>
          </a:p>
          <a:p>
            <a:r>
              <a:rPr lang="en-US" sz="1800" dirty="0" smtClean="0"/>
              <a:t>Bi-directional traffic (non symmetrical)</a:t>
            </a:r>
          </a:p>
          <a:p>
            <a:r>
              <a:rPr lang="en-US" sz="1800" dirty="0" smtClean="0"/>
              <a:t>Operation in dense environment, multiple links in parallel</a:t>
            </a:r>
          </a:p>
          <a:p>
            <a:r>
              <a:rPr lang="en-US" sz="1800" dirty="0" smtClean="0"/>
              <a:t>Low power</a:t>
            </a:r>
            <a:endParaRPr lang="en-US" sz="1800" dirty="0"/>
          </a:p>
        </p:txBody>
      </p:sp>
      <p:pic>
        <p:nvPicPr>
          <p:cNvPr id="5" name="Picture 2" descr="http://cdn.gamerant.com/wp-content/uploads/apple-tv-ipad-2-air-mirroring-touch-grind-bm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36" y="2312669"/>
            <a:ext cx="4001092" cy="271653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3455234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Consumer - Real-time Video Analytics &amp; Augmented Reality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34312"/>
            <a:ext cx="4038600" cy="4361688"/>
          </a:xfrm>
        </p:spPr>
        <p:txBody>
          <a:bodyPr/>
          <a:lstStyle/>
          <a:p>
            <a:endParaRPr lang="en-US" sz="1800" dirty="0" smtClean="0"/>
          </a:p>
          <a:p>
            <a:r>
              <a:rPr lang="en-US" sz="1800" dirty="0" smtClean="0"/>
              <a:t>Use of a mobile camera for recognizing and analyzing the environment for meaningful information to the user</a:t>
            </a:r>
          </a:p>
          <a:p>
            <a:r>
              <a:rPr lang="en-US" sz="1800" dirty="0" smtClean="0"/>
              <a:t>Short round-trip cycling for receiving the information</a:t>
            </a:r>
          </a:p>
          <a:p>
            <a:r>
              <a:rPr lang="en-US" sz="1800" dirty="0" smtClean="0"/>
              <a:t>Conservation of the BW thru pre-processing of the visual information in the mobile device</a:t>
            </a:r>
          </a:p>
          <a:p>
            <a:r>
              <a:rPr lang="en-US" sz="1800" dirty="0" smtClean="0"/>
              <a:t>Setting SLA parameters for critical missions, as in driving</a:t>
            </a:r>
            <a:endParaRPr lang="en-US" sz="1800" dirty="0"/>
          </a:p>
        </p:txBody>
      </p:sp>
      <p:pic>
        <p:nvPicPr>
          <p:cNvPr id="2052" name="Picture 4" descr="http://cdn.thetechjournal.com/wp-content/uploads/images/1205/1336676458-pioneer-gps-image-credit-engadget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66" y="2060447"/>
            <a:ext cx="4474234" cy="23713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3793961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Consumer - wearable devices</a:t>
            </a:r>
            <a:endParaRPr lang="en-US" dirty="0"/>
          </a:p>
        </p:txBody>
      </p:sp>
      <p:pic>
        <p:nvPicPr>
          <p:cNvPr id="3074" name="Picture 2" descr="http://www.designbuzz.com/wp-content/uploads/2012/07/samsung-nerve-wearable-communication-device-1_DRbvd_187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28" y="1798321"/>
            <a:ext cx="4360995" cy="2117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tatic.guim.co.uk/sys-images/Guardian/Pix/pictures/2012/7/18/1342629671354/Google-Glass-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966" y="3915386"/>
            <a:ext cx="3761358" cy="22568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" y="1600200"/>
            <a:ext cx="4471416" cy="4525963"/>
          </a:xfrm>
        </p:spPr>
        <p:txBody>
          <a:bodyPr/>
          <a:lstStyle/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Secure</a:t>
            </a:r>
          </a:p>
          <a:p>
            <a:r>
              <a:rPr lang="en-US" sz="1800" dirty="0" smtClean="0"/>
              <a:t>Short range</a:t>
            </a:r>
          </a:p>
          <a:p>
            <a:r>
              <a:rPr lang="en-US" sz="1800" dirty="0" smtClean="0"/>
              <a:t>Low power</a:t>
            </a:r>
          </a:p>
          <a:p>
            <a:r>
              <a:rPr lang="en-US" sz="1800" dirty="0" smtClean="0"/>
              <a:t>Ability to work in crowded environment</a:t>
            </a:r>
          </a:p>
          <a:p>
            <a:r>
              <a:rPr lang="en-US" sz="1800" dirty="0" smtClean="0"/>
              <a:t>Resource sharing (computing)</a:t>
            </a:r>
            <a:endParaRPr lang="en-US" sz="18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033217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2 Device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Autonomous Discovery</a:t>
            </a:r>
          </a:p>
          <a:p>
            <a:r>
              <a:rPr lang="en-US" sz="2000" dirty="0" smtClean="0"/>
              <a:t>Low power, low latency autonomous discovery of near-by users, devices and services</a:t>
            </a:r>
          </a:p>
          <a:p>
            <a:r>
              <a:rPr lang="en-US" sz="2000" dirty="0" smtClean="0"/>
              <a:t>Secured auto-login</a:t>
            </a:r>
          </a:p>
          <a:p>
            <a:pPr marL="0" indent="0">
              <a:buNone/>
            </a:pPr>
            <a:r>
              <a:rPr lang="en-US" sz="2400" b="1" dirty="0" smtClean="0"/>
              <a:t>Additional Applications</a:t>
            </a:r>
            <a:endParaRPr lang="en-US" sz="2400" b="1" dirty="0"/>
          </a:p>
          <a:p>
            <a:r>
              <a:rPr lang="en-US" sz="2000" dirty="0" smtClean="0"/>
              <a:t>Remote control</a:t>
            </a:r>
          </a:p>
          <a:p>
            <a:r>
              <a:rPr lang="en-US" sz="2000" dirty="0" smtClean="0"/>
              <a:t>Smart home</a:t>
            </a:r>
          </a:p>
          <a:p>
            <a:r>
              <a:rPr lang="en-US" sz="2000" dirty="0" smtClean="0"/>
              <a:t>Internet of Things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5152171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Shopping Mall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Internet access</a:t>
            </a:r>
          </a:p>
          <a:p>
            <a:r>
              <a:rPr lang="en-US" dirty="0" smtClean="0"/>
              <a:t>Push, data download (coupons)</a:t>
            </a:r>
          </a:p>
          <a:p>
            <a:r>
              <a:rPr lang="en-US" dirty="0" smtClean="0"/>
              <a:t>Indoor location</a:t>
            </a:r>
          </a:p>
          <a:p>
            <a:r>
              <a:rPr lang="en-US" dirty="0" smtClean="0"/>
              <a:t>Cellular offload</a:t>
            </a:r>
          </a:p>
          <a:p>
            <a:r>
              <a:rPr lang="en-US" dirty="0" smtClean="0"/>
              <a:t>Multicast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34818" name="Picture 2" descr="C:\work\80211\HEW SG\internal\Eaton_Centre_HDR_sty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0"/>
            <a:ext cx="4226644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11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6863" y="2330232"/>
            <a:ext cx="3462337" cy="163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85800" y="68580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e-Education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52400" y="1447800"/>
            <a:ext cx="5562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dirty="0" smtClean="0"/>
              <a:t>Scenario Characteristics:</a:t>
            </a:r>
          </a:p>
          <a:p>
            <a:pPr lvl="1"/>
            <a:r>
              <a:rPr lang="en-US" sz="1400" dirty="0" smtClean="0"/>
              <a:t>Dense STAs (40~60 STAs) in one classroom with one AP</a:t>
            </a:r>
          </a:p>
          <a:p>
            <a:pPr lvl="1"/>
            <a:r>
              <a:rPr lang="en-US" sz="1400" dirty="0" smtClean="0"/>
              <a:t>20~30 classrooms in one typical school building (3~6 floors)</a:t>
            </a:r>
          </a:p>
          <a:p>
            <a:pPr lvl="1"/>
            <a:r>
              <a:rPr lang="en-US" sz="1400" dirty="0" smtClean="0"/>
              <a:t>Thus, nearby 1,000 STAs with 20~30 APs within a building space.</a:t>
            </a:r>
          </a:p>
        </p:txBody>
      </p:sp>
      <p:sp>
        <p:nvSpPr>
          <p:cNvPr id="10" name="Content Placeholder 25"/>
          <p:cNvSpPr txBox="1">
            <a:spLocks/>
          </p:cNvSpPr>
          <p:nvPr/>
        </p:nvSpPr>
        <p:spPr>
          <a:xfrm>
            <a:off x="152400" y="2895600"/>
            <a:ext cx="8534400" cy="3505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  education applications: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Video streaming among teacher and students;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Teachers/Students  demonstrate theirs desktop to others;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File transfer and sharing;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4+ subgroup in one classroom with multicasting traffic for screen sharing or video;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Throughput Requirement: longtime/stable throughput in one classroom &gt;= 20 Mbps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Challenges and Issues: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Fast Connection: Very long STAs registering time (1~5 minutes) delay the start of a class;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Interference Control and Delay Optimization: </a:t>
            </a:r>
          </a:p>
          <a:p>
            <a:pPr marL="108585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Annoying lag in screen sharing, video streaming and command response (sometimes it is longer than 20 seconds)</a:t>
            </a:r>
          </a:p>
          <a:p>
            <a:pPr marL="1085850" marR="0" lvl="2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Very low bandwidth for e-homework submission in the same period.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altLang="zh-CN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" name="Picture 1175" descr="classmate p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263432"/>
            <a:ext cx="1828800" cy="1371600"/>
          </a:xfrm>
          <a:prstGeom prst="rect">
            <a:avLst/>
          </a:prstGeom>
          <a:noFill/>
        </p:spPr>
      </p:pic>
      <p:pic>
        <p:nvPicPr>
          <p:cNvPr id="12" name="Picture 1178" descr="http://img2.zol.com.cn/product/15_240x180/443/cejg65HF9tRB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1873032"/>
            <a:ext cx="1295400" cy="971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This presentation provides new or enhanced applications and usage scenarios for consideration in the development of requirements in HEW SG.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dirty="0" smtClean="0"/>
              <a:t>Residential Wi-Fi: Dense Apartment and Condominium Buildings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001000" cy="4648200"/>
          </a:xfrm>
        </p:spPr>
        <p:txBody>
          <a:bodyPr/>
          <a:lstStyle/>
          <a:p>
            <a:r>
              <a:rPr lang="en-US" sz="1800" dirty="0" smtClean="0"/>
              <a:t>Building automation and connectivity</a:t>
            </a:r>
          </a:p>
          <a:p>
            <a:pPr lvl="1"/>
            <a:r>
              <a:rPr lang="en-US" sz="1800" dirty="0" smtClean="0"/>
              <a:t>Wireless Sensors</a:t>
            </a:r>
          </a:p>
          <a:p>
            <a:pPr lvl="2"/>
            <a:r>
              <a:rPr lang="en-US" dirty="0" smtClean="0"/>
              <a:t>Security: </a:t>
            </a:r>
          </a:p>
          <a:p>
            <a:pPr lvl="3"/>
            <a:r>
              <a:rPr lang="en-US" sz="1800" dirty="0" smtClean="0"/>
              <a:t>shared </a:t>
            </a:r>
            <a:r>
              <a:rPr lang="en-US" sz="1800" dirty="0"/>
              <a:t>common area </a:t>
            </a:r>
            <a:r>
              <a:rPr lang="en-US" sz="1800" dirty="0" smtClean="0"/>
              <a:t>video</a:t>
            </a:r>
          </a:p>
          <a:p>
            <a:pPr lvl="3"/>
            <a:r>
              <a:rPr lang="en-US" sz="1800" dirty="0" smtClean="0"/>
              <a:t> </a:t>
            </a:r>
            <a:r>
              <a:rPr lang="en-US" sz="1800" dirty="0"/>
              <a:t>private in room video – intuition sensor monitor</a:t>
            </a:r>
          </a:p>
          <a:p>
            <a:pPr lvl="2"/>
            <a:r>
              <a:rPr lang="en-US" dirty="0" smtClean="0"/>
              <a:t>Heating </a:t>
            </a:r>
            <a:r>
              <a:rPr lang="en-US" dirty="0"/>
              <a:t>and cooling control and complex heating/cooling </a:t>
            </a:r>
            <a:r>
              <a:rPr lang="en-US" dirty="0" smtClean="0"/>
              <a:t>balancing</a:t>
            </a:r>
          </a:p>
          <a:p>
            <a:pPr lvl="2"/>
            <a:r>
              <a:rPr lang="en-US" dirty="0" smtClean="0"/>
              <a:t>Utilities Monitoring – Water/Gas/Electric/</a:t>
            </a:r>
            <a:r>
              <a:rPr lang="en-US" dirty="0" err="1" smtClean="0"/>
              <a:t>etc</a:t>
            </a:r>
            <a:r>
              <a:rPr lang="en-US" dirty="0" smtClean="0"/>
              <a:t>, Both Private and Building</a:t>
            </a:r>
          </a:p>
          <a:p>
            <a:pPr lvl="2"/>
            <a:r>
              <a:rPr lang="en-US" dirty="0" smtClean="0"/>
              <a:t>Waste </a:t>
            </a:r>
            <a:r>
              <a:rPr lang="en-US" dirty="0"/>
              <a:t>management systems – waste shoots – selection of </a:t>
            </a:r>
            <a:r>
              <a:rPr lang="en-US" dirty="0" smtClean="0"/>
              <a:t>recycle/compost/waste</a:t>
            </a:r>
          </a:p>
          <a:p>
            <a:pPr lvl="1"/>
            <a:r>
              <a:rPr lang="en-US" sz="1800" dirty="0" smtClean="0"/>
              <a:t>Private and shared common appliance </a:t>
            </a:r>
            <a:r>
              <a:rPr lang="en-US" sz="1800" dirty="0"/>
              <a:t>monitoring and </a:t>
            </a:r>
            <a:r>
              <a:rPr lang="en-US" sz="1800" dirty="0" smtClean="0"/>
              <a:t>automation</a:t>
            </a:r>
          </a:p>
          <a:p>
            <a:pPr lvl="1"/>
            <a:r>
              <a:rPr lang="en-US" sz="1800" dirty="0" smtClean="0"/>
              <a:t>Lighting </a:t>
            </a:r>
            <a:r>
              <a:rPr lang="en-US" sz="1800" dirty="0"/>
              <a:t>control and entry access (electronic doors</a:t>
            </a:r>
            <a:r>
              <a:rPr lang="en-US" sz="1800" dirty="0" smtClean="0"/>
              <a:t>)</a:t>
            </a:r>
            <a:endParaRPr lang="en-US" sz="1800" dirty="0"/>
          </a:p>
          <a:p>
            <a:r>
              <a:rPr lang="en-US" sz="1800" dirty="0"/>
              <a:t>High density device control while servicing Wi-Fi connectivity and cellular </a:t>
            </a:r>
            <a:r>
              <a:rPr lang="en-US" sz="1800" dirty="0" smtClean="0"/>
              <a:t>offload</a:t>
            </a:r>
            <a:endParaRPr lang="en-US" sz="1800" dirty="0"/>
          </a:p>
          <a:p>
            <a:r>
              <a:rPr lang="en-US" sz="1800" dirty="0" smtClean="0"/>
              <a:t>Video </a:t>
            </a:r>
            <a:r>
              <a:rPr lang="en-US" sz="1800" dirty="0"/>
              <a:t>streaming in common areas and buildings</a:t>
            </a:r>
          </a:p>
          <a:p>
            <a:r>
              <a:rPr lang="en-US" sz="1800" dirty="0"/>
              <a:t>Normal </a:t>
            </a:r>
            <a:r>
              <a:rPr lang="en-US" sz="1800" dirty="0" smtClean="0"/>
              <a:t>connectivity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2693" y="1543494"/>
            <a:ext cx="2495107" cy="165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315200" y="3200400"/>
            <a:ext cx="149111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www.restainohomes.com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27350344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685800"/>
            <a:ext cx="8534400" cy="457200"/>
          </a:xfrm>
        </p:spPr>
        <p:txBody>
          <a:bodyPr/>
          <a:lstStyle/>
          <a:p>
            <a:pPr algn="ctr"/>
            <a:r>
              <a:rPr lang="en-US" sz="2400" dirty="0" smtClean="0"/>
              <a:t>Seamless Wi-Fi Connectivity in Public Transportation</a:t>
            </a:r>
            <a:endParaRPr lang="en-US" sz="24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200400"/>
            <a:ext cx="2495107" cy="1676400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57200" y="1435099"/>
            <a:ext cx="8305800" cy="1917701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Ubiquity </a:t>
            </a:r>
            <a:r>
              <a:rPr lang="en-US" sz="1600" dirty="0"/>
              <a:t>of  low power computing </a:t>
            </a:r>
            <a:r>
              <a:rPr lang="en-US" sz="1600" dirty="0" smtClean="0"/>
              <a:t>devices available to </a:t>
            </a:r>
            <a:r>
              <a:rPr lang="en-US" sz="1600" dirty="0"/>
              <a:t>commuters who spends hours on public </a:t>
            </a:r>
            <a:r>
              <a:rPr lang="en-US" sz="1600" dirty="0" smtClean="0"/>
              <a:t>transportation demands for Wi-Fi deployment not only on subway stations (as deployed already across the world), but also inside trains and upon transfer to another transportation service.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Dense and efficient Wi-Fi deployment would allow seamless connectivity to commuters who hop off subway train on major stations to transfer to road buses and street cars that also offer Wi-Fi connectivity.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4426E09-725D-4934-A96A-1F827AD02F1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2" name="Content Placeholder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0" y="4089850"/>
            <a:ext cx="2209800" cy="173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Content Placeholder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8248" y="3951350"/>
            <a:ext cx="2420707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581400" y="4876800"/>
            <a:ext cx="25957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http://www.urbanrail.net/as/jp/kobe/kobe.htm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6800" y="5828227"/>
            <a:ext cx="1194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</a:t>
            </a:r>
            <a:r>
              <a:rPr lang="en-US" sz="1000" dirty="0"/>
              <a:t>://www.tc.gc.ca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34460" y="6035414"/>
            <a:ext cx="123783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metro-cincinnati.org</a:t>
            </a:r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340110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19" name="Bent Arrow 18"/>
          <p:cNvSpPr/>
          <p:nvPr/>
        </p:nvSpPr>
        <p:spPr bwMode="auto">
          <a:xfrm rot="5400000">
            <a:off x="6156005" y="3309938"/>
            <a:ext cx="585216" cy="542924"/>
          </a:xfrm>
          <a:prstGeom prst="bentArrow">
            <a:avLst>
              <a:gd name="adj1" fmla="val 25000"/>
              <a:gd name="adj2" fmla="val 26478"/>
              <a:gd name="adj3" fmla="val 25000"/>
              <a:gd name="adj4" fmla="val 61491"/>
            </a:avLst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Bent Arrow 19"/>
          <p:cNvSpPr/>
          <p:nvPr/>
        </p:nvSpPr>
        <p:spPr bwMode="auto">
          <a:xfrm>
            <a:off x="2874454" y="3305927"/>
            <a:ext cx="585216" cy="542924"/>
          </a:xfrm>
          <a:prstGeom prst="bentArrow">
            <a:avLst>
              <a:gd name="adj1" fmla="val 25000"/>
              <a:gd name="adj2" fmla="val 26478"/>
              <a:gd name="adj3" fmla="val 25000"/>
              <a:gd name="adj4" fmla="val 61491"/>
            </a:avLst>
          </a:prstGeom>
          <a:solidFill>
            <a:schemeClr val="tx2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1419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 the usage scenarios and applications</a:t>
            </a:r>
          </a:p>
          <a:p>
            <a:r>
              <a:rPr lang="en-US" dirty="0" smtClean="0"/>
              <a:t>Request input from WFA</a:t>
            </a:r>
          </a:p>
          <a:p>
            <a:r>
              <a:rPr lang="en-US" dirty="0" smtClean="0"/>
              <a:t>Translate these into requirements that can be captured in the PAR and 5 C’s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/>
          <a:lstStyle/>
          <a:p>
            <a:r>
              <a:rPr lang="en-US" sz="2000" dirty="0" smtClean="0">
                <a:hlinkClick r:id="rId2"/>
              </a:rPr>
              <a:t>https://mentor.ieee.org/802.11/dcn/13/11-13-0331-05-0wng-high-efficiency-wlan.ppt</a:t>
            </a: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https://mentor.ieee.org/802.11/dcn/13/11-13-0287-03-0wng-beyond-802-11ac-a-very-high-capacity-wlan.pptx</a:t>
            </a:r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https://mentor.ieee.org/802.11/dcn/13/11-13-0343-00-0wng-operator-oriented-wi-fi.pptx</a:t>
            </a:r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https://mentor.ieee.org/802.11/dcn/13/11-13-0309-00-0wng-next-gen-wlan.pptx</a:t>
            </a:r>
            <a:endParaRPr lang="en-US" sz="2000" dirty="0" smtClean="0"/>
          </a:p>
          <a:p>
            <a:r>
              <a:rPr lang="en-US" sz="2000" dirty="0" smtClean="0">
                <a:hlinkClick r:id="rId6"/>
              </a:rPr>
              <a:t>https://mentor.ieee.org/802.11/dcn/13/11-13-0313-00-0wng-usage-models-for-next-generation-wi-fi.pptx</a:t>
            </a:r>
            <a:endParaRPr lang="en-US" sz="2000" dirty="0" smtClean="0"/>
          </a:p>
          <a:p>
            <a:r>
              <a:rPr lang="en-US" sz="2000" dirty="0" smtClean="0">
                <a:hlinkClick r:id="rId7"/>
              </a:rPr>
              <a:t>https://mentor.ieee.org/802.11/dcn/13/11-13-0314-00-0wng-on-future-enhancements-to-802-11-technology.pptx</a:t>
            </a:r>
            <a:endParaRPr lang="en-US" sz="2000" dirty="0" smtClean="0"/>
          </a:p>
          <a:p>
            <a:r>
              <a:rPr lang="en-US" sz="2000" dirty="0" smtClean="0">
                <a:hlinkClick r:id="rId8"/>
              </a:rPr>
              <a:t>https://mentor.ieee.org/802.11/dcn/13/11-13-0113-00-0wng-applications-and-requirements-for-next-generation-wlan.pptx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Usage Scenarios Already Presented in WNG SC (see reference list)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dirty="0" smtClean="0"/>
              <a:t>While many of these usage scenarios have already been presented in WNG SC, we have sorted the list in importance for enhancing high efficiency in a dense deployment (1, most important; 10  least important)</a:t>
            </a:r>
          </a:p>
          <a:p>
            <a:r>
              <a:rPr lang="en-US" sz="1800" dirty="0" smtClean="0"/>
              <a:t>Previously presented usage scenarios in black, additional usage scenarios in red, </a:t>
            </a:r>
          </a:p>
          <a:p>
            <a:r>
              <a:rPr lang="en-US" sz="1800" dirty="0" smtClean="0"/>
              <a:t>When VHT SG went though a similar exercise they performed ranking (e.g. 07/2988r4), so we have do so here as well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Wireless Office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Cellular offload (home, corporate, hotspot)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Residential / apartment building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Shopping mall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Education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Airport waiting halls/lounges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Stadium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Lecture Hall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Airliner / railroad car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Remote diagnosis and treatment</a:t>
            </a:r>
          </a:p>
          <a:p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New/Enhanced Applications for Consideration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/>
              <a:t>Enterprise</a:t>
            </a:r>
          </a:p>
          <a:p>
            <a:r>
              <a:rPr lang="en-US" sz="1800" dirty="0" smtClean="0"/>
              <a:t>Wireless docking</a:t>
            </a:r>
          </a:p>
          <a:p>
            <a:r>
              <a:rPr lang="en-US" sz="1800" dirty="0" smtClean="0"/>
              <a:t>Unified Communications</a:t>
            </a:r>
          </a:p>
          <a:p>
            <a:pPr marL="457200" lvl="1" indent="-228600"/>
            <a:r>
              <a:rPr lang="en-US" sz="1400" dirty="0" smtClean="0"/>
              <a:t>Including Video conferencing</a:t>
            </a:r>
          </a:p>
          <a:p>
            <a:r>
              <a:rPr lang="en-US" sz="1800" dirty="0" smtClean="0"/>
              <a:t>Display Sharing:</a:t>
            </a:r>
          </a:p>
          <a:p>
            <a:pPr marL="457200" lvl="1" indent="-228600"/>
            <a:r>
              <a:rPr lang="en-US" sz="1400" dirty="0" smtClean="0"/>
              <a:t>1 to 1, </a:t>
            </a:r>
          </a:p>
          <a:p>
            <a:pPr marL="457200" lvl="1" indent="-228600"/>
            <a:r>
              <a:rPr lang="en-US" sz="1400" dirty="0" smtClean="0"/>
              <a:t>1 to many (classroom, medical)</a:t>
            </a:r>
          </a:p>
          <a:p>
            <a:pPr marL="457200" lvl="1" indent="-228600"/>
            <a:r>
              <a:rPr lang="en-US" sz="1400" dirty="0" smtClean="0"/>
              <a:t>Many to 1</a:t>
            </a:r>
          </a:p>
          <a:p>
            <a:r>
              <a:rPr lang="en-US" sz="1800" dirty="0" smtClean="0"/>
              <a:t>Cloud Computing </a:t>
            </a:r>
          </a:p>
          <a:p>
            <a:pPr>
              <a:buNone/>
            </a:pPr>
            <a:r>
              <a:rPr lang="en-US" sz="2200" dirty="0" smtClean="0"/>
              <a:t>Operators</a:t>
            </a:r>
          </a:p>
          <a:p>
            <a:r>
              <a:rPr lang="en-US" sz="1800" b="1" dirty="0" smtClean="0">
                <a:ea typeface="+mn-ea"/>
                <a:cs typeface="+mn-cs"/>
              </a:rPr>
              <a:t>Seamless hand-over between Cellular &amp; </a:t>
            </a:r>
            <a:r>
              <a:rPr lang="en-US" sz="1800" b="1" dirty="0" err="1" smtClean="0">
                <a:ea typeface="+mn-ea"/>
                <a:cs typeface="+mn-cs"/>
              </a:rPr>
              <a:t>WiFi</a:t>
            </a:r>
            <a:r>
              <a:rPr lang="en-US" sz="1800" b="1" dirty="0" smtClean="0">
                <a:ea typeface="+mn-ea"/>
                <a:cs typeface="+mn-cs"/>
              </a:rPr>
              <a:t> / </a:t>
            </a:r>
            <a:r>
              <a:rPr lang="en-US" sz="1800" dirty="0" smtClean="0"/>
              <a:t>Data offload to </a:t>
            </a:r>
            <a:r>
              <a:rPr lang="en-US" sz="1800" dirty="0" err="1" smtClean="0"/>
              <a:t>WiFi</a:t>
            </a:r>
            <a:endParaRPr lang="en-US" sz="1800" dirty="0" smtClean="0"/>
          </a:p>
          <a:p>
            <a:r>
              <a:rPr lang="en-US" sz="1800" dirty="0" smtClean="0">
                <a:cs typeface="Arial" pitchFamily="34" charset="0"/>
              </a:rPr>
              <a:t>Community Wi-Fi Deployment</a:t>
            </a:r>
            <a:endParaRPr lang="en-US" sz="1800" dirty="0" smtClean="0"/>
          </a:p>
          <a:p>
            <a:endParaRPr lang="en-US" sz="1800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419600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Consumer</a:t>
            </a:r>
          </a:p>
          <a:p>
            <a:r>
              <a:rPr lang="en-US" sz="1700" dirty="0" smtClean="0"/>
              <a:t>Video distribution at home</a:t>
            </a:r>
          </a:p>
          <a:p>
            <a:r>
              <a:rPr lang="en-US" sz="1700" dirty="0" smtClean="0"/>
              <a:t>Progressive Streaming</a:t>
            </a:r>
          </a:p>
          <a:p>
            <a:r>
              <a:rPr lang="en-US" sz="1700" b="1" dirty="0" smtClean="0">
                <a:ea typeface="+mn-ea"/>
                <a:cs typeface="+mn-cs"/>
              </a:rPr>
              <a:t>User Generated Content (UGC) Upload &amp; Sharing</a:t>
            </a:r>
          </a:p>
          <a:p>
            <a:r>
              <a:rPr lang="en-US" sz="1700" b="1" dirty="0" smtClean="0">
                <a:ea typeface="+mn-ea"/>
                <a:cs typeface="+mn-cs"/>
              </a:rPr>
              <a:t>Interactive Multimedia &amp; Gaming</a:t>
            </a:r>
          </a:p>
          <a:p>
            <a:r>
              <a:rPr lang="en-US" sz="1700" b="1" dirty="0" smtClean="0">
                <a:ea typeface="+mn-ea"/>
                <a:cs typeface="+mn-cs"/>
              </a:rPr>
              <a:t>Real-time Video Analytics &amp; Augmented Reality</a:t>
            </a:r>
          </a:p>
          <a:p>
            <a:r>
              <a:rPr lang="en-US" sz="1700" b="1" dirty="0" smtClean="0">
                <a:ea typeface="+mn-ea"/>
                <a:cs typeface="+mn-cs"/>
              </a:rPr>
              <a:t>Support of wearable devices</a:t>
            </a:r>
          </a:p>
          <a:p>
            <a:pPr marL="0" indent="0">
              <a:buNone/>
            </a:pPr>
            <a:r>
              <a:rPr lang="en-US" sz="2200" dirty="0" smtClean="0"/>
              <a:t>Device 2 Device</a:t>
            </a:r>
          </a:p>
          <a:p>
            <a:r>
              <a:rPr lang="en-US" sz="1700" dirty="0" smtClean="0"/>
              <a:t>Autonomous (low power) Discovery</a:t>
            </a:r>
          </a:p>
          <a:p>
            <a:pPr>
              <a:buNone/>
            </a:pPr>
            <a:r>
              <a:rPr lang="en-US" sz="2200" dirty="0" smtClean="0"/>
              <a:t>Shopping mall</a:t>
            </a:r>
          </a:p>
          <a:p>
            <a:pPr>
              <a:buNone/>
            </a:pPr>
            <a:r>
              <a:rPr lang="en-US" sz="2200" dirty="0" smtClean="0"/>
              <a:t>Education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- Dense usage of wireless docking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Enterprise dense deployment of wireless docking using Wi-Fi Direct/Display</a:t>
            </a:r>
          </a:p>
          <a:p>
            <a:r>
              <a:rPr lang="en-US" sz="2400" dirty="0" smtClean="0"/>
              <a:t>Cubicles every few meters using wireless docking</a:t>
            </a:r>
          </a:p>
          <a:p>
            <a:r>
              <a:rPr lang="en-US" sz="2400" dirty="0" smtClean="0"/>
              <a:t>Network access from AP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5029200" y="2098675"/>
          <a:ext cx="4114800" cy="3006725"/>
        </p:xfrm>
        <a:graphic>
          <a:graphicData uri="http://schemas.openxmlformats.org/presentationml/2006/ole">
            <p:oleObj spid="_x0000_s29713" name="Visio" r:id="rId3" imgW="7381653" imgH="5365710" progId="Visio.Drawing.11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kingdom-tech.com/uploads/UC-_Diagr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17" y="1834717"/>
            <a:ext cx="4588954" cy="2874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- Unified 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Unified Communications</a:t>
            </a:r>
          </a:p>
          <a:p>
            <a:r>
              <a:rPr lang="en-US" sz="2000" dirty="0" smtClean="0"/>
              <a:t>Cloud assisted UC optimized over WiFi channels</a:t>
            </a:r>
          </a:p>
          <a:p>
            <a:pPr>
              <a:buNone/>
            </a:pPr>
            <a:r>
              <a:rPr lang="en-US" sz="2000" dirty="0" smtClean="0"/>
              <a:t>Collaboration between devices</a:t>
            </a:r>
          </a:p>
          <a:p>
            <a:r>
              <a:rPr lang="en-US" sz="2000" dirty="0" smtClean="0"/>
              <a:t>UC without the need for cloud access</a:t>
            </a:r>
          </a:p>
          <a:p>
            <a:pPr marL="106362" indent="-228600">
              <a:buNone/>
            </a:pPr>
            <a:r>
              <a:rPr lang="en-US" sz="2000" dirty="0" smtClean="0"/>
              <a:t>Robust Video conferencing</a:t>
            </a:r>
          </a:p>
          <a:p>
            <a:pPr marL="457200" lvl="1" indent="-228600"/>
            <a:r>
              <a:rPr lang="en-US" sz="1600" dirty="0" smtClean="0"/>
              <a:t>Robust high quality video conferencing over WiFi channels</a:t>
            </a:r>
          </a:p>
          <a:p>
            <a:pPr marL="457200" lvl="1" indent="-228600"/>
            <a:r>
              <a:rPr lang="en-US" sz="1600" dirty="0" smtClean="0"/>
              <a:t>Optimized BW control</a:t>
            </a:r>
            <a:endParaRPr lang="en-US" sz="16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51161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Enterprise - Display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1:1 Display I/O via Wi-Fi – already defined in </a:t>
            </a:r>
            <a:r>
              <a:rPr lang="en-US" sz="2000" dirty="0" err="1" smtClean="0"/>
              <a:t>Miracast</a:t>
            </a:r>
            <a:r>
              <a:rPr lang="en-US" sz="2000" dirty="0" smtClean="0"/>
              <a:t> (WFA )</a:t>
            </a:r>
          </a:p>
          <a:p>
            <a:r>
              <a:rPr lang="en-US" sz="2000" dirty="0" smtClean="0"/>
              <a:t>1 to many display sharing using multicast</a:t>
            </a:r>
          </a:p>
          <a:p>
            <a:pPr marL="512763" lvl="1" indent="-284163"/>
            <a:r>
              <a:rPr lang="en-US" sz="1600" dirty="0" smtClean="0"/>
              <a:t>Classrooms</a:t>
            </a:r>
          </a:p>
          <a:p>
            <a:pPr marL="512763" lvl="1" indent="-284163"/>
            <a:r>
              <a:rPr lang="en-US" sz="1600" dirty="0" smtClean="0"/>
              <a:t>Digital signage</a:t>
            </a:r>
          </a:p>
          <a:p>
            <a:pPr marL="512763" lvl="1" indent="-284163"/>
            <a:r>
              <a:rPr lang="en-US" sz="1600" dirty="0" smtClean="0"/>
              <a:t>Social events</a:t>
            </a:r>
          </a:p>
          <a:p>
            <a:pPr marL="161925" indent="-284163"/>
            <a:r>
              <a:rPr lang="en-US" sz="1800" dirty="0" smtClean="0"/>
              <a:t>Many to 1 display sharing</a:t>
            </a:r>
          </a:p>
          <a:p>
            <a:pPr marL="512763" lvl="1" indent="-284163"/>
            <a:r>
              <a:rPr lang="en-US" sz="1600" dirty="0" smtClean="0"/>
              <a:t>Network management</a:t>
            </a:r>
          </a:p>
          <a:p>
            <a:pPr marL="512763" lvl="1" indent="-284163"/>
            <a:r>
              <a:rPr lang="en-US" sz="1600" dirty="0" smtClean="0"/>
              <a:t>Security &amp; public safety</a:t>
            </a:r>
            <a:endParaRPr lang="en-US" sz="1600" dirty="0"/>
          </a:p>
        </p:txBody>
      </p:sp>
      <p:pic>
        <p:nvPicPr>
          <p:cNvPr id="5" name="Picture 2" descr="http://ez2wrap.com/wp-content/uploads/2011/11/digital-sign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201" y="2193667"/>
            <a:ext cx="3993845" cy="29117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054241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/>
              <a:t>Enterprise - Cloud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 smtClean="0"/>
              <a:t>Sharing near-by computing resources over WiFi</a:t>
            </a:r>
          </a:p>
          <a:p>
            <a:pPr marL="512763" lvl="1" indent="-284163"/>
            <a:r>
              <a:rPr lang="en-US" sz="1600" dirty="0" smtClean="0"/>
              <a:t>Secured</a:t>
            </a:r>
          </a:p>
          <a:p>
            <a:pPr marL="512763" lvl="1" indent="-284163"/>
            <a:r>
              <a:rPr lang="en-US" sz="1600" dirty="0" smtClean="0"/>
              <a:t>Very low latency</a:t>
            </a:r>
          </a:p>
          <a:p>
            <a:pPr marL="512763" lvl="1" indent="-284163"/>
            <a:r>
              <a:rPr lang="en-US" sz="1600" dirty="0" err="1" smtClean="0"/>
              <a:t>Bursty</a:t>
            </a:r>
            <a:r>
              <a:rPr lang="en-US" sz="1600" dirty="0" smtClean="0"/>
              <a:t> data</a:t>
            </a:r>
          </a:p>
        </p:txBody>
      </p:sp>
      <p:pic>
        <p:nvPicPr>
          <p:cNvPr id="5122" name="Picture 2" descr="http://upload.wikimedia.org/wikipedia/commons/thumb/b/b5/Cloud_computing.svg/400px-Cloud_computin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319" y="1675828"/>
            <a:ext cx="3810000" cy="3448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68214" cy="276999"/>
          </a:xfrm>
        </p:spPr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6475413"/>
            <a:ext cx="466725" cy="182562"/>
          </a:xfrm>
        </p:spPr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3CFB57A7-45DD-4B7F-8EF5-82A19C9099F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809336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 – Seamless hand-over between Cellular &amp; </a:t>
            </a:r>
            <a:r>
              <a:rPr lang="en-US" dirty="0" err="1" smtClean="0"/>
              <a:t>WiFi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sz="2000" dirty="0" smtClean="0"/>
              <a:t>User starts session with cellular coverage (no Wi-Fi). Device makes connections to various back-end networks:</a:t>
            </a:r>
          </a:p>
          <a:p>
            <a:pPr lvl="1"/>
            <a:r>
              <a:rPr lang="en-US" altLang="ja-JP" sz="1800" dirty="0" err="1" smtClean="0"/>
              <a:t>VoLTE</a:t>
            </a:r>
            <a:r>
              <a:rPr lang="en-US" altLang="ja-JP" sz="1800" dirty="0" smtClean="0"/>
              <a:t> network</a:t>
            </a:r>
          </a:p>
          <a:p>
            <a:pPr lvl="1"/>
            <a:r>
              <a:rPr lang="en-US" altLang="ja-JP" sz="1800" dirty="0" smtClean="0"/>
              <a:t>Internet</a:t>
            </a:r>
          </a:p>
          <a:p>
            <a:pPr lvl="1"/>
            <a:r>
              <a:rPr lang="en-US" altLang="ja-JP" sz="1800" dirty="0" err="1" smtClean="0"/>
              <a:t>VoD</a:t>
            </a:r>
            <a:r>
              <a:rPr lang="en-US" altLang="ja-JP" sz="1800" dirty="0" smtClean="0"/>
              <a:t> network</a:t>
            </a:r>
            <a:endParaRPr lang="en-US" altLang="ja-JP" dirty="0" smtClean="0"/>
          </a:p>
          <a:p>
            <a:r>
              <a:rPr lang="en-US" altLang="ja-JP" sz="2000" dirty="0" smtClean="0"/>
              <a:t>User moves within Wi-Fi coverage</a:t>
            </a:r>
          </a:p>
          <a:p>
            <a:pPr lvl="1"/>
            <a:r>
              <a:rPr lang="en-US" altLang="ja-JP" sz="1800" dirty="0" smtClean="0"/>
              <a:t>Voice connection stays on </a:t>
            </a:r>
            <a:r>
              <a:rPr lang="en-US" altLang="ja-JP" sz="1800" dirty="0" err="1" smtClean="0"/>
              <a:t>VoLTE</a:t>
            </a:r>
            <a:r>
              <a:rPr lang="en-US" altLang="ja-JP" sz="1800" dirty="0" smtClean="0"/>
              <a:t> network</a:t>
            </a:r>
          </a:p>
          <a:p>
            <a:pPr lvl="1"/>
            <a:r>
              <a:rPr lang="en-US" altLang="ja-JP" sz="1800" dirty="0" smtClean="0"/>
              <a:t>Internet and </a:t>
            </a:r>
            <a:r>
              <a:rPr lang="en-US" altLang="ja-JP" sz="1800" dirty="0" err="1" smtClean="0"/>
              <a:t>VoD</a:t>
            </a:r>
            <a:r>
              <a:rPr lang="en-US" altLang="ja-JP" sz="1800" dirty="0" smtClean="0"/>
              <a:t> connections move to Wi-Fi</a:t>
            </a:r>
            <a:endParaRPr lang="en-US" altLang="ja-JP" dirty="0" smtClean="0"/>
          </a:p>
          <a:p>
            <a:r>
              <a:rPr lang="en-US" altLang="ja-JP" sz="2000" dirty="0" smtClean="0"/>
              <a:t>Need to support migration of select services between cellular and Wi-Fi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May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Eldad Perahia (Intel)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14426E09-725D-4934-A96A-1F827AD02F1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23025</TotalTime>
  <Words>1377</Words>
  <Application>Microsoft Office PowerPoint</Application>
  <PresentationFormat>On-screen Show (4:3)</PresentationFormat>
  <Paragraphs>261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802-11-Submission</vt:lpstr>
      <vt:lpstr>Microsoft Office Word 97 - 2003 Document</vt:lpstr>
      <vt:lpstr>Visio</vt:lpstr>
      <vt:lpstr>HEW Usage Scenarios and Applications</vt:lpstr>
      <vt:lpstr>Abstract</vt:lpstr>
      <vt:lpstr>Usage Scenarios Already Presented in WNG SC (see reference list)</vt:lpstr>
      <vt:lpstr>New/Enhanced Applications for Consideration</vt:lpstr>
      <vt:lpstr>Enterprise - Dense usage of wireless docking</vt:lpstr>
      <vt:lpstr>Enterprise - Unified Communications</vt:lpstr>
      <vt:lpstr>Enterprise - Display Sharing</vt:lpstr>
      <vt:lpstr>Enterprise - Cloud Computing</vt:lpstr>
      <vt:lpstr>Operators – Seamless hand-over between Cellular &amp; WiFi</vt:lpstr>
      <vt:lpstr>Operators - Community Wi-Fi Deployment (Residential Hotspots)</vt:lpstr>
      <vt:lpstr>Consumer - Multimedia distribution at home</vt:lpstr>
      <vt:lpstr>Consumer - Progressive Streaming</vt:lpstr>
      <vt:lpstr>Consumer - User Generated Content (UGC) </vt:lpstr>
      <vt:lpstr>Consumer – Interactive Multimedia &amp; Gaming</vt:lpstr>
      <vt:lpstr>Consumer - Real-time Video Analytics &amp; Augmented Reality</vt:lpstr>
      <vt:lpstr>Consumer - wearable devices</vt:lpstr>
      <vt:lpstr>Device 2 Device</vt:lpstr>
      <vt:lpstr>Shopping Mall</vt:lpstr>
      <vt:lpstr>Slide 19</vt:lpstr>
      <vt:lpstr>Residential Wi-Fi: Dense Apartment and Condominium Buildings</vt:lpstr>
      <vt:lpstr>Seamless Wi-Fi Connectivity in Public Transportation</vt:lpstr>
      <vt:lpstr>Next Steps</vt:lpstr>
      <vt:lpstr>References</vt:lpstr>
    </vt:vector>
  </TitlesOfParts>
  <Company>Intel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November 802.19 Liaison Report</dc:title>
  <dc:creator>Eldad Perahia</dc:creator>
  <cp:keywords>November 2011</cp:keywords>
  <cp:lastModifiedBy>Eldad Perahia</cp:lastModifiedBy>
  <cp:revision>924</cp:revision>
  <cp:lastPrinted>1998-02-10T13:28:06Z</cp:lastPrinted>
  <dcterms:created xsi:type="dcterms:W3CDTF">2006-05-16T19:53:05Z</dcterms:created>
  <dcterms:modified xsi:type="dcterms:W3CDTF">2013-05-10T23:08:05Z</dcterms:modified>
</cp:coreProperties>
</file>