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483" r:id="rId2"/>
    <p:sldId id="519" r:id="rId3"/>
    <p:sldId id="520" r:id="rId4"/>
    <p:sldId id="501" r:id="rId5"/>
    <p:sldId id="511" r:id="rId6"/>
    <p:sldId id="518" r:id="rId7"/>
    <p:sldId id="512" r:id="rId8"/>
    <p:sldId id="513" r:id="rId9"/>
    <p:sldId id="514" r:id="rId10"/>
    <p:sldId id="515" r:id="rId11"/>
    <p:sldId id="516" r:id="rId12"/>
    <p:sldId id="517" r:id="rId13"/>
    <p:sldId id="506" r:id="rId14"/>
    <p:sldId id="507" r:id="rId15"/>
    <p:sldId id="51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CC00"/>
    <a:srgbClr val="66CCFF"/>
    <a:srgbClr val="66FF66"/>
    <a:srgbClr val="CBF0F9"/>
    <a:srgbClr val="FFFF00"/>
    <a:srgbClr val="83BFF1"/>
    <a:srgbClr val="FF0000"/>
    <a:srgbClr val="FEC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029" autoAdjust="0"/>
    <p:restoredTop sz="88737" autoAdjust="0"/>
  </p:normalViewPr>
  <p:slideViewPr>
    <p:cSldViewPr snapToObjects="1">
      <p:cViewPr>
        <p:scale>
          <a:sx n="90" d="100"/>
          <a:sy n="90" d="100"/>
        </p:scale>
        <p:origin x="-128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-3852" y="-96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51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137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11-13/0512r0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3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 Indication and EIFS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1013"/>
            <a:ext cx="7770813" cy="3846984"/>
          </a:xfrm>
        </p:spPr>
        <p:txBody>
          <a:bodyPr/>
          <a:lstStyle/>
          <a:p>
            <a:pPr algn="ctr"/>
            <a:r>
              <a:rPr lang="en-US" sz="2000" b="0" dirty="0" smtClean="0"/>
              <a:t>Date: 2013-05-13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Alfred Asterjadhi, Qualcomm Inc.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99592" y="239992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</a:rPr>
              <a:t>Authors: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990374"/>
              </p:ext>
            </p:extLst>
          </p:nvPr>
        </p:nvGraphicFramePr>
        <p:xfrm>
          <a:off x="1296988" y="3030538"/>
          <a:ext cx="6634162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4" name="Document" r:id="rId4" imgW="9294012" imgH="4413130" progId="Word.Document.8">
                  <p:embed/>
                </p:oleObj>
              </mc:Choice>
              <mc:Fallback>
                <p:oleObj name="Document" r:id="rId4" imgW="9294012" imgH="44131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3030538"/>
                        <a:ext cx="6634162" cy="323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09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VHT Single MPDU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/>
              <a:t>VHT single MPDU can have two possible responses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ACK Indication = 1: NPD ACK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ACK Indication = 2: 32 Byte response</a:t>
            </a:r>
          </a:p>
          <a:p>
            <a:pPr lvl="1"/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800" dirty="0"/>
              <a:t>A 32 Byte response can be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ACK in A-MPDU with 4 delimiters (4+14+2+4+4+4 = 32)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TACK (= 32)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Alfred Asterjadhi, Qualcomm Inc.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578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EIFS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4711055"/>
            <a:ext cx="7770813" cy="19453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EIFS varies significantly for different control response types (min 664us, max 2784us)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Proposed ACK indication allows all STAs to correctly calculate EIFS based on information available in the PHY Header of received packet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Up to 16 (35 with no MCS rules!) slots difference between lowest and largest EIFS values for 1MHz 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Up to 9 slots difference between lowest and largest possible EIFS values for &gt;=2MHz</a:t>
            </a:r>
          </a:p>
          <a:p>
            <a:pPr marL="57150" indent="0">
              <a:buNone/>
            </a:pPr>
            <a:endParaRPr lang="en-US" sz="1100" dirty="0">
              <a:solidFill>
                <a:srgbClr val="FF0000"/>
              </a:solidFill>
            </a:endParaRPr>
          </a:p>
          <a:p>
            <a:pPr marL="57150" indent="0">
              <a:buNone/>
            </a:pPr>
            <a:r>
              <a:rPr lang="en-US" sz="1100" dirty="0">
                <a:solidFill>
                  <a:srgbClr val="FF0000"/>
                </a:solidFill>
              </a:rPr>
              <a:t>*Table is for transmissions with MCS10@1MHz, MCS0@2MHz and </a:t>
            </a:r>
            <a:r>
              <a:rPr lang="en-US" sz="1100" dirty="0">
                <a:solidFill>
                  <a:srgbClr val="00FF00"/>
                </a:solidFill>
              </a:rPr>
              <a:t>MCS4 for both 1 and </a:t>
            </a:r>
            <a:r>
              <a:rPr lang="en-US" sz="1100" dirty="0" smtClean="0">
                <a:solidFill>
                  <a:srgbClr val="00FF00"/>
                </a:solidFill>
              </a:rPr>
              <a:t>2MHz</a:t>
            </a:r>
            <a:endParaRPr lang="en-US" sz="1100" dirty="0">
              <a:solidFill>
                <a:srgbClr val="00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Alfred Asterjadhi, Qualcomm Inc.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764676"/>
              </p:ext>
            </p:extLst>
          </p:nvPr>
        </p:nvGraphicFramePr>
        <p:xfrm>
          <a:off x="1279118" y="1592796"/>
          <a:ext cx="6353222" cy="2956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5530"/>
                <a:gridCol w="1353883"/>
                <a:gridCol w="1384617"/>
                <a:gridCol w="1245078"/>
                <a:gridCol w="13041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Bandwidth</a:t>
                      </a:r>
                    </a:p>
                    <a:p>
                      <a:pPr algn="ctr"/>
                      <a:r>
                        <a:rPr lang="en-US" sz="1400" b="1" dirty="0" smtClean="0"/>
                        <a:t>[MHz]</a:t>
                      </a:r>
                      <a:endParaRPr lang="en-US" sz="1400" b="1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Response</a:t>
                      </a:r>
                      <a:r>
                        <a:rPr lang="en-US" sz="1400" b="1" baseline="0" dirty="0" smtClean="0"/>
                        <a:t> Type</a:t>
                      </a:r>
                      <a:endParaRPr lang="en-US" sz="1400" b="1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Response Rate [Mbps] 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MCS0</a:t>
                      </a:r>
                      <a:r>
                        <a:rPr lang="en-US" sz="1400" b="1" dirty="0" smtClean="0"/>
                        <a:t>/</a:t>
                      </a:r>
                      <a:r>
                        <a:rPr lang="en-US" sz="1400" b="1" dirty="0" smtClean="0">
                          <a:solidFill>
                            <a:srgbClr val="00FF00"/>
                          </a:solidFill>
                        </a:rPr>
                        <a:t>MCS4</a:t>
                      </a:r>
                      <a:endParaRPr lang="en-US" sz="1400" b="1" dirty="0">
                        <a:solidFill>
                          <a:srgbClr val="00FF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Existing EIFS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[</a:t>
                      </a:r>
                      <a:r>
                        <a:rPr lang="en-US" sz="1400" b="1" baseline="0" dirty="0" err="1" smtClean="0"/>
                        <a:t>ms</a:t>
                      </a:r>
                      <a:r>
                        <a:rPr lang="en-US" sz="1400" b="1" baseline="0" dirty="0" smtClean="0"/>
                        <a:t>]</a:t>
                      </a:r>
                      <a:endParaRPr lang="en-US" sz="1400" b="1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Dynamic EIFS</a:t>
                      </a:r>
                    </a:p>
                    <a:p>
                      <a:pPr algn="ctr"/>
                      <a:r>
                        <a:rPr lang="en-US" sz="1400" b="1" dirty="0" smtClean="0"/>
                        <a:t>[</a:t>
                      </a:r>
                      <a:r>
                        <a:rPr lang="en-US" sz="1400" b="1" dirty="0" err="1" smtClean="0"/>
                        <a:t>ms</a:t>
                      </a:r>
                      <a:r>
                        <a:rPr lang="en-US" sz="1400" b="1" dirty="0" smtClean="0"/>
                        <a:t>]</a:t>
                      </a:r>
                      <a:endParaRPr lang="en-US" sz="1400" b="1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NDP ACK/BA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1.824</a:t>
                      </a: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0.984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Normal</a:t>
                      </a:r>
                      <a:r>
                        <a:rPr lang="en-US" sz="1400" baseline="0" dirty="0" smtClean="0"/>
                        <a:t> ACK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0.15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b="1" kern="1200" dirty="0" smtClean="0">
                          <a:solidFill>
                            <a:srgbClr val="00FF00"/>
                          </a:solidFill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1.824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1.824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b="1" dirty="0" smtClean="0">
                          <a:solidFill>
                            <a:srgbClr val="00FF00"/>
                          </a:solidFill>
                        </a:rPr>
                        <a:t>1.184</a:t>
                      </a:r>
                      <a:endParaRPr lang="en-US" sz="1400" b="1" dirty="0">
                        <a:solidFill>
                          <a:srgbClr val="00FF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Normal BA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0.15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b="1" kern="1200" dirty="0" smtClean="0">
                          <a:solidFill>
                            <a:srgbClr val="00FF00"/>
                          </a:solidFill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1.824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2.784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b="1" dirty="0" smtClean="0">
                          <a:solidFill>
                            <a:srgbClr val="00FF00"/>
                          </a:solidFill>
                        </a:rPr>
                        <a:t>1.304</a:t>
                      </a:r>
                      <a:endParaRPr lang="en-US" sz="1400" b="1" dirty="0">
                        <a:solidFill>
                          <a:srgbClr val="00FF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NDP ACK/BA</a:t>
                      </a: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0.65</a:t>
                      </a: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0.904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0.664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  <a:r>
                        <a:rPr lang="en-US" sz="1400" baseline="0" dirty="0" smtClean="0"/>
                        <a:t> ACK</a:t>
                      </a:r>
                      <a:endParaRPr lang="en-US" sz="1400" dirty="0" smtClean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0.65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b="1" kern="1200" dirty="0" smtClean="0">
                          <a:solidFill>
                            <a:srgbClr val="00FF00"/>
                          </a:solidFill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0.904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0.904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b="1" dirty="0" smtClean="0">
                          <a:solidFill>
                            <a:srgbClr val="00FF00"/>
                          </a:solidFill>
                        </a:rPr>
                        <a:t>744</a:t>
                      </a:r>
                      <a:endParaRPr lang="en-US" sz="1400" b="1" dirty="0">
                        <a:solidFill>
                          <a:srgbClr val="00FF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 BA</a:t>
                      </a: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0.65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b="1" kern="1200" dirty="0" smtClean="0">
                          <a:solidFill>
                            <a:srgbClr val="00FF00"/>
                          </a:solidFill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0.904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1.104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b="1" dirty="0" smtClean="0">
                          <a:solidFill>
                            <a:srgbClr val="00FF00"/>
                          </a:solidFill>
                        </a:rPr>
                        <a:t>784</a:t>
                      </a:r>
                      <a:endParaRPr lang="en-US" sz="1400" b="1" dirty="0">
                        <a:solidFill>
                          <a:srgbClr val="00FF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72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EIFS Rules -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45124"/>
            <a:ext cx="7770813" cy="1549289"/>
          </a:xfrm>
        </p:spPr>
        <p:txBody>
          <a:bodyPr/>
          <a:lstStyle/>
          <a:p>
            <a:r>
              <a:rPr lang="en-US" dirty="0" smtClean="0"/>
              <a:t>*</a:t>
            </a:r>
            <a:r>
              <a:rPr lang="en-US" sz="1600" dirty="0" smtClean="0"/>
              <a:t>EIFS calculation is based on rules described in slides 7-10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234251"/>
              </p:ext>
            </p:extLst>
          </p:nvPr>
        </p:nvGraphicFramePr>
        <p:xfrm>
          <a:off x="1727684" y="1880828"/>
          <a:ext cx="5505841" cy="22682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1286"/>
                <a:gridCol w="781286"/>
                <a:gridCol w="781286"/>
                <a:gridCol w="1000760"/>
                <a:gridCol w="2161223"/>
              </a:tblGrid>
              <a:tr h="3625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ACK</a:t>
                      </a:r>
                      <a:endParaRPr lang="en-US" sz="11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</a:rPr>
                        <a:t>Indi</a:t>
                      </a:r>
                      <a:r>
                        <a:rPr lang="en-US" sz="900" b="1" baseline="0" dirty="0" smtClean="0">
                          <a:effectLst/>
                        </a:rPr>
                        <a:t>cation</a:t>
                      </a:r>
                      <a:endParaRPr lang="en-US" sz="1100" b="1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Response</a:t>
                      </a:r>
                      <a:endParaRPr lang="en-US" sz="1100" b="1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Aggregation</a:t>
                      </a:r>
                      <a:endParaRPr lang="en-US" sz="1100" b="1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Response Length</a:t>
                      </a:r>
                      <a:endParaRPr lang="en-US" sz="1100" b="1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EIFS Calculation*</a:t>
                      </a:r>
                      <a:endParaRPr lang="en-US" sz="1100" b="1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3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Response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DIFS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6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NDP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NDP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SIFS + DIFS + </a:t>
                      </a:r>
                      <a:r>
                        <a:rPr lang="en-US" sz="9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NDPTxTime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31"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NDP + 14 Bytes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SIFS + DIFS + </a:t>
                      </a:r>
                      <a:r>
                        <a:rPr lang="fr-FR" sz="9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ACKTxTime</a:t>
                      </a:r>
                      <a:endParaRPr lang="fr-FR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NDP + 32 Bytes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SIFS + DIFS + </a:t>
                      </a:r>
                      <a:r>
                        <a:rPr lang="fr-FR" sz="9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BATxTime</a:t>
                      </a:r>
                      <a:endParaRPr lang="fr-FR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SIFS + DIFS + </a:t>
                      </a:r>
                      <a:r>
                        <a:rPr lang="fr-FR" sz="9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MaxPPDUTxTime</a:t>
                      </a:r>
                      <a:endParaRPr lang="fr-FR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607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itchFamily="34" charset="0"/>
              <a:buChar char="•"/>
            </a:pPr>
            <a:r>
              <a:rPr lang="en-US" sz="2000" dirty="0" smtClean="0"/>
              <a:t>Do you support the </a:t>
            </a:r>
            <a:r>
              <a:rPr lang="en-US" sz="2000" dirty="0"/>
              <a:t>ACK indication as defined in slide </a:t>
            </a:r>
            <a:r>
              <a:rPr lang="en-US" sz="2000" dirty="0" smtClean="0"/>
              <a:t>5? </a:t>
            </a:r>
            <a:endParaRPr lang="en-US" sz="2000" dirty="0"/>
          </a:p>
          <a:p>
            <a:pPr marL="400050"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en-US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Do you support the </a:t>
            </a:r>
            <a:r>
              <a:rPr lang="en-US" sz="2000" dirty="0"/>
              <a:t>EIFS calculation for different ACK indications as described in slide </a:t>
            </a:r>
            <a:r>
              <a:rPr lang="en-US" sz="2000" dirty="0" smtClean="0"/>
              <a:t>12?</a:t>
            </a:r>
            <a:endParaRPr lang="en-US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8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</a:t>
            </a:r>
            <a:r>
              <a:rPr lang="en-US" sz="1800" dirty="0"/>
              <a:t>1] </a:t>
            </a:r>
            <a:r>
              <a:rPr lang="en-US" sz="1800" dirty="0" smtClean="0"/>
              <a:t>11-12-0119-00-00ah-early-ack-indication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570143"/>
              </p:ext>
            </p:extLst>
          </p:nvPr>
        </p:nvGraphicFramePr>
        <p:xfrm>
          <a:off x="1233488" y="964592"/>
          <a:ext cx="6400800" cy="509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Document" r:id="rId4" imgW="8697965" imgH="6914072" progId="Word.Document.8">
                  <p:embed/>
                </p:oleObj>
              </mc:Choice>
              <mc:Fallback>
                <p:oleObj name="Document" r:id="rId4" imgW="8697965" imgH="69140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964592"/>
                        <a:ext cx="6400800" cy="509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7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143000" y="838200"/>
          <a:ext cx="6781800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Document" r:id="rId4" imgW="8511840" imgH="6811200" progId="Word.Document.8">
                  <p:embed/>
                </p:oleObj>
              </mc:Choice>
              <mc:Fallback>
                <p:oleObj name="Document" r:id="rId4" imgW="8511840" imgH="6811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38200"/>
                        <a:ext cx="6781800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97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11ah is currently using the following ACK indication field in the SIG for response frames: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endParaRPr lang="en-US" sz="1200" dirty="0"/>
          </a:p>
          <a:p>
            <a:pPr>
              <a:buFont typeface="Arial" pitchFamily="34" charset="0"/>
              <a:buChar char="•"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endParaRPr lang="en-US" sz="1200" dirty="0"/>
          </a:p>
          <a:p>
            <a:pPr>
              <a:buFont typeface="Arial" pitchFamily="34" charset="0"/>
              <a:buChar char="•"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endParaRPr lang="en-US" sz="1200" dirty="0"/>
          </a:p>
          <a:p>
            <a:pPr>
              <a:buFont typeface="Arial" pitchFamily="34" charset="0"/>
              <a:buChar char="•"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It was intended to help a receiving STA decide whether to defer medium access in order to protect immediate response (ACK, BA, …)[1]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100" dirty="0" smtClean="0"/>
              <a:t>And, based on that indication a receiving STA could go to sleep and/or calculate EIFS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However, ACK/CTS/BA can be normal or NDP packets (which have different lengths)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100" dirty="0" smtClean="0"/>
              <a:t>Also, asymmetric BA is possible in 11ah (which does not follow MCS selection rules)</a:t>
            </a:r>
          </a:p>
          <a:p>
            <a:pPr lvl="4"/>
            <a:endParaRPr lang="en-US" sz="10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All these different types of frames make it difficult for 3rd party STAs to defer correctly</a:t>
            </a:r>
          </a:p>
          <a:p>
            <a:pPr lvl="1">
              <a:buFont typeface="Arial" pitchFamily="34" charset="0"/>
              <a:buChar char="•"/>
            </a:pPr>
            <a:r>
              <a:rPr lang="en-US" sz="1100" dirty="0" smtClean="0"/>
              <a:t>ACK indication should enable prediction of the expected response length (rather than type)</a:t>
            </a:r>
          </a:p>
          <a:p>
            <a:pPr lvl="2">
              <a:buFont typeface="Arial" pitchFamily="34" charset="0"/>
              <a:buChar char="•"/>
            </a:pPr>
            <a:r>
              <a:rPr lang="en-US" sz="900" dirty="0" smtClean="0"/>
              <a:t>To allow 3rd party STAs correctly calculate EIFS or amount of time it can go to sleep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Intended receiver uses ACK policy and other rules specified in the spec. to identify the type of response</a:t>
            </a:r>
          </a:p>
          <a:p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04864"/>
            <a:ext cx="6400800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Proposal: ACK Indication in 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37012"/>
            <a:ext cx="7770813" cy="311937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Propose to re-map the ACK Indication in the SIG field to indicate the duration of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NDP Control Response frames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Normal Control Response frames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Long Response frames (Speed Frame Exchange and Asymmetric BA)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Allows third party STAs to correctly calculate the duration of the response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Enables dynamic EIFS calculation based on PHY header information only</a:t>
            </a:r>
          </a:p>
          <a:p>
            <a:pPr lvl="2">
              <a:buFont typeface="Arial" pitchFamily="34" charset="0"/>
              <a:buChar char="•"/>
            </a:pPr>
            <a:r>
              <a:rPr lang="en-US" sz="1100" dirty="0" smtClean="0"/>
              <a:t>Independently of which MAC header is used (normal and short)</a:t>
            </a:r>
          </a:p>
          <a:p>
            <a:pPr lvl="4"/>
            <a:endParaRPr lang="en-US" sz="105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The intended receiver can determine its ACK policy based on 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Existing ACK policy rules and control response type negotiation as currently defined in the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348581"/>
              </p:ext>
            </p:extLst>
          </p:nvPr>
        </p:nvGraphicFramePr>
        <p:xfrm>
          <a:off x="2440096" y="1664804"/>
          <a:ext cx="3644072" cy="16921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19953"/>
                <a:gridCol w="1724119"/>
              </a:tblGrid>
              <a:tr h="3253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ACK </a:t>
                      </a:r>
                      <a:r>
                        <a:rPr lang="en-US" sz="1400" b="1" dirty="0" smtClean="0">
                          <a:effectLst/>
                        </a:rPr>
                        <a:t>Indication in SIG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Response </a:t>
                      </a:r>
                      <a:r>
                        <a:rPr lang="en-US" sz="1400" b="1" dirty="0">
                          <a:effectLst/>
                        </a:rPr>
                        <a:t>Type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</a:tr>
              <a:tr h="3586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 </a:t>
                      </a:r>
                      <a:r>
                        <a:rPr lang="en-US" sz="1400" dirty="0" smtClean="0">
                          <a:effectLst/>
                        </a:rPr>
                        <a:t>Response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</a:tr>
              <a:tr h="324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rgbClr val="0000FF"/>
                          </a:solidFill>
                          <a:effectLst/>
                        </a:rPr>
                        <a:t>NDP </a:t>
                      </a:r>
                      <a:r>
                        <a:rPr lang="en-US" sz="1400" u="sng" dirty="0" smtClean="0">
                          <a:solidFill>
                            <a:srgbClr val="0000FF"/>
                          </a:solidFill>
                          <a:effectLst/>
                        </a:rPr>
                        <a:t>Response</a:t>
                      </a:r>
                      <a:endParaRPr lang="en-US" sz="1400" u="sng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rgbClr val="0000FF"/>
                          </a:solidFill>
                          <a:effectLst/>
                        </a:rPr>
                        <a:t>Normal </a:t>
                      </a:r>
                      <a:r>
                        <a:rPr lang="en-US" sz="1400" u="sng" dirty="0" smtClean="0">
                          <a:solidFill>
                            <a:srgbClr val="0000FF"/>
                          </a:solidFill>
                          <a:effectLst/>
                        </a:rPr>
                        <a:t>Response</a:t>
                      </a:r>
                      <a:endParaRPr lang="en-US" sz="1400" u="sng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</a:tr>
              <a:tr h="324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Long Response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</a:tr>
            </a:tbl>
          </a:graphicData>
        </a:graphic>
      </p:graphicFrame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323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 Indication 0: No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 marL="0" indent="0"/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ACK </a:t>
            </a:r>
            <a:r>
              <a:rPr lang="en-US" sz="1600" dirty="0"/>
              <a:t>Indication in SIG Field of received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/>
              <a:t>ACK Indication = 0: No Response</a:t>
            </a:r>
          </a:p>
          <a:p>
            <a:pPr lvl="2">
              <a:buFont typeface="Arial" pitchFamily="34" charset="0"/>
              <a:buChar char="•"/>
            </a:pPr>
            <a:r>
              <a:rPr lang="en-US" sz="1200" dirty="0"/>
              <a:t>No immediate response is expected</a:t>
            </a:r>
          </a:p>
          <a:p>
            <a:pPr marL="857250" lvl="2" indent="0">
              <a:buNone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dirty="0"/>
              <a:t>Third party receivers calculate EIFS as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/>
              <a:t>EIFS = DIFS </a:t>
            </a:r>
          </a:p>
          <a:p>
            <a:pPr lvl="2">
              <a:buFont typeface="Arial" pitchFamily="34" charset="0"/>
              <a:buChar char="•"/>
            </a:pPr>
            <a:r>
              <a:rPr lang="en-US" sz="1200" dirty="0"/>
              <a:t>Calculation is based </a:t>
            </a:r>
            <a:r>
              <a:rPr lang="en-US" sz="1200" dirty="0" smtClean="0"/>
              <a:t>on </a:t>
            </a:r>
            <a:r>
              <a:rPr lang="en-US" sz="1200" dirty="0"/>
              <a:t>the value of ACK indication</a:t>
            </a:r>
          </a:p>
          <a:p>
            <a:pPr lvl="3">
              <a:buFont typeface="Arial" pitchFamily="34" charset="0"/>
              <a:buChar char="•"/>
            </a:pPr>
            <a:r>
              <a:rPr lang="en-US" sz="1100" dirty="0"/>
              <a:t>No need to decode the MAC header of received frame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/>
              <a:t>And it may go to sleep for PPDU duration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/>
              <a:t>Once it has identified that it is not the intended receiver</a:t>
            </a:r>
          </a:p>
          <a:p>
            <a:pPr lvl="2">
              <a:buFont typeface="Arial" pitchFamily="34" charset="0"/>
              <a:buChar char="•"/>
            </a:pPr>
            <a:r>
              <a:rPr lang="en-US" sz="1200" dirty="0"/>
              <a:t>E.g., after SIG or MH of received </a:t>
            </a:r>
            <a:r>
              <a:rPr lang="en-US" sz="1200" dirty="0" smtClean="0"/>
              <a:t>frame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Alfred Asterjadhi, Qualcomm Inc.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018934"/>
              </p:ext>
            </p:extLst>
          </p:nvPr>
        </p:nvGraphicFramePr>
        <p:xfrm>
          <a:off x="6049965" y="3356992"/>
          <a:ext cx="2950527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617"/>
                <a:gridCol w="682943"/>
                <a:gridCol w="882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&gt;=2MHz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Curr</a:t>
                      </a:r>
                      <a:r>
                        <a:rPr lang="en-US" sz="1400" dirty="0" smtClean="0"/>
                        <a:t>. EIFS [</a:t>
                      </a:r>
                      <a:r>
                        <a:rPr lang="en-US" sz="1400" dirty="0" err="1" smtClean="0"/>
                        <a:t>ms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0.9?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Prop. EIFS [</a:t>
                      </a:r>
                      <a:r>
                        <a:rPr lang="en-US" sz="1400" dirty="0" err="1" smtClean="0"/>
                        <a:t>ms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>
                          <a:solidFill>
                            <a:srgbClr val="00FF00"/>
                          </a:solidFill>
                        </a:rPr>
                        <a:t>0.26</a:t>
                      </a:r>
                      <a:endParaRPr lang="en-US" sz="1400" b="1" u="sng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FF00"/>
                          </a:solidFill>
                        </a:rPr>
                        <a:t>0.26</a:t>
                      </a:r>
                      <a:endParaRPr lang="en-US" sz="1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Delta [slots]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30</a:t>
                      </a:r>
                      <a:endParaRPr lang="en-US" sz="14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259632" y="1541747"/>
            <a:ext cx="6624736" cy="1599221"/>
            <a:chOff x="1259632" y="1541747"/>
            <a:chExt cx="6624736" cy="1599221"/>
          </a:xfrm>
        </p:grpSpPr>
        <p:grpSp>
          <p:nvGrpSpPr>
            <p:cNvPr id="9" name="Group 8"/>
            <p:cNvGrpSpPr/>
            <p:nvPr/>
          </p:nvGrpSpPr>
          <p:grpSpPr>
            <a:xfrm>
              <a:off x="1259632" y="1541747"/>
              <a:ext cx="6624736" cy="1599221"/>
              <a:chOff x="1259632" y="1541747"/>
              <a:chExt cx="6624736" cy="1599221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1259632" y="1541747"/>
                <a:ext cx="6624736" cy="746126"/>
                <a:chOff x="1259632" y="1541747"/>
                <a:chExt cx="6624736" cy="746126"/>
              </a:xfrm>
            </p:grpSpPr>
            <p:cxnSp>
              <p:nvCxnSpPr>
                <p:cNvPr id="21" name="Straight Connector 20"/>
                <p:cNvCxnSpPr/>
                <p:nvPr/>
              </p:nvCxnSpPr>
              <p:spPr bwMode="auto">
                <a:xfrm>
                  <a:off x="1259632" y="2276872"/>
                  <a:ext cx="6624736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22" name="Rectangle 21"/>
                <p:cNvSpPr>
                  <a:spLocks noChangeArrowheads="1"/>
                </p:cNvSpPr>
                <p:nvPr/>
              </p:nvSpPr>
              <p:spPr bwMode="auto">
                <a:xfrm>
                  <a:off x="1403648" y="1983073"/>
                  <a:ext cx="762000" cy="304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algn="ctr"/>
                  <a:r>
                    <a:rPr lang="en-US" sz="2000"/>
                    <a:t>SIG</a:t>
                  </a:r>
                </a:p>
              </p:txBody>
            </p:sp>
            <p:sp>
              <p:nvSpPr>
                <p:cNvPr id="23" name="Rectangle 22"/>
                <p:cNvSpPr>
                  <a:spLocks noChangeArrowheads="1"/>
                </p:cNvSpPr>
                <p:nvPr/>
              </p:nvSpPr>
              <p:spPr bwMode="auto">
                <a:xfrm>
                  <a:off x="2165648" y="1983073"/>
                  <a:ext cx="762000" cy="304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algn="ctr"/>
                  <a:r>
                    <a:rPr lang="en-US" sz="2000" dirty="0"/>
                    <a:t>MH</a:t>
                  </a:r>
                </a:p>
              </p:txBody>
            </p:sp>
            <p:sp>
              <p:nvSpPr>
                <p:cNvPr id="24" name="Rectangle 23"/>
                <p:cNvSpPr>
                  <a:spLocks noChangeArrowheads="1"/>
                </p:cNvSpPr>
                <p:nvPr/>
              </p:nvSpPr>
              <p:spPr bwMode="auto">
                <a:xfrm>
                  <a:off x="2927648" y="1983073"/>
                  <a:ext cx="2148408" cy="304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algn="ctr"/>
                  <a:r>
                    <a:rPr lang="en-US" sz="2000" dirty="0" smtClean="0"/>
                    <a:t>Data</a:t>
                  </a:r>
                  <a:endParaRPr lang="en-US" sz="2000" dirty="0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784648" y="1541748"/>
                  <a:ext cx="0" cy="4413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784648" y="1541747"/>
                  <a:ext cx="329140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auto">
                <a:xfrm>
                  <a:off x="5076056" y="1541748"/>
                  <a:ext cx="0" cy="3048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endParaRPr lang="en-US"/>
                </a:p>
              </p:txBody>
            </p:sp>
          </p:grpSp>
          <p:cxnSp>
            <p:nvCxnSpPr>
              <p:cNvPr id="18" name="Straight Connector 17"/>
              <p:cNvCxnSpPr/>
              <p:nvPr/>
            </p:nvCxnSpPr>
            <p:spPr bwMode="auto">
              <a:xfrm>
                <a:off x="5453570" y="2135473"/>
                <a:ext cx="967" cy="100549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med"/>
              </a:ln>
              <a:effectLst/>
            </p:spPr>
          </p:cxnSp>
          <p:cxnSp>
            <p:nvCxnSpPr>
              <p:cNvPr id="19" name="Straight Connector 18"/>
              <p:cNvCxnSpPr>
                <a:stCxn id="24" idx="3"/>
              </p:cNvCxnSpPr>
              <p:nvPr/>
            </p:nvCxnSpPr>
            <p:spPr bwMode="auto">
              <a:xfrm>
                <a:off x="5076056" y="2135473"/>
                <a:ext cx="379449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5037238" y="1916832"/>
                <a:ext cx="5068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DIFS</a:t>
                </a:r>
                <a:endParaRPr lang="en-US" sz="1100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076056" y="2311352"/>
              <a:ext cx="97925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STD EIFS</a:t>
              </a:r>
              <a:endParaRPr lang="en-US" sz="1050" dirty="0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7193076" y="2276872"/>
              <a:ext cx="7216" cy="7200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5455506" y="2996952"/>
              <a:ext cx="174117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5904148" y="2780928"/>
              <a:ext cx="54720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Delta</a:t>
              </a:r>
              <a:endParaRPr lang="en-US" sz="105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32908" y="2600908"/>
              <a:ext cx="97925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Prop. EIFS</a:t>
              </a:r>
              <a:endParaRPr lang="en-US" sz="1050" dirty="0"/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 flipH="1">
              <a:off x="5076056" y="2849504"/>
              <a:ext cx="379450" cy="0"/>
            </a:xfrm>
            <a:prstGeom prst="line">
              <a:avLst/>
            </a:prstGeom>
            <a:ln>
              <a:solidFill>
                <a:srgbClr val="00FF00"/>
              </a:solidFill>
              <a:headEnd type="stealth" w="med" len="lg"/>
              <a:tailEnd type="diamond" w="lg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5076056" y="2560318"/>
              <a:ext cx="2124236" cy="1"/>
            </a:xfrm>
            <a:prstGeom prst="line">
              <a:avLst/>
            </a:prstGeom>
            <a:ln>
              <a:solidFill>
                <a:srgbClr val="FF0000"/>
              </a:solidFill>
              <a:headEnd type="stealth" w="med" len="lg"/>
              <a:tailEnd type="diamond" w="lg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/>
          <p:cNvCxnSpPr>
            <a:endCxn id="23" idx="2"/>
          </p:cNvCxnSpPr>
          <p:nvPr/>
        </p:nvCxnSpPr>
        <p:spPr bwMode="auto">
          <a:xfrm flipH="1" flipV="1">
            <a:off x="2546648" y="2287873"/>
            <a:ext cx="6053" cy="1630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1548158" y="2411307"/>
            <a:ext cx="33826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Receiver invokes EIFS (RID) if either:</a:t>
            </a:r>
          </a:p>
          <a:p>
            <a:pPr marL="342900" indent="-342900">
              <a:buAutoNum type="arabicPeriod"/>
            </a:pPr>
            <a:r>
              <a:rPr lang="en-US" sz="1100" dirty="0" smtClean="0"/>
              <a:t>Goes to sleep after SIG/MH (</a:t>
            </a:r>
            <a:r>
              <a:rPr lang="en-US" sz="1100" u="sng" dirty="0" smtClean="0"/>
              <a:t>new in 11ah</a:t>
            </a:r>
            <a:r>
              <a:rPr lang="en-US" sz="1100" dirty="0" smtClean="0"/>
              <a:t>)</a:t>
            </a:r>
          </a:p>
          <a:p>
            <a:pPr marL="342900" indent="-342900">
              <a:buFontTx/>
              <a:buAutoNum type="arabicPeriod"/>
            </a:pPr>
            <a:r>
              <a:rPr lang="en-US" sz="1100" dirty="0"/>
              <a:t>There is no duration field in </a:t>
            </a:r>
            <a:r>
              <a:rPr lang="en-US" sz="1100" dirty="0" smtClean="0"/>
              <a:t>MH (</a:t>
            </a:r>
            <a:r>
              <a:rPr lang="en-US" sz="1100" u="sng" dirty="0" smtClean="0"/>
              <a:t>new in 11ah</a:t>
            </a:r>
            <a:r>
              <a:rPr lang="en-US" sz="1100" dirty="0" smtClean="0"/>
              <a:t>)</a:t>
            </a:r>
          </a:p>
          <a:p>
            <a:pPr marL="342900" indent="-342900">
              <a:buAutoNum type="arabicPeriod"/>
            </a:pPr>
            <a:r>
              <a:rPr lang="en-US" sz="1100" dirty="0" smtClean="0"/>
              <a:t>FCS fails (</a:t>
            </a:r>
            <a:r>
              <a:rPr lang="en-US" sz="1100" u="sng" dirty="0" smtClean="0"/>
              <a:t>as in 11ac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572000" y="1983073"/>
            <a:ext cx="504056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/>
              <a:t>FCS</a:t>
            </a:r>
            <a:endParaRPr lang="en-US" sz="2000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5076056" y="2132856"/>
            <a:ext cx="0" cy="8548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508104" y="2996952"/>
            <a:ext cx="2232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Correct p</a:t>
            </a:r>
            <a:r>
              <a:rPr lang="en-US" sz="900" dirty="0" smtClean="0"/>
              <a:t>ost EIFS (NAV) back off start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897497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 Indication 1: NDP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pPr>
              <a:buFont typeface="Arial" pitchFamily="34" charset="0"/>
              <a:buChar char="•"/>
            </a:pP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ACK Indication in SIG Field of received frame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dirty="0" smtClean="0"/>
              <a:t>ACK Indication = 1: NDP Response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100" dirty="0" smtClean="0"/>
              <a:t>Aggregation = 0 </a:t>
            </a:r>
            <a:r>
              <a:rPr lang="en-US" sz="1100" dirty="0" smtClean="0">
                <a:sym typeface="Wingdings" pitchFamily="2" charset="2"/>
              </a:rPr>
              <a:t> NDP ACK or NDP CTS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100" dirty="0" smtClean="0">
                <a:sym typeface="Wingdings" pitchFamily="2" charset="2"/>
              </a:rPr>
              <a:t>Aggregation = 1  NDP ACK or NDP BA</a:t>
            </a:r>
          </a:p>
          <a:p>
            <a:pPr lvl="2"/>
            <a:endParaRPr lang="en-US" sz="11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Third party receivers calculate EIFS as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dirty="0" smtClean="0"/>
              <a:t>EIFS = </a:t>
            </a:r>
            <a:r>
              <a:rPr lang="en-US" sz="1200" dirty="0" err="1" smtClean="0"/>
              <a:t>aSIFSTime</a:t>
            </a:r>
            <a:r>
              <a:rPr lang="en-US" sz="1200" dirty="0" smtClean="0"/>
              <a:t> + DIFS + </a:t>
            </a:r>
            <a:r>
              <a:rPr lang="en-US" sz="1200" dirty="0" err="1" smtClean="0"/>
              <a:t>NDPTxTime</a:t>
            </a:r>
            <a:r>
              <a:rPr lang="en-US" sz="1200" dirty="0" smtClean="0"/>
              <a:t>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100" dirty="0" smtClean="0"/>
              <a:t>Calculation is based in the value of ACK indication</a:t>
            </a:r>
          </a:p>
          <a:p>
            <a:pPr lvl="3">
              <a:buFont typeface="Arial" pitchFamily="34" charset="0"/>
              <a:buChar char="•"/>
            </a:pPr>
            <a:r>
              <a:rPr lang="en-US" sz="1050" dirty="0" err="1" smtClean="0"/>
              <a:t>NDPTxTime</a:t>
            </a:r>
            <a:r>
              <a:rPr lang="en-US" sz="1050" dirty="0" smtClean="0"/>
              <a:t> depends on BW of NDP response frame</a:t>
            </a:r>
          </a:p>
          <a:p>
            <a:pPr lvl="4">
              <a:buFont typeface="Arial" pitchFamily="34" charset="0"/>
              <a:buChar char="•"/>
            </a:pPr>
            <a:r>
              <a:rPr lang="en-US" sz="1050" dirty="0" smtClean="0"/>
              <a:t>560us for 1MHz and 240us for &gt;=2MHz NDP frames 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And they may go to sleep for PPDU duration + SIFS + </a:t>
            </a:r>
            <a:r>
              <a:rPr lang="en-US" sz="1200" dirty="0" err="1" smtClean="0"/>
              <a:t>NDPTxTime</a:t>
            </a:r>
            <a:endParaRPr lang="en-US" sz="1200" dirty="0" smtClean="0"/>
          </a:p>
          <a:p>
            <a:pPr lvl="3">
              <a:buFont typeface="Arial" pitchFamily="34" charset="0"/>
              <a:buChar char="•"/>
            </a:pPr>
            <a:endParaRPr lang="en-US" sz="800" dirty="0" smtClean="0"/>
          </a:p>
          <a:p>
            <a:r>
              <a:rPr lang="en-US" sz="1050" dirty="0" smtClean="0"/>
              <a:t>Note: All NDP response frames of a given BW have the same duration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838731"/>
              </p:ext>
            </p:extLst>
          </p:nvPr>
        </p:nvGraphicFramePr>
        <p:xfrm>
          <a:off x="6049965" y="3392996"/>
          <a:ext cx="2950527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617"/>
                <a:gridCol w="682943"/>
                <a:gridCol w="882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&gt;=2MHz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Curr</a:t>
                      </a:r>
                      <a:r>
                        <a:rPr lang="en-US" sz="1400" dirty="0" smtClean="0"/>
                        <a:t>. EIFS [</a:t>
                      </a:r>
                      <a:r>
                        <a:rPr lang="en-US" sz="1400" dirty="0" err="1" smtClean="0"/>
                        <a:t>ms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0.9?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Prop. EIFS [</a:t>
                      </a:r>
                      <a:r>
                        <a:rPr lang="en-US" sz="1400" dirty="0" err="1" smtClean="0"/>
                        <a:t>ms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dirty="0" smtClean="0">
                          <a:solidFill>
                            <a:srgbClr val="00FF00"/>
                          </a:solidFill>
                        </a:rPr>
                        <a:t>0.98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FF00"/>
                          </a:solidFill>
                        </a:rPr>
                        <a:t>0.66</a:t>
                      </a:r>
                      <a:endParaRPr lang="en-US" sz="1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Delta [slots]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16</a:t>
                      </a:r>
                      <a:endParaRPr lang="en-US" sz="14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259632" y="1541746"/>
            <a:ext cx="7128792" cy="1720154"/>
            <a:chOff x="1259632" y="1541746"/>
            <a:chExt cx="7128792" cy="1720154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265780" y="1971483"/>
              <a:ext cx="484646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sz="1400" dirty="0" smtClean="0"/>
                <a:t>NDP</a:t>
              </a:r>
              <a:endParaRPr lang="en-US" sz="1400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259632" y="1541746"/>
              <a:ext cx="7128792" cy="1720154"/>
              <a:chOff x="1259632" y="1541746"/>
              <a:chExt cx="7128792" cy="1720154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259632" y="1541746"/>
                <a:ext cx="7128792" cy="1720154"/>
                <a:chOff x="1259632" y="1541746"/>
                <a:chExt cx="7128792" cy="1720154"/>
              </a:xfrm>
            </p:grpSpPr>
            <p:grpSp>
              <p:nvGrpSpPr>
                <p:cNvPr id="19" name="Group 18"/>
                <p:cNvGrpSpPr/>
                <p:nvPr/>
              </p:nvGrpSpPr>
              <p:grpSpPr>
                <a:xfrm>
                  <a:off x="1259632" y="1541746"/>
                  <a:ext cx="6696744" cy="746127"/>
                  <a:chOff x="1259632" y="1541746"/>
                  <a:chExt cx="6696744" cy="746127"/>
                </a:xfrm>
              </p:grpSpPr>
              <p:cxnSp>
                <p:nvCxnSpPr>
                  <p:cNvPr id="24" name="Straight Connector 23"/>
                  <p:cNvCxnSpPr/>
                  <p:nvPr/>
                </p:nvCxnSpPr>
                <p:spPr bwMode="auto">
                  <a:xfrm flipV="1">
                    <a:off x="1259632" y="2276283"/>
                    <a:ext cx="6696744" cy="59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5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403648" y="1983073"/>
                    <a:ext cx="762000" cy="304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9pPr>
                  </a:lstStyle>
                  <a:p>
                    <a:pPr algn="ctr"/>
                    <a:r>
                      <a:rPr lang="en-US" sz="2000"/>
                      <a:t>SIG</a:t>
                    </a:r>
                  </a:p>
                </p:txBody>
              </p:sp>
              <p:sp>
                <p:nvSpPr>
                  <p:cNvPr id="26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165648" y="1983073"/>
                    <a:ext cx="762000" cy="304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9pPr>
                  </a:lstStyle>
                  <a:p>
                    <a:pPr algn="ctr"/>
                    <a:r>
                      <a:rPr lang="en-US" sz="2000" dirty="0"/>
                      <a:t>MH</a:t>
                    </a:r>
                  </a:p>
                </p:txBody>
              </p:sp>
              <p:sp>
                <p:nvSpPr>
                  <p:cNvPr id="27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927648" y="1983073"/>
                    <a:ext cx="2148408" cy="304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9pPr>
                  </a:lstStyle>
                  <a:p>
                    <a:pPr algn="ctr"/>
                    <a:r>
                      <a:rPr lang="en-US" sz="2000" dirty="0"/>
                      <a:t>Data</a:t>
                    </a:r>
                  </a:p>
                </p:txBody>
              </p:sp>
              <p:sp>
                <p:nvSpPr>
                  <p:cNvPr id="28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84648" y="1541748"/>
                    <a:ext cx="0" cy="44132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2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784648" y="1541746"/>
                    <a:ext cx="3975484" cy="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3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760132" y="1541748"/>
                    <a:ext cx="0" cy="30480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triangle" w="sm" len="sm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5pPr>
                    <a:lvl6pPr marL="22860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6pPr>
                    <a:lvl7pPr marL="27432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7pPr>
                    <a:lvl8pPr marL="32004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8pPr>
                    <a:lvl9pPr marL="3657600" algn="l" defTabSz="914400" rtl="0" eaLnBrk="1" latinLnBrk="0" hangingPunct="1">
                      <a:defRPr sz="12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Arial" charset="0"/>
                      </a:defRPr>
                    </a:lvl9pPr>
                  </a:lstStyle>
                  <a:p>
                    <a:endParaRPr lang="en-US"/>
                  </a:p>
                </p:txBody>
              </p:sp>
            </p:grpSp>
            <p:cxnSp>
              <p:nvCxnSpPr>
                <p:cNvPr id="20" name="Straight Connector 19"/>
                <p:cNvCxnSpPr/>
                <p:nvPr/>
              </p:nvCxnSpPr>
              <p:spPr bwMode="auto">
                <a:xfrm>
                  <a:off x="6156176" y="2135473"/>
                  <a:ext cx="0" cy="101101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stealth" w="lg" len="med"/>
                </a:ln>
                <a:effectLst/>
              </p:spPr>
            </p:cxnSp>
            <p:cxnSp>
              <p:nvCxnSpPr>
                <p:cNvPr id="21" name="Straight Connector 20"/>
                <p:cNvCxnSpPr>
                  <a:stCxn id="27" idx="3"/>
                </p:cNvCxnSpPr>
                <p:nvPr/>
              </p:nvCxnSpPr>
              <p:spPr bwMode="auto">
                <a:xfrm flipV="1">
                  <a:off x="5076056" y="2133585"/>
                  <a:ext cx="189724" cy="18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22" name="TextBox 21"/>
                <p:cNvSpPr txBox="1"/>
                <p:nvPr/>
              </p:nvSpPr>
              <p:spPr>
                <a:xfrm>
                  <a:off x="5721314" y="1916832"/>
                  <a:ext cx="50687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 smtClean="0"/>
                    <a:t>DIFS</a:t>
                  </a:r>
                  <a:endParaRPr lang="en-US" sz="1100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156176" y="3031068"/>
                  <a:ext cx="223224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/>
                    <a:t>Correct post EIFS (NAV) back off start</a:t>
                  </a: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5040052" y="2348880"/>
                <a:ext cx="979252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 smtClean="0"/>
                  <a:t>STD EIFS</a:t>
                </a:r>
                <a:endParaRPr lang="en-US" sz="1050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 bwMode="auto">
              <a:xfrm flipH="1">
                <a:off x="7200292" y="2287873"/>
                <a:ext cx="7216" cy="70907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 flipH="1">
                <a:off x="6139582" y="2996952"/>
                <a:ext cx="106792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</p:cxnSp>
          <p:sp>
            <p:nvSpPr>
              <p:cNvPr id="17" name="TextBox 16"/>
              <p:cNvSpPr txBox="1"/>
              <p:nvPr/>
            </p:nvSpPr>
            <p:spPr>
              <a:xfrm>
                <a:off x="6408204" y="2780928"/>
                <a:ext cx="547204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/>
                  <a:t>Delta</a:t>
                </a:r>
                <a:endParaRPr lang="en-US" sz="105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032908" y="2635024"/>
                <a:ext cx="979252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 smtClean="0"/>
                  <a:t>Prop. EIFS</a:t>
                </a:r>
                <a:endParaRPr lang="en-US" sz="1050" dirty="0"/>
              </a:p>
            </p:txBody>
          </p:sp>
        </p:grpSp>
        <p:cxnSp>
          <p:nvCxnSpPr>
            <p:cNvPr id="11" name="Straight Connector 10"/>
            <p:cNvCxnSpPr/>
            <p:nvPr/>
          </p:nvCxnSpPr>
          <p:spPr bwMode="auto">
            <a:xfrm>
              <a:off x="5751246" y="2137361"/>
              <a:ext cx="39049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5076056" y="2132856"/>
              <a:ext cx="0" cy="8548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1" name="Straight Arrow Connector 30"/>
          <p:cNvCxnSpPr>
            <a:endCxn id="26" idx="2"/>
          </p:cNvCxnSpPr>
          <p:nvPr/>
        </p:nvCxnSpPr>
        <p:spPr bwMode="auto">
          <a:xfrm flipH="1" flipV="1">
            <a:off x="2546648" y="2287873"/>
            <a:ext cx="6053" cy="1630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572000" y="1983073"/>
            <a:ext cx="504056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/>
              <a:t>FCS</a:t>
            </a:r>
            <a:endParaRPr lang="en-US" sz="2000" dirty="0"/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5076056" y="2560318"/>
            <a:ext cx="2124236" cy="1"/>
          </a:xfrm>
          <a:prstGeom prst="line">
            <a:avLst/>
          </a:prstGeom>
          <a:ln>
            <a:solidFill>
              <a:srgbClr val="FF0000"/>
            </a:solidFill>
            <a:headEnd type="stealth" w="med" len="lg"/>
            <a:tailEnd type="diamond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 bwMode="auto">
          <a:xfrm flipH="1">
            <a:off x="5076056" y="2849504"/>
            <a:ext cx="1080120" cy="0"/>
          </a:xfrm>
          <a:prstGeom prst="line">
            <a:avLst/>
          </a:prstGeom>
          <a:ln>
            <a:solidFill>
              <a:srgbClr val="00FF00"/>
            </a:solidFill>
            <a:headEnd type="stealth" w="med" len="lg"/>
            <a:tailEnd type="diamond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48158" y="2411307"/>
            <a:ext cx="33826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Receiver invokes </a:t>
            </a:r>
            <a:r>
              <a:rPr lang="en-US" sz="1100" dirty="0"/>
              <a:t>EIFS </a:t>
            </a:r>
            <a:r>
              <a:rPr lang="en-US" sz="1100" dirty="0" smtClean="0"/>
              <a:t>(RID) if either:</a:t>
            </a:r>
          </a:p>
          <a:p>
            <a:pPr marL="342900" indent="-342900">
              <a:buAutoNum type="arabicPeriod"/>
            </a:pPr>
            <a:r>
              <a:rPr lang="en-US" sz="1100" dirty="0" smtClean="0"/>
              <a:t>Goes to sleep after SIG/MH (</a:t>
            </a:r>
            <a:r>
              <a:rPr lang="en-US" sz="1100" u="sng" dirty="0" smtClean="0"/>
              <a:t>new in 11ah</a:t>
            </a:r>
            <a:r>
              <a:rPr lang="en-US" sz="1100" dirty="0" smtClean="0"/>
              <a:t>)</a:t>
            </a:r>
          </a:p>
          <a:p>
            <a:pPr marL="342900" indent="-342900">
              <a:buFontTx/>
              <a:buAutoNum type="arabicPeriod"/>
            </a:pPr>
            <a:r>
              <a:rPr lang="en-US" sz="1100" dirty="0"/>
              <a:t>There is no duration field in </a:t>
            </a:r>
            <a:r>
              <a:rPr lang="en-US" sz="1100" dirty="0" smtClean="0"/>
              <a:t>MH (</a:t>
            </a:r>
            <a:r>
              <a:rPr lang="en-US" sz="1100" u="sng" dirty="0" smtClean="0"/>
              <a:t>new in 11ah</a:t>
            </a:r>
            <a:r>
              <a:rPr lang="en-US" sz="1100" dirty="0" smtClean="0"/>
              <a:t>)</a:t>
            </a:r>
          </a:p>
          <a:p>
            <a:pPr marL="342900" indent="-342900">
              <a:buAutoNum type="arabicPeriod"/>
            </a:pPr>
            <a:r>
              <a:rPr lang="en-US" sz="1100" dirty="0" smtClean="0"/>
              <a:t>FCS fails (</a:t>
            </a:r>
            <a:r>
              <a:rPr lang="en-US" sz="1100" u="sng" dirty="0" smtClean="0"/>
              <a:t>as in 11ac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4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0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 Indication 2: Normal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ACK </a:t>
            </a:r>
            <a:r>
              <a:rPr lang="en-US" sz="1400" dirty="0"/>
              <a:t>Indication in SIG Field of received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ACK Indication = 2: Normal Response</a:t>
            </a:r>
          </a:p>
          <a:p>
            <a:pPr lvl="2">
              <a:buFont typeface="Arial" pitchFamily="34" charset="0"/>
              <a:buChar char="•"/>
            </a:pPr>
            <a:r>
              <a:rPr lang="en-US" sz="1100" dirty="0"/>
              <a:t>Aggregation = 0</a:t>
            </a:r>
            <a:r>
              <a:rPr lang="en-US" sz="1100" dirty="0">
                <a:sym typeface="Wingdings" pitchFamily="2" charset="2"/>
              </a:rPr>
              <a:t>14 Byte </a:t>
            </a:r>
            <a:r>
              <a:rPr lang="en-US" sz="1100" dirty="0" smtClean="0">
                <a:sym typeface="Wingdings" pitchFamily="2" charset="2"/>
              </a:rPr>
              <a:t>Resp. </a:t>
            </a:r>
            <a:r>
              <a:rPr lang="en-US" sz="1100" dirty="0">
                <a:sym typeface="Wingdings" pitchFamily="2" charset="2"/>
              </a:rPr>
              <a:t>(ACK, STACK or CTS)</a:t>
            </a:r>
          </a:p>
          <a:p>
            <a:pPr lvl="2">
              <a:buFont typeface="Arial" pitchFamily="34" charset="0"/>
              <a:buChar char="•"/>
            </a:pPr>
            <a:r>
              <a:rPr lang="en-US" sz="1100" dirty="0">
                <a:sym typeface="Wingdings" pitchFamily="2" charset="2"/>
              </a:rPr>
              <a:t>Aggregation = 132 Byte </a:t>
            </a:r>
            <a:r>
              <a:rPr lang="en-US" sz="1100" dirty="0" smtClean="0">
                <a:sym typeface="Wingdings" pitchFamily="2" charset="2"/>
              </a:rPr>
              <a:t>Resp. </a:t>
            </a:r>
            <a:r>
              <a:rPr lang="en-US" sz="1100" dirty="0">
                <a:sym typeface="Wingdings" pitchFamily="2" charset="2"/>
              </a:rPr>
              <a:t>(</a:t>
            </a:r>
            <a:r>
              <a:rPr lang="en-US" sz="1100" dirty="0" smtClean="0">
                <a:sym typeface="Wingdings" pitchFamily="2" charset="2"/>
              </a:rPr>
              <a:t>BA, BAT, A-</a:t>
            </a:r>
            <a:r>
              <a:rPr lang="en-US" sz="1100" dirty="0" err="1" smtClean="0">
                <a:sym typeface="Wingdings" pitchFamily="2" charset="2"/>
              </a:rPr>
              <a:t>MPDUed</a:t>
            </a:r>
            <a:r>
              <a:rPr lang="en-US" sz="1100" dirty="0" smtClean="0">
                <a:sym typeface="Wingdings" pitchFamily="2" charset="2"/>
              </a:rPr>
              <a:t> </a:t>
            </a:r>
            <a:r>
              <a:rPr lang="en-US" sz="1100" dirty="0">
                <a:sym typeface="Wingdings" pitchFamily="2" charset="2"/>
              </a:rPr>
              <a:t>ACK, TACK)</a:t>
            </a:r>
          </a:p>
          <a:p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/>
              <a:t>Third party receivers calculate EIFS as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Aggregation = 0: EIFS = </a:t>
            </a:r>
            <a:r>
              <a:rPr lang="en-US" sz="1200" dirty="0" err="1"/>
              <a:t>aSIFSTime</a:t>
            </a:r>
            <a:r>
              <a:rPr lang="en-US" sz="1200" dirty="0"/>
              <a:t> + DIFS + </a:t>
            </a:r>
            <a:r>
              <a:rPr lang="en-US" sz="1200" dirty="0" err="1"/>
              <a:t>ACKTxTime</a:t>
            </a:r>
            <a:endParaRPr lang="en-US" sz="1200" dirty="0"/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Aggregation = 1: EIFS = </a:t>
            </a:r>
            <a:r>
              <a:rPr lang="en-US" sz="1200" dirty="0" err="1"/>
              <a:t>aSIFSTime</a:t>
            </a:r>
            <a:r>
              <a:rPr lang="en-US" sz="1200" dirty="0"/>
              <a:t> + DIFS + </a:t>
            </a:r>
            <a:r>
              <a:rPr lang="en-US" sz="1200" dirty="0" err="1"/>
              <a:t>BATxTime</a:t>
            </a:r>
            <a:endParaRPr lang="en-US" sz="1200" dirty="0"/>
          </a:p>
          <a:p>
            <a:pPr lvl="2">
              <a:buFont typeface="Arial" pitchFamily="34" charset="0"/>
              <a:buChar char="•"/>
            </a:pPr>
            <a:r>
              <a:rPr lang="en-US" sz="1100" dirty="0"/>
              <a:t>The response MCS is determined based on the PHY mandatory MCS set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err="1"/>
              <a:t>TxTime</a:t>
            </a:r>
            <a:r>
              <a:rPr lang="en-US" sz="1200" dirty="0"/>
              <a:t> depends on response frame’s BW and MCS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And they may go to sleep for PPDU duration + SIFS + </a:t>
            </a:r>
            <a:r>
              <a:rPr lang="en-US" sz="1200" dirty="0" err="1"/>
              <a:t>RespTxTime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632562"/>
              </p:ext>
            </p:extLst>
          </p:nvPr>
        </p:nvGraphicFramePr>
        <p:xfrm>
          <a:off x="6023421" y="3385800"/>
          <a:ext cx="3013075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755"/>
                <a:gridCol w="487680"/>
                <a:gridCol w="4876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BW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1MHz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&gt;=2MHz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Curr</a:t>
                      </a:r>
                      <a:r>
                        <a:rPr lang="en-US" sz="1200" dirty="0" smtClean="0"/>
                        <a:t>. EIFS [</a:t>
                      </a:r>
                      <a:r>
                        <a:rPr lang="en-US" sz="1200" dirty="0" err="1" smtClean="0"/>
                        <a:t>ms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>
                          <a:solidFill>
                            <a:srgbClr val="FF0000"/>
                          </a:solidFill>
                        </a:rPr>
                        <a:t>1.82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0.9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Prop. EIFS [</a:t>
                      </a:r>
                      <a:r>
                        <a:rPr lang="en-US" sz="1200" dirty="0" err="1" smtClean="0"/>
                        <a:t>ms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FF00"/>
                          </a:solidFill>
                        </a:rPr>
                        <a:t>1.82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>
                          <a:solidFill>
                            <a:srgbClr val="00FF00"/>
                          </a:solidFill>
                        </a:rPr>
                        <a:t>2.78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FF00"/>
                          </a:solidFill>
                        </a:rPr>
                        <a:t>0.9</a:t>
                      </a:r>
                      <a:endParaRPr lang="en-US" sz="12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FF00"/>
                          </a:solidFill>
                        </a:rPr>
                        <a:t>1.1</a:t>
                      </a:r>
                      <a:endParaRPr lang="en-US" sz="12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Delta [slots]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 smtClean="0"/>
                        <a:t>-35</a:t>
                      </a:r>
                      <a:endParaRPr lang="en-US" sz="12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-4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259632" y="1541746"/>
            <a:ext cx="7740860" cy="1815246"/>
            <a:chOff x="1259632" y="1541746"/>
            <a:chExt cx="7740860" cy="1815246"/>
          </a:xfrm>
        </p:grpSpPr>
        <p:grpSp>
          <p:nvGrpSpPr>
            <p:cNvPr id="9" name="Group 8"/>
            <p:cNvGrpSpPr/>
            <p:nvPr/>
          </p:nvGrpSpPr>
          <p:grpSpPr>
            <a:xfrm>
              <a:off x="1259632" y="1541746"/>
              <a:ext cx="7740860" cy="1815246"/>
              <a:chOff x="1259632" y="1541746"/>
              <a:chExt cx="7740860" cy="1815246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5265780" y="1971483"/>
                <a:ext cx="2402564" cy="3048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algn="ctr"/>
                <a:r>
                  <a:rPr lang="en-US" sz="1400" dirty="0" smtClean="0"/>
                  <a:t>BA (MCS10)</a:t>
                </a:r>
                <a:endParaRPr lang="en-US" sz="1400" dirty="0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1259632" y="1541746"/>
                <a:ext cx="7740860" cy="1815246"/>
                <a:chOff x="1259632" y="1541746"/>
                <a:chExt cx="7740860" cy="181524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259632" y="1541746"/>
                  <a:ext cx="7740860" cy="1815246"/>
                  <a:chOff x="1259632" y="1541746"/>
                  <a:chExt cx="7740860" cy="1815246"/>
                </a:xfrm>
              </p:grpSpPr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1259632" y="1541746"/>
                    <a:ext cx="6804756" cy="746127"/>
                    <a:chOff x="1259632" y="1541746"/>
                    <a:chExt cx="6804756" cy="746127"/>
                  </a:xfrm>
                </p:grpSpPr>
                <p:cxnSp>
                  <p:nvCxnSpPr>
                    <p:cNvPr id="24" name="Straight Connector 23"/>
                    <p:cNvCxnSpPr/>
                    <p:nvPr/>
                  </p:nvCxnSpPr>
                  <p:spPr bwMode="auto">
                    <a:xfrm flipV="1">
                      <a:off x="1259632" y="2276283"/>
                      <a:ext cx="6804756" cy="59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25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3648" y="1983073"/>
                      <a:ext cx="762000" cy="3048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defPPr>
                        <a:defRPr lang="en-US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lang="en-US" sz="2000"/>
                        <a:t>SIG</a:t>
                      </a:r>
                    </a:p>
                  </p:txBody>
                </p:sp>
                <p:sp>
                  <p:nvSpPr>
                    <p:cNvPr id="26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648" y="1983073"/>
                      <a:ext cx="762000" cy="3048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defPPr>
                        <a:defRPr lang="en-US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MH</a:t>
                      </a:r>
                    </a:p>
                  </p:txBody>
                </p:sp>
                <p:sp>
                  <p:nvSpPr>
                    <p:cNvPr id="27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7648" y="1983073"/>
                      <a:ext cx="2148408" cy="3048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defPPr>
                        <a:defRPr lang="en-US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Data</a:t>
                      </a:r>
                    </a:p>
                  </p:txBody>
                </p:sp>
                <p:sp>
                  <p:nvSpPr>
                    <p:cNvPr id="28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784648" y="1541748"/>
                      <a:ext cx="0" cy="441325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/>
                    <a:lstStyle>
                      <a:defPPr>
                        <a:defRPr lang="en-US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endParaRPr lang="en-US"/>
                    </a:p>
                  </p:txBody>
                </p:sp>
                <p:sp>
                  <p:nvSpPr>
                    <p:cNvPr id="29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84648" y="1541746"/>
                      <a:ext cx="5898126" cy="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/>
                    <a:lstStyle>
                      <a:defPPr>
                        <a:defRPr lang="en-US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endParaRPr lang="en-US"/>
                    </a:p>
                  </p:txBody>
                </p:sp>
                <p:sp>
                  <p:nvSpPr>
                    <p:cNvPr id="30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682774" y="1541748"/>
                      <a:ext cx="0" cy="30480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triangle" w="sm" len="sm"/>
                    </a:ln>
                  </p:spPr>
                  <p:txBody>
                    <a:bodyPr/>
                    <a:lstStyle>
                      <a:defPPr>
                        <a:defRPr lang="en-US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endParaRPr lang="en-US"/>
                    </a:p>
                  </p:txBody>
                </p:sp>
              </p:grpSp>
              <p:cxnSp>
                <p:nvCxnSpPr>
                  <p:cNvPr id="20" name="Straight Connector 19"/>
                  <p:cNvCxnSpPr/>
                  <p:nvPr/>
                </p:nvCxnSpPr>
                <p:spPr bwMode="auto">
                  <a:xfrm>
                    <a:off x="8064388" y="2135473"/>
                    <a:ext cx="0" cy="101101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stealth" w="lg" len="med"/>
                  </a:ln>
                  <a:effectLst/>
                </p:spPr>
              </p:cxnSp>
              <p:cxnSp>
                <p:nvCxnSpPr>
                  <p:cNvPr id="21" name="Straight Connector 20"/>
                  <p:cNvCxnSpPr>
                    <a:stCxn id="27" idx="3"/>
                  </p:cNvCxnSpPr>
                  <p:nvPr/>
                </p:nvCxnSpPr>
                <p:spPr bwMode="auto">
                  <a:xfrm flipV="1">
                    <a:off x="5076056" y="2133585"/>
                    <a:ext cx="189724" cy="18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7629526" y="1916832"/>
                    <a:ext cx="506870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100" dirty="0" smtClean="0"/>
                      <a:t>DIFS</a:t>
                    </a:r>
                    <a:endParaRPr lang="en-US" sz="1100" dirty="0"/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6840252" y="3126160"/>
                    <a:ext cx="2160240" cy="2308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/>
                      <a:t>Correct post EIFS (NAV) back off start</a:t>
                    </a:r>
                  </a:p>
                </p:txBody>
              </p:sp>
            </p:grpSp>
            <p:sp>
              <p:nvSpPr>
                <p:cNvPr id="16" name="TextBox 15"/>
                <p:cNvSpPr txBox="1"/>
                <p:nvPr/>
              </p:nvSpPr>
              <p:spPr>
                <a:xfrm>
                  <a:off x="5040052" y="2348880"/>
                  <a:ext cx="979252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dirty="0" smtClean="0"/>
                    <a:t>STD EIFS</a:t>
                  </a:r>
                  <a:endParaRPr lang="en-US" sz="1050" dirty="0"/>
                </a:p>
              </p:txBody>
            </p:sp>
            <p:cxnSp>
              <p:nvCxnSpPr>
                <p:cNvPr id="17" name="Straight Connector 16"/>
                <p:cNvCxnSpPr/>
                <p:nvPr/>
              </p:nvCxnSpPr>
              <p:spPr bwMode="auto">
                <a:xfrm flipH="1">
                  <a:off x="7205270" y="2564904"/>
                  <a:ext cx="87712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stealth" w="med" len="med"/>
                  <a:tailEnd type="stealth" w="med" len="med"/>
                </a:ln>
                <a:effectLst/>
              </p:spPr>
            </p:cxnSp>
            <p:sp>
              <p:nvSpPr>
                <p:cNvPr id="18" name="TextBox 17"/>
                <p:cNvSpPr txBox="1"/>
                <p:nvPr/>
              </p:nvSpPr>
              <p:spPr>
                <a:xfrm>
                  <a:off x="5032908" y="2635024"/>
                  <a:ext cx="979252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dirty="0" smtClean="0"/>
                    <a:t>Prop. EIFS</a:t>
                  </a:r>
                  <a:endParaRPr lang="en-US" sz="1050" dirty="0"/>
                </a:p>
              </p:txBody>
            </p:sp>
          </p:grpSp>
          <p:cxnSp>
            <p:nvCxnSpPr>
              <p:cNvPr id="13" name="Straight Connector 12"/>
              <p:cNvCxnSpPr/>
              <p:nvPr/>
            </p:nvCxnSpPr>
            <p:spPr bwMode="auto">
              <a:xfrm>
                <a:off x="7668344" y="2137361"/>
                <a:ext cx="39049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>
                <a:off x="5076056" y="2132856"/>
                <a:ext cx="0" cy="85481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0" name="TextBox 9"/>
            <p:cNvSpPr txBox="1"/>
            <p:nvPr/>
          </p:nvSpPr>
          <p:spPr>
            <a:xfrm>
              <a:off x="7409172" y="2346992"/>
              <a:ext cx="54720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Delta</a:t>
              </a:r>
              <a:endParaRPr lang="en-US" sz="1050" dirty="0"/>
            </a:p>
          </p:txBody>
        </p:sp>
      </p:grpSp>
      <p:cxnSp>
        <p:nvCxnSpPr>
          <p:cNvPr id="31" name="Straight Arrow Connector 30"/>
          <p:cNvCxnSpPr>
            <a:endCxn id="26" idx="2"/>
          </p:cNvCxnSpPr>
          <p:nvPr/>
        </p:nvCxnSpPr>
        <p:spPr bwMode="auto">
          <a:xfrm flipH="1" flipV="1">
            <a:off x="2546648" y="2287873"/>
            <a:ext cx="6053" cy="1630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572000" y="1983073"/>
            <a:ext cx="504056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 smtClean="0"/>
              <a:t>FCS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548158" y="2411307"/>
            <a:ext cx="33826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Receiver invokes </a:t>
            </a:r>
            <a:r>
              <a:rPr lang="en-US" sz="1100" dirty="0"/>
              <a:t>EIFS </a:t>
            </a:r>
            <a:r>
              <a:rPr lang="en-US" sz="1100" dirty="0" smtClean="0"/>
              <a:t>(RID) if either:</a:t>
            </a:r>
          </a:p>
          <a:p>
            <a:pPr marL="342900" indent="-342900">
              <a:buAutoNum type="arabicPeriod"/>
            </a:pPr>
            <a:r>
              <a:rPr lang="en-US" sz="1100" dirty="0" smtClean="0"/>
              <a:t>Goes to sleep after SIG/MH (</a:t>
            </a:r>
            <a:r>
              <a:rPr lang="en-US" sz="1100" u="sng" dirty="0" smtClean="0"/>
              <a:t>new in 11ah</a:t>
            </a:r>
            <a:r>
              <a:rPr lang="en-US" sz="1100" dirty="0" smtClean="0"/>
              <a:t>)</a:t>
            </a:r>
          </a:p>
          <a:p>
            <a:pPr marL="342900" indent="-342900">
              <a:buFontTx/>
              <a:buAutoNum type="arabicPeriod"/>
            </a:pPr>
            <a:r>
              <a:rPr lang="en-US" sz="1100" dirty="0"/>
              <a:t>There is no duration field in </a:t>
            </a:r>
            <a:r>
              <a:rPr lang="en-US" sz="1100" dirty="0" smtClean="0"/>
              <a:t>MH (</a:t>
            </a:r>
            <a:r>
              <a:rPr lang="en-US" sz="1100" u="sng" dirty="0" smtClean="0"/>
              <a:t>new in 11ah</a:t>
            </a:r>
            <a:r>
              <a:rPr lang="en-US" sz="1100" dirty="0" smtClean="0"/>
              <a:t>)</a:t>
            </a:r>
          </a:p>
          <a:p>
            <a:pPr marL="342900" indent="-342900">
              <a:buAutoNum type="arabicPeriod"/>
            </a:pPr>
            <a:r>
              <a:rPr lang="en-US" sz="1100" dirty="0" smtClean="0"/>
              <a:t>FCS fails (</a:t>
            </a:r>
            <a:r>
              <a:rPr lang="en-US" sz="1100" u="sng" dirty="0" smtClean="0"/>
              <a:t>as in 11ac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cxnSp>
        <p:nvCxnSpPr>
          <p:cNvPr id="34" name="Straight Connector 33"/>
          <p:cNvCxnSpPr/>
          <p:nvPr/>
        </p:nvCxnSpPr>
        <p:spPr bwMode="auto">
          <a:xfrm flipH="1">
            <a:off x="5076056" y="2560318"/>
            <a:ext cx="2124236" cy="1"/>
          </a:xfrm>
          <a:prstGeom prst="line">
            <a:avLst/>
          </a:prstGeom>
          <a:ln>
            <a:solidFill>
              <a:srgbClr val="FF0000"/>
            </a:solidFill>
            <a:headEnd type="stealth" w="med" len="lg"/>
            <a:tailEnd type="diamond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 bwMode="auto">
          <a:xfrm flipH="1">
            <a:off x="5076056" y="2849504"/>
            <a:ext cx="3006334" cy="0"/>
          </a:xfrm>
          <a:prstGeom prst="line">
            <a:avLst/>
          </a:prstGeom>
          <a:ln>
            <a:solidFill>
              <a:srgbClr val="00FF00"/>
            </a:solidFill>
            <a:headEnd type="stealth" w="med" len="lg"/>
            <a:tailEnd type="diamond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3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 Indication 3: Long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ACK Indication in SIG Field of received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ACK Indication = 3: Long Response</a:t>
            </a:r>
          </a:p>
          <a:p>
            <a:pPr lvl="2">
              <a:buFont typeface="Arial" pitchFamily="34" charset="0"/>
              <a:buChar char="•"/>
            </a:pPr>
            <a:r>
              <a:rPr lang="en-US" sz="1100" dirty="0"/>
              <a:t>Speed frame exchange (a</a:t>
            </a:r>
            <a:r>
              <a:rPr lang="en-US" sz="1100" dirty="0">
                <a:sym typeface="Wingdings" pitchFamily="2" charset="2"/>
              </a:rPr>
              <a:t>symmetric BA)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Third party receivers calculate EIFS as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EIFS = </a:t>
            </a:r>
            <a:r>
              <a:rPr lang="en-US" sz="1200" dirty="0" err="1"/>
              <a:t>aSIFSTime</a:t>
            </a:r>
            <a:r>
              <a:rPr lang="en-US" sz="1200" dirty="0"/>
              <a:t> + DIFS + Max </a:t>
            </a:r>
            <a:r>
              <a:rPr lang="en-US" sz="1200" dirty="0" err="1"/>
              <a:t>PPDUTxTime</a:t>
            </a:r>
            <a:endParaRPr lang="en-US" sz="1200" dirty="0"/>
          </a:p>
          <a:p>
            <a:pPr lvl="2">
              <a:buFont typeface="Arial" pitchFamily="34" charset="0"/>
              <a:buChar char="•"/>
            </a:pPr>
            <a:r>
              <a:rPr lang="en-US" sz="1100" dirty="0"/>
              <a:t>Calculation is based only in the value of ACK indication</a:t>
            </a:r>
          </a:p>
          <a:p>
            <a:pPr lvl="2"/>
            <a:endParaRPr lang="en-US" sz="1100" dirty="0"/>
          </a:p>
          <a:p>
            <a:pPr>
              <a:buFont typeface="Arial" pitchFamily="34" charset="0"/>
              <a:buChar char="•"/>
            </a:pPr>
            <a:r>
              <a:rPr lang="en-US" sz="1400" dirty="0"/>
              <a:t>EIFS shall be truncated by the </a:t>
            </a:r>
            <a:r>
              <a:rPr lang="en-US" sz="1400" dirty="0" err="1"/>
              <a:t>TXer</a:t>
            </a:r>
            <a:r>
              <a:rPr lang="en-US" sz="1400" dirty="0"/>
              <a:t> by transmission of a frame with ACK Indication &lt;3 after the invited response (e.g., NDP ACK)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The response frame shall have ACK Indication 1 (NDP Response), so that the truncating NDP is also </a:t>
            </a:r>
            <a:r>
              <a:rPr lang="en-US" sz="1400" dirty="0" smtClean="0"/>
              <a:t>protected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448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66593</TotalTime>
  <Words>1439</Words>
  <Application>Microsoft Office PowerPoint</Application>
  <PresentationFormat>On-screen Show (4:3)</PresentationFormat>
  <Paragraphs>335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ACK Indication and EIFS</vt:lpstr>
      <vt:lpstr>PowerPoint Presentation</vt:lpstr>
      <vt:lpstr>PowerPoint Presentation</vt:lpstr>
      <vt:lpstr>Introduction</vt:lpstr>
      <vt:lpstr>Proposal: ACK Indication in SIG</vt:lpstr>
      <vt:lpstr>ACK Indication 0: No Response</vt:lpstr>
      <vt:lpstr>ACK Indication 1: NDP Response</vt:lpstr>
      <vt:lpstr>ACK Indication 2: Normal Response</vt:lpstr>
      <vt:lpstr>ACK Indication 3: Long Response</vt:lpstr>
      <vt:lpstr>VHT Single MPDU</vt:lpstr>
      <vt:lpstr>Dynamic EIFS Table</vt:lpstr>
      <vt:lpstr>EIFS Rules - Summary</vt:lpstr>
      <vt:lpstr>Straw Poll 1</vt:lpstr>
      <vt:lpstr>Straw Poll 2</vt:lpstr>
      <vt:lpstr>References</vt:lpstr>
    </vt:vector>
  </TitlesOfParts>
  <Company>Broadcom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Indication and EIFS</dc:title>
  <dc:creator>Alfred Asterjadhi</dc:creator>
  <cp:lastModifiedBy>Qualcomm User</cp:lastModifiedBy>
  <cp:revision>821</cp:revision>
  <cp:lastPrinted>1998-02-10T13:28:06Z</cp:lastPrinted>
  <dcterms:created xsi:type="dcterms:W3CDTF">2009-12-02T19:05:24Z</dcterms:created>
  <dcterms:modified xsi:type="dcterms:W3CDTF">2013-05-13T19:00:15Z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-1959745953</vt:i4>
  </property>
  <property fmtid="{D5CDD505-2E9C-101B-9397-08002B2CF9AE}" pid="3" name="_NewReviewCycle">
    <vt:lpwstr/>
  </property>
  <property fmtid="{D5CDD505-2E9C-101B-9397-08002B2CF9AE}" pid="4" name="_EmailSubject">
    <vt:lpwstr>PS-Poll exchange from speed frame</vt:lpwstr>
  </property>
  <property fmtid="{D5CDD505-2E9C-101B-9397-08002B2CF9AE}" pid="5" name="_AuthorEmail">
    <vt:lpwstr>ewong@broadcom.com</vt:lpwstr>
  </property>
  <property fmtid="{D5CDD505-2E9C-101B-9397-08002B2CF9AE}" pid="6" name="_AuthorEmailDisplayName">
    <vt:lpwstr>Eric Wong</vt:lpwstr>
  </property>
  <property fmtid="{D5CDD505-2E9C-101B-9397-08002B2CF9AE}" pid="7" name="_PreviousAdHocReviewCycleID">
    <vt:i4>739878595</vt:i4>
  </property>
</Properties>
</file>