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haansoftdoc"/>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309" r:id="rId3"/>
    <p:sldId id="310" r:id="rId4"/>
    <p:sldId id="257" r:id="rId5"/>
    <p:sldId id="311" r:id="rId6"/>
    <p:sldId id="312" r:id="rId7"/>
    <p:sldId id="313" r:id="rId8"/>
    <p:sldId id="314" r:id="rId9"/>
    <p:sldId id="296"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0" d="100"/>
          <a:sy n="80" d="100"/>
        </p:scale>
        <p:origin x="-1716" y="-9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15990563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06667501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2</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3</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4</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5</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6</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7</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8</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smtClean="0"/>
              <a:t>doc.: IEEE 802.11-yy/xxxxr0</a:t>
            </a:r>
          </a:p>
        </p:txBody>
      </p:sp>
      <p:sp>
        <p:nvSpPr>
          <p:cNvPr id="12291" name="Rectangle 3"/>
          <p:cNvSpPr>
            <a:spLocks noGrp="1" noChangeArrowheads="1"/>
          </p:cNvSpPr>
          <p:nvPr>
            <p:ph type="dt" sz="quarter" idx="1"/>
          </p:nvPr>
        </p:nvSpPr>
        <p:spPr/>
        <p:txBody>
          <a:bodyPr/>
          <a:lstStyle/>
          <a:p>
            <a:pPr>
              <a:defRPr/>
            </a:pPr>
            <a:r>
              <a:rPr lang="en-US" smtClean="0"/>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4341" name="Rectangle 7"/>
          <p:cNvSpPr>
            <a:spLocks noGrp="1" noChangeArrowheads="1"/>
          </p:cNvSpPr>
          <p:nvPr>
            <p:ph type="sldNum" sz="quarter" idx="5"/>
          </p:nvPr>
        </p:nvSpPr>
        <p:spPr>
          <a:noFill/>
        </p:spPr>
        <p:txBody>
          <a:bodyPr/>
          <a:lstStyle/>
          <a:p>
            <a:r>
              <a:rPr lang="en-US" smtClean="0">
                <a:cs typeface="Arial" charset="0"/>
              </a:rPr>
              <a:t>Page </a:t>
            </a:r>
            <a:fld id="{0AA63FEC-F4EE-431C-9FC6-F89CDE8140C6}" type="slidenum">
              <a:rPr lang="en-US" smtClean="0">
                <a:cs typeface="Arial" charset="0"/>
              </a:rPr>
              <a:pPr/>
              <a:t>9</a:t>
            </a:fld>
            <a:endParaRPr lang="en-US" smtClean="0">
              <a:cs typeface="Arial" charset="0"/>
            </a:endParaRPr>
          </a:p>
        </p:txBody>
      </p:sp>
      <p:sp>
        <p:nvSpPr>
          <p:cNvPr id="14342" name="Rectangle 2"/>
          <p:cNvSpPr>
            <a:spLocks noGrp="1" noRot="1" noChangeAspect="1" noChangeArrowheads="1" noTextEdit="1"/>
          </p:cNvSpPr>
          <p:nvPr>
            <p:ph type="sldImg"/>
          </p:nvPr>
        </p:nvSpPr>
        <p:spPr>
          <a:xfrm>
            <a:off x="1154113" y="701675"/>
            <a:ext cx="4625975" cy="3468688"/>
          </a:xfrm>
          <a:ln cap="flat"/>
        </p:spPr>
      </p:sp>
      <p:sp>
        <p:nvSpPr>
          <p:cNvPr id="14343"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28367" cy="276999"/>
          </a:xfrm>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smtClean="0"/>
              <a:t>May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Ron Porat, Broadcom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2013</a:t>
            </a:r>
            <a:endParaRPr lang="en-US" dirty="0"/>
          </a:p>
        </p:txBody>
      </p:sp>
      <p:sp>
        <p:nvSpPr>
          <p:cNvPr id="1029" name="Rectangle 5"/>
          <p:cNvSpPr>
            <a:spLocks noGrp="1" noChangeArrowheads="1"/>
          </p:cNvSpPr>
          <p:nvPr>
            <p:ph type="ftr" sz="quarter" idx="3"/>
          </p:nvPr>
        </p:nvSpPr>
        <p:spPr bwMode="auto">
          <a:xfrm>
            <a:off x="7204075" y="6475413"/>
            <a:ext cx="13398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Ron Porat, Broadcom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802.11-13/0508r0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Hongyuan@marvell.com" TargetMode="External"/><Relationship Id="rId3" Type="http://schemas.openxmlformats.org/officeDocument/2006/relationships/hyperlink" Target="mailto:rporat@broadcom.com" TargetMode="External"/><Relationship Id="rId7" Type="http://schemas.openxmlformats.org/officeDocument/2006/relationships/hyperlink" Target="mailto:thomas.j.kenney@intel.com" TargetMode="External"/><Relationship Id="rId12" Type="http://schemas.openxmlformats.org/officeDocument/2006/relationships/hyperlink" Target="mailto:verceg@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thomas.a.tetzlaff@intel.com" TargetMode="External"/><Relationship Id="rId11" Type="http://schemas.openxmlformats.org/officeDocument/2006/relationships/hyperlink" Target="mailto:yongho.seok@lge.com" TargetMode="External"/><Relationship Id="rId5" Type="http://schemas.openxmlformats.org/officeDocument/2006/relationships/hyperlink" Target="mailto:shahrnaz.azizi@intel.com" TargetMode="External"/><Relationship Id="rId10" Type="http://schemas.openxmlformats.org/officeDocument/2006/relationships/hyperlink" Target="mailto:yongliu@marvell.com" TargetMode="External"/><Relationship Id="rId4" Type="http://schemas.openxmlformats.org/officeDocument/2006/relationships/hyperlink" Target="mailto:eldad.perahia@intel.com" TargetMode="External"/><Relationship Id="rId9" Type="http://schemas.openxmlformats.org/officeDocument/2006/relationships/hyperlink" Target="mailto:sudhirs@marvell.com"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jasonlee@etri.re.kr" TargetMode="External"/><Relationship Id="rId13" Type="http://schemas.openxmlformats.org/officeDocument/2006/relationships/hyperlink" Target="mailto:Rojan.Chitrakar@sg.panasonic.com" TargetMode="External"/><Relationship Id="rId3" Type="http://schemas.openxmlformats.org/officeDocument/2006/relationships/hyperlink" Target="mailto:sun.bo1@zte.com.cn" TargetMode="External"/><Relationship Id="rId7" Type="http://schemas.openxmlformats.org/officeDocument/2006/relationships/hyperlink" Target="mailto:minho@etri.re.kr" TargetMode="External"/><Relationship Id="rId12" Type="http://schemas.openxmlformats.org/officeDocument/2006/relationships/hyperlink" Target="sayantan.choudhury@nokia.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chiu.ngo@samsung.com" TargetMode="External"/><Relationship Id="rId11" Type="http://schemas.openxmlformats.org/officeDocument/2006/relationships/hyperlink" Target="mailto:Sk-lee@etri.re.kr" TargetMode="External"/><Relationship Id="rId5" Type="http://schemas.openxmlformats.org/officeDocument/2006/relationships/hyperlink" Target="mailto:hr.shao@samsung.com" TargetMode="External"/><Relationship Id="rId10" Type="http://schemas.openxmlformats.org/officeDocument/2006/relationships/hyperlink" Target="mailto:parkjw@etri.re.kr" TargetMode="External"/><Relationship Id="rId4" Type="http://schemas.openxmlformats.org/officeDocument/2006/relationships/hyperlink" Target="mailto:lv.kaiying@zte.com.cn" TargetMode="External"/><Relationship Id="rId9" Type="http://schemas.openxmlformats.org/officeDocument/2006/relationships/hyperlink" Target="mailto:kwonjin@etri.re.kr" TargetMode="External"/><Relationship Id="rId14" Type="http://schemas.openxmlformats.org/officeDocument/2006/relationships/hyperlink" Target="mailto:mori.ken1@jp.panasonic.com"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3111111.doc"/></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698909" cy="276999"/>
          </a:xfrm>
        </p:spPr>
        <p:txBody>
          <a:bodyPr/>
          <a:lstStyle/>
          <a:p>
            <a:pPr>
              <a:defRPr/>
            </a:pPr>
            <a:r>
              <a:rPr lang="en-US" smtClean="0"/>
              <a:t>May 2013</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29" name="Rectangle 2"/>
          <p:cNvSpPr>
            <a:spLocks noGrp="1" noChangeArrowheads="1"/>
          </p:cNvSpPr>
          <p:nvPr>
            <p:ph type="title"/>
          </p:nvPr>
        </p:nvSpPr>
        <p:spPr>
          <a:xfrm>
            <a:off x="381000" y="685800"/>
            <a:ext cx="8305800" cy="1066800"/>
          </a:xfrm>
        </p:spPr>
        <p:txBody>
          <a:bodyPr/>
          <a:lstStyle/>
          <a:p>
            <a:r>
              <a:rPr lang="en-US" sz="2400" dirty="0" smtClean="0"/>
              <a:t>Modulation Accuracy</a:t>
            </a:r>
            <a:endParaRPr lang="en-US" sz="2400" dirty="0" smtClean="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2013-05-13</a:t>
            </a:r>
            <a:endParaRPr lang="en-US" sz="2000" b="0" dirty="0" smtClean="0"/>
          </a:p>
        </p:txBody>
      </p:sp>
      <p:sp>
        <p:nvSpPr>
          <p:cNvPr id="103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3" name="Table 2"/>
          <p:cNvGraphicFramePr>
            <a:graphicFrameLocks noGrp="1"/>
          </p:cNvGraphicFramePr>
          <p:nvPr>
            <p:extLst>
              <p:ext uri="{D42A27DB-BD31-4B8C-83A1-F6EECF244321}">
                <p14:modId xmlns:p14="http://schemas.microsoft.com/office/powerpoint/2010/main" val="1933014438"/>
              </p:ext>
            </p:extLst>
          </p:nvPr>
        </p:nvGraphicFramePr>
        <p:xfrm>
          <a:off x="1166147" y="2362200"/>
          <a:ext cx="6811705" cy="4008120"/>
        </p:xfrm>
        <a:graphic>
          <a:graphicData uri="http://schemas.openxmlformats.org/drawingml/2006/table">
            <a:tbl>
              <a:tblPr>
                <a:tableStyleId>{5C22544A-7EE6-4342-B048-85BDC9FD1C3A}</a:tableStyleId>
              </a:tblPr>
              <a:tblGrid>
                <a:gridCol w="1627833"/>
                <a:gridCol w="1162738"/>
                <a:gridCol w="1356527"/>
                <a:gridCol w="1065843"/>
                <a:gridCol w="1598764"/>
              </a:tblGrid>
              <a:tr h="244187">
                <a:tc>
                  <a:txBody>
                    <a:bodyPr/>
                    <a:lstStyle/>
                    <a:p>
                      <a:pPr marL="0" marR="0">
                        <a:spcBef>
                          <a:spcPts val="0"/>
                        </a:spcBef>
                        <a:spcAft>
                          <a:spcPts val="0"/>
                        </a:spcAft>
                      </a:pPr>
                      <a:r>
                        <a:rPr lang="en-US" sz="800" kern="0" dirty="0">
                          <a:effectLst/>
                        </a:rPr>
                        <a:t>Name</a:t>
                      </a:r>
                      <a:endParaRPr lang="en-US" sz="800" b="1" kern="0" dirty="0">
                        <a:effectLst/>
                        <a:latin typeface="Times New Roman"/>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700" dirty="0">
                          <a:effectLst/>
                        </a:rPr>
                        <a:t>Affiliations</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700" dirty="0">
                          <a:effectLst/>
                        </a:rPr>
                        <a:t>Address</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700" dirty="0">
                          <a:effectLst/>
                        </a:rPr>
                        <a:t>Phone</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700" dirty="0">
                          <a:effectLst/>
                        </a:rPr>
                        <a:t>email</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a:effectLst/>
                        </a:rPr>
                        <a:t>Ron Porat</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Broadcom</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3"/>
                        </a:rPr>
                        <a:t>rporat@broadcom.com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smtClean="0">
                          <a:effectLst/>
                        </a:rPr>
                        <a:t>Nihar</a:t>
                      </a:r>
                      <a:r>
                        <a:rPr lang="en-US" sz="1400" baseline="0" dirty="0" smtClean="0">
                          <a:effectLst/>
                        </a:rPr>
                        <a:t> Jindal</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Broadcom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smtClean="0">
                          <a:effectLst/>
                          <a:latin typeface="Times New Roman"/>
                          <a:ea typeface="MS Mincho"/>
                        </a:rPr>
                        <a:t>Sameer Vermani</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effectLst/>
                          <a:latin typeface="Times New Roman"/>
                          <a:ea typeface="MS Mincho"/>
                        </a:rPr>
                        <a:t>Qualcomm</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smtClean="0">
                          <a:effectLst/>
                          <a:latin typeface="Times New Roman"/>
                          <a:ea typeface="MS Mincho"/>
                        </a:rPr>
                        <a:t>Tao Tian</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effectLst/>
                          <a:latin typeface="Times New Roman"/>
                          <a:ea typeface="MS Mincho"/>
                        </a:rPr>
                        <a:t>Qualcomm</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Eldad Perahia</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Intel Corp.</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4"/>
                        </a:rPr>
                        <a:t>eldad.perahia@intel.com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Shahrnaz Azizi</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Intel Corp.</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5"/>
                        </a:rPr>
                        <a:t>shahrnaz.azizi@intel.com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a:effectLst/>
                        </a:rPr>
                        <a:t>Tom Tetzlaff</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Intel Corp.</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6"/>
                        </a:rPr>
                        <a:t>thomas.a.tetzlaff@intel.com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Thomas Kenney</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Intel Corp.</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7"/>
                        </a:rPr>
                        <a:t>thomas.j.kenney@intel.com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1581">
                <a:tc>
                  <a:txBody>
                    <a:bodyPr/>
                    <a:lstStyle/>
                    <a:p>
                      <a:pPr marL="0" marR="0">
                        <a:spcBef>
                          <a:spcPts val="0"/>
                        </a:spcBef>
                        <a:spcAft>
                          <a:spcPts val="0"/>
                        </a:spcAft>
                      </a:pPr>
                      <a:r>
                        <a:rPr lang="en-US" sz="1400">
                          <a:effectLst/>
                        </a:rPr>
                        <a:t>Hongyuan Zhang</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Marvell</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8"/>
                        </a:rPr>
                        <a:t>Hongyuan@marvell.com</a:t>
                      </a:r>
                      <a:endParaRPr lang="en-US" sz="800" dirty="0">
                        <a:effectLst/>
                      </a:endParaRPr>
                    </a:p>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Sudhir Srinivasa</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Marvell</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9"/>
                        </a:rPr>
                        <a:t>sudhirs@marvell.com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Yong Liu</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Marvell</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10"/>
                        </a:rPr>
                        <a:t>yongliu@marvell.com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5265">
                <a:tc>
                  <a:txBody>
                    <a:bodyPr/>
                    <a:lstStyle/>
                    <a:p>
                      <a:pPr marL="0" marR="0">
                        <a:spcBef>
                          <a:spcPts val="0"/>
                        </a:spcBef>
                        <a:spcAft>
                          <a:spcPts val="0"/>
                        </a:spcAft>
                      </a:pPr>
                      <a:r>
                        <a:rPr lang="en-US" sz="1400">
                          <a:effectLst/>
                        </a:rPr>
                        <a:t>Yongho Seok</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LG Electronics</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LG R&amp;D Complex Anyang-Shi, Kyungki-Do, Korea</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+82-31-450-1947</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11"/>
                        </a:rPr>
                        <a:t>yongho.seok@lge.com</a:t>
                      </a:r>
                      <a:r>
                        <a:rPr lang="en-US" sz="8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Jinsoo Choi</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LG Electronics</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a:effectLst/>
                        </a:rPr>
                        <a:t>Jeongki Kim</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LG Electronics</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kern="1200" dirty="0" err="1" smtClean="0">
                          <a:solidFill>
                            <a:schemeClr val="dk1"/>
                          </a:solidFill>
                          <a:effectLst/>
                          <a:latin typeface="+mn-lt"/>
                          <a:ea typeface="+mn-ea"/>
                          <a:cs typeface="+mn-cs"/>
                        </a:rPr>
                        <a:t>Hangyu</a:t>
                      </a:r>
                      <a:r>
                        <a:rPr lang="en-US" sz="1400" kern="1200" dirty="0" smtClean="0">
                          <a:solidFill>
                            <a:schemeClr val="dk1"/>
                          </a:solidFill>
                          <a:effectLst/>
                          <a:latin typeface="+mn-lt"/>
                          <a:ea typeface="+mn-ea"/>
                          <a:cs typeface="+mn-cs"/>
                        </a:rPr>
                        <a:t> Cho</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LG Electronics</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 </a:t>
                      </a:r>
                      <a:endParaRPr lang="en-US" sz="80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a:effectLst/>
                        </a:rPr>
                        <a:t>Vinko Erceg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Broadcom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a:effectLst/>
                        </a:rPr>
                        <a:t> </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000" u="sng" dirty="0">
                          <a:effectLst/>
                          <a:hlinkClick r:id="rId12"/>
                        </a:rPr>
                        <a:t>verceg@broadcom.com</a:t>
                      </a: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7107">
                <a:tc>
                  <a:txBody>
                    <a:bodyPr/>
                    <a:lstStyle/>
                    <a:p>
                      <a:pPr marL="0" marR="0">
                        <a:spcBef>
                          <a:spcPts val="0"/>
                        </a:spcBef>
                        <a:spcAft>
                          <a:spcPts val="0"/>
                        </a:spcAft>
                      </a:pPr>
                      <a:r>
                        <a:rPr lang="en-US" sz="1400" dirty="0" smtClean="0">
                          <a:effectLst/>
                          <a:latin typeface="Times New Roman"/>
                          <a:ea typeface="MS Mincho"/>
                        </a:rPr>
                        <a:t>Jun Zheng</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dirty="0" smtClean="0">
                          <a:effectLst/>
                          <a:latin typeface="Times New Roman"/>
                          <a:ea typeface="MS Mincho"/>
                        </a:rPr>
                        <a:t>Broadcom</a:t>
                      </a:r>
                      <a:endParaRPr lang="en-US" sz="14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800" dirty="0">
                        <a:effectLst/>
                        <a:latin typeface="Times New Roman"/>
                        <a:ea typeface="MS Mincho"/>
                      </a:endParaRPr>
                    </a:p>
                  </a:txBody>
                  <a:tcPr marL="58137" marR="5813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31" name="Rectangle 12"/>
          <p:cNvSpPr>
            <a:spLocks noChangeArrowheads="1"/>
          </p:cNvSpPr>
          <p:nvPr/>
        </p:nvSpPr>
        <p:spPr bwMode="auto">
          <a:xfrm>
            <a:off x="533400" y="9144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3" name="Table 2"/>
          <p:cNvGraphicFramePr>
            <a:graphicFrameLocks noGrp="1"/>
          </p:cNvGraphicFramePr>
          <p:nvPr>
            <p:extLst>
              <p:ext uri="{D42A27DB-BD31-4B8C-83A1-F6EECF244321}">
                <p14:modId xmlns:p14="http://schemas.microsoft.com/office/powerpoint/2010/main" val="3440387775"/>
              </p:ext>
            </p:extLst>
          </p:nvPr>
        </p:nvGraphicFramePr>
        <p:xfrm>
          <a:off x="1752600" y="1524000"/>
          <a:ext cx="5639305" cy="4188977"/>
        </p:xfrm>
        <a:graphic>
          <a:graphicData uri="http://schemas.openxmlformats.org/drawingml/2006/table">
            <a:tbl>
              <a:tblPr>
                <a:tableStyleId>{5C22544A-7EE6-4342-B048-85BDC9FD1C3A}</a:tableStyleId>
              </a:tblPr>
              <a:tblGrid>
                <a:gridCol w="1332958"/>
                <a:gridCol w="1071711"/>
                <a:gridCol w="992406"/>
                <a:gridCol w="873230"/>
                <a:gridCol w="1369000"/>
              </a:tblGrid>
              <a:tr h="235317">
                <a:tc>
                  <a:txBody>
                    <a:bodyPr/>
                    <a:lstStyle/>
                    <a:p>
                      <a:pPr marL="0" marR="0">
                        <a:spcBef>
                          <a:spcPts val="0"/>
                        </a:spcBef>
                        <a:spcAft>
                          <a:spcPts val="0"/>
                        </a:spcAft>
                      </a:pPr>
                      <a:r>
                        <a:rPr lang="en-US" sz="700" kern="0" dirty="0">
                          <a:effectLst/>
                        </a:rPr>
                        <a:t>Name</a:t>
                      </a:r>
                      <a:endParaRPr lang="en-US" sz="700" b="1" kern="0" dirty="0">
                        <a:effectLst/>
                        <a:latin typeface="Times New Roman"/>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Affiliations</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Address</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Phone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400">
                          <a:effectLst/>
                        </a:rPr>
                        <a:t>email</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smtClean="0">
                          <a:effectLst/>
                          <a:latin typeface="Times New Roman"/>
                          <a:ea typeface="Malgun Gothic"/>
                        </a:rPr>
                        <a:t>Bin Tian</a:t>
                      </a:r>
                      <a:endParaRPr lang="en-US" sz="1100" dirty="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Qualcomm</a:t>
                      </a:r>
                      <a:endParaRPr lang="en-US" sz="11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 </a:t>
                      </a:r>
                      <a:endParaRPr lang="en-US" sz="12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a:effectLst/>
                        </a:rPr>
                        <a:t> </a:t>
                      </a:r>
                      <a:endParaRPr lang="en-US" sz="12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200" dirty="0">
                          <a:effectLst/>
                        </a:rPr>
                        <a:t> </a:t>
                      </a:r>
                      <a:endParaRPr lang="en-US" sz="12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a:effectLst/>
                        </a:rPr>
                        <a:t>Eugene Baik</a:t>
                      </a:r>
                      <a:endParaRPr lang="en-US" sz="700" dirty="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Qualcomm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Lin Yang</a:t>
                      </a:r>
                      <a:endParaRPr lang="en-US" sz="70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Qualcomm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a:effectLst/>
                        </a:rPr>
                        <a:t>Hemanth Sampath</a:t>
                      </a:r>
                      <a:endParaRPr lang="en-US" sz="700" dirty="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Qualcomm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Richard Van Nee</a:t>
                      </a:r>
                      <a:endParaRPr lang="en-US" sz="70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Qualcomm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Allert Van Zelst</a:t>
                      </a:r>
                      <a:endParaRPr lang="en-US" sz="70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Qualcomm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VK Jones</a:t>
                      </a:r>
                      <a:endParaRPr lang="en-US" sz="700">
                        <a:effectLst/>
                        <a:latin typeface="Times New Roman"/>
                        <a:ea typeface="Malgun Gothic"/>
                      </a:endParaRPr>
                    </a:p>
                  </a:txBody>
                  <a:tcPr marL="46803" marR="4680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Qualcomm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Sun, Bo</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ZTE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3"/>
                        </a:rPr>
                        <a:t>sun.bo1@zte.com.cn</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Lv, Kaiying</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ZTE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4"/>
                        </a:rPr>
                        <a:t>lv.kaiying@zte.com.cn</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Huai-Rong Shao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Samsung</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5"/>
                        </a:rPr>
                        <a:t>hr.shao@samsung.com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Chiu Ngo</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Samsung</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6"/>
                        </a:rPr>
                        <a:t>chiu.ngo@samsung.com</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2023">
                <a:tc>
                  <a:txBody>
                    <a:bodyPr/>
                    <a:lstStyle/>
                    <a:p>
                      <a:pPr marL="0" marR="0">
                        <a:spcBef>
                          <a:spcPts val="0"/>
                        </a:spcBef>
                        <a:spcAft>
                          <a:spcPts val="0"/>
                        </a:spcAft>
                      </a:pPr>
                      <a:r>
                        <a:rPr lang="en-US" sz="1100">
                          <a:effectLst/>
                        </a:rPr>
                        <a:t>Minho Cheong</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700">
                          <a:effectLst/>
                        </a:rPr>
                        <a:t>138 Gajeongno, Yuseong-gu, Dajeon, Korea</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+82 42 860 5635</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7"/>
                        </a:rPr>
                        <a:t>minho@etri.re.kr</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Jae Seung Lee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8"/>
                        </a:rPr>
                        <a:t>jasonlee@etri.re.kr</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dirty="0" err="1">
                          <a:effectLst/>
                        </a:rPr>
                        <a:t>Hyoungjin</a:t>
                      </a:r>
                      <a:r>
                        <a:rPr lang="en-US" sz="1100" dirty="0">
                          <a:effectLst/>
                        </a:rPr>
                        <a:t> Kwon</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9"/>
                        </a:rPr>
                        <a:t>kwonjin@etri.re.kr</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Jaewoo Park</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a:effectLst/>
                          <a:hlinkClick r:id="rId10"/>
                        </a:rPr>
                        <a:t>parkjw@etri.re.kr</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Sok-kyu Lee</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ETRI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11"/>
                        </a:rPr>
                        <a:t>Sk-lee@etri.re.kr</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0820">
                <a:tc>
                  <a:txBody>
                    <a:bodyPr/>
                    <a:lstStyle/>
                    <a:p>
                      <a:pPr marL="0" marR="0">
                        <a:spcBef>
                          <a:spcPts val="0"/>
                        </a:spcBef>
                        <a:spcAft>
                          <a:spcPts val="0"/>
                        </a:spcAft>
                      </a:pPr>
                      <a:r>
                        <a:rPr lang="en-US" sz="1100">
                          <a:effectLst/>
                        </a:rPr>
                        <a:t>Sayantan Choudhury</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Nokia</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600">
                          <a:effectLst/>
                        </a:rPr>
                        <a:t>2054 University Avenue, Suite 600, Berkeley, CA 94704</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a:effectLst/>
                        </a:rPr>
                        <a:t>+1 510 599 9268</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700" u="sng" dirty="0">
                          <a:effectLst/>
                          <a:hlinkClick r:id="rId12" action="ppaction://hlinkfile"/>
                        </a:rPr>
                        <a:t>sayantan.choudhury@nokia.com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Klaus Doppler</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Nokia</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700" dirty="0">
                          <a:effectLst/>
                        </a:rPr>
                        <a:t> </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817">
                <a:tc>
                  <a:txBody>
                    <a:bodyPr/>
                    <a:lstStyle/>
                    <a:p>
                      <a:pPr marL="0" marR="0">
                        <a:spcBef>
                          <a:spcPts val="0"/>
                        </a:spcBef>
                        <a:spcAft>
                          <a:spcPts val="0"/>
                        </a:spcAft>
                      </a:pPr>
                      <a:r>
                        <a:rPr lang="en-US" sz="1100">
                          <a:effectLst/>
                        </a:rPr>
                        <a:t>Rojan Chitrakar</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Panasonic</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13"/>
                        </a:rPr>
                        <a:t>Rojan.Chitrakar@sg.panasonic.com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412">
                <a:tc>
                  <a:txBody>
                    <a:bodyPr/>
                    <a:lstStyle/>
                    <a:p>
                      <a:pPr marL="0" marR="0">
                        <a:spcBef>
                          <a:spcPts val="0"/>
                        </a:spcBef>
                        <a:spcAft>
                          <a:spcPts val="0"/>
                        </a:spcAft>
                      </a:pPr>
                      <a:r>
                        <a:rPr lang="en-US" sz="1100">
                          <a:effectLst/>
                        </a:rPr>
                        <a:t>Ken Mori</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Panasonic</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u="sng" dirty="0">
                          <a:effectLst/>
                          <a:hlinkClick r:id="rId14"/>
                        </a:rPr>
                        <a:t>mori.ken1@jp.panasonic.com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8817">
                <a:tc>
                  <a:txBody>
                    <a:bodyPr/>
                    <a:lstStyle/>
                    <a:p>
                      <a:pPr marL="0" marR="0">
                        <a:spcBef>
                          <a:spcPts val="0"/>
                        </a:spcBef>
                        <a:spcAft>
                          <a:spcPts val="0"/>
                        </a:spcAft>
                      </a:pPr>
                      <a:r>
                        <a:rPr lang="en-US" sz="1100">
                          <a:effectLst/>
                        </a:rPr>
                        <a:t>Harya Wicaksana</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Panasonic</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effectLst/>
                        </a:rPr>
                        <a:t> </a:t>
                      </a:r>
                      <a:endParaRPr lang="en-US" sz="70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800" dirty="0">
                          <a:effectLst/>
                        </a:rPr>
                        <a:t>Harya.Wicaksana@sg.panasonic.com</a:t>
                      </a:r>
                      <a:endParaRPr lang="en-US" sz="700" dirty="0">
                        <a:effectLst/>
                        <a:latin typeface="Times New Roman"/>
                        <a:ea typeface="Malgun Gothic"/>
                      </a:endParaRPr>
                    </a:p>
                  </a:txBody>
                  <a:tcPr marL="46803" marR="4680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4294967295"/>
          </p:nvPr>
        </p:nvSpPr>
        <p:spPr>
          <a:xfrm>
            <a:off x="696913" y="332601"/>
            <a:ext cx="1182055" cy="276999"/>
          </a:xfrm>
        </p:spPr>
        <p:txBody>
          <a:bodyPr/>
          <a:lstStyle/>
          <a:p>
            <a:pPr>
              <a:defRPr/>
            </a:pPr>
            <a:r>
              <a:rPr lang="en-US" smtClean="0"/>
              <a:t>May 2013</a:t>
            </a:r>
            <a:endParaRPr lang="en-US" dirty="0"/>
          </a:p>
        </p:txBody>
      </p:sp>
      <p:sp>
        <p:nvSpPr>
          <p:cNvPr id="1028" name="Footer Placeholder 4"/>
          <p:cNvSpPr>
            <a:spLocks noGrp="1"/>
          </p:cNvSpPr>
          <p:nvPr>
            <p:ph type="ftr" sz="quarter" idx="11"/>
          </p:nvPr>
        </p:nvSpPr>
        <p:spPr/>
        <p:txBody>
          <a:bodyPr/>
          <a:lstStyle/>
          <a:p>
            <a:pPr>
              <a:defRPr/>
            </a:pPr>
            <a:r>
              <a:rPr lang="en-US" dirty="0"/>
              <a:t>Ron Porat, Broadcom</a:t>
            </a:r>
          </a:p>
        </p:txBody>
      </p:sp>
      <p:sp>
        <p:nvSpPr>
          <p:cNvPr id="1031" name="Rectangle 12"/>
          <p:cNvSpPr>
            <a:spLocks noChangeArrowheads="1"/>
          </p:cNvSpPr>
          <p:nvPr/>
        </p:nvSpPr>
        <p:spPr bwMode="auto">
          <a:xfrm>
            <a:off x="533400" y="8382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4218922773"/>
              </p:ext>
            </p:extLst>
          </p:nvPr>
        </p:nvGraphicFramePr>
        <p:xfrm>
          <a:off x="1265238" y="1470025"/>
          <a:ext cx="6464300" cy="5083175"/>
        </p:xfrm>
        <a:graphic>
          <a:graphicData uri="http://schemas.openxmlformats.org/presentationml/2006/ole">
            <mc:AlternateContent xmlns:mc="http://schemas.openxmlformats.org/markup-compatibility/2006">
              <mc:Choice xmlns:v="urn:schemas-microsoft-com:vml" Requires="v">
                <p:oleObj spid="_x0000_s53333" name="Document" r:id="rId4" imgW="8521573" imgH="6713531" progId="Word.Document.8">
                  <p:embed/>
                </p:oleObj>
              </mc:Choice>
              <mc:Fallback>
                <p:oleObj name="Document" r:id="rId4" imgW="8521573" imgH="6713531" progId="Word.Documen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65238" y="1470025"/>
                        <a:ext cx="6464300" cy="508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914400"/>
          </a:xfrm>
        </p:spPr>
        <p:txBody>
          <a:bodyPr/>
          <a:lstStyle/>
          <a:p>
            <a:r>
              <a:rPr lang="en-US" sz="2800" dirty="0"/>
              <a:t>24.3.17.4 Modulation accuracy</a:t>
            </a:r>
            <a:endParaRPr lang="en-US" sz="2800" dirty="0" smtClean="0"/>
          </a:p>
        </p:txBody>
      </p:sp>
      <p:sp>
        <p:nvSpPr>
          <p:cNvPr id="6149" name="Rectangle 3"/>
          <p:cNvSpPr>
            <a:spLocks noGrp="1" noChangeArrowheads="1"/>
          </p:cNvSpPr>
          <p:nvPr>
            <p:ph type="body" idx="1"/>
          </p:nvPr>
        </p:nvSpPr>
        <p:spPr>
          <a:xfrm>
            <a:off x="685800" y="1676400"/>
            <a:ext cx="7772400" cy="4572000"/>
          </a:xfrm>
        </p:spPr>
        <p:txBody>
          <a:bodyPr/>
          <a:lstStyle/>
          <a:p>
            <a:endParaRPr lang="en-US" sz="1600" dirty="0" smtClean="0"/>
          </a:p>
          <a:p>
            <a:r>
              <a:rPr lang="en-US" sz="1600" dirty="0" smtClean="0"/>
              <a:t>This </a:t>
            </a:r>
            <a:r>
              <a:rPr lang="en-US" sz="1600" dirty="0"/>
              <a:t>section is currently empty. </a:t>
            </a:r>
            <a:r>
              <a:rPr lang="en-US" sz="1600" dirty="0" smtClean="0"/>
              <a:t>We </a:t>
            </a:r>
            <a:r>
              <a:rPr lang="en-US" sz="1600" dirty="0"/>
              <a:t>propose text for all subsections</a:t>
            </a:r>
          </a:p>
          <a:p>
            <a:pPr lvl="1"/>
            <a:r>
              <a:rPr lang="en-US" sz="1200" dirty="0"/>
              <a:t>24.3.17.4.1 Introduction to modulation accuracy tests</a:t>
            </a:r>
          </a:p>
          <a:p>
            <a:pPr lvl="1"/>
            <a:r>
              <a:rPr lang="en-US" sz="1200" dirty="0"/>
              <a:t>24.3.17.4.2 Transmit center frequency leakage</a:t>
            </a:r>
          </a:p>
          <a:p>
            <a:pPr lvl="1"/>
            <a:r>
              <a:rPr lang="en-US" sz="1200" dirty="0"/>
              <a:t>24.3.17.4.3 Transmitter constellation error</a:t>
            </a:r>
          </a:p>
          <a:p>
            <a:pPr lvl="1"/>
            <a:r>
              <a:rPr lang="en-US" sz="1200" dirty="0"/>
              <a:t>24.3.17.4.4 Transmitter modulation accuracy (EVM) </a:t>
            </a:r>
            <a:r>
              <a:rPr lang="en-US" sz="1200" dirty="0" smtClean="0"/>
              <a:t>test</a:t>
            </a:r>
          </a:p>
          <a:p>
            <a:pPr lvl="1"/>
            <a:endParaRPr lang="en-US" sz="1200" i="1" dirty="0"/>
          </a:p>
          <a:p>
            <a:r>
              <a:rPr lang="en-US" sz="1600" dirty="0" smtClean="0"/>
              <a:t>The proposed text is based on 11ac with slight modifications as appropriate for 11ah</a:t>
            </a:r>
            <a:endParaRPr lang="en-US" sz="1600" dirty="0"/>
          </a:p>
          <a:p>
            <a:pPr marL="0" lvl="1" indent="0">
              <a:buNone/>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914400"/>
          </a:xfrm>
        </p:spPr>
        <p:txBody>
          <a:bodyPr/>
          <a:lstStyle/>
          <a:p>
            <a:r>
              <a:rPr lang="en-US" sz="2400" dirty="0"/>
              <a:t>24.3.17.4.1 Introduction to modulation accuracy tests</a:t>
            </a:r>
            <a:endParaRPr lang="en-US" sz="2400" dirty="0" smtClean="0"/>
          </a:p>
        </p:txBody>
      </p:sp>
      <p:sp>
        <p:nvSpPr>
          <p:cNvPr id="6149" name="Rectangle 3"/>
          <p:cNvSpPr>
            <a:spLocks noGrp="1" noChangeArrowheads="1"/>
          </p:cNvSpPr>
          <p:nvPr>
            <p:ph type="body" idx="1"/>
          </p:nvPr>
        </p:nvSpPr>
        <p:spPr>
          <a:xfrm>
            <a:off x="685800" y="1676400"/>
            <a:ext cx="7772400" cy="4572000"/>
          </a:xfrm>
        </p:spPr>
        <p:txBody>
          <a:bodyPr/>
          <a:lstStyle/>
          <a:p>
            <a:endParaRPr lang="en-US" sz="1600" dirty="0" smtClean="0"/>
          </a:p>
          <a:p>
            <a:r>
              <a:rPr lang="en-US" sz="1600" dirty="0"/>
              <a:t>Transmit modulation accuracy specifications are described in 24.3.17.4.2 (Transmit center frequency leakage) and 24.3.17.4.3 (Transmitter constellation error). The test method is described in 24.3.17.4.4 (Transmitter modulation accuracy (EVM) test).</a:t>
            </a:r>
          </a:p>
          <a:p>
            <a:endParaRPr lang="en-US" sz="1600" dirty="0"/>
          </a:p>
          <a:p>
            <a:pPr marL="0" lvl="1" indent="0">
              <a:buNone/>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3817366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914400"/>
          </a:xfrm>
        </p:spPr>
        <p:txBody>
          <a:bodyPr/>
          <a:lstStyle/>
          <a:p>
            <a:r>
              <a:rPr lang="en-US" sz="2800" dirty="0"/>
              <a:t>24.3.17.4.2 Transmit center frequency leakage</a:t>
            </a:r>
            <a:endParaRPr lang="en-US" sz="2800" dirty="0" smtClean="0"/>
          </a:p>
        </p:txBody>
      </p:sp>
      <p:sp>
        <p:nvSpPr>
          <p:cNvPr id="6149" name="Rectangle 3"/>
          <p:cNvSpPr>
            <a:spLocks noGrp="1" noChangeArrowheads="1"/>
          </p:cNvSpPr>
          <p:nvPr>
            <p:ph type="body" idx="1"/>
          </p:nvPr>
        </p:nvSpPr>
        <p:spPr>
          <a:xfrm>
            <a:off x="685800" y="1676400"/>
            <a:ext cx="7772400" cy="4572000"/>
          </a:xfrm>
        </p:spPr>
        <p:txBody>
          <a:bodyPr/>
          <a:lstStyle/>
          <a:p>
            <a:endParaRPr lang="en-US" sz="1600" dirty="0" smtClean="0"/>
          </a:p>
          <a:p>
            <a:r>
              <a:rPr lang="en-US" sz="1400" dirty="0"/>
              <a:t>TX LO leakage shall meet the following requirements for all formats and bandwidths :</a:t>
            </a:r>
          </a:p>
          <a:p>
            <a:pPr lvl="1"/>
            <a:r>
              <a:rPr lang="en-US" sz="1400" dirty="0"/>
              <a:t>When the RF LO is in the center of the transmitted PPDU BW, the power measured at the center of transmission BW using resolution BW 31.25 kHz shall not exceed the average power per-subcarrier of the transmitted PPDU, or equivalently, (                             ), where </a:t>
            </a:r>
            <a:r>
              <a:rPr lang="en-US" sz="1400" i="1" dirty="0"/>
              <a:t>P</a:t>
            </a:r>
            <a:r>
              <a:rPr lang="en-US" sz="1400" dirty="0"/>
              <a:t> is the transmit power per antenna in </a:t>
            </a:r>
            <a:r>
              <a:rPr lang="en-US" sz="1400" dirty="0" err="1"/>
              <a:t>dBm</a:t>
            </a:r>
            <a:r>
              <a:rPr lang="en-US" sz="1400" dirty="0"/>
              <a:t>, and </a:t>
            </a:r>
            <a:r>
              <a:rPr lang="en-US" sz="1400" i="1" dirty="0"/>
              <a:t>N</a:t>
            </a:r>
            <a:r>
              <a:rPr lang="en-US" sz="1400" i="1" baseline="-25000" dirty="0"/>
              <a:t>ST</a:t>
            </a:r>
            <a:r>
              <a:rPr lang="en-US" sz="1400" dirty="0"/>
              <a:t> is defined in Table 24-4 (Timing-related constants).</a:t>
            </a:r>
          </a:p>
          <a:p>
            <a:pPr lvl="1"/>
            <a:r>
              <a:rPr lang="en-US" sz="1400" dirty="0"/>
              <a:t>When the RF LO is not at the center of the transmitted PPDU BW, the power measured at the location of the RF LO using resolution BW 31.25 kHz shall not exceed the maximum of  -27dB relative to the total transmit power and -15dBm, or equivalently                               , where </a:t>
            </a:r>
            <a:r>
              <a:rPr lang="en-US" sz="1400" i="1" dirty="0"/>
              <a:t>P</a:t>
            </a:r>
            <a:r>
              <a:rPr lang="en-US" sz="1400" dirty="0"/>
              <a:t> is the transmit power per antenna in </a:t>
            </a:r>
            <a:r>
              <a:rPr lang="en-US" sz="1400" dirty="0" err="1"/>
              <a:t>dBm</a:t>
            </a:r>
            <a:r>
              <a:rPr lang="en-US" sz="1400" dirty="0"/>
              <a:t>.</a:t>
            </a:r>
          </a:p>
          <a:p>
            <a:r>
              <a:rPr lang="en-US" sz="1400" dirty="0"/>
              <a:t>The transmit center frequency leakage is specified per antenna.</a:t>
            </a:r>
          </a:p>
          <a:p>
            <a:endParaRPr lang="en-US" sz="1600" dirty="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2131724222"/>
              </p:ext>
            </p:extLst>
          </p:nvPr>
        </p:nvGraphicFramePr>
        <p:xfrm>
          <a:off x="5715000" y="2667000"/>
          <a:ext cx="1130300" cy="228600"/>
        </p:xfrm>
        <a:graphic>
          <a:graphicData uri="http://schemas.openxmlformats.org/presentationml/2006/ole">
            <mc:AlternateContent xmlns:mc="http://schemas.openxmlformats.org/markup-compatibility/2006">
              <mc:Choice xmlns:v="urn:schemas-microsoft-com:vml" Requires="v">
                <p:oleObj spid="_x0000_s58380" name="Equation" r:id="rId4" imgW="1130040" imgH="228600" progId="Equation.DSMT4">
                  <p:embed/>
                </p:oleObj>
              </mc:Choice>
              <mc:Fallback>
                <p:oleObj name="Equation" r:id="rId4" imgW="1130040" imgH="228600"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5000" y="2667000"/>
                        <a:ext cx="11303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3706401343"/>
              </p:ext>
            </p:extLst>
          </p:nvPr>
        </p:nvGraphicFramePr>
        <p:xfrm>
          <a:off x="6172200" y="3810000"/>
          <a:ext cx="1092200" cy="203200"/>
        </p:xfrm>
        <a:graphic>
          <a:graphicData uri="http://schemas.openxmlformats.org/presentationml/2006/ole">
            <mc:AlternateContent xmlns:mc="http://schemas.openxmlformats.org/markup-compatibility/2006">
              <mc:Choice xmlns:v="urn:schemas-microsoft-com:vml" Requires="v">
                <p:oleObj spid="_x0000_s58381" name="Equation" r:id="rId6" imgW="1091880" imgH="203040" progId="Equation.DSMT4">
                  <p:embed/>
                </p:oleObj>
              </mc:Choice>
              <mc:Fallback>
                <p:oleObj name="Equation" r:id="rId6" imgW="1091880" imgH="203040" progId="Equation.DSMT4">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72200" y="3810000"/>
                        <a:ext cx="1092200"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17366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914400"/>
          </a:xfrm>
        </p:spPr>
        <p:txBody>
          <a:bodyPr/>
          <a:lstStyle/>
          <a:p>
            <a:r>
              <a:rPr lang="en-US" sz="2800" dirty="0"/>
              <a:t>24.3.17.4.3 Transmitter constellation error</a:t>
            </a:r>
            <a:endParaRPr lang="en-US" sz="2800" dirty="0" smtClean="0"/>
          </a:p>
        </p:txBody>
      </p:sp>
      <p:sp>
        <p:nvSpPr>
          <p:cNvPr id="6149" name="Rectangle 3"/>
          <p:cNvSpPr>
            <a:spLocks noGrp="1" noChangeArrowheads="1"/>
          </p:cNvSpPr>
          <p:nvPr>
            <p:ph type="body" idx="1"/>
          </p:nvPr>
        </p:nvSpPr>
        <p:spPr>
          <a:xfrm>
            <a:off x="685800" y="1676400"/>
            <a:ext cx="7772400" cy="4572000"/>
          </a:xfrm>
        </p:spPr>
        <p:txBody>
          <a:bodyPr/>
          <a:lstStyle/>
          <a:p>
            <a:r>
              <a:rPr lang="en-US" sz="1200" dirty="0" smtClean="0"/>
              <a:t>The </a:t>
            </a:r>
            <a:r>
              <a:rPr lang="en-US" sz="1200" dirty="0"/>
              <a:t>relative constellation RMS error, calculated by first averaging over subcarriers, OFDM PPDUs and spatial streams (see Equation (20-89)) shall not exceed a data-rate dependent value according to Table 24-32 (Allowed relative constellation error versus constellation size and coding rate). The number of spatial streams under test shall be equal to the number of utilized transmitting STA antenna (output) ports and also equal to the number of utilized testing instrumentation input ports. In the test, </a:t>
            </a:r>
            <a:r>
              <a:rPr lang="en-US" sz="1200" i="1" dirty="0"/>
              <a:t>N</a:t>
            </a:r>
            <a:r>
              <a:rPr lang="en-US" sz="1200" i="1" baseline="-25000" dirty="0"/>
              <a:t>SS</a:t>
            </a:r>
            <a:r>
              <a:rPr lang="en-US" sz="1200" i="1" dirty="0"/>
              <a:t>=N</a:t>
            </a:r>
            <a:r>
              <a:rPr lang="en-US" sz="1200" i="1" baseline="-25000" dirty="0"/>
              <a:t>STS</a:t>
            </a:r>
            <a:r>
              <a:rPr lang="en-US" sz="1200" dirty="0"/>
              <a:t> (no STBC) shall be used. Each output port of the transmitting STA shall be connected through a cable to one input port of the testing instrumentation. The requirements apply to 1 MHz, 2 MHz, 4 MHz, 8 MHz and 16 MHz transmissions.</a:t>
            </a:r>
          </a:p>
          <a:p>
            <a:r>
              <a:rPr lang="en-US" sz="1200" dirty="0"/>
              <a:t>Table 24-32 </a:t>
            </a:r>
          </a:p>
          <a:p>
            <a:pPr marL="0" lvl="1" indent="0">
              <a:buNone/>
            </a:pPr>
            <a:endParaRPr lang="en-US" sz="1800" dirty="0" smtClean="0"/>
          </a:p>
          <a:p>
            <a:pPr marL="342900" lvl="1" indent="-342900">
              <a:buFontTx/>
              <a:buChar char="•"/>
            </a:pPr>
            <a:endParaRPr lang="en-US" sz="1800" dirty="0" smtClean="0"/>
          </a:p>
          <a:p>
            <a:endParaRPr lang="en-US" sz="18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711792943"/>
              </p:ext>
            </p:extLst>
          </p:nvPr>
        </p:nvGraphicFramePr>
        <p:xfrm>
          <a:off x="2514600" y="3124200"/>
          <a:ext cx="4191000" cy="3365500"/>
        </p:xfrm>
        <a:graphic>
          <a:graphicData uri="http://schemas.openxmlformats.org/drawingml/2006/table">
            <a:tbl>
              <a:tblPr>
                <a:tableStyleId>{5C22544A-7EE6-4342-B048-85BDC9FD1C3A}</a:tableStyleId>
              </a:tblPr>
              <a:tblGrid>
                <a:gridCol w="948639"/>
                <a:gridCol w="1146861"/>
                <a:gridCol w="2095500"/>
              </a:tblGrid>
              <a:tr h="370073">
                <a:tc gridSpan="3">
                  <a:txBody>
                    <a:bodyPr/>
                    <a:lstStyle/>
                    <a:p>
                      <a:pPr marL="342900" marR="0" lvl="0" indent="-342900" algn="ctr">
                        <a:lnSpc>
                          <a:spcPts val="1200"/>
                        </a:lnSpc>
                        <a:spcBef>
                          <a:spcPts val="0"/>
                        </a:spcBef>
                        <a:spcAft>
                          <a:spcPts val="0"/>
                        </a:spcAft>
                        <a:buFont typeface="Arial"/>
                        <a:buChar char="*"/>
                      </a:pPr>
                      <a:r>
                        <a:rPr lang="en-US" sz="1000" dirty="0">
                          <a:effectLst/>
                        </a:rPr>
                        <a:t>Allowed relative constellation error versus constellation size and coding rate</a:t>
                      </a:r>
                      <a:endParaRPr lang="en-US" sz="1000" b="1" dirty="0">
                        <a:solidFill>
                          <a:srgbClr val="000000"/>
                        </a:solidFill>
                        <a:effectLst/>
                        <a:latin typeface="Arial"/>
                        <a:ea typeface="Times New Roman"/>
                        <a:cs typeface="Times New Roman"/>
                      </a:endParaRPr>
                    </a:p>
                  </a:txBody>
                  <a:tcPr marL="76200" marR="76200" marT="76200" marB="38100" anchor="ctr"/>
                </a:tc>
                <a:tc hMerge="1">
                  <a:txBody>
                    <a:bodyPr/>
                    <a:lstStyle/>
                    <a:p>
                      <a:endParaRPr lang="en-US"/>
                    </a:p>
                  </a:txBody>
                  <a:tcPr/>
                </a:tc>
                <a:tc hMerge="1">
                  <a:txBody>
                    <a:bodyPr/>
                    <a:lstStyle/>
                    <a:p>
                      <a:endParaRPr lang="en-US"/>
                    </a:p>
                  </a:txBody>
                  <a:tcPr/>
                </a:tc>
              </a:tr>
              <a:tr h="257930">
                <a:tc>
                  <a:txBody>
                    <a:bodyPr/>
                    <a:lstStyle/>
                    <a:p>
                      <a:pPr marL="0" marR="0" algn="ctr">
                        <a:lnSpc>
                          <a:spcPts val="1000"/>
                        </a:lnSpc>
                        <a:spcBef>
                          <a:spcPts val="0"/>
                        </a:spcBef>
                        <a:spcAft>
                          <a:spcPts val="0"/>
                        </a:spcAft>
                      </a:pPr>
                      <a:r>
                        <a:rPr lang="en-US" sz="900">
                          <a:effectLst/>
                        </a:rPr>
                        <a:t>Modulation</a:t>
                      </a:r>
                      <a:endParaRPr lang="en-US" sz="900" b="1">
                        <a:solidFill>
                          <a:srgbClr val="000000"/>
                        </a:solidFill>
                        <a:effectLst/>
                        <a:latin typeface="Times New Roman"/>
                        <a:ea typeface="Times New Roman"/>
                        <a:cs typeface="Times New Roman"/>
                      </a:endParaRPr>
                    </a:p>
                  </a:txBody>
                  <a:tcPr marL="76200" marR="76200" marT="101600" marB="63500" anchor="ctr"/>
                </a:tc>
                <a:tc>
                  <a:txBody>
                    <a:bodyPr/>
                    <a:lstStyle/>
                    <a:p>
                      <a:pPr marL="0" marR="0" algn="ctr">
                        <a:lnSpc>
                          <a:spcPts val="1000"/>
                        </a:lnSpc>
                        <a:spcBef>
                          <a:spcPts val="0"/>
                        </a:spcBef>
                        <a:spcAft>
                          <a:spcPts val="0"/>
                        </a:spcAft>
                      </a:pPr>
                      <a:r>
                        <a:rPr lang="en-US" sz="900">
                          <a:effectLst/>
                        </a:rPr>
                        <a:t>Coding rate</a:t>
                      </a:r>
                      <a:endParaRPr lang="en-US" sz="900" b="1">
                        <a:solidFill>
                          <a:srgbClr val="000000"/>
                        </a:solidFill>
                        <a:effectLst/>
                        <a:latin typeface="Times New Roman"/>
                        <a:ea typeface="Times New Roman"/>
                        <a:cs typeface="Times New Roman"/>
                      </a:endParaRPr>
                    </a:p>
                  </a:txBody>
                  <a:tcPr marL="76200" marR="76200" marT="101600" marB="63500" anchor="ctr"/>
                </a:tc>
                <a:tc>
                  <a:txBody>
                    <a:bodyPr/>
                    <a:lstStyle/>
                    <a:p>
                      <a:pPr marL="0" marR="0" algn="ctr">
                        <a:lnSpc>
                          <a:spcPts val="1000"/>
                        </a:lnSpc>
                        <a:spcBef>
                          <a:spcPts val="0"/>
                        </a:spcBef>
                        <a:spcAft>
                          <a:spcPts val="0"/>
                        </a:spcAft>
                      </a:pPr>
                      <a:r>
                        <a:rPr lang="en-US" sz="900">
                          <a:effectLst/>
                        </a:rPr>
                        <a:t>Relative constellation error (dB)</a:t>
                      </a:r>
                      <a:endParaRPr lang="en-US" sz="900" b="1">
                        <a:solidFill>
                          <a:srgbClr val="000000"/>
                        </a:solidFill>
                        <a:effectLst/>
                        <a:latin typeface="Times New Roman"/>
                        <a:ea typeface="Times New Roman"/>
                        <a:cs typeface="Times New Roman"/>
                      </a:endParaRPr>
                    </a:p>
                  </a:txBody>
                  <a:tcPr marL="76200" marR="76200" marT="101600" marB="63500" anchor="ctr"/>
                </a:tc>
              </a:tr>
              <a:tr h="213072">
                <a:tc>
                  <a:txBody>
                    <a:bodyPr/>
                    <a:lstStyle/>
                    <a:p>
                      <a:pPr marL="0" marR="0" algn="ctr">
                        <a:lnSpc>
                          <a:spcPts val="1000"/>
                        </a:lnSpc>
                        <a:spcBef>
                          <a:spcPts val="0"/>
                        </a:spcBef>
                        <a:spcAft>
                          <a:spcPts val="0"/>
                        </a:spcAft>
                      </a:pPr>
                      <a:r>
                        <a:rPr lang="en-US" sz="900" dirty="0" smtClean="0">
                          <a:solidFill>
                            <a:srgbClr val="000000"/>
                          </a:solidFill>
                          <a:effectLst/>
                          <a:latin typeface="Times New Roman"/>
                          <a:ea typeface="Times New Roman"/>
                          <a:cs typeface="Times New Roman"/>
                        </a:rPr>
                        <a:t>BPSK</a:t>
                      </a:r>
                      <a:endParaRPr lang="en-US" sz="900" dirty="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dirty="0" smtClean="0">
                          <a:solidFill>
                            <a:srgbClr val="000000"/>
                          </a:solidFill>
                          <a:effectLst/>
                          <a:latin typeface="Times New Roman"/>
                          <a:ea typeface="Times New Roman"/>
                          <a:cs typeface="Times New Roman"/>
                        </a:rPr>
                        <a:t>1/2  rep2</a:t>
                      </a:r>
                      <a:endParaRPr lang="en-US" sz="900" dirty="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dirty="0" smtClean="0">
                          <a:solidFill>
                            <a:srgbClr val="000000"/>
                          </a:solidFill>
                          <a:effectLst/>
                          <a:latin typeface="Times New Roman"/>
                          <a:ea typeface="Times New Roman"/>
                          <a:cs typeface="Times New Roman"/>
                        </a:rPr>
                        <a:t>TBD</a:t>
                      </a:r>
                      <a:endParaRPr lang="en-US" sz="900" dirty="0">
                        <a:solidFill>
                          <a:srgbClr val="000000"/>
                        </a:solidFill>
                        <a:effectLst/>
                        <a:latin typeface="Times New Roman"/>
                        <a:ea typeface="Times New Roman"/>
                        <a:cs typeface="Times New Roman"/>
                      </a:endParaRPr>
                    </a:p>
                  </a:txBody>
                  <a:tcPr marL="76200" marR="76200" marT="76200" marB="38100"/>
                </a:tc>
              </a:tr>
              <a:tr h="213072">
                <a:tc>
                  <a:txBody>
                    <a:bodyPr/>
                    <a:lstStyle/>
                    <a:p>
                      <a:pPr marL="0" marR="0" algn="ctr">
                        <a:lnSpc>
                          <a:spcPts val="1000"/>
                        </a:lnSpc>
                        <a:spcBef>
                          <a:spcPts val="0"/>
                        </a:spcBef>
                        <a:spcAft>
                          <a:spcPts val="0"/>
                        </a:spcAft>
                      </a:pPr>
                      <a:r>
                        <a:rPr lang="en-US" sz="900" dirty="0">
                          <a:effectLst/>
                        </a:rPr>
                        <a:t>BPSK</a:t>
                      </a:r>
                      <a:endParaRPr lang="en-US" sz="900" dirty="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dirty="0">
                          <a:effectLst/>
                        </a:rPr>
                        <a:t>1/2</a:t>
                      </a:r>
                      <a:endParaRPr lang="en-US" sz="900" dirty="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dirty="0">
                          <a:effectLst/>
                        </a:rPr>
                        <a:t>-5</a:t>
                      </a:r>
                      <a:endParaRPr lang="en-US" sz="900" dirty="0">
                        <a:solidFill>
                          <a:srgbClr val="000000"/>
                        </a:solidFill>
                        <a:effectLst/>
                        <a:latin typeface="Times New Roman"/>
                        <a:ea typeface="Times New Roman"/>
                        <a:cs typeface="Times New Roman"/>
                      </a:endParaRPr>
                    </a:p>
                  </a:txBody>
                  <a:tcPr marL="76200" marR="76200" marT="76200" marB="38100"/>
                </a:tc>
              </a:tr>
              <a:tr h="213072">
                <a:tc>
                  <a:txBody>
                    <a:bodyPr/>
                    <a:lstStyle/>
                    <a:p>
                      <a:pPr marL="0" marR="0" algn="ctr">
                        <a:lnSpc>
                          <a:spcPts val="1000"/>
                        </a:lnSpc>
                        <a:spcBef>
                          <a:spcPts val="0"/>
                        </a:spcBef>
                        <a:spcAft>
                          <a:spcPts val="0"/>
                        </a:spcAft>
                      </a:pPr>
                      <a:r>
                        <a:rPr lang="en-US" sz="900">
                          <a:effectLst/>
                        </a:rPr>
                        <a:t>QPSK</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dirty="0">
                          <a:effectLst/>
                        </a:rPr>
                        <a:t>-10</a:t>
                      </a:r>
                      <a:endParaRPr lang="en-US" sz="900" dirty="0">
                        <a:solidFill>
                          <a:srgbClr val="000000"/>
                        </a:solidFill>
                        <a:effectLst/>
                        <a:latin typeface="Times New Roman"/>
                        <a:ea typeface="Times New Roman"/>
                        <a:cs typeface="Times New Roman"/>
                      </a:endParaRPr>
                    </a:p>
                  </a:txBody>
                  <a:tcPr marL="76200" marR="76200" marT="76200" marB="38100"/>
                </a:tc>
              </a:tr>
              <a:tr h="213072">
                <a:tc>
                  <a:txBody>
                    <a:bodyPr/>
                    <a:lstStyle/>
                    <a:p>
                      <a:pPr marL="0" marR="0" algn="ctr">
                        <a:lnSpc>
                          <a:spcPts val="1000"/>
                        </a:lnSpc>
                        <a:spcBef>
                          <a:spcPts val="0"/>
                        </a:spcBef>
                        <a:spcAft>
                          <a:spcPts val="0"/>
                        </a:spcAft>
                      </a:pPr>
                      <a:r>
                        <a:rPr lang="en-US" sz="900">
                          <a:effectLst/>
                        </a:rPr>
                        <a:t>QPSK</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a:effectLst/>
                        </a:rPr>
                        <a:t>3/4</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dirty="0">
                          <a:effectLst/>
                        </a:rPr>
                        <a:t>-13</a:t>
                      </a:r>
                      <a:endParaRPr lang="en-US" sz="900" dirty="0">
                        <a:solidFill>
                          <a:srgbClr val="000000"/>
                        </a:solidFill>
                        <a:effectLst/>
                        <a:latin typeface="Times New Roman"/>
                        <a:ea typeface="Times New Roman"/>
                        <a:cs typeface="Times New Roman"/>
                      </a:endParaRPr>
                    </a:p>
                  </a:txBody>
                  <a:tcPr marL="76200" marR="76200" marT="76200" marB="38100"/>
                </a:tc>
              </a:tr>
              <a:tr h="213072">
                <a:tc>
                  <a:txBody>
                    <a:bodyPr/>
                    <a:lstStyle/>
                    <a:p>
                      <a:pPr marL="0" marR="0" algn="ctr">
                        <a:lnSpc>
                          <a:spcPts val="1000"/>
                        </a:lnSpc>
                        <a:spcBef>
                          <a:spcPts val="0"/>
                        </a:spcBef>
                        <a:spcAft>
                          <a:spcPts val="0"/>
                        </a:spcAft>
                      </a:pPr>
                      <a:r>
                        <a:rPr lang="en-US" sz="900">
                          <a:effectLst/>
                        </a:rPr>
                        <a:t>16-QAM</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a:effectLst/>
                        </a:rPr>
                        <a:t>1/2</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dirty="0">
                          <a:effectLst/>
                        </a:rPr>
                        <a:t>-16</a:t>
                      </a:r>
                      <a:endParaRPr lang="en-US" sz="900" dirty="0">
                        <a:solidFill>
                          <a:srgbClr val="000000"/>
                        </a:solidFill>
                        <a:effectLst/>
                        <a:latin typeface="Times New Roman"/>
                        <a:ea typeface="Times New Roman"/>
                        <a:cs typeface="Times New Roman"/>
                      </a:endParaRPr>
                    </a:p>
                  </a:txBody>
                  <a:tcPr marL="76200" marR="76200" marT="76200" marB="38100"/>
                </a:tc>
              </a:tr>
              <a:tr h="213072">
                <a:tc>
                  <a:txBody>
                    <a:bodyPr/>
                    <a:lstStyle/>
                    <a:p>
                      <a:pPr marL="0" marR="0" algn="ctr">
                        <a:lnSpc>
                          <a:spcPts val="1000"/>
                        </a:lnSpc>
                        <a:spcBef>
                          <a:spcPts val="0"/>
                        </a:spcBef>
                        <a:spcAft>
                          <a:spcPts val="0"/>
                        </a:spcAft>
                      </a:pPr>
                      <a:r>
                        <a:rPr lang="en-US" sz="900">
                          <a:effectLst/>
                        </a:rPr>
                        <a:t>16-QAM</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a:effectLst/>
                        </a:rPr>
                        <a:t>3/4</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dirty="0">
                          <a:effectLst/>
                        </a:rPr>
                        <a:t>-19</a:t>
                      </a:r>
                      <a:endParaRPr lang="en-US" sz="900" dirty="0">
                        <a:solidFill>
                          <a:srgbClr val="000000"/>
                        </a:solidFill>
                        <a:effectLst/>
                        <a:latin typeface="Times New Roman"/>
                        <a:ea typeface="Times New Roman"/>
                        <a:cs typeface="Times New Roman"/>
                      </a:endParaRPr>
                    </a:p>
                  </a:txBody>
                  <a:tcPr marL="76200" marR="76200" marT="76200" marB="38100"/>
                </a:tc>
              </a:tr>
              <a:tr h="213072">
                <a:tc>
                  <a:txBody>
                    <a:bodyPr/>
                    <a:lstStyle/>
                    <a:p>
                      <a:pPr marL="0" marR="0" algn="ctr">
                        <a:lnSpc>
                          <a:spcPts val="1000"/>
                        </a:lnSpc>
                        <a:spcBef>
                          <a:spcPts val="0"/>
                        </a:spcBef>
                        <a:spcAft>
                          <a:spcPts val="0"/>
                        </a:spcAft>
                      </a:pPr>
                      <a:r>
                        <a:rPr lang="en-US" sz="900">
                          <a:effectLst/>
                        </a:rPr>
                        <a:t>64-QAM</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a:effectLst/>
                        </a:rPr>
                        <a:t>2/3</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dirty="0">
                          <a:effectLst/>
                        </a:rPr>
                        <a:t>-22</a:t>
                      </a:r>
                      <a:endParaRPr lang="en-US" sz="900" dirty="0">
                        <a:solidFill>
                          <a:srgbClr val="000000"/>
                        </a:solidFill>
                        <a:effectLst/>
                        <a:latin typeface="Times New Roman"/>
                        <a:ea typeface="Times New Roman"/>
                        <a:cs typeface="Times New Roman"/>
                      </a:endParaRPr>
                    </a:p>
                  </a:txBody>
                  <a:tcPr marL="76200" marR="76200" marT="76200" marB="38100"/>
                </a:tc>
              </a:tr>
              <a:tr h="213072">
                <a:tc>
                  <a:txBody>
                    <a:bodyPr/>
                    <a:lstStyle/>
                    <a:p>
                      <a:pPr marL="0" marR="0" algn="ctr">
                        <a:lnSpc>
                          <a:spcPts val="1000"/>
                        </a:lnSpc>
                        <a:spcBef>
                          <a:spcPts val="0"/>
                        </a:spcBef>
                        <a:spcAft>
                          <a:spcPts val="0"/>
                        </a:spcAft>
                      </a:pPr>
                      <a:r>
                        <a:rPr lang="en-US" sz="900">
                          <a:effectLst/>
                        </a:rPr>
                        <a:t>64-QAM</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a:effectLst/>
                        </a:rPr>
                        <a:t>3/4</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dirty="0">
                          <a:effectLst/>
                        </a:rPr>
                        <a:t>-25</a:t>
                      </a:r>
                      <a:endParaRPr lang="en-US" sz="900" dirty="0">
                        <a:solidFill>
                          <a:srgbClr val="000000"/>
                        </a:solidFill>
                        <a:effectLst/>
                        <a:latin typeface="Times New Roman"/>
                        <a:ea typeface="Times New Roman"/>
                        <a:cs typeface="Times New Roman"/>
                      </a:endParaRPr>
                    </a:p>
                  </a:txBody>
                  <a:tcPr marL="76200" marR="76200" marT="76200" marB="38100"/>
                </a:tc>
              </a:tr>
              <a:tr h="213072">
                <a:tc>
                  <a:txBody>
                    <a:bodyPr/>
                    <a:lstStyle/>
                    <a:p>
                      <a:pPr marL="0" marR="0" algn="ctr">
                        <a:lnSpc>
                          <a:spcPts val="1000"/>
                        </a:lnSpc>
                        <a:spcBef>
                          <a:spcPts val="0"/>
                        </a:spcBef>
                        <a:spcAft>
                          <a:spcPts val="0"/>
                        </a:spcAft>
                      </a:pPr>
                      <a:r>
                        <a:rPr lang="en-US" sz="900">
                          <a:effectLst/>
                        </a:rPr>
                        <a:t>64-QAM</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a:effectLst/>
                        </a:rPr>
                        <a:t>5/6</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a:effectLst/>
                        </a:rPr>
                        <a:t>-27</a:t>
                      </a:r>
                      <a:endParaRPr lang="en-US" sz="900">
                        <a:solidFill>
                          <a:srgbClr val="000000"/>
                        </a:solidFill>
                        <a:effectLst/>
                        <a:latin typeface="Times New Roman"/>
                        <a:ea typeface="Times New Roman"/>
                        <a:cs typeface="Times New Roman"/>
                      </a:endParaRPr>
                    </a:p>
                  </a:txBody>
                  <a:tcPr marL="76200" marR="76200" marT="76200" marB="38100"/>
                </a:tc>
              </a:tr>
              <a:tr h="213072">
                <a:tc>
                  <a:txBody>
                    <a:bodyPr/>
                    <a:lstStyle/>
                    <a:p>
                      <a:pPr marL="0" marR="0" algn="ctr">
                        <a:lnSpc>
                          <a:spcPts val="1000"/>
                        </a:lnSpc>
                        <a:spcBef>
                          <a:spcPts val="0"/>
                        </a:spcBef>
                        <a:spcAft>
                          <a:spcPts val="0"/>
                        </a:spcAft>
                      </a:pPr>
                      <a:r>
                        <a:rPr lang="en-US" sz="900">
                          <a:effectLst/>
                        </a:rPr>
                        <a:t>256-QAM</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a:effectLst/>
                        </a:rPr>
                        <a:t>3/4</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a:effectLst/>
                        </a:rPr>
                        <a:t>-30</a:t>
                      </a:r>
                      <a:endParaRPr lang="en-US" sz="900">
                        <a:solidFill>
                          <a:srgbClr val="000000"/>
                        </a:solidFill>
                        <a:effectLst/>
                        <a:latin typeface="Times New Roman"/>
                        <a:ea typeface="Times New Roman"/>
                        <a:cs typeface="Times New Roman"/>
                      </a:endParaRPr>
                    </a:p>
                  </a:txBody>
                  <a:tcPr marL="76200" marR="76200" marT="76200" marB="38100"/>
                </a:tc>
              </a:tr>
              <a:tr h="213072">
                <a:tc>
                  <a:txBody>
                    <a:bodyPr/>
                    <a:lstStyle/>
                    <a:p>
                      <a:pPr marL="0" marR="0" algn="ctr">
                        <a:lnSpc>
                          <a:spcPts val="1000"/>
                        </a:lnSpc>
                        <a:spcBef>
                          <a:spcPts val="0"/>
                        </a:spcBef>
                        <a:spcAft>
                          <a:spcPts val="0"/>
                        </a:spcAft>
                      </a:pPr>
                      <a:r>
                        <a:rPr lang="en-US" sz="900">
                          <a:effectLst/>
                        </a:rPr>
                        <a:t>256-QAM</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a:effectLst/>
                        </a:rPr>
                        <a:t>5/6</a:t>
                      </a:r>
                      <a:endParaRPr lang="en-US" sz="900">
                        <a:solidFill>
                          <a:srgbClr val="000000"/>
                        </a:solidFill>
                        <a:effectLst/>
                        <a:latin typeface="Times New Roman"/>
                        <a:ea typeface="Times New Roman"/>
                        <a:cs typeface="Times New Roman"/>
                      </a:endParaRPr>
                    </a:p>
                  </a:txBody>
                  <a:tcPr marL="76200" marR="76200" marT="76200" marB="38100"/>
                </a:tc>
                <a:tc>
                  <a:txBody>
                    <a:bodyPr/>
                    <a:lstStyle/>
                    <a:p>
                      <a:pPr marL="0" marR="0" algn="ctr">
                        <a:lnSpc>
                          <a:spcPts val="1000"/>
                        </a:lnSpc>
                        <a:spcBef>
                          <a:spcPts val="0"/>
                        </a:spcBef>
                        <a:spcAft>
                          <a:spcPts val="0"/>
                        </a:spcAft>
                      </a:pPr>
                      <a:r>
                        <a:rPr lang="en-US" sz="900" dirty="0">
                          <a:effectLst/>
                        </a:rPr>
                        <a:t>-32</a:t>
                      </a:r>
                      <a:endParaRPr lang="en-US" sz="900" dirty="0">
                        <a:solidFill>
                          <a:srgbClr val="000000"/>
                        </a:solidFill>
                        <a:effectLst/>
                        <a:latin typeface="Times New Roman"/>
                        <a:ea typeface="Times New Roman"/>
                        <a:cs typeface="Times New Roman"/>
                      </a:endParaRPr>
                    </a:p>
                  </a:txBody>
                  <a:tcPr marL="76200" marR="76200" marT="76200" marB="38100"/>
                </a:tc>
              </a:tr>
            </a:tbl>
          </a:graphicData>
        </a:graphic>
      </p:graphicFrame>
    </p:spTree>
    <p:extLst>
      <p:ext uri="{BB962C8B-B14F-4D97-AF65-F5344CB8AC3E}">
        <p14:creationId xmlns:p14="http://schemas.microsoft.com/office/powerpoint/2010/main" val="3817366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a:xfrm>
            <a:off x="685800" y="685800"/>
            <a:ext cx="7772400" cy="914400"/>
          </a:xfrm>
        </p:spPr>
        <p:txBody>
          <a:bodyPr/>
          <a:lstStyle/>
          <a:p>
            <a:r>
              <a:rPr lang="en-US" sz="2400" dirty="0"/>
              <a:t>24.3.17.4.4 Transmitter modulation accuracy (EVM) test</a:t>
            </a:r>
            <a:endParaRPr lang="en-US" sz="2400" dirty="0" smtClean="0"/>
          </a:p>
        </p:txBody>
      </p:sp>
      <p:sp>
        <p:nvSpPr>
          <p:cNvPr id="6149" name="Rectangle 3"/>
          <p:cNvSpPr>
            <a:spLocks noGrp="1" noChangeArrowheads="1"/>
          </p:cNvSpPr>
          <p:nvPr>
            <p:ph type="body" idx="1"/>
          </p:nvPr>
        </p:nvSpPr>
        <p:spPr>
          <a:xfrm>
            <a:off x="685800" y="1600200"/>
            <a:ext cx="7772400" cy="4572000"/>
          </a:xfrm>
        </p:spPr>
        <p:txBody>
          <a:bodyPr/>
          <a:lstStyle/>
          <a:p>
            <a:pPr marL="0" indent="0">
              <a:buNone/>
            </a:pPr>
            <a:r>
              <a:rPr lang="en-US" sz="1200" dirty="0" smtClean="0"/>
              <a:t>The </a:t>
            </a:r>
            <a:r>
              <a:rPr lang="en-US" sz="1200" dirty="0"/>
              <a:t>transmit modulation accuracy test shall be performed by instrumentation capable of converting the transmitted signals into a stream of complex samples at sampling rate greater than or equal to the bandwidth of the signal being transmitted; except that for duplicate transmissions, each 1 MHz or 2 MHz </a:t>
            </a:r>
            <a:r>
              <a:rPr lang="en-US" sz="1200" dirty="0" err="1"/>
              <a:t>subchannel</a:t>
            </a:r>
            <a:r>
              <a:rPr lang="en-US" sz="1200" dirty="0"/>
              <a:t> may be tested independently while all </a:t>
            </a:r>
            <a:r>
              <a:rPr lang="en-US" sz="1200" dirty="0" err="1"/>
              <a:t>subchannels</a:t>
            </a:r>
            <a:r>
              <a:rPr lang="en-US" sz="1200" dirty="0"/>
              <a:t> are being transmitted. </a:t>
            </a:r>
          </a:p>
          <a:p>
            <a:pPr marL="0" indent="0">
              <a:buNone/>
            </a:pPr>
            <a:endParaRPr lang="en-US" sz="1200" dirty="0"/>
          </a:p>
          <a:p>
            <a:pPr marL="0" indent="0">
              <a:buNone/>
            </a:pPr>
            <a:r>
              <a:rPr lang="en-US" sz="1200" dirty="0"/>
              <a:t>The instrument shall have sufficient accuracy in terms of I/Q arm amplitude and phase balance, DC offsets, phase noise, and analog to digital quantization noise. A possible embodiment of such a setup is converting the signals to a low IF frequency with a microwave synthesizer, sampling the signal with a digital oscilloscope and decomposing it digitally into quadrature components. The sampled signal shall be processed in a manner similar to an actual receiver, according to the following steps, or equivalent procedure:</a:t>
            </a:r>
          </a:p>
          <a:p>
            <a:pPr lvl="0">
              <a:buFont typeface="+mj-lt"/>
              <a:buAutoNum type="alphaLcParenR"/>
            </a:pPr>
            <a:r>
              <a:rPr lang="en-US" sz="1000" dirty="0"/>
              <a:t>Start of PPDU shall be detected.</a:t>
            </a:r>
          </a:p>
          <a:p>
            <a:pPr lvl="0">
              <a:buFont typeface="+mj-lt"/>
              <a:buAutoNum type="alphaLcParenR"/>
            </a:pPr>
            <a:r>
              <a:rPr lang="en-US" sz="1000" dirty="0"/>
              <a:t>Transition from STF to LTF1 shall be detected and fine timing shall be established.</a:t>
            </a:r>
          </a:p>
          <a:p>
            <a:pPr lvl="0">
              <a:buFont typeface="+mj-lt"/>
              <a:buAutoNum type="alphaLcParenR"/>
            </a:pPr>
            <a:r>
              <a:rPr lang="en-US" sz="1000" dirty="0"/>
              <a:t>Coarse and fine frequency offsets shall be estimated.</a:t>
            </a:r>
          </a:p>
          <a:p>
            <a:pPr lvl="0">
              <a:buFont typeface="+mj-lt"/>
              <a:buAutoNum type="alphaLcParenR"/>
            </a:pPr>
            <a:r>
              <a:rPr lang="en-US" sz="1000" dirty="0"/>
              <a:t>Symbols in a PPDU shall be de-rotated according to estimated frequency offset.</a:t>
            </a:r>
          </a:p>
          <a:p>
            <a:pPr lvl="0">
              <a:buFont typeface="+mj-lt"/>
              <a:buAutoNum type="alphaLcParenR"/>
            </a:pPr>
            <a:r>
              <a:rPr lang="en-US" sz="1000" dirty="0"/>
              <a:t>For each LTF symbol, transform the symbol into subcarrier received values, estimate the phase from the pilot subcarriers, and de-rotate the subcarrier values according to the estimated phase.</a:t>
            </a:r>
          </a:p>
          <a:p>
            <a:pPr lvl="0">
              <a:buFont typeface="+mj-lt"/>
              <a:buAutoNum type="alphaLcParenR"/>
            </a:pPr>
            <a:r>
              <a:rPr lang="en-US" sz="1000" dirty="0"/>
              <a:t>Estimate the complex channel response coefficient for each of the subcarriers and each of the transmit streams.</a:t>
            </a:r>
          </a:p>
          <a:p>
            <a:pPr lvl="0">
              <a:buFont typeface="+mj-lt"/>
              <a:buAutoNum type="alphaLcParenR"/>
            </a:pPr>
            <a:r>
              <a:rPr lang="en-US" sz="1000" dirty="0"/>
              <a:t>For each of the data OFDM symbols: transform the symbol into subcarrier received values, estimate the phase from the pilot subcarriers, de-rotate the subcarrier values according to the estimated phase, group the results from all the receiver chains in each subcarrier to a vector, and multiply the vector by a zero-forcing equalization matrix generated from the estimated channel.</a:t>
            </a:r>
          </a:p>
          <a:p>
            <a:pPr lvl="0">
              <a:buFont typeface="+mj-lt"/>
              <a:buAutoNum type="alphaLcParenR"/>
            </a:pPr>
            <a:r>
              <a:rPr lang="en-US" sz="1000" dirty="0"/>
              <a:t>For each data-carrying subcarrier in each spatial stream, find the closest constellation point and compute the Euclidean distance from it.</a:t>
            </a:r>
          </a:p>
          <a:p>
            <a:pPr lvl="0">
              <a:buFont typeface="+mj-lt"/>
              <a:buAutoNum type="alphaLcParenR"/>
            </a:pPr>
            <a:r>
              <a:rPr lang="en-US" sz="1000" dirty="0"/>
              <a:t>Compute the average across PPDUs of the RMS of all errors per PPDU as given by Equation (20-89).</a:t>
            </a:r>
          </a:p>
          <a:p>
            <a:pPr marL="0" indent="0">
              <a:buNone/>
            </a:pPr>
            <a:endParaRPr lang="en-US" sz="1200" dirty="0" smtClean="0"/>
          </a:p>
          <a:p>
            <a:pPr marL="0" indent="0">
              <a:buNone/>
            </a:pPr>
            <a:r>
              <a:rPr lang="en-US" sz="1200" dirty="0" smtClean="0"/>
              <a:t>The </a:t>
            </a:r>
            <a:r>
              <a:rPr lang="en-US" sz="1200" dirty="0"/>
              <a:t>test shall be performed over at least 20 PPDUs ( as defined in Equation (20-89)). The PPDUs under test shall be at least 16 data OFDM symbols long. Random data shall be used for the symbols.</a:t>
            </a:r>
          </a:p>
          <a:p>
            <a:pPr marL="342900" lvl="1" indent="-342900">
              <a:buFontTx/>
              <a:buChar char="•"/>
            </a:pPr>
            <a:endParaRPr lang="en-US" sz="1200" dirty="0" smtClean="0"/>
          </a:p>
          <a:p>
            <a:endParaRPr lang="en-US" sz="1200" b="0" dirty="0" smtClean="0"/>
          </a:p>
          <a:p>
            <a:endParaRPr lang="en-US" sz="1800" b="0" dirty="0" smtClean="0"/>
          </a:p>
          <a:p>
            <a:pPr>
              <a:buNone/>
            </a:pPr>
            <a:r>
              <a:rPr lang="en-US" sz="1800" b="0" dirty="0" smtClean="0"/>
              <a:t> </a:t>
            </a:r>
          </a:p>
          <a:p>
            <a:pPr lvl="1"/>
            <a:endParaRPr lang="en-US" sz="1400" b="0" dirty="0" smtClean="0"/>
          </a:p>
          <a:p>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817366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332601"/>
            <a:ext cx="1182055" cy="276999"/>
          </a:xfrm>
        </p:spPr>
        <p:txBody>
          <a:bodyPr/>
          <a:lstStyle/>
          <a:p>
            <a:pPr>
              <a:defRPr/>
            </a:pPr>
            <a:r>
              <a:rPr lang="en-US" smtClean="0"/>
              <a:t>May 2013</a:t>
            </a:r>
            <a:endParaRPr lang="en-US" dirty="0"/>
          </a:p>
        </p:txBody>
      </p:sp>
      <p:sp>
        <p:nvSpPr>
          <p:cNvPr id="5123" name="Footer Placeholder 4"/>
          <p:cNvSpPr>
            <a:spLocks noGrp="1"/>
          </p:cNvSpPr>
          <p:nvPr>
            <p:ph type="ftr" sz="quarter" idx="11"/>
          </p:nvPr>
        </p:nvSpPr>
        <p:spPr/>
        <p:txBody>
          <a:bodyPr/>
          <a:lstStyle/>
          <a:p>
            <a:pPr>
              <a:defRPr/>
            </a:pPr>
            <a:r>
              <a:rPr lang="en-US"/>
              <a:t>Ron Porat, Broadcom</a:t>
            </a:r>
          </a:p>
        </p:txBody>
      </p:sp>
      <p:sp>
        <p:nvSpPr>
          <p:cNvPr id="6148" name="Rectangle 2"/>
          <p:cNvSpPr>
            <a:spLocks noGrp="1" noChangeArrowheads="1"/>
          </p:cNvSpPr>
          <p:nvPr>
            <p:ph type="title"/>
          </p:nvPr>
        </p:nvSpPr>
        <p:spPr/>
        <p:txBody>
          <a:bodyPr/>
          <a:lstStyle/>
          <a:p>
            <a:r>
              <a:rPr lang="en-US" dirty="0" smtClean="0"/>
              <a:t>Straw Poll </a:t>
            </a:r>
          </a:p>
        </p:txBody>
      </p:sp>
      <p:sp>
        <p:nvSpPr>
          <p:cNvPr id="6149" name="Rectangle 3"/>
          <p:cNvSpPr>
            <a:spLocks noGrp="1" noChangeArrowheads="1"/>
          </p:cNvSpPr>
          <p:nvPr>
            <p:ph type="body" idx="1"/>
          </p:nvPr>
        </p:nvSpPr>
        <p:spPr>
          <a:xfrm>
            <a:off x="685800" y="1752600"/>
            <a:ext cx="7772400" cy="4572000"/>
          </a:xfrm>
        </p:spPr>
        <p:txBody>
          <a:bodyPr/>
          <a:lstStyle/>
          <a:p>
            <a:r>
              <a:rPr lang="en-US" sz="1600" dirty="0"/>
              <a:t>Do you support the proposed text in slides </a:t>
            </a:r>
            <a:r>
              <a:rPr lang="en-US" sz="1600" dirty="0" smtClean="0"/>
              <a:t>5-8?</a:t>
            </a:r>
            <a:endParaRPr lang="en-US" sz="1400" dirty="0"/>
          </a:p>
          <a:p>
            <a:pPr marL="457200" lvl="1" indent="0">
              <a:buNone/>
            </a:pPr>
            <a:endParaRPr lang="en-US" sz="1400" dirty="0"/>
          </a:p>
          <a:p>
            <a:pPr>
              <a:buNone/>
            </a:pPr>
            <a:endParaRPr lang="en-US" sz="1600" dirty="0"/>
          </a:p>
          <a:p>
            <a:pPr>
              <a:buNone/>
            </a:pPr>
            <a:endParaRPr lang="en-US" sz="1600" dirty="0"/>
          </a:p>
          <a:p>
            <a:pPr>
              <a:buNone/>
            </a:pPr>
            <a:endParaRPr lang="en-US" sz="1600" dirty="0"/>
          </a:p>
          <a:p>
            <a:r>
              <a:rPr lang="en-US" sz="1600" dirty="0"/>
              <a:t>Yes</a:t>
            </a:r>
          </a:p>
          <a:p>
            <a:r>
              <a:rPr lang="en-US" sz="1600" dirty="0"/>
              <a:t>No</a:t>
            </a:r>
          </a:p>
          <a:p>
            <a:r>
              <a:rPr lang="en-US" sz="1600" dirty="0"/>
              <a:t>ABS</a:t>
            </a:r>
          </a:p>
          <a:p>
            <a:pPr>
              <a:buNone/>
            </a:pPr>
            <a:endParaRPr lang="en-US" sz="1600" dirty="0"/>
          </a:p>
        </p:txBody>
      </p:sp>
      <p:sp>
        <p:nvSpPr>
          <p:cNvPr id="2" name="Slide Number Placeholder 1"/>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43829</TotalTime>
  <Words>718</Words>
  <Application>Microsoft Office PowerPoint</Application>
  <PresentationFormat>On-screen Show (4:3)</PresentationFormat>
  <Paragraphs>367</Paragraphs>
  <Slides>9</Slides>
  <Notes>9</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2" baseType="lpstr">
      <vt:lpstr>802-11-Submission</vt:lpstr>
      <vt:lpstr>Document</vt:lpstr>
      <vt:lpstr>Equation</vt:lpstr>
      <vt:lpstr>Modulation Accuracy</vt:lpstr>
      <vt:lpstr>PowerPoint Presentation</vt:lpstr>
      <vt:lpstr>PowerPoint Presentation</vt:lpstr>
      <vt:lpstr>24.3.17.4 Modulation accuracy</vt:lpstr>
      <vt:lpstr>24.3.17.4.1 Introduction to modulation accuracy tests</vt:lpstr>
      <vt:lpstr>24.3.17.4.2 Transmit center frequency leakage</vt:lpstr>
      <vt:lpstr>24.3.17.4.3 Transmitter constellation error</vt:lpstr>
      <vt:lpstr>24.3.17.4.4 Transmitter modulation accuracy (EVM) test</vt:lpstr>
      <vt:lpstr>Straw Poll </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Ron Porat</cp:lastModifiedBy>
  <cp:revision>742</cp:revision>
  <cp:lastPrinted>1998-02-10T13:28:06Z</cp:lastPrinted>
  <dcterms:created xsi:type="dcterms:W3CDTF">2007-05-21T21:00:37Z</dcterms:created>
  <dcterms:modified xsi:type="dcterms:W3CDTF">2013-05-10T20:33:54Z</dcterms:modified>
</cp:coreProperties>
</file>