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483" r:id="rId2"/>
    <p:sldId id="496" r:id="rId3"/>
    <p:sldId id="499" r:id="rId4"/>
    <p:sldId id="498" r:id="rId5"/>
    <p:sldId id="501" r:id="rId6"/>
    <p:sldId id="502" r:id="rId7"/>
    <p:sldId id="503" r:id="rId8"/>
    <p:sldId id="504" r:id="rId9"/>
    <p:sldId id="505" r:id="rId10"/>
    <p:sldId id="506" r:id="rId11"/>
    <p:sldId id="507" r:id="rId12"/>
    <p:sldId id="51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CC00"/>
    <a:srgbClr val="66CCFF"/>
    <a:srgbClr val="66FF66"/>
    <a:srgbClr val="CBF0F9"/>
    <a:srgbClr val="FFFF00"/>
    <a:srgbClr val="83BFF1"/>
    <a:srgbClr val="FF0000"/>
    <a:srgbClr val="FEC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1029" autoAdjust="0"/>
    <p:restoredTop sz="88737" autoAdjust="0"/>
  </p:normalViewPr>
  <p:slideViewPr>
    <p:cSldViewPr snapToObjects="1">
      <p:cViewPr varScale="1">
        <p:scale>
          <a:sx n="131" d="100"/>
          <a:sy n="131" d="100"/>
        </p:scale>
        <p:origin x="-10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7" d="100"/>
          <a:sy n="87" d="100"/>
        </p:scale>
        <p:origin x="-3852" y="-96"/>
      </p:cViewPr>
      <p:guideLst>
        <p:guide orient="horz" pos="2923"/>
        <p:guide pos="218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Filename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51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Filename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137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Eric Wong, Broadcom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Eric Wong, Broadcom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Eric Wong, Broadcom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Eric Wong, Broadcom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11-13/0506r0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Relay Flow Control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2000" b="0" dirty="0" smtClean="0"/>
              <a:t>Date: 2013-05-13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27632E4-6864-4945-9411-3D2F8770E20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899592" y="25035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Calibri" pitchFamily="34" charset="0"/>
              </a:rPr>
              <a:t>Authors:</a:t>
            </a:r>
            <a:endParaRPr lang="en-US" sz="2000" dirty="0">
              <a:latin typeface="Calibri" pitchFamily="34" charset="0"/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988035"/>
              </p:ext>
            </p:extLst>
          </p:nvPr>
        </p:nvGraphicFramePr>
        <p:xfrm>
          <a:off x="1041400" y="2913063"/>
          <a:ext cx="7332663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7" name="Document" r:id="rId5" imgW="12220338" imgH="5357815" progId="Word.Document.8">
                  <p:embed/>
                </p:oleObj>
              </mc:Choice>
              <mc:Fallback>
                <p:oleObj name="Document" r:id="rId5" imgW="12220338" imgH="535781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2913063"/>
                        <a:ext cx="7332663" cy="33020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09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 smtClean="0"/>
              <a:t>Do you support to define two new Relay Action frames in slide 6 for Relay flow control signaling, and the flow control operation in slide 7? 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/>
              <a:t>Yes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/>
              <a:t>No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/>
              <a:t>Abstain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 marL="800100" lvl="1" indent="-342900">
              <a:buFont typeface="Arial" pitchFamily="34" charset="0"/>
              <a:buChar char="•"/>
            </a:pP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0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 smtClean="0"/>
              <a:t>Do you support to define a 1-bit field in FC in one of the S1G control response frame which includes a time field for Relay flow control signaling? 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Yes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No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Abstain</a:t>
            </a:r>
          </a:p>
          <a:p>
            <a:pPr lvl="1"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 lvl="1">
              <a:buFont typeface="Arial" pitchFamily="34" charset="0"/>
              <a:buChar char="•"/>
            </a:pP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588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E</a:t>
            </a:r>
            <a:r>
              <a:rPr lang="en-US" sz="1800" dirty="0"/>
              <a:t>. Wong et al., “Two-Hop Relay Function,” IEEE </a:t>
            </a:r>
            <a:r>
              <a:rPr lang="en-US" sz="1800" dirty="0" smtClean="0"/>
              <a:t>11-12/1330r0</a:t>
            </a:r>
          </a:p>
          <a:p>
            <a:r>
              <a:rPr lang="en-US" sz="1800" dirty="0" smtClean="0"/>
              <a:t>[2] IEEE 802.11 </a:t>
            </a:r>
            <a:r>
              <a:rPr lang="en-US" sz="1800" dirty="0" err="1" smtClean="0"/>
              <a:t>REVmb</a:t>
            </a:r>
            <a:r>
              <a:rPr lang="en-US" sz="1800" dirty="0" smtClean="0"/>
              <a:t> D12.0</a:t>
            </a:r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1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27632E4-6864-4945-9411-3D2F8770E204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038451"/>
              </p:ext>
            </p:extLst>
          </p:nvPr>
        </p:nvGraphicFramePr>
        <p:xfrm>
          <a:off x="846138" y="881063"/>
          <a:ext cx="7256462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3" name="Document" r:id="rId5" imgW="11569929" imgH="8359630" progId="Word.Document.8">
                  <p:embed/>
                </p:oleObj>
              </mc:Choice>
              <mc:Fallback>
                <p:oleObj name="Document" r:id="rId5" imgW="11569929" imgH="83596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881063"/>
                        <a:ext cx="7256462" cy="525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65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27632E4-6864-4945-9411-3D2F8770E204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928845"/>
              </p:ext>
            </p:extLst>
          </p:nvPr>
        </p:nvGraphicFramePr>
        <p:xfrm>
          <a:off x="846138" y="947738"/>
          <a:ext cx="7154862" cy="521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8" name="Document" r:id="rId5" imgW="11295441" imgH="8220230" progId="Word.Document.8">
                  <p:embed/>
                </p:oleObj>
              </mc:Choice>
              <mc:Fallback>
                <p:oleObj name="Document" r:id="rId5" imgW="11295441" imgH="82202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947738"/>
                        <a:ext cx="7154862" cy="521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712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27632E4-6864-4945-9411-3D2F8770E204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8926554"/>
              </p:ext>
            </p:extLst>
          </p:nvPr>
        </p:nvGraphicFramePr>
        <p:xfrm>
          <a:off x="733425" y="884238"/>
          <a:ext cx="7653338" cy="558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2" name="Document" r:id="rId5" imgW="11758617" imgH="8572360" progId="Word.Document.8">
                  <p:embed/>
                </p:oleObj>
              </mc:Choice>
              <mc:Fallback>
                <p:oleObj name="Document" r:id="rId5" imgW="11758617" imgH="85723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884238"/>
                        <a:ext cx="7653338" cy="558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712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 smtClean="0"/>
              <a:t>A relay may service multiple STAs at a single time, and have limited memory buffer to frames that are not yet forwarded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The concept of a flow control mechanism has been presented in [1]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This presentation presents the details for </a:t>
            </a:r>
            <a:r>
              <a:rPr lang="en-US" sz="1800" dirty="0" smtClean="0">
                <a:solidFill>
                  <a:srgbClr val="3399FF"/>
                </a:solidFill>
              </a:rPr>
              <a:t>flow control signaling and operation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Propose that Relay </a:t>
            </a:r>
            <a:r>
              <a:rPr lang="en-US" sz="1800" dirty="0" smtClean="0">
                <a:solidFill>
                  <a:schemeClr val="tx1"/>
                </a:solidFill>
              </a:rPr>
              <a:t>use</a:t>
            </a:r>
            <a:r>
              <a:rPr lang="en-US" sz="1800" dirty="0" smtClean="0">
                <a:solidFill>
                  <a:srgbClr val="3399FF"/>
                </a:solidFill>
              </a:rPr>
              <a:t> two new Relay Action frames </a:t>
            </a:r>
            <a:r>
              <a:rPr lang="en-US" sz="1800" dirty="0" smtClean="0"/>
              <a:t>as a signaling for flow suspend and resume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Note: The protocol proposed here for Relay Flow Control is separate from the rules for Relay TXOP sharing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357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Relay Action Frames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172398"/>
              </p:ext>
            </p:extLst>
          </p:nvPr>
        </p:nvGraphicFramePr>
        <p:xfrm>
          <a:off x="2015716" y="2094595"/>
          <a:ext cx="522308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5035"/>
                <a:gridCol w="3418045"/>
              </a:tblGrid>
              <a:tr h="2945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Field Value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Meaning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</a:tr>
              <a:tr h="2945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0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n-lt"/>
                        </a:rPr>
                        <a:t>Reachable Address Update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</a:tr>
              <a:tr h="294588"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1</a:t>
                      </a:r>
                      <a:endParaRPr lang="en-US" sz="1400" i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i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Relay Flow Suspend</a:t>
                      </a:r>
                      <a:endParaRPr lang="en-US" sz="1400" i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294588"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2</a:t>
                      </a:r>
                      <a:endParaRPr lang="en-US" sz="1400" i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i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Relay Flow Resume</a:t>
                      </a:r>
                      <a:endParaRPr lang="en-US" sz="1400" i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2945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3-255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n-lt"/>
                        </a:rPr>
                        <a:t>Reserved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806840" y="1763499"/>
            <a:ext cx="52230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Arial" pitchFamily="34" charset="0"/>
                <a:cs typeface="Arial" pitchFamily="34" charset="0"/>
              </a:rPr>
              <a:t>Table 8-295as—Relay Action field values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7501506"/>
              </p:ext>
            </p:extLst>
          </p:nvPr>
        </p:nvGraphicFramePr>
        <p:xfrm>
          <a:off x="846715" y="4529532"/>
          <a:ext cx="345645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4508"/>
                <a:gridCol w="2261942"/>
              </a:tblGrid>
              <a:tr h="2945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Order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Information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</a:tr>
              <a:tr h="2945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  <a:latin typeface="+mn-lt"/>
                        </a:rPr>
                        <a:t>1</a:t>
                      </a:r>
                      <a:endParaRPr lang="en-US" sz="14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70C0"/>
                          </a:solidFill>
                          <a:latin typeface="+mn-lt"/>
                        </a:rPr>
                        <a:t>Category</a:t>
                      </a:r>
                      <a:endParaRPr lang="en-US" sz="14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294588"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2</a:t>
                      </a:r>
                      <a:endParaRPr lang="en-US" sz="1400" i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i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Relay Action</a:t>
                      </a:r>
                      <a:endParaRPr lang="en-US" sz="1400" i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294588"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3</a:t>
                      </a:r>
                      <a:endParaRPr lang="en-US" sz="1400" i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i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Suspend Duration</a:t>
                      </a:r>
                      <a:r>
                        <a:rPr lang="en-US" sz="1400" i="0" baseline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 (</a:t>
                      </a:r>
                      <a:r>
                        <a:rPr lang="en-US" sz="1400" i="0" baseline="0" dirty="0" err="1" smtClean="0">
                          <a:solidFill>
                            <a:srgbClr val="0070C0"/>
                          </a:solidFill>
                          <a:latin typeface="+mn-lt"/>
                        </a:rPr>
                        <a:t>usec</a:t>
                      </a:r>
                      <a:r>
                        <a:rPr lang="en-US" sz="1400" i="0" baseline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)</a:t>
                      </a:r>
                      <a:endParaRPr lang="en-US" sz="1400" i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654690" y="4010181"/>
            <a:ext cx="38405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Table 8-295ax</a:t>
            </a:r>
            <a:r>
              <a:rPr lang="en-US" sz="1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—</a:t>
            </a:r>
            <a:endParaRPr lang="en-US" sz="1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Relay Flow Suspend frame format</a:t>
            </a:r>
            <a:endParaRPr lang="en-US" sz="1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662570"/>
              </p:ext>
            </p:extLst>
          </p:nvPr>
        </p:nvGraphicFramePr>
        <p:xfrm>
          <a:off x="4800600" y="4528040"/>
          <a:ext cx="344961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2144"/>
                <a:gridCol w="2257466"/>
              </a:tblGrid>
              <a:tr h="2945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Order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Information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</a:tr>
              <a:tr h="2945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  <a:latin typeface="+mn-lt"/>
                        </a:rPr>
                        <a:t>1</a:t>
                      </a:r>
                      <a:endParaRPr lang="en-US" sz="14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70C0"/>
                          </a:solidFill>
                          <a:latin typeface="+mn-lt"/>
                        </a:rPr>
                        <a:t>Category</a:t>
                      </a:r>
                      <a:endParaRPr lang="en-US" sz="14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294588"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2</a:t>
                      </a:r>
                      <a:endParaRPr lang="en-US" sz="1400" i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i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Relay Action</a:t>
                      </a:r>
                      <a:endParaRPr lang="en-US" sz="1400" i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800600" y="4022072"/>
            <a:ext cx="34496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Table </a:t>
            </a:r>
            <a:r>
              <a:rPr lang="en-US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8-295ay</a:t>
            </a:r>
            <a:r>
              <a:rPr lang="en-US" sz="1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—</a:t>
            </a:r>
            <a:endParaRPr lang="en-US" sz="1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Relay Flow Resume frame format</a:t>
            </a:r>
            <a:endParaRPr lang="en-US" sz="1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84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Flow Control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 smtClean="0"/>
              <a:t>To suspend frame transmissions to Relay, a Relay may send a unicast or broadcast Relay Flow Suspend action frame, and Suspend Duration &gt; 0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STAs shall not transmit data frames to the STA addressed in the TA for the amount of time indicated in Suspend Duration field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STAs may resume normal procedure for data frame transmission when the Suspend Duration time has expired</a:t>
            </a:r>
          </a:p>
          <a:p>
            <a:pPr lvl="1"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To restart frame transmissions to Relay, a Relay may send a unicast or broadcast Relay Flow Resume action frame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STAs shall cancel the flow suspend time, and resume normal procedure for data frame transmissions to the STA addressed in the TA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The sending of Relay Flow Resume action frame by the Relay is optional, and may be used by the Relay to cancel an existing Suspend Duration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25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Flow Control Operation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961930" y="2138619"/>
            <a:ext cx="7181734" cy="3553569"/>
            <a:chOff x="961930" y="2290003"/>
            <a:chExt cx="7181734" cy="3553569"/>
          </a:xfrm>
        </p:grpSpPr>
        <p:grpSp>
          <p:nvGrpSpPr>
            <p:cNvPr id="15" name="Group 14"/>
            <p:cNvGrpSpPr/>
            <p:nvPr/>
          </p:nvGrpSpPr>
          <p:grpSpPr>
            <a:xfrm>
              <a:off x="961930" y="2290003"/>
              <a:ext cx="6994345" cy="3553569"/>
              <a:chOff x="961930" y="2290003"/>
              <a:chExt cx="6994345" cy="3553569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961930" y="2290003"/>
                <a:ext cx="6994345" cy="3553569"/>
                <a:chOff x="961930" y="2771480"/>
                <a:chExt cx="6994345" cy="3553569"/>
              </a:xfrm>
            </p:grpSpPr>
            <p:grpSp>
              <p:nvGrpSpPr>
                <p:cNvPr id="31" name="Group 30"/>
                <p:cNvGrpSpPr/>
                <p:nvPr/>
              </p:nvGrpSpPr>
              <p:grpSpPr>
                <a:xfrm>
                  <a:off x="961930" y="2771480"/>
                  <a:ext cx="6994345" cy="2352568"/>
                  <a:chOff x="1763800" y="2491427"/>
                  <a:chExt cx="6994345" cy="2352568"/>
                </a:xfrm>
              </p:grpSpPr>
              <p:grpSp>
                <p:nvGrpSpPr>
                  <p:cNvPr id="6" name="Group 5"/>
                  <p:cNvGrpSpPr/>
                  <p:nvPr/>
                </p:nvGrpSpPr>
                <p:grpSpPr>
                  <a:xfrm>
                    <a:off x="1763800" y="2932577"/>
                    <a:ext cx="6994345" cy="1911418"/>
                    <a:chOff x="1380598" y="2647580"/>
                    <a:chExt cx="6994345" cy="1911418"/>
                  </a:xfrm>
                </p:grpSpPr>
                <p:sp>
                  <p:nvSpPr>
                    <p:cNvPr id="263" name="Rectangle 17"/>
                    <p:cNvSpPr/>
                    <p:nvPr/>
                  </p:nvSpPr>
                  <p:spPr bwMode="auto">
                    <a:xfrm>
                      <a:off x="3070124" y="2647580"/>
                      <a:ext cx="500237" cy="317417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b="1" dirty="0" smtClean="0">
                          <a:latin typeface="Calibri" pitchFamily="34" charset="0"/>
                        </a:rPr>
                        <a:t>ACK</a:t>
                      </a:r>
                      <a:endParaRPr kumimoji="0" lang="en-US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  <p:grpSp>
                  <p:nvGrpSpPr>
                    <p:cNvPr id="234" name="Group 233"/>
                    <p:cNvGrpSpPr/>
                    <p:nvPr/>
                  </p:nvGrpSpPr>
                  <p:grpSpPr>
                    <a:xfrm>
                      <a:off x="1380598" y="2826501"/>
                      <a:ext cx="6994345" cy="1732497"/>
                      <a:chOff x="1408929" y="2683094"/>
                      <a:chExt cx="6994345" cy="1732497"/>
                    </a:xfrm>
                  </p:grpSpPr>
                  <p:sp>
                    <p:nvSpPr>
                      <p:cNvPr id="219" name="TextBox 218"/>
                      <p:cNvSpPr txBox="1"/>
                      <p:nvPr/>
                    </p:nvSpPr>
                    <p:spPr>
                      <a:xfrm flipH="1">
                        <a:off x="1626356" y="2998561"/>
                        <a:ext cx="3324379" cy="93871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r>
                          <a:rPr lang="en-US" sz="1100" b="1" dirty="0" smtClean="0">
                            <a:solidFill>
                              <a:srgbClr val="0070C0"/>
                            </a:solidFill>
                            <a:latin typeface="Calibri" pitchFamily="34" charset="0"/>
                          </a:rPr>
                          <a:t>Relay is unable to forward this data frame in the current TXOP, and storing causes the buffer capacity threshold to be met . Relay sends Relay Flow Suspend action frame to suspend all DATA transmission for Suspend Duration time.</a:t>
                        </a:r>
                      </a:p>
                    </p:txBody>
                  </p:sp>
                  <p:grpSp>
                    <p:nvGrpSpPr>
                      <p:cNvPr id="65" name="Group 59"/>
                      <p:cNvGrpSpPr/>
                      <p:nvPr/>
                    </p:nvGrpSpPr>
                    <p:grpSpPr>
                      <a:xfrm>
                        <a:off x="1408929" y="2683094"/>
                        <a:ext cx="6994345" cy="1732497"/>
                        <a:chOff x="912773" y="3972205"/>
                        <a:chExt cx="6994345" cy="1732497"/>
                      </a:xfrm>
                    </p:grpSpPr>
                    <p:cxnSp>
                      <p:nvCxnSpPr>
                        <p:cNvPr id="74" name="Straight Connector 73"/>
                        <p:cNvCxnSpPr/>
                        <p:nvPr/>
                      </p:nvCxnSpPr>
                      <p:spPr bwMode="auto">
                        <a:xfrm flipV="1">
                          <a:off x="1714416" y="4110704"/>
                          <a:ext cx="6192702" cy="1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>
                        <a:effectLst/>
                      </p:spPr>
                    </p:cxnSp>
                    <p:sp>
                      <p:nvSpPr>
                        <p:cNvPr id="76" name="Rectangle 75"/>
                        <p:cNvSpPr/>
                        <p:nvPr/>
                      </p:nvSpPr>
                      <p:spPr bwMode="auto">
                        <a:xfrm>
                          <a:off x="1975221" y="5248785"/>
                          <a:ext cx="550562" cy="317417"/>
                        </a:xfrm>
                        <a:prstGeom prst="rect">
                          <a:avLst/>
                        </a:prstGeom>
                        <a:solidFill>
                          <a:srgbClr val="92D050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sz="1100" b="1" dirty="0" smtClean="0">
                              <a:latin typeface="Calibri" pitchFamily="34" charset="0"/>
                            </a:rPr>
                            <a:t>DATA</a:t>
                          </a:r>
                          <a:endParaRPr kumimoji="0" lang="en-US" sz="105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</a:endParaRPr>
                        </a:p>
                      </p:txBody>
                    </p:sp>
                    <p:sp>
                      <p:nvSpPr>
                        <p:cNvPr id="78" name="TextBox 18"/>
                        <p:cNvSpPr txBox="1"/>
                        <p:nvPr/>
                      </p:nvSpPr>
                      <p:spPr>
                        <a:xfrm>
                          <a:off x="912773" y="3972205"/>
                          <a:ext cx="813761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 anchor="ctr">
                          <a:spAutoFit/>
                        </a:bodyPr>
                        <a:lstStyle/>
                        <a:p>
                          <a:pPr algn="ctr"/>
                          <a:r>
                            <a:rPr lang="en-US" b="1" dirty="0" smtClean="0">
                              <a:latin typeface="Calibri" pitchFamily="34" charset="0"/>
                            </a:rPr>
                            <a:t>RELAY</a:t>
                          </a:r>
                          <a:endParaRPr lang="en-US" sz="1100" b="1" dirty="0">
                            <a:latin typeface="Calibri" pitchFamily="34" charset="0"/>
                          </a:endParaRPr>
                        </a:p>
                      </p:txBody>
                    </p:sp>
                    <p:cxnSp>
                      <p:nvCxnSpPr>
                        <p:cNvPr id="80" name="Straight Connector 79"/>
                        <p:cNvCxnSpPr/>
                        <p:nvPr/>
                      </p:nvCxnSpPr>
                      <p:spPr bwMode="auto">
                        <a:xfrm>
                          <a:off x="1712130" y="5566203"/>
                          <a:ext cx="6194988" cy="0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>
                        <a:effectLst/>
                      </p:spPr>
                    </p:cxnSp>
                    <p:sp>
                      <p:nvSpPr>
                        <p:cNvPr id="81" name="TextBox 21"/>
                        <p:cNvSpPr txBox="1"/>
                        <p:nvPr/>
                      </p:nvSpPr>
                      <p:spPr>
                        <a:xfrm>
                          <a:off x="994218" y="5427703"/>
                          <a:ext cx="732317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 anchor="ctr">
                          <a:spAutoFit/>
                        </a:bodyPr>
                        <a:lstStyle/>
                        <a:p>
                          <a:pPr algn="ctr"/>
                          <a:r>
                            <a:rPr lang="en-US" b="1" dirty="0" smtClean="0">
                              <a:latin typeface="Calibri" pitchFamily="34" charset="0"/>
                            </a:rPr>
                            <a:t>STA1</a:t>
                          </a:r>
                          <a:endParaRPr lang="en-US" sz="1100" b="1" dirty="0">
                            <a:latin typeface="Calibri" pitchFamily="34" charset="0"/>
                          </a:endParaRPr>
                        </a:p>
                      </p:txBody>
                    </p:sp>
                  </p:grpSp>
                </p:grpSp>
              </p:grpSp>
              <p:sp>
                <p:nvSpPr>
                  <p:cNvPr id="63" name="Rectangle 17"/>
                  <p:cNvSpPr/>
                  <p:nvPr/>
                </p:nvSpPr>
                <p:spPr bwMode="auto">
                  <a:xfrm>
                    <a:off x="4354370" y="2933088"/>
                    <a:ext cx="886849" cy="317417"/>
                  </a:xfrm>
                  <a:prstGeom prst="rect">
                    <a:avLst/>
                  </a:prstGeom>
                  <a:solidFill>
                    <a:srgbClr val="00B0F0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050" b="1" dirty="0" smtClean="0">
                        <a:latin typeface="Calibri" pitchFamily="34" charset="0"/>
                      </a:rPr>
                      <a:t>FLOW SUSPEND</a:t>
                    </a:r>
                    <a:endPara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endParaRPr>
                  </a:p>
                </p:txBody>
              </p:sp>
              <p:sp>
                <p:nvSpPr>
                  <p:cNvPr id="86" name="TextBox 85"/>
                  <p:cNvSpPr txBox="1"/>
                  <p:nvPr/>
                </p:nvSpPr>
                <p:spPr>
                  <a:xfrm flipH="1">
                    <a:off x="4068100" y="2491427"/>
                    <a:ext cx="1534369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rgbClr val="0070C0"/>
                        </a:solidFill>
                        <a:latin typeface="Calibri" pitchFamily="34" charset="0"/>
                      </a:rPr>
                      <a:t>RA = Broadcast</a:t>
                    </a:r>
                  </a:p>
                  <a:p>
                    <a:pPr algn="ctr"/>
                    <a:r>
                      <a:rPr lang="en-US" sz="1100" b="1" dirty="0" smtClean="0">
                        <a:solidFill>
                          <a:srgbClr val="0070C0"/>
                        </a:solidFill>
                        <a:latin typeface="Calibri" pitchFamily="34" charset="0"/>
                      </a:rPr>
                      <a:t>Suspend Duration&gt; 0</a:t>
                    </a:r>
                  </a:p>
                </p:txBody>
              </p:sp>
            </p:grpSp>
            <p:sp>
              <p:nvSpPr>
                <p:cNvPr id="32" name="Rectangle 17"/>
                <p:cNvSpPr/>
                <p:nvPr/>
              </p:nvSpPr>
              <p:spPr bwMode="auto">
                <a:xfrm>
                  <a:off x="5378505" y="3210186"/>
                  <a:ext cx="806505" cy="317417"/>
                </a:xfrm>
                <a:prstGeom prst="rect">
                  <a:avLst/>
                </a:prstGeom>
                <a:solidFill>
                  <a:srgbClr val="00B0F0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050" b="1" dirty="0" smtClean="0">
                      <a:latin typeface="Calibri" pitchFamily="34" charset="0"/>
                    </a:rPr>
                    <a:t>FLOW RESUME</a:t>
                  </a:r>
                  <a:endPara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endParaRPr>
                </a:p>
              </p:txBody>
            </p:sp>
            <p:sp>
              <p:nvSpPr>
                <p:cNvPr id="33" name="Rectangle 32"/>
                <p:cNvSpPr/>
                <p:nvPr/>
              </p:nvSpPr>
              <p:spPr bwMode="auto">
                <a:xfrm>
                  <a:off x="6569060" y="5869130"/>
                  <a:ext cx="550562" cy="317417"/>
                </a:xfrm>
                <a:prstGeom prst="rect">
                  <a:avLst/>
                </a:prstGeom>
                <a:solidFill>
                  <a:srgbClr val="92D050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100" b="1" dirty="0" smtClean="0">
                      <a:latin typeface="Calibri" pitchFamily="34" charset="0"/>
                    </a:rPr>
                    <a:t>DATA</a:t>
                  </a:r>
                  <a:endParaRPr kumimoji="0" lang="en-US" sz="105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endParaRPr>
                </a:p>
              </p:txBody>
            </p:sp>
            <p:cxnSp>
              <p:nvCxnSpPr>
                <p:cNvPr id="34" name="Straight Connector 33"/>
                <p:cNvCxnSpPr/>
                <p:nvPr/>
              </p:nvCxnSpPr>
              <p:spPr bwMode="auto">
                <a:xfrm>
                  <a:off x="1761287" y="6186550"/>
                  <a:ext cx="6194988" cy="0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35" name="TextBox 21"/>
                <p:cNvSpPr txBox="1"/>
                <p:nvPr/>
              </p:nvSpPr>
              <p:spPr>
                <a:xfrm>
                  <a:off x="1043375" y="6048050"/>
                  <a:ext cx="732317" cy="276999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b="1" dirty="0" smtClean="0">
                      <a:latin typeface="Calibri" pitchFamily="34" charset="0"/>
                    </a:rPr>
                    <a:t>STA2</a:t>
                  </a:r>
                  <a:endParaRPr lang="en-US" sz="1100" b="1" dirty="0">
                    <a:latin typeface="Calibri" pitchFamily="34" charset="0"/>
                  </a:endParaRPr>
                </a:p>
              </p:txBody>
            </p:sp>
          </p:grpSp>
          <p:sp>
            <p:nvSpPr>
              <p:cNvPr id="37" name="Rectangle 17"/>
              <p:cNvSpPr/>
              <p:nvPr/>
            </p:nvSpPr>
            <p:spPr bwMode="auto">
              <a:xfrm>
                <a:off x="7183539" y="2731157"/>
                <a:ext cx="500237" cy="317417"/>
              </a:xfrm>
              <a:prstGeom prst="rect">
                <a:avLst/>
              </a:prstGeom>
              <a:solidFill>
                <a:srgbClr val="92D050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100" b="1" dirty="0" smtClean="0">
                    <a:latin typeface="Calibri" pitchFamily="34" charset="0"/>
                  </a:rPr>
                  <a:t>ACK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 flipH="1">
              <a:off x="2459725" y="4810404"/>
              <a:ext cx="3020739" cy="6001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100" b="1" dirty="0" smtClean="0">
                  <a:solidFill>
                    <a:srgbClr val="0070C0"/>
                  </a:solidFill>
                  <a:latin typeface="Calibri" pitchFamily="34" charset="0"/>
                </a:rPr>
                <a:t>STAs that receives the Relay Flow Suspend action frame shall not transmit to the STA addressed in the TA for Suspend Duration time.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 flipH="1">
              <a:off x="5263289" y="3486385"/>
              <a:ext cx="2880375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100" b="1" dirty="0" smtClean="0">
                  <a:solidFill>
                    <a:srgbClr val="0070C0"/>
                  </a:solidFill>
                  <a:latin typeface="Calibri" pitchFamily="34" charset="0"/>
                </a:rPr>
                <a:t>STAs that receives Relay Flow Resume action frame shall resume normal procedure for frame transmissions to the STA addressed in the TA.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 bwMode="auto">
            <a:xfrm flipV="1">
              <a:off x="3527562" y="3006545"/>
              <a:ext cx="86412" cy="23249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lg" len="med"/>
              <a:tailEnd type="arrow" w="med" len="med"/>
            </a:ln>
            <a:effectLst/>
          </p:spPr>
        </p:cxnSp>
        <p:cxnSp>
          <p:nvCxnSpPr>
            <p:cNvPr id="50" name="Straight Arrow Connector 49"/>
            <p:cNvCxnSpPr/>
            <p:nvPr/>
          </p:nvCxnSpPr>
          <p:spPr bwMode="auto">
            <a:xfrm flipH="1" flipV="1">
              <a:off x="5900246" y="3049081"/>
              <a:ext cx="100716" cy="3799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lg" len="med"/>
              <a:tailEnd type="arrow" w="med" len="med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 flipH="1">
              <a:off x="6185009" y="3053820"/>
              <a:ext cx="98907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b="1" smtClean="0">
                  <a:solidFill>
                    <a:srgbClr val="FF0000"/>
                  </a:solidFill>
                  <a:latin typeface="Calibri" pitchFamily="34" charset="0"/>
                </a:rPr>
                <a:t>TX Resume</a:t>
              </a:r>
              <a:endParaRPr lang="en-US" sz="11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 flipH="1">
              <a:off x="4439349" y="3056264"/>
              <a:ext cx="939156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FF0000"/>
                  </a:solidFill>
                  <a:latin typeface="Calibri" pitchFamily="34" charset="0"/>
                </a:rPr>
                <a:t>TX Suspend</a:t>
              </a:r>
              <a:endParaRPr lang="en-US" sz="11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 flipH="1">
              <a:off x="5148073" y="2459404"/>
              <a:ext cx="126736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0070C0"/>
                  </a:solidFill>
                  <a:latin typeface="Calibri" pitchFamily="34" charset="0"/>
                </a:rPr>
                <a:t>RA = Broadcast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563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 smtClean="0"/>
              <a:t>Proposed that Relay use two new Relay Action frames as a signaling for flow suspend and resume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07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64990</TotalTime>
  <Words>658</Words>
  <Application>Microsoft Office PowerPoint</Application>
  <PresentationFormat>On-screen Show (4:3)</PresentationFormat>
  <Paragraphs>139</Paragraphs>
  <Slides>12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Relay Flow Control</vt:lpstr>
      <vt:lpstr>PowerPoint Presentation</vt:lpstr>
      <vt:lpstr>PowerPoint Presentation</vt:lpstr>
      <vt:lpstr>PowerPoint Presentation</vt:lpstr>
      <vt:lpstr>Outline</vt:lpstr>
      <vt:lpstr>New Relay Action Frames</vt:lpstr>
      <vt:lpstr>Flow Control Procedure</vt:lpstr>
      <vt:lpstr>Example of Flow Control Operation</vt:lpstr>
      <vt:lpstr>Conclusion</vt:lpstr>
      <vt:lpstr>Straw Poll 1</vt:lpstr>
      <vt:lpstr>Straw Poll 2</vt:lpstr>
      <vt:lpstr>References</vt:lpstr>
    </vt:vector>
  </TitlesOfParts>
  <Company>Broadcom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TXOP Sharing Operation for Relay</dc:title>
  <dc:creator>Eric Wong</dc:creator>
  <cp:lastModifiedBy>Chiu Ngok Wong</cp:lastModifiedBy>
  <cp:revision>770</cp:revision>
  <cp:lastPrinted>1998-02-10T13:28:06Z</cp:lastPrinted>
  <dcterms:created xsi:type="dcterms:W3CDTF">2009-12-02T19:05:24Z</dcterms:created>
  <dcterms:modified xsi:type="dcterms:W3CDTF">2013-05-14T16:34:50Z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-1959745953</vt:i4>
  </property>
  <property fmtid="{D5CDD505-2E9C-101B-9397-08002B2CF9AE}" pid="3" name="_NewReviewCycle">
    <vt:lpwstr/>
  </property>
  <property fmtid="{D5CDD505-2E9C-101B-9397-08002B2CF9AE}" pid="4" name="_EmailSubject">
    <vt:lpwstr>PS-Poll exchange from speed frame</vt:lpwstr>
  </property>
  <property fmtid="{D5CDD505-2E9C-101B-9397-08002B2CF9AE}" pid="5" name="_AuthorEmail">
    <vt:lpwstr>ewong@broadcom.com</vt:lpwstr>
  </property>
  <property fmtid="{D5CDD505-2E9C-101B-9397-08002B2CF9AE}" pid="6" name="_AuthorEmailDisplayName">
    <vt:lpwstr>Eric Wong</vt:lpwstr>
  </property>
  <property fmtid="{D5CDD505-2E9C-101B-9397-08002B2CF9AE}" pid="7" name="_PreviousAdHocReviewCycleID">
    <vt:i4>739878595</vt:i4>
  </property>
</Properties>
</file>