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1" r:id="rId2"/>
  </p:sldMasterIdLst>
  <p:notesMasterIdLst>
    <p:notesMasterId r:id="rId16"/>
  </p:notesMasterIdLst>
  <p:handoutMasterIdLst>
    <p:handoutMasterId r:id="rId17"/>
  </p:handoutMasterIdLst>
  <p:sldIdLst>
    <p:sldId id="269" r:id="rId3"/>
    <p:sldId id="281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80" r:id="rId12"/>
    <p:sldId id="279" r:id="rId13"/>
    <p:sldId id="278" r:id="rId14"/>
    <p:sldId id="283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Matlab\collision_prob_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Matlab\collision_prob_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Matlab\collision_prob_dat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Simulation\HEW_tests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Simulation\HEW_tests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rk1\Documents\HEW\Internal\Simulation\HEW_tests1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Prob. Collision</c:v>
                </c:pt>
              </c:strCache>
            </c:strRef>
          </c:tx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200</c:v>
                </c:pt>
              </c:numCache>
            </c:numRef>
          </c:xVal>
          <c:yVal>
            <c:numRef>
              <c:f>Sheet1!$G$2:$G$14</c:f>
              <c:numCache>
                <c:formatCode>0%</c:formatCode>
                <c:ptCount val="13"/>
                <c:pt idx="0">
                  <c:v>0</c:v>
                </c:pt>
                <c:pt idx="1">
                  <c:v>0.2645869184721058</c:v>
                </c:pt>
                <c:pt idx="2">
                  <c:v>0.3687107811572794</c:v>
                </c:pt>
                <c:pt idx="3">
                  <c:v>0.45928993954861524</c:v>
                </c:pt>
                <c:pt idx="4">
                  <c:v>0.50943368458232763</c:v>
                </c:pt>
                <c:pt idx="5">
                  <c:v>0.54571885448466351</c:v>
                </c:pt>
                <c:pt idx="6">
                  <c:v>0.57126626508606837</c:v>
                </c:pt>
                <c:pt idx="7">
                  <c:v>0.59495978031057861</c:v>
                </c:pt>
                <c:pt idx="8">
                  <c:v>0.61422553467271546</c:v>
                </c:pt>
                <c:pt idx="9">
                  <c:v>0.62905810433853648</c:v>
                </c:pt>
                <c:pt idx="10">
                  <c:v>0.6442658641224307</c:v>
                </c:pt>
                <c:pt idx="11">
                  <c:v>0.65745212893501859</c:v>
                </c:pt>
                <c:pt idx="12">
                  <c:v>0.74132133064307515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69408"/>
        <c:axId val="102771328"/>
      </c:scatterChart>
      <c:valAx>
        <c:axId val="102769408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771328"/>
        <c:crosses val="autoZero"/>
        <c:crossBetween val="midCat"/>
      </c:valAx>
      <c:valAx>
        <c:axId val="1027713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7694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Num. of collisions per successful transmission</c:v>
                </c:pt>
              </c:strCache>
            </c:strRef>
          </c:tx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200</c:v>
                </c:pt>
              </c:numCache>
            </c:numRef>
          </c:xVal>
          <c:yVal>
            <c:numRef>
              <c:f>Sheet1!$H$2:$H$14</c:f>
              <c:numCache>
                <c:formatCode>0.00</c:formatCode>
                <c:ptCount val="13"/>
                <c:pt idx="0">
                  <c:v>0</c:v>
                </c:pt>
                <c:pt idx="1">
                  <c:v>0.35978000000000004</c:v>
                </c:pt>
                <c:pt idx="2">
                  <c:v>0.58406000000000002</c:v>
                </c:pt>
                <c:pt idx="3">
                  <c:v>0.84942000000000006</c:v>
                </c:pt>
                <c:pt idx="4">
                  <c:v>1.038460384603846</c:v>
                </c:pt>
                <c:pt idx="5">
                  <c:v>1.2012799999999999</c:v>
                </c:pt>
                <c:pt idx="6">
                  <c:v>1.3324500000000001</c:v>
                </c:pt>
                <c:pt idx="7">
                  <c:v>1.4688906221875562</c:v>
                </c:pt>
                <c:pt idx="8">
                  <c:v>1.5921881562368754</c:v>
                </c:pt>
                <c:pt idx="9">
                  <c:v>1.6958400000000002</c:v>
                </c:pt>
                <c:pt idx="10">
                  <c:v>1.811088110881109</c:v>
                </c:pt>
                <c:pt idx="11">
                  <c:v>1.9193</c:v>
                </c:pt>
                <c:pt idx="12">
                  <c:v>2.8658000000000001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16000"/>
        <c:axId val="102822272"/>
      </c:scatterChart>
      <c:valAx>
        <c:axId val="102816000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22272"/>
        <c:crosses val="autoZero"/>
        <c:crossBetween val="midCat"/>
      </c:valAx>
      <c:valAx>
        <c:axId val="1028222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81600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Idle CW slots</c:v>
                </c:pt>
              </c:strCache>
            </c:strRef>
          </c:tx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200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7.5119999999999996</c:v>
                </c:pt>
                <c:pt idx="1">
                  <c:v>5.8983000000000008</c:v>
                </c:pt>
                <c:pt idx="2">
                  <c:v>4.5665999999999993</c:v>
                </c:pt>
                <c:pt idx="3">
                  <c:v>3.8165</c:v>
                </c:pt>
                <c:pt idx="4">
                  <c:v>3.4741999999999997</c:v>
                </c:pt>
                <c:pt idx="5">
                  <c:v>3.2796000000000003</c:v>
                </c:pt>
                <c:pt idx="6">
                  <c:v>3.1298000000000004</c:v>
                </c:pt>
                <c:pt idx="7">
                  <c:v>3.0257000000000001</c:v>
                </c:pt>
                <c:pt idx="8">
                  <c:v>2.9453</c:v>
                </c:pt>
                <c:pt idx="9">
                  <c:v>2.8866000000000001</c:v>
                </c:pt>
                <c:pt idx="10">
                  <c:v>2.8178000000000001</c:v>
                </c:pt>
                <c:pt idx="11">
                  <c:v>2.7785000000000002</c:v>
                </c:pt>
                <c:pt idx="12">
                  <c:v>2.4796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48576"/>
        <c:axId val="103850752"/>
      </c:scatterChart>
      <c:valAx>
        <c:axId val="103848576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850752"/>
        <c:crosses val="autoZero"/>
        <c:crossBetween val="midCat"/>
      </c:valAx>
      <c:valAx>
        <c:axId val="1038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8485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'3m circle'!$J$1</c:f>
              <c:strCache>
                <c:ptCount val="1"/>
                <c:pt idx="0">
                  <c:v>Aggregated Goodput</c:v>
                </c:pt>
              </c:strCache>
            </c:strRef>
          </c:tx>
          <c:xVal>
            <c:numRef>
              <c:f>'3m circle'!$A$2:$A$7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'3m circle'!$J$2:$J$7</c:f>
              <c:numCache>
                <c:formatCode>General</c:formatCode>
                <c:ptCount val="6"/>
                <c:pt idx="0">
                  <c:v>225.05040000000002</c:v>
                </c:pt>
                <c:pt idx="1">
                  <c:v>209.25839999999997</c:v>
                </c:pt>
                <c:pt idx="2">
                  <c:v>204.11999999999998</c:v>
                </c:pt>
                <c:pt idx="3">
                  <c:v>200.12999999999994</c:v>
                </c:pt>
                <c:pt idx="4">
                  <c:v>196.21439999999998</c:v>
                </c:pt>
                <c:pt idx="5">
                  <c:v>194.202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'3m circle'!$K$1</c:f>
              <c:strCache>
                <c:ptCount val="1"/>
                <c:pt idx="0">
                  <c:v>Effective PHY Rate</c:v>
                </c:pt>
              </c:strCache>
            </c:strRef>
          </c:tx>
          <c:xVal>
            <c:numRef>
              <c:f>'3m circle'!$A$2:$A$7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'3m circle'!$K$2:$K$7</c:f>
              <c:numCache>
                <c:formatCode>General</c:formatCode>
                <c:ptCount val="6"/>
                <c:pt idx="0">
                  <c:v>264.21581603389177</c:v>
                </c:pt>
                <c:pt idx="1">
                  <c:v>262.95412840222457</c:v>
                </c:pt>
                <c:pt idx="2">
                  <c:v>262.63911200000001</c:v>
                </c:pt>
                <c:pt idx="3">
                  <c:v>262.43946499999998</c:v>
                </c:pt>
                <c:pt idx="4">
                  <c:v>261.732642</c:v>
                </c:pt>
                <c:pt idx="5">
                  <c:v>261.45457699999997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84288"/>
        <c:axId val="103886208"/>
      </c:scatterChart>
      <c:scatterChart>
        <c:scatterStyle val="smoothMarker"/>
        <c:varyColors val="0"/>
        <c:ser>
          <c:idx val="2"/>
          <c:order val="2"/>
          <c:tx>
            <c:strRef>
              <c:f>'3m circle'!$L$1</c:f>
              <c:strCache>
                <c:ptCount val="1"/>
                <c:pt idx="0">
                  <c:v>MAC efficiency</c:v>
                </c:pt>
              </c:strCache>
            </c:strRef>
          </c:tx>
          <c:xVal>
            <c:numRef>
              <c:f>'3m circle'!$A$2:$A$7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'3m circle'!$L$2:$L$7</c:f>
              <c:numCache>
                <c:formatCode>0%</c:formatCode>
                <c:ptCount val="6"/>
                <c:pt idx="0">
                  <c:v>0.85176732936809552</c:v>
                </c:pt>
                <c:pt idx="1">
                  <c:v>0.79579811608780071</c:v>
                </c:pt>
                <c:pt idx="2">
                  <c:v>0.7771881287810628</c:v>
                </c:pt>
                <c:pt idx="3">
                  <c:v>0.76257585725531007</c:v>
                </c:pt>
                <c:pt idx="4">
                  <c:v>0.74967492973230287</c:v>
                </c:pt>
                <c:pt idx="5">
                  <c:v>0.74277529285708399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90304"/>
        <c:axId val="103888384"/>
      </c:scatterChart>
      <c:valAx>
        <c:axId val="103884288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886208"/>
        <c:crosses val="autoZero"/>
        <c:crossBetween val="midCat"/>
      </c:valAx>
      <c:valAx>
        <c:axId val="10388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Mbps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884288"/>
        <c:crosses val="autoZero"/>
        <c:crossBetween val="midCat"/>
      </c:valAx>
      <c:valAx>
        <c:axId val="103888384"/>
        <c:scaling>
          <c:orientation val="minMax"/>
          <c:max val="1"/>
          <c:min val="0.700000000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MAC efficiency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3890304"/>
        <c:crosses val="max"/>
        <c:crossBetween val="midCat"/>
      </c:valAx>
      <c:valAx>
        <c:axId val="10389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8883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Summary!$C$18</c:f>
              <c:strCache>
                <c:ptCount val="1"/>
                <c:pt idx="0">
                  <c:v>TXOP 1mS</c:v>
                </c:pt>
              </c:strCache>
            </c:strRef>
          </c:tx>
          <c:xVal>
            <c:numRef>
              <c:f>Summary!$B$19:$B$24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Summary!$C$19:$C$24</c:f>
              <c:numCache>
                <c:formatCode>0.00</c:formatCode>
                <c:ptCount val="6"/>
                <c:pt idx="0">
                  <c:v>1.2738729698E-3</c:v>
                </c:pt>
                <c:pt idx="1">
                  <c:v>1.9019927432611817E-2</c:v>
                </c:pt>
                <c:pt idx="2">
                  <c:v>5.6307684504384004E-2</c:v>
                </c:pt>
                <c:pt idx="3">
                  <c:v>7.3260131082807087E-2</c:v>
                </c:pt>
                <c:pt idx="4">
                  <c:v>0.11296260568491465</c:v>
                </c:pt>
                <c:pt idx="5">
                  <c:v>0.13421212445863157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Summary!$E$18</c:f>
              <c:strCache>
                <c:ptCount val="1"/>
                <c:pt idx="0">
                  <c:v>TXOP 3mS</c:v>
                </c:pt>
              </c:strCache>
            </c:strRef>
          </c:tx>
          <c:xVal>
            <c:numRef>
              <c:f>Summary!$B$19:$B$24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Summary!$E$19:$E$24</c:f>
              <c:numCache>
                <c:formatCode>0.00</c:formatCode>
                <c:ptCount val="6"/>
                <c:pt idx="0">
                  <c:v>3.3099405426750004E-3</c:v>
                </c:pt>
                <c:pt idx="1">
                  <c:v>3.8366433599245457E-2</c:v>
                </c:pt>
                <c:pt idx="2">
                  <c:v>0.10391003651336199</c:v>
                </c:pt>
                <c:pt idx="3">
                  <c:v>0.14571411360014164</c:v>
                </c:pt>
                <c:pt idx="4">
                  <c:v>0.22761690428589562</c:v>
                </c:pt>
                <c:pt idx="5">
                  <c:v>0.29242591999358386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356864"/>
        <c:axId val="104359040"/>
      </c:scatterChart>
      <c:valAx>
        <c:axId val="10435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359040"/>
        <c:crosses val="autoZero"/>
        <c:crossBetween val="midCat"/>
      </c:valAx>
      <c:valAx>
        <c:axId val="104359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Medium Access Delay (Seconds)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43568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Summary!$C$3</c:f>
              <c:strCache>
                <c:ptCount val="1"/>
                <c:pt idx="0">
                  <c:v>TXOP 1mS</c:v>
                </c:pt>
              </c:strCache>
            </c:strRef>
          </c:tx>
          <c:xVal>
            <c:numRef>
              <c:f>Summary!$B$4:$B$9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Summary!$C$4:$C$9</c:f>
              <c:numCache>
                <c:formatCode>0%</c:formatCode>
                <c:ptCount val="6"/>
                <c:pt idx="0">
                  <c:v>0.62792592389817281</c:v>
                </c:pt>
                <c:pt idx="1">
                  <c:v>0.61082282503060226</c:v>
                </c:pt>
                <c:pt idx="2">
                  <c:v>0.60414260735862568</c:v>
                </c:pt>
                <c:pt idx="3">
                  <c:v>0.59750786177389814</c:v>
                </c:pt>
                <c:pt idx="4">
                  <c:v>0.58937576315821982</c:v>
                </c:pt>
                <c:pt idx="5">
                  <c:v>0.58572914824838718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Summary!$D$3</c:f>
              <c:strCache>
                <c:ptCount val="1"/>
                <c:pt idx="0">
                  <c:v>TXOP 2mS</c:v>
                </c:pt>
              </c:strCache>
            </c:strRef>
          </c:tx>
          <c:xVal>
            <c:numRef>
              <c:f>Summary!$B$4:$B$9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Summary!$D$4:$D$9</c:f>
              <c:numCache>
                <c:formatCode>0%</c:formatCode>
                <c:ptCount val="6"/>
                <c:pt idx="0">
                  <c:v>0.79292953919696763</c:v>
                </c:pt>
                <c:pt idx="1">
                  <c:v>0.76598285296285051</c:v>
                </c:pt>
                <c:pt idx="2">
                  <c:v>0.75663042089792543</c:v>
                </c:pt>
                <c:pt idx="3">
                  <c:v>0.75140890306341146</c:v>
                </c:pt>
                <c:pt idx="4">
                  <c:v>0.74461616937902475</c:v>
                </c:pt>
                <c:pt idx="5">
                  <c:v>0.73902101049695357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Summary!$E$3</c:f>
              <c:strCache>
                <c:ptCount val="1"/>
                <c:pt idx="0">
                  <c:v>TXOP 3mS</c:v>
                </c:pt>
              </c:strCache>
            </c:strRef>
          </c:tx>
          <c:xVal>
            <c:numRef>
              <c:f>Summary!$B$4:$B$9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Summary!$E$4:$E$9</c:f>
              <c:numCache>
                <c:formatCode>0%</c:formatCode>
                <c:ptCount val="6"/>
                <c:pt idx="0">
                  <c:v>0.85176732936809552</c:v>
                </c:pt>
                <c:pt idx="1">
                  <c:v>0.79579811608780071</c:v>
                </c:pt>
                <c:pt idx="2">
                  <c:v>0.7771881287810628</c:v>
                </c:pt>
                <c:pt idx="3">
                  <c:v>0.76257585725531007</c:v>
                </c:pt>
                <c:pt idx="4">
                  <c:v>0.74967492973230287</c:v>
                </c:pt>
                <c:pt idx="5">
                  <c:v>0.74277529285708399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76128"/>
        <c:axId val="104578048"/>
      </c:scatterChart>
      <c:valAx>
        <c:axId val="104576128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578048"/>
        <c:crosses val="autoZero"/>
        <c:crossBetween val="midCat"/>
      </c:valAx>
      <c:valAx>
        <c:axId val="104578048"/>
        <c:scaling>
          <c:orientation val="minMax"/>
          <c:max val="1"/>
          <c:min val="0.3000000000000000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MAC efficiency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4576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C45E7A8-98BE-44A1-AA9D-311B322D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ADB2D07-041E-4B5C-91C6-C44066D1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45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EFA5D97-FD4F-46F9-AD80-053972085B6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8E61E33-26BC-4D7A-834E-5CDA60E9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C9894C-31F6-4919-A779-C1DF047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BF4AB0-6EF1-4ECE-A9B6-52BE91A7D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CD739A4A-60F9-413B-AA02-A94B8BB84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0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7742C90-1562-4AF2-A9C0-7F65DE8C5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F3E71525-99E5-4529-9690-1BF7CC2EB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9C1AD8B-DD29-453F-8CC6-0B3039A96A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4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3B5DB7E1-8E9D-4016-8E9C-876202CA1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0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3314C22C-CCEA-4036-9287-F24F8DCF62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5F751C42-6853-465A-AC48-79BA0E94BC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3607F10-B92C-41FB-9B73-1B5DAE99E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622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0A4E4-C755-4623-A05C-650A25B1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C9AB560E-53F7-4515-BC1B-DCFD71AEF5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86E930D9-039D-4F3A-9AA9-7E1E1B10EC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EEB0C58D-7646-4144-B858-4D0BA3155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6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066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DB78289-9BB2-4C7E-A4F3-98A033CAE0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71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066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062840D9-B8C5-4E3C-8775-D31C0C798D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4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CD94584-BCE0-4A3D-9D46-3189D9BF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ECB072-9DC3-4833-B509-7CA2AE4A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E243FE-B611-4D83-A2FD-FA3B6FDE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C7098-772F-4953-B8B9-5D41EBE8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C10E7C-77FA-456B-B6FC-610EA3CF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6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ACDCF2-5894-4B83-A4EA-6C7EDDDD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BC70A4-41F8-4A0F-8961-A83CD147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37363" y="6475413"/>
            <a:ext cx="1706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26F51B4-0175-4017-8DA0-9C10B13D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</a:t>
            </a:r>
            <a:r>
              <a:rPr lang="en-US" sz="1800" b="1" dirty="0" smtClean="0"/>
              <a:t>.: IEEE 802.11-13/0505r0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2E16A53C-16C1-43BA-8BC7-614CDEDC6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502934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>
                <a:solidFill>
                  <a:srgbClr val="000000"/>
                </a:solidFill>
              </a:rPr>
              <a:t>doc</a:t>
            </a:r>
            <a:r>
              <a:rPr lang="en-US" sz="1800" b="1" dirty="0" smtClean="0">
                <a:solidFill>
                  <a:srgbClr val="000000"/>
                </a:solidFill>
              </a:rPr>
              <a:t>.: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3/11-13-0113-00-0wng-applications-and-requirements-for-next-generation-wlan.pptx" TargetMode="External"/><Relationship Id="rId3" Type="http://schemas.openxmlformats.org/officeDocument/2006/relationships/hyperlink" Target="https://mentor.ieee.org/802.11/dcn/13/11-13-0287-03-0wng-beyond-802-11ac-a-very-high-capacity-wlan.pptx" TargetMode="External"/><Relationship Id="rId7" Type="http://schemas.openxmlformats.org/officeDocument/2006/relationships/hyperlink" Target="https://mentor.ieee.org/802.11/dcn/13/11-13-0314-00-0wng-on-future-enhancements-to-802-11-technology.pptx" TargetMode="External"/><Relationship Id="rId2" Type="http://schemas.openxmlformats.org/officeDocument/2006/relationships/hyperlink" Target="https://mentor.ieee.org/802.11/dcn/13/11-13-0331-05-0wng-high-efficiency-wlan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313-00-0wng-usage-models-for-next-generation-wi-fi.pptx" TargetMode="External"/><Relationship Id="rId5" Type="http://schemas.openxmlformats.org/officeDocument/2006/relationships/hyperlink" Target="https://mentor.ieee.org/802.11/dcn/13/11-13-0309-00-0wng-next-gen-wlan.pptx" TargetMode="External"/><Relationship Id="rId4" Type="http://schemas.openxmlformats.org/officeDocument/2006/relationships/hyperlink" Target="https://mentor.ieee.org/802.11/dcn/13/11-13-0343-00-0wng-operator-oriented-wi-fi.pptx" TargetMode="External"/><Relationship Id="rId9" Type="http://schemas.openxmlformats.org/officeDocument/2006/relationships/hyperlink" Target="https://mentor.ieee.org/802.11/dcn/13/11-13-0514-00-0hew-usage-scenarios-and-applications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F3032A1-F3A4-4235-B303-0F80DAC8312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MAC Efficiency Analysis for HEW SG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7109"/>
              </p:ext>
            </p:extLst>
          </p:nvPr>
        </p:nvGraphicFramePr>
        <p:xfrm>
          <a:off x="522288" y="2273300"/>
          <a:ext cx="78374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Document" r:id="rId4" imgW="8417893" imgH="2565492" progId="Word.Document.8">
                  <p:embed/>
                </p:oleObj>
              </mc:Choice>
              <mc:Fallback>
                <p:oleObj name="Document" r:id="rId4" imgW="8417893" imgH="2565492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374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Efficiency – Different TXOPs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 dirty="0" smtClean="0"/>
              <a:t>MAC efficiency measured for different TXOP Limits:</a:t>
            </a:r>
          </a:p>
          <a:p>
            <a:pPr lvl="1"/>
            <a:r>
              <a:rPr lang="en-US" sz="1600" dirty="0" smtClean="0"/>
              <a:t>TXOP = 1, 2, and 3 </a:t>
            </a:r>
            <a:r>
              <a:rPr lang="en-US" sz="1600" dirty="0" err="1" smtClean="0"/>
              <a:t>mS</a:t>
            </a: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MAC efficiency drops as TXOP gets shorter due to increased fixed MAC overhead per TXOP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296916"/>
              </p:ext>
            </p:extLst>
          </p:nvPr>
        </p:nvGraphicFramePr>
        <p:xfrm>
          <a:off x="1981200" y="243840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23829" y="3608918"/>
            <a:ext cx="228600" cy="3429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BSSs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Setup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905000" y="3565377"/>
            <a:ext cx="1524000" cy="1447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8200" y="3540452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71800" y="3513390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2667000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667000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82282" y="4495800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49082" y="4495800"/>
            <a:ext cx="1524000" cy="1447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1351474"/>
              </p:ext>
            </p:extLst>
          </p:nvPr>
        </p:nvGraphicFramePr>
        <p:xfrm>
          <a:off x="2440632" y="3819095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4" name="Visio" r:id="rId3" imgW="683977" imgH="1337580" progId="Visio.Drawing.11">
                  <p:embed/>
                </p:oleObj>
              </mc:Choice>
              <mc:Fallback>
                <p:oleObj name="Visio" r:id="rId3" imgW="683977" imgH="1337580" progId="Visio.Drawing.11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632" y="3819095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7932946"/>
              </p:ext>
            </p:extLst>
          </p:nvPr>
        </p:nvGraphicFramePr>
        <p:xfrm>
          <a:off x="1881595" y="292071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5" name="Visio" r:id="rId5" imgW="683977" imgH="1337580" progId="Visio.Drawing.11">
                  <p:embed/>
                </p:oleObj>
              </mc:Choice>
              <mc:Fallback>
                <p:oleObj name="Visio" r:id="rId5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595" y="292071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0130433"/>
              </p:ext>
            </p:extLst>
          </p:nvPr>
        </p:nvGraphicFramePr>
        <p:xfrm>
          <a:off x="2957557" y="292071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6" name="Visio" r:id="rId6" imgW="683977" imgH="1337580" progId="Visio.Drawing.11">
                  <p:embed/>
                </p:oleObj>
              </mc:Choice>
              <mc:Fallback>
                <p:oleObj name="Visio" r:id="rId6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57" y="292071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43864222"/>
              </p:ext>
            </p:extLst>
          </p:nvPr>
        </p:nvGraphicFramePr>
        <p:xfrm>
          <a:off x="1893297" y="474951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7" name="Visio" r:id="rId7" imgW="683977" imgH="1337580" progId="Visio.Drawing.11">
                  <p:embed/>
                </p:oleObj>
              </mc:Choice>
              <mc:Fallback>
                <p:oleObj name="Visio" r:id="rId7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297" y="474951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33436284"/>
              </p:ext>
            </p:extLst>
          </p:nvPr>
        </p:nvGraphicFramePr>
        <p:xfrm>
          <a:off x="3024595" y="474951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8" name="Visio" r:id="rId8" imgW="683977" imgH="1337580" progId="Visio.Drawing.11">
                  <p:embed/>
                </p:oleObj>
              </mc:Choice>
              <mc:Fallback>
                <p:oleObj name="Visio" r:id="rId8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595" y="474951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34297965"/>
              </p:ext>
            </p:extLst>
          </p:nvPr>
        </p:nvGraphicFramePr>
        <p:xfrm>
          <a:off x="3493497" y="376710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9" name="Visio" r:id="rId9" imgW="683977" imgH="1337580" progId="Visio.Drawing.11">
                  <p:embed/>
                </p:oleObj>
              </mc:Choice>
              <mc:Fallback>
                <p:oleObj name="Visio" r:id="rId9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497" y="376710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9881620"/>
              </p:ext>
            </p:extLst>
          </p:nvPr>
        </p:nvGraphicFramePr>
        <p:xfrm>
          <a:off x="1344538" y="3767108"/>
          <a:ext cx="480605" cy="9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" name="Visio" r:id="rId10" imgW="683977" imgH="1337580" progId="Visio.Drawing.11">
                  <p:embed/>
                </p:oleObj>
              </mc:Choice>
              <mc:Fallback>
                <p:oleObj name="Visio" r:id="rId10" imgW="683977" imgH="13375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538" y="3767108"/>
                        <a:ext cx="480605" cy="9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1" name="Straight Connector 130"/>
          <p:cNvCxnSpPr/>
          <p:nvPr/>
        </p:nvCxnSpPr>
        <p:spPr bwMode="auto">
          <a:xfrm flipH="1">
            <a:off x="1382282" y="3399444"/>
            <a:ext cx="6103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1523210" y="311408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</a:t>
            </a:r>
            <a:endParaRPr lang="en-US" dirty="0"/>
          </a:p>
        </p:txBody>
      </p:sp>
      <p:cxnSp>
        <p:nvCxnSpPr>
          <p:cNvPr id="133" name="Straight Connector 132"/>
          <p:cNvCxnSpPr/>
          <p:nvPr/>
        </p:nvCxnSpPr>
        <p:spPr bwMode="auto">
          <a:xfrm flipH="1">
            <a:off x="2209800" y="3399444"/>
            <a:ext cx="9250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2436820" y="3122445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m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2416098" y="4411198"/>
            <a:ext cx="534121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BSS1</a:t>
            </a:r>
            <a:endParaRPr lang="en-US" dirty="0"/>
          </a:p>
        </p:txBody>
      </p:sp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51005"/>
              </p:ext>
            </p:extLst>
          </p:nvPr>
        </p:nvGraphicFramePr>
        <p:xfrm>
          <a:off x="4876800" y="4419600"/>
          <a:ext cx="3492303" cy="8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101"/>
                <a:gridCol w="1164101"/>
                <a:gridCol w="11641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Aggregated </a:t>
                      </a:r>
                      <a:r>
                        <a:rPr lang="en-US" sz="1400" dirty="0" err="1" smtClean="0"/>
                        <a:t>Goodput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PHY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 efficiency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Mbps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 Mbps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37 %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1" name="Straight Arrow Connector 140"/>
          <p:cNvCxnSpPr/>
          <p:nvPr/>
        </p:nvCxnSpPr>
        <p:spPr bwMode="auto">
          <a:xfrm flipH="1" flipV="1">
            <a:off x="3515882" y="5638800"/>
            <a:ext cx="3048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3058682" y="6019800"/>
            <a:ext cx="1616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BSS has 30 STAs</a:t>
            </a:r>
            <a:endParaRPr lang="en-US" dirty="0"/>
          </a:p>
        </p:txBody>
      </p:sp>
      <p:sp>
        <p:nvSpPr>
          <p:cNvPr id="175" name="Content Placeholder 174"/>
          <p:cNvSpPr txBox="1">
            <a:spLocks noGrp="1"/>
          </p:cNvSpPr>
          <p:nvPr>
            <p:ph sz="half" idx="2"/>
          </p:nvPr>
        </p:nvSpPr>
        <p:spPr>
          <a:xfrm>
            <a:off x="4648200" y="1828800"/>
            <a:ext cx="4343400" cy="467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Number of APs = 7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Number of STAs per BSS = 30 STAs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Total number of STAs = 210 STAs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TXOP = 3 </a:t>
            </a:r>
            <a:r>
              <a:rPr lang="en-US" sz="1600" b="0" dirty="0" err="1" smtClean="0"/>
              <a:t>mS</a:t>
            </a:r>
            <a:endParaRPr lang="en-US" sz="1600" b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Simulation time = 7 seconds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2.4 GHz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Other parameters are same as the single BSS case (shown in slide 7)</a:t>
            </a:r>
            <a:endParaRPr lang="en-US" sz="1600" b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MAC efficiency measured at BSS1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b="0" dirty="0"/>
          </a:p>
          <a:p>
            <a:pPr marL="171450" indent="-171450">
              <a:buFont typeface="Arial" pitchFamily="34" charset="0"/>
              <a:buChar char="•"/>
            </a:pPr>
            <a:endParaRPr lang="en-US" sz="1600" b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600" b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0" dirty="0" smtClean="0"/>
              <a:t>Average medium access delay = 648 </a:t>
            </a:r>
            <a:r>
              <a:rPr lang="en-US" sz="1600" b="0" dirty="0" err="1" smtClean="0"/>
              <a:t>mS</a:t>
            </a:r>
            <a:endParaRPr lang="en-US" sz="1600" b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Increased interference and contention from overlapping networks lowers MAC efficiency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32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Next Steps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/>
          <a:lstStyle/>
          <a:p>
            <a:pPr fontAlgn="ctr"/>
            <a:r>
              <a:rPr lang="en-GB" dirty="0" smtClean="0"/>
              <a:t>Dense deployment scenarios have been discussed for HEW SG</a:t>
            </a:r>
          </a:p>
          <a:p>
            <a:pPr fontAlgn="ctr"/>
            <a:r>
              <a:rPr lang="en-GB" dirty="0" smtClean="0"/>
              <a:t>802.11 MAC efficiency is </a:t>
            </a:r>
            <a:r>
              <a:rPr lang="en-US" dirty="0" smtClean="0"/>
              <a:t>analyzed</a:t>
            </a:r>
            <a:r>
              <a:rPr lang="en-GB" dirty="0" smtClean="0"/>
              <a:t> for dense deployment scenarios</a:t>
            </a:r>
          </a:p>
          <a:p>
            <a:pPr lvl="1" fontAlgn="ctr"/>
            <a:r>
              <a:rPr lang="en-GB" dirty="0" smtClean="0"/>
              <a:t>MAC efficiency drops as STA density increases</a:t>
            </a:r>
          </a:p>
          <a:p>
            <a:pPr fontAlgn="ctr"/>
            <a:r>
              <a:rPr lang="en-GB" dirty="0" smtClean="0"/>
              <a:t>SG needs to define metrics to measure </a:t>
            </a:r>
            <a:r>
              <a:rPr lang="en-GB" dirty="0" err="1" smtClean="0"/>
              <a:t>QoE</a:t>
            </a:r>
            <a:endParaRPr lang="en-GB" dirty="0" smtClean="0"/>
          </a:p>
          <a:p>
            <a:pPr lvl="1" fontAlgn="ctr"/>
            <a:r>
              <a:rPr lang="en-GB" dirty="0" smtClean="0"/>
              <a:t>Minimum required average (or CDF) throughput per STA</a:t>
            </a:r>
          </a:p>
          <a:p>
            <a:pPr lvl="1" fontAlgn="ctr"/>
            <a:r>
              <a:rPr lang="en-GB" dirty="0" smtClean="0"/>
              <a:t>Maximum medium access delay</a:t>
            </a:r>
          </a:p>
          <a:p>
            <a:pPr lvl="1" fontAlgn="ctr"/>
            <a:r>
              <a:rPr lang="en-GB" dirty="0" smtClean="0"/>
              <a:t>Average area throughput</a:t>
            </a:r>
          </a:p>
          <a:p>
            <a:pPr lvl="1" fontAlgn="ctr"/>
            <a:r>
              <a:rPr lang="en-GB" dirty="0" smtClean="0"/>
              <a:t>…</a:t>
            </a:r>
          </a:p>
          <a:p>
            <a:pPr fontAlgn="ctr"/>
            <a:r>
              <a:rPr lang="en-GB" dirty="0" smtClean="0"/>
              <a:t>Investigate existing features in other task groups (11aa/ac/ad/ah/…) to see how those features affect PHY/MAC efficiency in dense deployment scenarios</a:t>
            </a:r>
          </a:p>
          <a:p>
            <a:pPr lvl="1" fontAlgn="ctr"/>
            <a:r>
              <a:rPr lang="en-GB" dirty="0" smtClean="0"/>
              <a:t>HCCA (scheduling), 11aa </a:t>
            </a:r>
            <a:r>
              <a:rPr lang="en-GB" dirty="0"/>
              <a:t>OBSS </a:t>
            </a:r>
            <a:r>
              <a:rPr lang="en-GB" dirty="0" smtClean="0"/>
              <a:t>management, 11ac MU-MIMO, etc.</a:t>
            </a:r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https://mentor.ieee.org/802.11/dcn/13/11-13-0331-05-0wng-high-efficiency-wlan.ppt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https://mentor.ieee.org/802.11/dcn/13/11-13-0287-03-0wng-beyond-802-11ac-a-very-high-capacity-wlan.pptx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https://mentor.ieee.org/802.11/dcn/13/11-13-0343-00-0wng-operator-oriented-wi-fi.pptx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https://mentor.ieee.org/802.11/dcn/13/11-13-0309-00-0wng-next-gen-wlan.pptx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https://mentor.ieee.org/802.11/dcn/13/11-13-0313-00-0wng-usage-models-for-next-generation-wi-fi.pptx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https://mentor.ieee.org/802.11/dcn/13/11-13-0314-00-0wng-on-future-enhancements-to-802-11-technology.pptx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mentor.ieee.org/802.11/dcn/13/11-13-0113-00-0wng-applications-and-requirements-for-next-generation-wlan.pptx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mentor.ieee.org/802.11/dcn/13/11-13-0514-00-0hew-usage-scenarios-and-applications.pptx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267200"/>
          </a:xfrm>
        </p:spPr>
        <p:txBody>
          <a:bodyPr/>
          <a:lstStyle/>
          <a:p>
            <a:r>
              <a:rPr lang="en-US" sz="2000" dirty="0" smtClean="0"/>
              <a:t>Dense deployments of 802.11 STAs were discussed in WNG SC as usage models for HEW SG (see reference list)</a:t>
            </a:r>
          </a:p>
          <a:p>
            <a:pPr marL="685800" lvl="1"/>
            <a:r>
              <a:rPr lang="en-US" sz="1600" dirty="0" smtClean="0">
                <a:solidFill>
                  <a:srgbClr val="000000"/>
                </a:solidFill>
              </a:rPr>
              <a:t>Wireless </a:t>
            </a:r>
            <a:r>
              <a:rPr lang="en-US" sz="1600" dirty="0">
                <a:solidFill>
                  <a:srgbClr val="000000"/>
                </a:solidFill>
              </a:rPr>
              <a:t>Office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Cellular offload (home, corporate, hotspot)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Residential / apartment </a:t>
            </a:r>
            <a:r>
              <a:rPr lang="en-US" sz="1600" dirty="0" smtClean="0">
                <a:solidFill>
                  <a:srgbClr val="000000"/>
                </a:solidFill>
              </a:rPr>
              <a:t>building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Shopping mall</a:t>
            </a:r>
          </a:p>
          <a:p>
            <a:pPr marL="685800" lvl="1"/>
            <a:r>
              <a:rPr lang="en-US" sz="1600" dirty="0" smtClean="0">
                <a:solidFill>
                  <a:srgbClr val="000000"/>
                </a:solidFill>
              </a:rPr>
              <a:t>Airport </a:t>
            </a:r>
            <a:r>
              <a:rPr lang="en-US" sz="1600" dirty="0">
                <a:solidFill>
                  <a:srgbClr val="000000"/>
                </a:solidFill>
              </a:rPr>
              <a:t>waiting halls/lounges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Stadium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Lecture Hall</a:t>
            </a:r>
          </a:p>
          <a:p>
            <a:pPr marL="685800" lvl="1"/>
            <a:r>
              <a:rPr lang="en-US" sz="1600" dirty="0">
                <a:solidFill>
                  <a:srgbClr val="000000"/>
                </a:solidFill>
              </a:rPr>
              <a:t>Airliner / railroad </a:t>
            </a:r>
            <a:r>
              <a:rPr lang="en-US" sz="1600" dirty="0" smtClean="0">
                <a:solidFill>
                  <a:srgbClr val="000000"/>
                </a:solidFill>
              </a:rPr>
              <a:t>car</a:t>
            </a:r>
            <a:endParaRPr lang="en-US" sz="2400" dirty="0" smtClean="0"/>
          </a:p>
          <a:p>
            <a:r>
              <a:rPr lang="en-US" sz="2000" dirty="0" smtClean="0"/>
              <a:t>802.11 </a:t>
            </a:r>
            <a:r>
              <a:rPr lang="en-US" sz="2000" dirty="0"/>
              <a:t>MAC is based on contention based medium </a:t>
            </a:r>
            <a:r>
              <a:rPr lang="en-US" sz="2000" dirty="0" smtClean="0"/>
              <a:t>access.</a:t>
            </a:r>
          </a:p>
          <a:p>
            <a:r>
              <a:rPr lang="en-US" sz="2000" dirty="0" smtClean="0"/>
              <a:t>This presentation analyzes 802.11 MAC efficiency for such dense deployment scenarios.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Minyoung Park (Intel Corp.)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Slide </a:t>
            </a:r>
            <a:fld id="{E8D00EE9-2D0E-45F0-B1B3-9D107916E124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0" y="3581400"/>
            <a:ext cx="60960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/>
              <a:t>Overhead and Efficiency</a:t>
            </a:r>
            <a:endParaRPr lang="en-US" sz="3000" dirty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819275" y="25146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967038" y="27432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105275" y="25146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481638" y="27432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590675" y="25146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738438" y="27432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3876675" y="25146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5253038" y="27432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428875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571875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948238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1133475" y="2743200"/>
            <a:ext cx="457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1290638" y="2667000"/>
            <a:ext cx="76200" cy="15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52438" y="27432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357438" y="2514600"/>
            <a:ext cx="544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495675" y="2697163"/>
            <a:ext cx="544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872038" y="2514600"/>
            <a:ext cx="544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28638" y="2697163"/>
            <a:ext cx="557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14388" y="2163763"/>
            <a:ext cx="1243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CW (variable)</a:t>
            </a:r>
          </a:p>
        </p:txBody>
      </p:sp>
      <p:sp>
        <p:nvSpPr>
          <p:cNvPr id="39959" name="AutoShape 23"/>
          <p:cNvSpPr>
            <a:spLocks/>
          </p:cNvSpPr>
          <p:nvPr/>
        </p:nvSpPr>
        <p:spPr bwMode="auto">
          <a:xfrm rot="-5400000">
            <a:off x="2205038" y="1295400"/>
            <a:ext cx="152400" cy="3657600"/>
          </a:xfrm>
          <a:prstGeom prst="leftBrace">
            <a:avLst>
              <a:gd name="adj1" fmla="val 200000"/>
              <a:gd name="adj2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60" name="AutoShape 24"/>
          <p:cNvSpPr>
            <a:spLocks/>
          </p:cNvSpPr>
          <p:nvPr/>
        </p:nvSpPr>
        <p:spPr bwMode="auto">
          <a:xfrm rot="-5400000">
            <a:off x="5710238" y="22860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803400" y="3200400"/>
            <a:ext cx="89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100638" y="3200400"/>
            <a:ext cx="896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4032250" y="2209800"/>
            <a:ext cx="1052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Actual data</a:t>
            </a:r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6624638" y="25146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8001000" y="27432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6396038" y="25146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7772400" y="27432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</a:t>
            </a: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6091238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7467600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6015038" y="2697163"/>
            <a:ext cx="544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391400" y="2514600"/>
            <a:ext cx="544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39972" name="AutoShape 36"/>
          <p:cNvSpPr>
            <a:spLocks/>
          </p:cNvSpPr>
          <p:nvPr/>
        </p:nvSpPr>
        <p:spPr bwMode="auto">
          <a:xfrm rot="-5400000">
            <a:off x="7962900" y="25527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620000" y="3200400"/>
            <a:ext cx="89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1595438" y="18288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4795838" y="1600200"/>
            <a:ext cx="595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TXOP</a:t>
            </a: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37538" cy="1447800"/>
          </a:xfrm>
        </p:spPr>
        <p:txBody>
          <a:bodyPr/>
          <a:lstStyle/>
          <a:p>
            <a:r>
              <a:rPr lang="en-US" sz="1800" dirty="0"/>
              <a:t> MAC efficiency increases as</a:t>
            </a:r>
          </a:p>
          <a:p>
            <a:pPr lvl="2"/>
            <a:r>
              <a:rPr lang="en-US" dirty="0"/>
              <a:t>TXOP 	</a:t>
            </a:r>
            <a:r>
              <a:rPr lang="en-US" dirty="0" smtClean="0"/>
              <a:t>      </a:t>
            </a:r>
            <a:r>
              <a:rPr lang="en-US" dirty="0" smtClean="0">
                <a:sym typeface="Wingdings" pitchFamily="2" charset="2"/>
              </a:rPr>
              <a:t> fixed </a:t>
            </a:r>
            <a:r>
              <a:rPr lang="en-US" dirty="0">
                <a:sym typeface="Wingdings" pitchFamily="2" charset="2"/>
              </a:rPr>
              <a:t>overhead (e.g. DIFS and SIFS)</a:t>
            </a:r>
          </a:p>
          <a:p>
            <a:pPr lvl="2"/>
            <a:r>
              <a:rPr lang="en-US" dirty="0"/>
              <a:t>Number of BAs 	</a:t>
            </a:r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aggregation </a:t>
            </a:r>
            <a:r>
              <a:rPr lang="en-US" dirty="0">
                <a:sym typeface="Wingdings" pitchFamily="2" charset="2"/>
              </a:rPr>
              <a:t>overhead</a:t>
            </a:r>
            <a:endParaRPr lang="en-US" dirty="0"/>
          </a:p>
          <a:p>
            <a:pPr lvl="2"/>
            <a:r>
              <a:rPr lang="en-US" dirty="0"/>
              <a:t>CW (or # of stations</a:t>
            </a:r>
            <a:r>
              <a:rPr lang="en-US" dirty="0" smtClean="0"/>
              <a:t>) + collisions      </a:t>
            </a: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contention </a:t>
            </a:r>
            <a:r>
              <a:rPr lang="en-US" dirty="0">
                <a:sym typeface="Wingdings" pitchFamily="2" charset="2"/>
              </a:rPr>
              <a:t>overhead </a:t>
            </a:r>
            <a:endParaRPr lang="en-US" dirty="0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 flipV="1">
            <a:off x="3146425" y="5834063"/>
            <a:ext cx="228600" cy="152400"/>
          </a:xfrm>
          <a:prstGeom prst="upArrow">
            <a:avLst>
              <a:gd name="adj1" fmla="val 50000"/>
              <a:gd name="adj2" fmla="val 5291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2325687" y="5479473"/>
            <a:ext cx="228600" cy="152400"/>
          </a:xfrm>
          <a:prstGeom prst="upArrow">
            <a:avLst>
              <a:gd name="adj1" fmla="val 50000"/>
              <a:gd name="adj2" fmla="val 5291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 flipV="1">
            <a:off x="4795838" y="6141028"/>
            <a:ext cx="228600" cy="152400"/>
          </a:xfrm>
          <a:prstGeom prst="upArrow">
            <a:avLst>
              <a:gd name="adj1" fmla="val 50000"/>
              <a:gd name="adj2" fmla="val 5291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flipH="1">
            <a:off x="6964363" y="22701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6797565" y="1885454"/>
            <a:ext cx="2095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up to 64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subframes</a:t>
            </a:r>
            <a:endParaRPr lang="en-US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Max A-MPDU size ~ 1MB</a:t>
            </a:r>
            <a:endParaRPr lang="en-US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457200" y="26670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1754188" y="3711575"/>
            <a:ext cx="171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MAC throughput = 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4333875" y="3559175"/>
            <a:ext cx="214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Total MAC payload (bits)</a:t>
            </a: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216435" y="3863975"/>
            <a:ext cx="4536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Time consumed 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for transmitting </a:t>
            </a: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total MAC payload (sec)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3429000" y="3884613"/>
            <a:ext cx="4114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1771650" y="4397375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MAC efficiency = </a:t>
            </a: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3176588" y="4243388"/>
            <a:ext cx="152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MAC throughput</a:t>
            </a:r>
          </a:p>
        </p:txBody>
      </p:sp>
      <p:sp>
        <p:nvSpPr>
          <p:cNvPr id="39990" name="Text Box 54"/>
          <p:cNvSpPr txBox="1">
            <a:spLocks noChangeArrowheads="1"/>
          </p:cNvSpPr>
          <p:nvPr/>
        </p:nvSpPr>
        <p:spPr bwMode="auto">
          <a:xfrm>
            <a:off x="3489325" y="4548188"/>
            <a:ext cx="90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PHY rate</a:t>
            </a:r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>
            <a:off x="3248025" y="45688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96" name="AutoShape 60"/>
          <p:cNvSpPr>
            <a:spLocks/>
          </p:cNvSpPr>
          <p:nvPr/>
        </p:nvSpPr>
        <p:spPr bwMode="auto">
          <a:xfrm rot="5400000" flipV="1">
            <a:off x="1290638" y="2270125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1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6422E52-897F-4741-9506-6D3A7D4B535A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4445000"/>
            <a:ext cx="1905000" cy="152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Throughput with </a:t>
            </a:r>
            <a:r>
              <a:rPr lang="en-US" dirty="0" smtClean="0"/>
              <a:t>Contention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223963" y="2362200"/>
            <a:ext cx="3810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28600" y="2590800"/>
            <a:ext cx="681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52425" y="2582863"/>
            <a:ext cx="461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6763" y="21336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CW=4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477000" y="20574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233363" y="25146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071563" y="30480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604963" y="32766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2138363" y="30480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3128963" y="3276600"/>
            <a:ext cx="304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452563" y="3276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233363" y="32766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376363" y="30480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57188" y="3268663"/>
            <a:ext cx="461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38125" y="32004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9191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9953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1071563" y="2362200"/>
            <a:ext cx="762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1147763" y="2362200"/>
            <a:ext cx="762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9191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9953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1071563" y="2590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66763" y="2692400"/>
            <a:ext cx="57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Verdana" pitchFamily="34" charset="0"/>
                <a:cs typeface="Arial" pitchFamily="34" charset="0"/>
              </a:rPr>
              <a:t>freeze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442913" y="29337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CW=2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1909763" y="32766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00363" y="30480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1604963" y="25908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1985963" y="3276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2976563" y="3276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AutoShape 33"/>
          <p:cNvSpPr>
            <a:spLocks noChangeArrowheads="1"/>
          </p:cNvSpPr>
          <p:nvPr/>
        </p:nvSpPr>
        <p:spPr bwMode="auto">
          <a:xfrm>
            <a:off x="4271963" y="23622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3890963" y="21336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CW=2</a:t>
            </a:r>
          </a:p>
        </p:txBody>
      </p: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41195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41957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3433763" y="25908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09963" y="2590800"/>
            <a:ext cx="461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3509963" y="3276600"/>
            <a:ext cx="461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3433763" y="32766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auto">
          <a:xfrm>
            <a:off x="4271963" y="30480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3890963" y="28194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CW=2</a:t>
            </a:r>
          </a:p>
        </p:txBody>
      </p:sp>
      <p:sp>
        <p:nvSpPr>
          <p:cNvPr id="41003" name="AutoShape 43"/>
          <p:cNvSpPr>
            <a:spLocks noChangeArrowheads="1"/>
          </p:cNvSpPr>
          <p:nvPr/>
        </p:nvSpPr>
        <p:spPr bwMode="auto">
          <a:xfrm>
            <a:off x="41195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04" name="AutoShape 44"/>
          <p:cNvSpPr>
            <a:spLocks noChangeArrowheads="1"/>
          </p:cNvSpPr>
          <p:nvPr/>
        </p:nvSpPr>
        <p:spPr bwMode="auto">
          <a:xfrm>
            <a:off x="41957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4652963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 rot="16200000">
            <a:off x="4536282" y="2288051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4652963" y="3276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4576763" y="30480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5186363" y="25908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5262563" y="2590800"/>
            <a:ext cx="461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5262563" y="3276600"/>
            <a:ext cx="461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>
            <a:off x="5186363" y="3276600"/>
            <a:ext cx="681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AutoShape 55"/>
          <p:cNvSpPr>
            <a:spLocks noChangeArrowheads="1"/>
          </p:cNvSpPr>
          <p:nvPr/>
        </p:nvSpPr>
        <p:spPr bwMode="auto">
          <a:xfrm>
            <a:off x="6481763" y="23622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5643563" y="21336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CW=8</a:t>
            </a:r>
          </a:p>
        </p:txBody>
      </p: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58721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59483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6862763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6786563" y="23622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60245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2" name="AutoShape 62"/>
          <p:cNvSpPr>
            <a:spLocks noChangeArrowheads="1"/>
          </p:cNvSpPr>
          <p:nvPr/>
        </p:nvSpPr>
        <p:spPr bwMode="auto">
          <a:xfrm>
            <a:off x="61007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auto">
          <a:xfrm>
            <a:off x="61769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4" name="AutoShape 64"/>
          <p:cNvSpPr>
            <a:spLocks noChangeArrowheads="1"/>
          </p:cNvSpPr>
          <p:nvPr/>
        </p:nvSpPr>
        <p:spPr bwMode="auto">
          <a:xfrm>
            <a:off x="62531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63293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auto">
          <a:xfrm>
            <a:off x="6405563" y="23622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27" name="AutoShape 67"/>
          <p:cNvSpPr>
            <a:spLocks noChangeArrowheads="1"/>
          </p:cNvSpPr>
          <p:nvPr/>
        </p:nvSpPr>
        <p:spPr bwMode="auto">
          <a:xfrm>
            <a:off x="7015163" y="25908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7548563" y="23622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41029" name="AutoShape 69"/>
          <p:cNvSpPr>
            <a:spLocks noChangeArrowheads="1"/>
          </p:cNvSpPr>
          <p:nvPr/>
        </p:nvSpPr>
        <p:spPr bwMode="auto">
          <a:xfrm>
            <a:off x="8539163" y="2590800"/>
            <a:ext cx="304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6862763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auto">
          <a:xfrm>
            <a:off x="6786563" y="23622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7319963" y="25908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33" name="Text Box 73"/>
          <p:cNvSpPr txBox="1">
            <a:spLocks noChangeArrowheads="1"/>
          </p:cNvSpPr>
          <p:nvPr/>
        </p:nvSpPr>
        <p:spPr bwMode="auto">
          <a:xfrm>
            <a:off x="8310563" y="2362200"/>
            <a:ext cx="4524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34" name="Line 74"/>
          <p:cNvSpPr>
            <a:spLocks noChangeShapeType="1"/>
          </p:cNvSpPr>
          <p:nvPr/>
        </p:nvSpPr>
        <p:spPr bwMode="auto">
          <a:xfrm>
            <a:off x="7396163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auto">
          <a:xfrm>
            <a:off x="8386763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AutoShape 76"/>
          <p:cNvSpPr>
            <a:spLocks noChangeArrowheads="1"/>
          </p:cNvSpPr>
          <p:nvPr/>
        </p:nvSpPr>
        <p:spPr bwMode="auto">
          <a:xfrm>
            <a:off x="6634163" y="3048000"/>
            <a:ext cx="3810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37" name="Text Box 77"/>
          <p:cNvSpPr txBox="1">
            <a:spLocks noChangeArrowheads="1"/>
          </p:cNvSpPr>
          <p:nvPr/>
        </p:nvSpPr>
        <p:spPr bwMode="auto">
          <a:xfrm>
            <a:off x="5867400" y="2819400"/>
            <a:ext cx="615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CW=10</a:t>
            </a:r>
          </a:p>
        </p:txBody>
      </p:sp>
      <p:sp>
        <p:nvSpPr>
          <p:cNvPr id="41038" name="AutoShape 78"/>
          <p:cNvSpPr>
            <a:spLocks noChangeArrowheads="1"/>
          </p:cNvSpPr>
          <p:nvPr/>
        </p:nvSpPr>
        <p:spPr bwMode="auto">
          <a:xfrm>
            <a:off x="58721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39" name="AutoShape 79"/>
          <p:cNvSpPr>
            <a:spLocks noChangeArrowheads="1"/>
          </p:cNvSpPr>
          <p:nvPr/>
        </p:nvSpPr>
        <p:spPr bwMode="auto">
          <a:xfrm>
            <a:off x="59483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>
            <a:off x="7015163" y="3276600"/>
            <a:ext cx="18240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1" name="AutoShape 81"/>
          <p:cNvSpPr>
            <a:spLocks noChangeArrowheads="1"/>
          </p:cNvSpPr>
          <p:nvPr/>
        </p:nvSpPr>
        <p:spPr bwMode="auto">
          <a:xfrm>
            <a:off x="60245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2" name="AutoShape 82"/>
          <p:cNvSpPr>
            <a:spLocks noChangeArrowheads="1"/>
          </p:cNvSpPr>
          <p:nvPr/>
        </p:nvSpPr>
        <p:spPr bwMode="auto">
          <a:xfrm>
            <a:off x="61007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3" name="AutoShape 83"/>
          <p:cNvSpPr>
            <a:spLocks noChangeArrowheads="1"/>
          </p:cNvSpPr>
          <p:nvPr/>
        </p:nvSpPr>
        <p:spPr bwMode="auto">
          <a:xfrm>
            <a:off x="61769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4" name="AutoShape 84"/>
          <p:cNvSpPr>
            <a:spLocks noChangeArrowheads="1"/>
          </p:cNvSpPr>
          <p:nvPr/>
        </p:nvSpPr>
        <p:spPr bwMode="auto">
          <a:xfrm>
            <a:off x="62531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5" name="AutoShape 85"/>
          <p:cNvSpPr>
            <a:spLocks noChangeArrowheads="1"/>
          </p:cNvSpPr>
          <p:nvPr/>
        </p:nvSpPr>
        <p:spPr bwMode="auto">
          <a:xfrm>
            <a:off x="63293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6" name="AutoShape 86"/>
          <p:cNvSpPr>
            <a:spLocks noChangeArrowheads="1"/>
          </p:cNvSpPr>
          <p:nvPr/>
        </p:nvSpPr>
        <p:spPr bwMode="auto">
          <a:xfrm>
            <a:off x="6405563" y="30480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7" name="AutoShape 87"/>
          <p:cNvSpPr>
            <a:spLocks noChangeArrowheads="1"/>
          </p:cNvSpPr>
          <p:nvPr/>
        </p:nvSpPr>
        <p:spPr bwMode="auto">
          <a:xfrm>
            <a:off x="6481763" y="3048000"/>
            <a:ext cx="762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8" name="AutoShape 88"/>
          <p:cNvSpPr>
            <a:spLocks noChangeArrowheads="1"/>
          </p:cNvSpPr>
          <p:nvPr/>
        </p:nvSpPr>
        <p:spPr bwMode="auto">
          <a:xfrm>
            <a:off x="6557963" y="3048000"/>
            <a:ext cx="762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49" name="Line 89"/>
          <p:cNvSpPr>
            <a:spLocks noChangeShapeType="1"/>
          </p:cNvSpPr>
          <p:nvPr/>
        </p:nvSpPr>
        <p:spPr bwMode="auto">
          <a:xfrm>
            <a:off x="3429000" y="25146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0" name="Line 90"/>
          <p:cNvSpPr>
            <a:spLocks noChangeShapeType="1"/>
          </p:cNvSpPr>
          <p:nvPr/>
        </p:nvSpPr>
        <p:spPr bwMode="auto">
          <a:xfrm flipV="1">
            <a:off x="6477000" y="33115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6172200" y="3413125"/>
            <a:ext cx="57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Verdana" pitchFamily="34" charset="0"/>
                <a:cs typeface="Arial" pitchFamily="34" charset="0"/>
              </a:rPr>
              <a:t>freeze</a:t>
            </a:r>
          </a:p>
        </p:txBody>
      </p:sp>
      <p:sp>
        <p:nvSpPr>
          <p:cNvPr id="41052" name="Text Box 92"/>
          <p:cNvSpPr txBox="1">
            <a:spLocks noChangeArrowheads="1"/>
          </p:cNvSpPr>
          <p:nvPr/>
        </p:nvSpPr>
        <p:spPr bwMode="auto">
          <a:xfrm>
            <a:off x="7543800" y="1828800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TXOP</a:t>
            </a:r>
          </a:p>
        </p:txBody>
      </p:sp>
      <p:sp>
        <p:nvSpPr>
          <p:cNvPr id="41053" name="AutoShape 93"/>
          <p:cNvSpPr>
            <a:spLocks noChangeArrowheads="1"/>
          </p:cNvSpPr>
          <p:nvPr/>
        </p:nvSpPr>
        <p:spPr bwMode="auto">
          <a:xfrm>
            <a:off x="1066800" y="49403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54" name="AutoShape 94"/>
          <p:cNvSpPr>
            <a:spLocks noChangeArrowheads="1"/>
          </p:cNvSpPr>
          <p:nvPr/>
        </p:nvSpPr>
        <p:spPr bwMode="auto">
          <a:xfrm>
            <a:off x="1600200" y="51689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41055" name="AutoShape 95"/>
          <p:cNvSpPr>
            <a:spLocks noChangeArrowheads="1"/>
          </p:cNvSpPr>
          <p:nvPr/>
        </p:nvSpPr>
        <p:spPr bwMode="auto">
          <a:xfrm>
            <a:off x="2133600" y="49403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41056" name="AutoShape 96"/>
          <p:cNvSpPr>
            <a:spLocks noChangeArrowheads="1"/>
          </p:cNvSpPr>
          <p:nvPr/>
        </p:nvSpPr>
        <p:spPr bwMode="auto">
          <a:xfrm>
            <a:off x="3124200" y="5168900"/>
            <a:ext cx="304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41057" name="Line 97"/>
          <p:cNvSpPr>
            <a:spLocks noChangeShapeType="1"/>
          </p:cNvSpPr>
          <p:nvPr/>
        </p:nvSpPr>
        <p:spPr bwMode="auto">
          <a:xfrm>
            <a:off x="14478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8" name="Line 98"/>
          <p:cNvSpPr>
            <a:spLocks noChangeShapeType="1"/>
          </p:cNvSpPr>
          <p:nvPr/>
        </p:nvSpPr>
        <p:spPr bwMode="auto">
          <a:xfrm>
            <a:off x="228600" y="5168900"/>
            <a:ext cx="681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9" name="Text Box 99"/>
          <p:cNvSpPr txBox="1">
            <a:spLocks noChangeArrowheads="1"/>
          </p:cNvSpPr>
          <p:nvPr/>
        </p:nvSpPr>
        <p:spPr bwMode="auto">
          <a:xfrm>
            <a:off x="13716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352425" y="5160963"/>
            <a:ext cx="461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61" name="Line 101"/>
          <p:cNvSpPr>
            <a:spLocks noChangeShapeType="1"/>
          </p:cNvSpPr>
          <p:nvPr/>
        </p:nvSpPr>
        <p:spPr bwMode="auto">
          <a:xfrm>
            <a:off x="233363" y="50927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AutoShape 102"/>
          <p:cNvSpPr>
            <a:spLocks noChangeArrowheads="1"/>
          </p:cNvSpPr>
          <p:nvPr/>
        </p:nvSpPr>
        <p:spPr bwMode="auto">
          <a:xfrm>
            <a:off x="9144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63" name="AutoShape 103"/>
          <p:cNvSpPr>
            <a:spLocks noChangeArrowheads="1"/>
          </p:cNvSpPr>
          <p:nvPr/>
        </p:nvSpPr>
        <p:spPr bwMode="auto">
          <a:xfrm>
            <a:off x="9906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64" name="Text Box 104"/>
          <p:cNvSpPr txBox="1">
            <a:spLocks noChangeArrowheads="1"/>
          </p:cNvSpPr>
          <p:nvPr/>
        </p:nvSpPr>
        <p:spPr bwMode="auto">
          <a:xfrm>
            <a:off x="438150" y="48260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CW=2</a:t>
            </a:r>
          </a:p>
        </p:txBody>
      </p:sp>
      <p:sp>
        <p:nvSpPr>
          <p:cNvPr id="41065" name="Text Box 105"/>
          <p:cNvSpPr txBox="1">
            <a:spLocks noChangeArrowheads="1"/>
          </p:cNvSpPr>
          <p:nvPr/>
        </p:nvSpPr>
        <p:spPr bwMode="auto">
          <a:xfrm>
            <a:off x="1905000" y="51689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66" name="Text Box 106"/>
          <p:cNvSpPr txBox="1">
            <a:spLocks noChangeArrowheads="1"/>
          </p:cNvSpPr>
          <p:nvPr/>
        </p:nvSpPr>
        <p:spPr bwMode="auto">
          <a:xfrm>
            <a:off x="28956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67" name="Line 107"/>
          <p:cNvSpPr>
            <a:spLocks noChangeShapeType="1"/>
          </p:cNvSpPr>
          <p:nvPr/>
        </p:nvSpPr>
        <p:spPr bwMode="auto">
          <a:xfrm>
            <a:off x="19812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8" name="Line 108"/>
          <p:cNvSpPr>
            <a:spLocks noChangeShapeType="1"/>
          </p:cNvSpPr>
          <p:nvPr/>
        </p:nvSpPr>
        <p:spPr bwMode="auto">
          <a:xfrm>
            <a:off x="29718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9" name="Text Box 109"/>
          <p:cNvSpPr txBox="1">
            <a:spLocks noChangeArrowheads="1"/>
          </p:cNvSpPr>
          <p:nvPr/>
        </p:nvSpPr>
        <p:spPr bwMode="auto">
          <a:xfrm>
            <a:off x="3505200" y="5168900"/>
            <a:ext cx="461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3429000" y="5168900"/>
            <a:ext cx="681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AutoShape 111"/>
          <p:cNvSpPr>
            <a:spLocks noChangeArrowheads="1"/>
          </p:cNvSpPr>
          <p:nvPr/>
        </p:nvSpPr>
        <p:spPr bwMode="auto">
          <a:xfrm>
            <a:off x="4267200" y="49403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72" name="AutoShape 112"/>
          <p:cNvSpPr>
            <a:spLocks noChangeArrowheads="1"/>
          </p:cNvSpPr>
          <p:nvPr/>
        </p:nvSpPr>
        <p:spPr bwMode="auto">
          <a:xfrm>
            <a:off x="41148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73" name="AutoShape 113"/>
          <p:cNvSpPr>
            <a:spLocks noChangeArrowheads="1"/>
          </p:cNvSpPr>
          <p:nvPr/>
        </p:nvSpPr>
        <p:spPr bwMode="auto">
          <a:xfrm>
            <a:off x="41910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74" name="AutoShape 114"/>
          <p:cNvSpPr>
            <a:spLocks noChangeArrowheads="1"/>
          </p:cNvSpPr>
          <p:nvPr/>
        </p:nvSpPr>
        <p:spPr bwMode="auto">
          <a:xfrm>
            <a:off x="4800600" y="5168900"/>
            <a:ext cx="3810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41075" name="Line 115"/>
          <p:cNvSpPr>
            <a:spLocks noChangeShapeType="1"/>
          </p:cNvSpPr>
          <p:nvPr/>
        </p:nvSpPr>
        <p:spPr bwMode="auto">
          <a:xfrm>
            <a:off x="46482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6" name="Text Box 116"/>
          <p:cNvSpPr txBox="1">
            <a:spLocks noChangeArrowheads="1"/>
          </p:cNvSpPr>
          <p:nvPr/>
        </p:nvSpPr>
        <p:spPr bwMode="auto">
          <a:xfrm>
            <a:off x="45720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77" name="Text Box 117"/>
          <p:cNvSpPr txBox="1">
            <a:spLocks noChangeArrowheads="1"/>
          </p:cNvSpPr>
          <p:nvPr/>
        </p:nvSpPr>
        <p:spPr bwMode="auto">
          <a:xfrm>
            <a:off x="5257800" y="5168900"/>
            <a:ext cx="461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DIFS</a:t>
            </a:r>
          </a:p>
        </p:txBody>
      </p:sp>
      <p:sp>
        <p:nvSpPr>
          <p:cNvPr id="41078" name="Line 118"/>
          <p:cNvSpPr>
            <a:spLocks noChangeShapeType="1"/>
          </p:cNvSpPr>
          <p:nvPr/>
        </p:nvSpPr>
        <p:spPr bwMode="auto">
          <a:xfrm>
            <a:off x="5181600" y="5168900"/>
            <a:ext cx="681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9" name="AutoShape 119"/>
          <p:cNvSpPr>
            <a:spLocks noChangeArrowheads="1"/>
          </p:cNvSpPr>
          <p:nvPr/>
        </p:nvSpPr>
        <p:spPr bwMode="auto">
          <a:xfrm>
            <a:off x="6477000" y="49403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RTS</a:t>
            </a:r>
          </a:p>
        </p:txBody>
      </p:sp>
      <p:sp>
        <p:nvSpPr>
          <p:cNvPr id="41080" name="Text Box 120"/>
          <p:cNvSpPr txBox="1">
            <a:spLocks noChangeArrowheads="1"/>
          </p:cNvSpPr>
          <p:nvPr/>
        </p:nvSpPr>
        <p:spPr bwMode="auto">
          <a:xfrm>
            <a:off x="5638800" y="4711700"/>
            <a:ext cx="542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CW=8</a:t>
            </a:r>
          </a:p>
        </p:txBody>
      </p:sp>
      <p:sp>
        <p:nvSpPr>
          <p:cNvPr id="41081" name="AutoShape 121"/>
          <p:cNvSpPr>
            <a:spLocks noChangeArrowheads="1"/>
          </p:cNvSpPr>
          <p:nvPr/>
        </p:nvSpPr>
        <p:spPr bwMode="auto">
          <a:xfrm>
            <a:off x="58674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2" name="AutoShape 122"/>
          <p:cNvSpPr>
            <a:spLocks noChangeArrowheads="1"/>
          </p:cNvSpPr>
          <p:nvPr/>
        </p:nvSpPr>
        <p:spPr bwMode="auto">
          <a:xfrm>
            <a:off x="59436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3" name="Line 123"/>
          <p:cNvSpPr>
            <a:spLocks noChangeShapeType="1"/>
          </p:cNvSpPr>
          <p:nvPr/>
        </p:nvSpPr>
        <p:spPr bwMode="auto">
          <a:xfrm>
            <a:off x="68580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4" name="Text Box 124"/>
          <p:cNvSpPr txBox="1">
            <a:spLocks noChangeArrowheads="1"/>
          </p:cNvSpPr>
          <p:nvPr/>
        </p:nvSpPr>
        <p:spPr bwMode="auto">
          <a:xfrm>
            <a:off x="67818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85" name="AutoShape 125"/>
          <p:cNvSpPr>
            <a:spLocks noChangeArrowheads="1"/>
          </p:cNvSpPr>
          <p:nvPr/>
        </p:nvSpPr>
        <p:spPr bwMode="auto">
          <a:xfrm>
            <a:off x="60198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6" name="AutoShape 126"/>
          <p:cNvSpPr>
            <a:spLocks noChangeArrowheads="1"/>
          </p:cNvSpPr>
          <p:nvPr/>
        </p:nvSpPr>
        <p:spPr bwMode="auto">
          <a:xfrm>
            <a:off x="60960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7" name="AutoShape 127"/>
          <p:cNvSpPr>
            <a:spLocks noChangeArrowheads="1"/>
          </p:cNvSpPr>
          <p:nvPr/>
        </p:nvSpPr>
        <p:spPr bwMode="auto">
          <a:xfrm>
            <a:off x="61722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8" name="AutoShape 128"/>
          <p:cNvSpPr>
            <a:spLocks noChangeArrowheads="1"/>
          </p:cNvSpPr>
          <p:nvPr/>
        </p:nvSpPr>
        <p:spPr bwMode="auto">
          <a:xfrm>
            <a:off x="62484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89" name="AutoShape 129"/>
          <p:cNvSpPr>
            <a:spLocks noChangeArrowheads="1"/>
          </p:cNvSpPr>
          <p:nvPr/>
        </p:nvSpPr>
        <p:spPr bwMode="auto">
          <a:xfrm>
            <a:off x="63246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90" name="AutoShape 130"/>
          <p:cNvSpPr>
            <a:spLocks noChangeArrowheads="1"/>
          </p:cNvSpPr>
          <p:nvPr/>
        </p:nvSpPr>
        <p:spPr bwMode="auto">
          <a:xfrm>
            <a:off x="6400800" y="49403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91" name="AutoShape 131"/>
          <p:cNvSpPr>
            <a:spLocks noChangeArrowheads="1"/>
          </p:cNvSpPr>
          <p:nvPr/>
        </p:nvSpPr>
        <p:spPr bwMode="auto">
          <a:xfrm>
            <a:off x="7010400" y="5168900"/>
            <a:ext cx="381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41092" name="AutoShape 132"/>
          <p:cNvSpPr>
            <a:spLocks noChangeArrowheads="1"/>
          </p:cNvSpPr>
          <p:nvPr/>
        </p:nvSpPr>
        <p:spPr bwMode="auto">
          <a:xfrm>
            <a:off x="7543800" y="4940300"/>
            <a:ext cx="83185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A-MPDU</a:t>
            </a:r>
          </a:p>
        </p:txBody>
      </p:sp>
      <p:sp>
        <p:nvSpPr>
          <p:cNvPr id="41093" name="AutoShape 133"/>
          <p:cNvSpPr>
            <a:spLocks noChangeArrowheads="1"/>
          </p:cNvSpPr>
          <p:nvPr/>
        </p:nvSpPr>
        <p:spPr bwMode="auto">
          <a:xfrm>
            <a:off x="8534400" y="5168900"/>
            <a:ext cx="304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BA</a:t>
            </a:r>
          </a:p>
        </p:txBody>
      </p:sp>
      <p:sp>
        <p:nvSpPr>
          <p:cNvPr id="41094" name="Line 134"/>
          <p:cNvSpPr>
            <a:spLocks noChangeShapeType="1"/>
          </p:cNvSpPr>
          <p:nvPr/>
        </p:nvSpPr>
        <p:spPr bwMode="auto">
          <a:xfrm>
            <a:off x="68580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5" name="Text Box 135"/>
          <p:cNvSpPr txBox="1">
            <a:spLocks noChangeArrowheads="1"/>
          </p:cNvSpPr>
          <p:nvPr/>
        </p:nvSpPr>
        <p:spPr bwMode="auto">
          <a:xfrm>
            <a:off x="67818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96" name="Text Box 136"/>
          <p:cNvSpPr txBox="1">
            <a:spLocks noChangeArrowheads="1"/>
          </p:cNvSpPr>
          <p:nvPr/>
        </p:nvSpPr>
        <p:spPr bwMode="auto">
          <a:xfrm>
            <a:off x="7315200" y="51689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97" name="Text Box 137"/>
          <p:cNvSpPr txBox="1">
            <a:spLocks noChangeArrowheads="1"/>
          </p:cNvSpPr>
          <p:nvPr/>
        </p:nvSpPr>
        <p:spPr bwMode="auto">
          <a:xfrm>
            <a:off x="8305800" y="4940300"/>
            <a:ext cx="452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SIFS</a:t>
            </a:r>
          </a:p>
        </p:txBody>
      </p:sp>
      <p:sp>
        <p:nvSpPr>
          <p:cNvPr id="41098" name="Line 138"/>
          <p:cNvSpPr>
            <a:spLocks noChangeShapeType="1"/>
          </p:cNvSpPr>
          <p:nvPr/>
        </p:nvSpPr>
        <p:spPr bwMode="auto">
          <a:xfrm>
            <a:off x="73914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9" name="Line 139"/>
          <p:cNvSpPr>
            <a:spLocks noChangeShapeType="1"/>
          </p:cNvSpPr>
          <p:nvPr/>
        </p:nvSpPr>
        <p:spPr bwMode="auto">
          <a:xfrm>
            <a:off x="8382000" y="5168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0" name="Text Box 140"/>
          <p:cNvSpPr txBox="1">
            <a:spLocks noChangeArrowheads="1"/>
          </p:cNvSpPr>
          <p:nvPr/>
        </p:nvSpPr>
        <p:spPr bwMode="auto">
          <a:xfrm>
            <a:off x="-14288" y="2209800"/>
            <a:ext cx="576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Verdana" pitchFamily="34" charset="0"/>
                <a:cs typeface="Arial" pitchFamily="34" charset="0"/>
              </a:rPr>
              <a:t>STA-A</a:t>
            </a:r>
          </a:p>
        </p:txBody>
      </p:sp>
      <p:sp>
        <p:nvSpPr>
          <p:cNvPr id="41101" name="Text Box 141"/>
          <p:cNvSpPr txBox="1">
            <a:spLocks noChangeArrowheads="1"/>
          </p:cNvSpPr>
          <p:nvPr/>
        </p:nvSpPr>
        <p:spPr bwMode="auto">
          <a:xfrm>
            <a:off x="-17463" y="2971800"/>
            <a:ext cx="5746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Verdana" pitchFamily="34" charset="0"/>
                <a:cs typeface="Arial" pitchFamily="34" charset="0"/>
              </a:rPr>
              <a:t>STA-B</a:t>
            </a:r>
          </a:p>
        </p:txBody>
      </p:sp>
      <p:sp>
        <p:nvSpPr>
          <p:cNvPr id="41102" name="Text Box 142"/>
          <p:cNvSpPr txBox="1">
            <a:spLocks noChangeArrowheads="1"/>
          </p:cNvSpPr>
          <p:nvPr/>
        </p:nvSpPr>
        <p:spPr bwMode="auto">
          <a:xfrm>
            <a:off x="177800" y="4027488"/>
            <a:ext cx="378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sz="1600" b="1">
                <a:cs typeface="Arial" pitchFamily="34" charset="0"/>
              </a:rPr>
              <a:t> Aggregate throughput: STA-A + STA-B</a:t>
            </a:r>
          </a:p>
        </p:txBody>
      </p:sp>
      <p:sp>
        <p:nvSpPr>
          <p:cNvPr id="41103" name="AutoShape 143"/>
          <p:cNvSpPr>
            <a:spLocks/>
          </p:cNvSpPr>
          <p:nvPr/>
        </p:nvSpPr>
        <p:spPr bwMode="auto">
          <a:xfrm rot="-5400000">
            <a:off x="4305300" y="47498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4" name="Text Box 144"/>
          <p:cNvSpPr txBox="1">
            <a:spLocks noChangeArrowheads="1"/>
          </p:cNvSpPr>
          <p:nvPr/>
        </p:nvSpPr>
        <p:spPr bwMode="auto">
          <a:xfrm>
            <a:off x="3103563" y="5613400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  <a:cs typeface="Arial" pitchFamily="34" charset="0"/>
              </a:rPr>
              <a:t>Overhead due to collision is shared by</a:t>
            </a:r>
            <a:br>
              <a:rPr lang="en-US" sz="1000">
                <a:latin typeface="Verdana" pitchFamily="34" charset="0"/>
                <a:cs typeface="Arial" pitchFamily="34" charset="0"/>
              </a:rPr>
            </a:br>
            <a:r>
              <a:rPr lang="en-US" sz="1000">
                <a:latin typeface="Verdana" pitchFamily="34" charset="0"/>
                <a:cs typeface="Arial" pitchFamily="34" charset="0"/>
              </a:rPr>
              <a:t>all the stations in the network</a:t>
            </a:r>
          </a:p>
        </p:txBody>
      </p:sp>
      <p:sp>
        <p:nvSpPr>
          <p:cNvPr id="41105" name="Rectangle 145"/>
          <p:cNvSpPr>
            <a:spLocks noChangeArrowheads="1"/>
          </p:cNvSpPr>
          <p:nvPr/>
        </p:nvSpPr>
        <p:spPr bwMode="auto">
          <a:xfrm>
            <a:off x="3429000" y="2057400"/>
            <a:ext cx="1723498" cy="1752600"/>
          </a:xfrm>
          <a:prstGeom prst="rect">
            <a:avLst/>
          </a:prstGeom>
          <a:noFill/>
          <a:ln w="19050" algn="ctr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6" name="Text Box 146"/>
          <p:cNvSpPr txBox="1">
            <a:spLocks noChangeArrowheads="1"/>
          </p:cNvSpPr>
          <p:nvPr/>
        </p:nvSpPr>
        <p:spPr bwMode="auto">
          <a:xfrm>
            <a:off x="3403268" y="1794481"/>
            <a:ext cx="1368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Verdana" pitchFamily="34" charset="0"/>
                <a:cs typeface="Arial" pitchFamily="34" charset="0"/>
              </a:rPr>
              <a:t>Collision overhead</a:t>
            </a:r>
          </a:p>
        </p:txBody>
      </p:sp>
      <p:sp>
        <p:nvSpPr>
          <p:cNvPr id="41107" name="AutoShape 147"/>
          <p:cNvSpPr>
            <a:spLocks/>
          </p:cNvSpPr>
          <p:nvPr/>
        </p:nvSpPr>
        <p:spPr bwMode="auto">
          <a:xfrm rot="-5400000">
            <a:off x="952500" y="5283200"/>
            <a:ext cx="76200" cy="1524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8" name="Text Box 148"/>
          <p:cNvSpPr txBox="1">
            <a:spLocks noChangeArrowheads="1"/>
          </p:cNvSpPr>
          <p:nvPr/>
        </p:nvSpPr>
        <p:spPr bwMode="auto">
          <a:xfrm>
            <a:off x="228600" y="5473700"/>
            <a:ext cx="2590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  <a:cs typeface="Arial" pitchFamily="34" charset="0"/>
              </a:rPr>
              <a:t>When there is no collision between the stations, the station with the smallest CW will access the channel and thus CW overhead gets smaller as the number of stations increases</a:t>
            </a:r>
          </a:p>
        </p:txBody>
      </p:sp>
      <p:sp>
        <p:nvSpPr>
          <p:cNvPr id="41109" name="Text Box 149"/>
          <p:cNvSpPr txBox="1">
            <a:spLocks noChangeArrowheads="1"/>
          </p:cNvSpPr>
          <p:nvPr/>
        </p:nvSpPr>
        <p:spPr bwMode="auto">
          <a:xfrm>
            <a:off x="5354638" y="1981200"/>
            <a:ext cx="1120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CWmax doubled</a:t>
            </a:r>
          </a:p>
        </p:txBody>
      </p:sp>
      <p:sp>
        <p:nvSpPr>
          <p:cNvPr id="41110" name="Text Box 150"/>
          <p:cNvSpPr txBox="1">
            <a:spLocks noChangeArrowheads="1"/>
          </p:cNvSpPr>
          <p:nvPr/>
        </p:nvSpPr>
        <p:spPr bwMode="auto">
          <a:xfrm>
            <a:off x="5638800" y="2667000"/>
            <a:ext cx="1120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CWmax doubled</a:t>
            </a:r>
          </a:p>
        </p:txBody>
      </p:sp>
      <p:sp>
        <p:nvSpPr>
          <p:cNvPr id="41111" name="Rectangle 151"/>
          <p:cNvSpPr>
            <a:spLocks noChangeArrowheads="1"/>
          </p:cNvSpPr>
          <p:nvPr/>
        </p:nvSpPr>
        <p:spPr bwMode="auto">
          <a:xfrm>
            <a:off x="5181600" y="4445000"/>
            <a:ext cx="2362200" cy="152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2" name="Rectangle 152"/>
          <p:cNvSpPr>
            <a:spLocks noChangeArrowheads="1"/>
          </p:cNvSpPr>
          <p:nvPr/>
        </p:nvSpPr>
        <p:spPr bwMode="auto">
          <a:xfrm>
            <a:off x="8382000" y="4445000"/>
            <a:ext cx="457200" cy="152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3" name="Line 153"/>
          <p:cNvSpPr>
            <a:spLocks noChangeShapeType="1"/>
          </p:cNvSpPr>
          <p:nvPr/>
        </p:nvSpPr>
        <p:spPr bwMode="auto">
          <a:xfrm>
            <a:off x="7543800" y="25908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4" name="Line 154"/>
          <p:cNvSpPr>
            <a:spLocks noChangeShapeType="1"/>
          </p:cNvSpPr>
          <p:nvPr/>
        </p:nvSpPr>
        <p:spPr bwMode="auto">
          <a:xfrm>
            <a:off x="8382000" y="25908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5" name="Rectangle 155"/>
          <p:cNvSpPr>
            <a:spLocks noChangeArrowheads="1"/>
          </p:cNvSpPr>
          <p:nvPr/>
        </p:nvSpPr>
        <p:spPr bwMode="auto">
          <a:xfrm>
            <a:off x="7543800" y="4445000"/>
            <a:ext cx="838200" cy="152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6" name="Text Box 156"/>
          <p:cNvSpPr txBox="1">
            <a:spLocks noChangeArrowheads="1"/>
          </p:cNvSpPr>
          <p:nvPr/>
        </p:nvSpPr>
        <p:spPr bwMode="auto">
          <a:xfrm>
            <a:off x="7543800" y="44164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Actual data</a:t>
            </a:r>
          </a:p>
        </p:txBody>
      </p:sp>
      <p:sp>
        <p:nvSpPr>
          <p:cNvPr id="41117" name="Text Box 157"/>
          <p:cNvSpPr txBox="1">
            <a:spLocks noChangeArrowheads="1"/>
          </p:cNvSpPr>
          <p:nvPr/>
        </p:nvSpPr>
        <p:spPr bwMode="auto">
          <a:xfrm>
            <a:off x="6096000" y="4419600"/>
            <a:ext cx="720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41118" name="Text Box 158"/>
          <p:cNvSpPr txBox="1">
            <a:spLocks noChangeArrowheads="1"/>
          </p:cNvSpPr>
          <p:nvPr/>
        </p:nvSpPr>
        <p:spPr bwMode="auto">
          <a:xfrm>
            <a:off x="8315325" y="4397375"/>
            <a:ext cx="720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41119" name="Rectangle 159" descr="Dark upward diagonal"/>
          <p:cNvSpPr>
            <a:spLocks noChangeArrowheads="1"/>
          </p:cNvSpPr>
          <p:nvPr/>
        </p:nvSpPr>
        <p:spPr bwMode="auto">
          <a:xfrm>
            <a:off x="3429000" y="4445000"/>
            <a:ext cx="1752600" cy="152400"/>
          </a:xfrm>
          <a:prstGeom prst="rect">
            <a:avLst/>
          </a:prstGeom>
          <a:pattFill prst="dkUpDiag">
            <a:fgClr>
              <a:srgbClr val="C0C0C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0" name="Rectangle 160"/>
          <p:cNvSpPr>
            <a:spLocks noChangeArrowheads="1"/>
          </p:cNvSpPr>
          <p:nvPr/>
        </p:nvSpPr>
        <p:spPr bwMode="auto">
          <a:xfrm>
            <a:off x="2133600" y="4448175"/>
            <a:ext cx="838200" cy="152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1" name="Text Box 161"/>
          <p:cNvSpPr txBox="1">
            <a:spLocks noChangeArrowheads="1"/>
          </p:cNvSpPr>
          <p:nvPr/>
        </p:nvSpPr>
        <p:spPr bwMode="auto">
          <a:xfrm>
            <a:off x="2133600" y="44196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Actual data</a:t>
            </a:r>
          </a:p>
        </p:txBody>
      </p:sp>
      <p:sp>
        <p:nvSpPr>
          <p:cNvPr id="41122" name="Text Box 162"/>
          <p:cNvSpPr txBox="1">
            <a:spLocks noChangeArrowheads="1"/>
          </p:cNvSpPr>
          <p:nvPr/>
        </p:nvSpPr>
        <p:spPr bwMode="auto">
          <a:xfrm>
            <a:off x="673100" y="4406900"/>
            <a:ext cx="720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Verdana" pitchFamily="34" charset="0"/>
                <a:cs typeface="Arial" pitchFamily="34" charset="0"/>
              </a:rPr>
              <a:t>overhead</a:t>
            </a:r>
          </a:p>
        </p:txBody>
      </p:sp>
      <p:sp>
        <p:nvSpPr>
          <p:cNvPr id="41123" name="Text Box 163"/>
          <p:cNvSpPr txBox="1">
            <a:spLocks noChangeArrowheads="1"/>
          </p:cNvSpPr>
          <p:nvPr/>
        </p:nvSpPr>
        <p:spPr bwMode="auto">
          <a:xfrm>
            <a:off x="3567113" y="4406900"/>
            <a:ext cx="1368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Verdana" pitchFamily="34" charset="0"/>
                <a:cs typeface="Arial" pitchFamily="34" charset="0"/>
              </a:rPr>
              <a:t>Collision overhead</a:t>
            </a:r>
          </a:p>
        </p:txBody>
      </p:sp>
      <p:sp>
        <p:nvSpPr>
          <p:cNvPr id="41124" name="Rectangle 164"/>
          <p:cNvSpPr>
            <a:spLocks noChangeArrowheads="1"/>
          </p:cNvSpPr>
          <p:nvPr/>
        </p:nvSpPr>
        <p:spPr bwMode="auto">
          <a:xfrm>
            <a:off x="2971800" y="4445000"/>
            <a:ext cx="457200" cy="152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Line 46"/>
          <p:cNvSpPr>
            <a:spLocks noChangeShapeType="1"/>
          </p:cNvSpPr>
          <p:nvPr/>
        </p:nvSpPr>
        <p:spPr bwMode="auto">
          <a:xfrm>
            <a:off x="4805362" y="2590800"/>
            <a:ext cx="223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Text Box 47"/>
          <p:cNvSpPr txBox="1">
            <a:spLocks noChangeArrowheads="1"/>
          </p:cNvSpPr>
          <p:nvPr/>
        </p:nvSpPr>
        <p:spPr bwMode="auto">
          <a:xfrm>
            <a:off x="5142308" y="6212359"/>
            <a:ext cx="37850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Verdana" pitchFamily="34" charset="0"/>
                <a:cs typeface="Arial" pitchFamily="34" charset="0"/>
              </a:rPr>
              <a:t>*) CTS Timeout = SIFS + </a:t>
            </a:r>
            <a:r>
              <a:rPr lang="en-US" sz="900" dirty="0" err="1" smtClean="0">
                <a:latin typeface="Verdana" pitchFamily="34" charset="0"/>
                <a:cs typeface="Arial" pitchFamily="34" charset="0"/>
              </a:rPr>
              <a:t>aPHY</a:t>
            </a:r>
            <a:r>
              <a:rPr lang="en-US" sz="900" dirty="0" smtClean="0">
                <a:latin typeface="Verdana" pitchFamily="34" charset="0"/>
                <a:cs typeface="Arial" pitchFamily="34" charset="0"/>
              </a:rPr>
              <a:t>-RX-START-Delay + </a:t>
            </a:r>
            <a:r>
              <a:rPr lang="en-US" sz="900" dirty="0" err="1" smtClean="0">
                <a:latin typeface="Verdana" pitchFamily="34" charset="0"/>
                <a:cs typeface="Arial" pitchFamily="34" charset="0"/>
              </a:rPr>
              <a:t>aSlotTime</a:t>
            </a:r>
            <a:endParaRPr lang="en-US" sz="900" dirty="0"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 bwMode="auto">
          <a:xfrm flipV="1">
            <a:off x="5152498" y="25146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AutoShape 114"/>
          <p:cNvSpPr>
            <a:spLocks noChangeArrowheads="1"/>
          </p:cNvSpPr>
          <p:nvPr/>
        </p:nvSpPr>
        <p:spPr bwMode="auto">
          <a:xfrm>
            <a:off x="4833938" y="2590800"/>
            <a:ext cx="3810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176" name="Text Box 47"/>
          <p:cNvSpPr txBox="1">
            <a:spLocks noChangeArrowheads="1"/>
          </p:cNvSpPr>
          <p:nvPr/>
        </p:nvSpPr>
        <p:spPr bwMode="auto">
          <a:xfrm>
            <a:off x="4894730" y="2116779"/>
            <a:ext cx="670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Verdana" pitchFamily="34" charset="0"/>
                <a:cs typeface="Arial" pitchFamily="34" charset="0"/>
              </a:rPr>
              <a:t>CTS </a:t>
            </a:r>
          </a:p>
          <a:p>
            <a:r>
              <a:rPr lang="en-US" sz="800" dirty="0" smtClean="0">
                <a:latin typeface="Verdana" pitchFamily="34" charset="0"/>
                <a:cs typeface="Arial" pitchFamily="34" charset="0"/>
              </a:rPr>
              <a:t>Timeout*</a:t>
            </a:r>
            <a:endParaRPr lang="en-US" sz="800" dirty="0"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56203" y="2417134"/>
            <a:ext cx="0" cy="194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" name="AutoShape 114"/>
          <p:cNvSpPr>
            <a:spLocks noChangeArrowheads="1"/>
          </p:cNvSpPr>
          <p:nvPr/>
        </p:nvSpPr>
        <p:spPr bwMode="auto">
          <a:xfrm>
            <a:off x="4842933" y="3276600"/>
            <a:ext cx="381000" cy="228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pitchFamily="34" charset="0"/>
              </a:rPr>
              <a:t>CTS</a:t>
            </a:r>
          </a:p>
        </p:txBody>
      </p:sp>
      <p:sp>
        <p:nvSpPr>
          <p:cNvPr id="187" name="Text Box 116"/>
          <p:cNvSpPr txBox="1">
            <a:spLocks noChangeArrowheads="1"/>
          </p:cNvSpPr>
          <p:nvPr/>
        </p:nvSpPr>
        <p:spPr bwMode="auto">
          <a:xfrm>
            <a:off x="5686743" y="5319145"/>
            <a:ext cx="12474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Verdana" pitchFamily="34" charset="0"/>
                <a:cs typeface="Arial" pitchFamily="34" charset="0"/>
              </a:rPr>
              <a:t>Idle CW time slots</a:t>
            </a:r>
            <a:endParaRPr lang="en-US" sz="9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88" name="AutoShape 143"/>
          <p:cNvSpPr>
            <a:spLocks/>
          </p:cNvSpPr>
          <p:nvPr/>
        </p:nvSpPr>
        <p:spPr bwMode="auto">
          <a:xfrm rot="-5400000">
            <a:off x="6129483" y="4970319"/>
            <a:ext cx="84138" cy="617824"/>
          </a:xfrm>
          <a:prstGeom prst="leftBrace">
            <a:avLst>
              <a:gd name="adj1" fmla="val 18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May 2013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Analysis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1800" dirty="0" smtClean="0"/>
              <a:t>Number of contending STAs: 1~100, 200</a:t>
            </a:r>
          </a:p>
          <a:p>
            <a:r>
              <a:rPr lang="en-US" sz="1800" dirty="0" smtClean="0"/>
              <a:t>The collision probability increases as the number of STAs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5410200"/>
                <a:ext cx="5930021" cy="66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𝑃𝑟𝑜𝑏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𝑐𝑜𝑙𝑙𝑖𝑠𝑖𝑜𝑛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𝑐𝑜𝑙𝑙𝑖𝑠𝑖𝑜𝑛𝑠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𝑐𝑜𝑙𝑙𝑖𝑠𝑖𝑜𝑛𝑠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𝑠𝑢𝑐𝑐𝑒𝑠𝑠𝑓𝑢𝑙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𝑡𝑟𝑎𝑛𝑠𝑚𝑖𝑠𝑠𝑖𝑜𝑛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10200"/>
                <a:ext cx="5930021" cy="660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39860"/>
              </p:ext>
            </p:extLst>
          </p:nvPr>
        </p:nvGraphicFramePr>
        <p:xfrm>
          <a:off x="381000" y="26670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90785"/>
              </p:ext>
            </p:extLst>
          </p:nvPr>
        </p:nvGraphicFramePr>
        <p:xfrm>
          <a:off x="5029200" y="2662687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Analysis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Idle slots during contention window</a:t>
            </a:r>
          </a:p>
          <a:p>
            <a:pPr lvl="1"/>
            <a:r>
              <a:rPr lang="en-US" dirty="0" smtClean="0"/>
              <a:t>The overhead due to idle time slots during contention windows decreases as the number of STAs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533919"/>
              </p:ext>
            </p:extLst>
          </p:nvPr>
        </p:nvGraphicFramePr>
        <p:xfrm>
          <a:off x="2209800" y="3200400"/>
          <a:ext cx="4605866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 for Single BSS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52647"/>
              </p:ext>
            </p:extLst>
          </p:nvPr>
        </p:nvGraphicFramePr>
        <p:xfrm>
          <a:off x="2169050" y="3276600"/>
          <a:ext cx="69532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1" name="Visio" r:id="rId3" imgW="683977" imgH="1337580" progId="Visio.Drawing.11">
                  <p:embed/>
                </p:oleObj>
              </mc:Choice>
              <mc:Fallback>
                <p:oleObj name="Visio" r:id="rId3" imgW="683977" imgH="13375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9050" y="3276600"/>
                        <a:ext cx="695325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63841"/>
              </p:ext>
            </p:extLst>
          </p:nvPr>
        </p:nvGraphicFramePr>
        <p:xfrm>
          <a:off x="1066800" y="4419600"/>
          <a:ext cx="609600" cy="67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2" name="Visio" r:id="rId5" imgW="1423871" imgH="1568700" progId="Visio.Drawing.11">
                  <p:embed/>
                </p:oleObj>
              </mc:Choice>
              <mc:Fallback>
                <p:oleObj name="Visio" r:id="rId5" imgW="1423871" imgH="15687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419600"/>
                        <a:ext cx="609600" cy="67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03693"/>
              </p:ext>
            </p:extLst>
          </p:nvPr>
        </p:nvGraphicFramePr>
        <p:xfrm>
          <a:off x="2955683" y="4800600"/>
          <a:ext cx="609600" cy="67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3" name="Visio" r:id="rId7" imgW="1423871" imgH="1568700" progId="Visio.Drawing.11">
                  <p:embed/>
                </p:oleObj>
              </mc:Choice>
              <mc:Fallback>
                <p:oleObj name="Visio" r:id="rId7" imgW="1423871" imgH="15687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5683" y="4800600"/>
                        <a:ext cx="609600" cy="67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10685"/>
              </p:ext>
            </p:extLst>
          </p:nvPr>
        </p:nvGraphicFramePr>
        <p:xfrm>
          <a:off x="3507849" y="3761510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4" name="Visio" r:id="rId8" imgW="1423871" imgH="1568700" progId="Visio.Drawing.11">
                  <p:embed/>
                </p:oleObj>
              </mc:Choice>
              <mc:Fallback>
                <p:oleObj name="Visio" r:id="rId8" imgW="1423871" imgH="1568700" progId="Visio.Drawing.11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49" y="3761510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90104"/>
              </p:ext>
            </p:extLst>
          </p:nvPr>
        </p:nvGraphicFramePr>
        <p:xfrm>
          <a:off x="3358099" y="2866876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5" name="Visio" r:id="rId9" imgW="1423871" imgH="1568700" progId="Visio.Drawing.11">
                  <p:embed/>
                </p:oleObj>
              </mc:Choice>
              <mc:Fallback>
                <p:oleObj name="Visio" r:id="rId9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099" y="2866876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36215"/>
              </p:ext>
            </p:extLst>
          </p:nvPr>
        </p:nvGraphicFramePr>
        <p:xfrm>
          <a:off x="2016650" y="2362200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6" name="Visio" r:id="rId10" imgW="1423871" imgH="1568700" progId="Visio.Drawing.11">
                  <p:embed/>
                </p:oleObj>
              </mc:Choice>
              <mc:Fallback>
                <p:oleObj name="Visio" r:id="rId10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650" y="2362200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06231"/>
              </p:ext>
            </p:extLst>
          </p:nvPr>
        </p:nvGraphicFramePr>
        <p:xfrm>
          <a:off x="990600" y="3123864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7" name="Visio" r:id="rId11" imgW="1423871" imgH="1568700" progId="Visio.Drawing.11">
                  <p:embed/>
                </p:oleObj>
              </mc:Choice>
              <mc:Fallback>
                <p:oleObj name="Visio" r:id="rId11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3864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48257"/>
              </p:ext>
            </p:extLst>
          </p:nvPr>
        </p:nvGraphicFramePr>
        <p:xfrm>
          <a:off x="1600200" y="4800600"/>
          <a:ext cx="609600" cy="67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8" name="Visio" r:id="rId12" imgW="1423871" imgH="1568700" progId="Visio.Drawing.11">
                  <p:embed/>
                </p:oleObj>
              </mc:Choice>
              <mc:Fallback>
                <p:oleObj name="Visio" r:id="rId12" imgW="1423871" imgH="15687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609600" cy="67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23259"/>
              </p:ext>
            </p:extLst>
          </p:nvPr>
        </p:nvGraphicFramePr>
        <p:xfrm>
          <a:off x="2245250" y="4953000"/>
          <a:ext cx="609600" cy="67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9" name="Visio" r:id="rId13" imgW="1423871" imgH="1568700" progId="Visio.Drawing.11">
                  <p:embed/>
                </p:oleObj>
              </mc:Choice>
              <mc:Fallback>
                <p:oleObj name="Visio" r:id="rId13" imgW="1423871" imgH="15687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5250" y="4953000"/>
                        <a:ext cx="609600" cy="67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48221"/>
              </p:ext>
            </p:extLst>
          </p:nvPr>
        </p:nvGraphicFramePr>
        <p:xfrm>
          <a:off x="3388250" y="4365767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0" name="Visio" r:id="rId14" imgW="1423871" imgH="1568700" progId="Visio.Drawing.11">
                  <p:embed/>
                </p:oleObj>
              </mc:Choice>
              <mc:Fallback>
                <p:oleObj name="Visio" r:id="rId14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250" y="4365767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40553"/>
              </p:ext>
            </p:extLst>
          </p:nvPr>
        </p:nvGraphicFramePr>
        <p:xfrm>
          <a:off x="2777067" y="2438400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1" name="Visio" r:id="rId15" imgW="1423871" imgH="1568700" progId="Visio.Drawing.11">
                  <p:embed/>
                </p:oleObj>
              </mc:Choice>
              <mc:Fallback>
                <p:oleObj name="Visio" r:id="rId15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067" y="2438400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941066"/>
              </p:ext>
            </p:extLst>
          </p:nvPr>
        </p:nvGraphicFramePr>
        <p:xfrm>
          <a:off x="1447800" y="2590800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" name="Visio" r:id="rId16" imgW="1423871" imgH="1568700" progId="Visio.Drawing.11">
                  <p:embed/>
                </p:oleObj>
              </mc:Choice>
              <mc:Fallback>
                <p:oleObj name="Visio" r:id="rId16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65782"/>
              </p:ext>
            </p:extLst>
          </p:nvPr>
        </p:nvGraphicFramePr>
        <p:xfrm>
          <a:off x="914400" y="3817789"/>
          <a:ext cx="609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3" name="Visio" r:id="rId17" imgW="1423871" imgH="1568700" progId="Visio.Drawing.11">
                  <p:embed/>
                </p:oleObj>
              </mc:Choice>
              <mc:Fallback>
                <p:oleObj name="Visio" r:id="rId17" imgW="1423871" imgH="1568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7789"/>
                        <a:ext cx="609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2626250" y="3886200"/>
            <a:ext cx="7620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626250" y="3761510"/>
            <a:ext cx="762000" cy="124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86768" y="406640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4218801"/>
            <a:ext cx="46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0" y="18288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1 AP, 1 ~ 50 STAs</a:t>
            </a:r>
          </a:p>
          <a:p>
            <a:r>
              <a:rPr lang="en-US" sz="1600" dirty="0" smtClean="0"/>
              <a:t>Payload 1500 Bytes</a:t>
            </a:r>
          </a:p>
          <a:p>
            <a:r>
              <a:rPr lang="en-US" sz="1600" dirty="0" smtClean="0"/>
              <a:t>A-MPDU: max 64 frames</a:t>
            </a:r>
          </a:p>
          <a:p>
            <a:pPr lvl="1"/>
            <a:r>
              <a:rPr lang="en-US" sz="1600" dirty="0" smtClean="0"/>
              <a:t>No limitation in size</a:t>
            </a:r>
          </a:p>
          <a:p>
            <a:r>
              <a:rPr lang="en-US" sz="1600" dirty="0" smtClean="0"/>
              <a:t>TXOP = 1, 2, 3 </a:t>
            </a:r>
            <a:r>
              <a:rPr lang="en-US" sz="1600" dirty="0" err="1" smtClean="0"/>
              <a:t>mS</a:t>
            </a:r>
            <a:endParaRPr lang="en-US" sz="1600" dirty="0" smtClean="0"/>
          </a:p>
          <a:p>
            <a:r>
              <a:rPr lang="en-US" sz="1600" dirty="0" smtClean="0"/>
              <a:t>STA configuration</a:t>
            </a:r>
          </a:p>
          <a:p>
            <a:pPr lvl="1"/>
            <a:r>
              <a:rPr lang="en-US" sz="1600" dirty="0" smtClean="0"/>
              <a:t>2x2 MIMO, 40 MHz</a:t>
            </a:r>
          </a:p>
          <a:p>
            <a:r>
              <a:rPr lang="en-US" sz="1600" dirty="0" smtClean="0"/>
              <a:t>Transmit power = 17dBm</a:t>
            </a:r>
          </a:p>
          <a:p>
            <a:r>
              <a:rPr lang="en-US" sz="1600" dirty="0" smtClean="0"/>
              <a:t>PHY rate</a:t>
            </a:r>
          </a:p>
          <a:p>
            <a:pPr lvl="1"/>
            <a:r>
              <a:rPr lang="en-US" sz="1600" dirty="0" smtClean="0"/>
              <a:t>Maximum PHY rate = 270 Mbps </a:t>
            </a:r>
          </a:p>
          <a:p>
            <a:pPr lvl="1"/>
            <a:r>
              <a:rPr lang="en-US" sz="1600" dirty="0" smtClean="0"/>
              <a:t>Link adaptation enabled</a:t>
            </a:r>
          </a:p>
          <a:p>
            <a:pPr lvl="1"/>
            <a:r>
              <a:rPr lang="en-US" sz="1600" dirty="0" smtClean="0"/>
              <a:t>MCS feedback during RTS/CTS exchange</a:t>
            </a:r>
          </a:p>
          <a:p>
            <a:r>
              <a:rPr lang="en-US" sz="1600" dirty="0" smtClean="0"/>
              <a:t>Channel model</a:t>
            </a:r>
          </a:p>
          <a:p>
            <a:pPr lvl="1"/>
            <a:r>
              <a:rPr lang="en-US" sz="1600" dirty="0" smtClean="0"/>
              <a:t>5GHz, </a:t>
            </a:r>
            <a:r>
              <a:rPr lang="en-US" sz="1600" dirty="0" err="1" smtClean="0"/>
              <a:t>TGn</a:t>
            </a:r>
            <a:r>
              <a:rPr lang="en-US" sz="1600" dirty="0" smtClean="0"/>
              <a:t> channel B</a:t>
            </a:r>
          </a:p>
          <a:p>
            <a:r>
              <a:rPr lang="en-US" sz="1600" dirty="0"/>
              <a:t>Simulation </a:t>
            </a:r>
            <a:r>
              <a:rPr lang="en-US" sz="1600" dirty="0" smtClean="0"/>
              <a:t>time: </a:t>
            </a:r>
            <a:r>
              <a:rPr lang="en-US" sz="1600" dirty="0"/>
              <a:t>10 seconds 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9400" y="3546856"/>
            <a:ext cx="1457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Bi-directional traffic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914399" y="2438400"/>
            <a:ext cx="3200401" cy="3048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1014165" y="5610768"/>
            <a:ext cx="32011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199666" y="559226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en-US" sz="2000" dirty="0" smtClean="0"/>
              <a:t>TXOP Limit = 3mS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As the number of STAs increases, MAC efficiency drops due to increased contention overhead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29710"/>
              </p:ext>
            </p:extLst>
          </p:nvPr>
        </p:nvGraphicFramePr>
        <p:xfrm>
          <a:off x="1854993" y="2338387"/>
          <a:ext cx="6196014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4953000" y="3886200"/>
            <a:ext cx="228600" cy="6858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43200" y="38100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35074" y="5257800"/>
            <a:ext cx="7772400" cy="1222574"/>
          </a:xfrm>
        </p:spPr>
        <p:txBody>
          <a:bodyPr/>
          <a:lstStyle/>
          <a:p>
            <a:endParaRPr lang="en-US" sz="2000" dirty="0"/>
          </a:p>
          <a:p>
            <a:r>
              <a:rPr lang="en-US" sz="1800" dirty="0" smtClean="0"/>
              <a:t>Medium access delay increases as </a:t>
            </a:r>
            <a:r>
              <a:rPr lang="en-US" sz="1800" u="sng" dirty="0" smtClean="0"/>
              <a:t>the number of STAs </a:t>
            </a:r>
            <a:r>
              <a:rPr lang="en-US" sz="1800" dirty="0" smtClean="0"/>
              <a:t>increases and the </a:t>
            </a:r>
            <a:r>
              <a:rPr lang="en-US" sz="1800" u="sng" dirty="0" smtClean="0"/>
              <a:t>TXOP</a:t>
            </a:r>
            <a:r>
              <a:rPr lang="en-US" sz="1800" dirty="0" smtClean="0"/>
              <a:t> increases</a:t>
            </a:r>
          </a:p>
          <a:p>
            <a:endParaRPr lang="en-US" sz="1800" dirty="0" smtClean="0"/>
          </a:p>
          <a:p>
            <a:pPr lvl="1"/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Access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0A4E4-C755-4623-A05C-650A25B132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61617" y="3502104"/>
            <a:ext cx="982371" cy="4571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72589" y="3502104"/>
            <a:ext cx="10668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91789" y="3502104"/>
            <a:ext cx="1066800" cy="4571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37" y="3252905"/>
            <a:ext cx="10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STA1’s TXOP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61337" y="3246069"/>
            <a:ext cx="10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STA2’s TXOP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6163" y="3259970"/>
            <a:ext cx="10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STA1’s TXOP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858189" y="3780925"/>
            <a:ext cx="533400" cy="11521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4018" y="3780925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1618" y="3780925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76018" y="3780925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296589" y="3770988"/>
            <a:ext cx="533400" cy="11521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52418" y="3770988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00018" y="3770988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14418" y="3770988"/>
            <a:ext cx="67971" cy="115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543989" y="3959304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296589" y="3941986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543989" y="4073604"/>
            <a:ext cx="1752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543989" y="4056286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access delay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145975"/>
            <a:ext cx="1106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RTS, CTS, BA</a:t>
            </a:r>
            <a:endParaRPr lang="en-US" dirty="0"/>
          </a:p>
        </p:txBody>
      </p:sp>
      <p:cxnSp>
        <p:nvCxnSpPr>
          <p:cNvPr id="32" name="Straight Connector 31"/>
          <p:cNvCxnSpPr>
            <a:stCxn id="18" idx="2"/>
            <a:endCxn id="30" idx="0"/>
          </p:cNvCxnSpPr>
          <p:nvPr/>
        </p:nvCxnSpPr>
        <p:spPr bwMode="auto">
          <a:xfrm>
            <a:off x="595604" y="3896137"/>
            <a:ext cx="186385" cy="249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>
            <a:stCxn id="17" idx="2"/>
            <a:endCxn id="30" idx="0"/>
          </p:cNvCxnSpPr>
          <p:nvPr/>
        </p:nvCxnSpPr>
        <p:spPr bwMode="auto">
          <a:xfrm>
            <a:off x="748004" y="3896137"/>
            <a:ext cx="33985" cy="249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>
            <a:stCxn id="19" idx="2"/>
            <a:endCxn id="30" idx="0"/>
          </p:cNvCxnSpPr>
          <p:nvPr/>
        </p:nvCxnSpPr>
        <p:spPr bwMode="auto">
          <a:xfrm flipH="1">
            <a:off x="781989" y="3896137"/>
            <a:ext cx="728015" cy="249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29443" y="357867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A-MPDU</a:t>
            </a:r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Minyoung Park (Intel Corp.)</a:t>
            </a:r>
            <a:endParaRPr lang="en-US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491505"/>
              </p:ext>
            </p:extLst>
          </p:nvPr>
        </p:nvGraphicFramePr>
        <p:xfrm>
          <a:off x="4191000" y="2416378"/>
          <a:ext cx="4876800" cy="308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332257" y="2250976"/>
            <a:ext cx="417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800" b="1" dirty="0"/>
              <a:t>Medium access delay is measured as shown in the following figure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133600" y="3780925"/>
            <a:ext cx="533400" cy="1152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89429" y="3780925"/>
            <a:ext cx="67971" cy="1152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837029" y="3780925"/>
            <a:ext cx="67971" cy="1152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751429" y="3780925"/>
            <a:ext cx="67971" cy="1152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802-11-Submission">
  <a:themeElements>
    <a:clrScheme name="802-11-Submission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18174</TotalTime>
  <Words>935</Words>
  <Application>Microsoft Office PowerPoint</Application>
  <PresentationFormat>On-screen Show (4:3)</PresentationFormat>
  <Paragraphs>295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802-11-Submission</vt:lpstr>
      <vt:lpstr>1_802-11-Submission</vt:lpstr>
      <vt:lpstr>Document</vt:lpstr>
      <vt:lpstr>Visio</vt:lpstr>
      <vt:lpstr>MAC Efficiency Analysis for HEW SG </vt:lpstr>
      <vt:lpstr>Introduction</vt:lpstr>
      <vt:lpstr>MAC Overhead and Efficiency</vt:lpstr>
      <vt:lpstr>MAC Throughput with Contention </vt:lpstr>
      <vt:lpstr>Contention Analysis 1</vt:lpstr>
      <vt:lpstr>Contention Analysis 2</vt:lpstr>
      <vt:lpstr>Simulation Setup for Single BSS case</vt:lpstr>
      <vt:lpstr>MAC Efficiency</vt:lpstr>
      <vt:lpstr>Medium Access Delay</vt:lpstr>
      <vt:lpstr>MAC Efficiency – Different TXOPs</vt:lpstr>
      <vt:lpstr>Overlapping BSSs Case</vt:lpstr>
      <vt:lpstr>Summary and Next Steps </vt:lpstr>
      <vt:lpstr>References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Minyoung Park</dc:creator>
  <cp:lastModifiedBy>mpark1</cp:lastModifiedBy>
  <cp:revision>539</cp:revision>
  <cp:lastPrinted>1998-02-10T13:28:06Z</cp:lastPrinted>
  <dcterms:created xsi:type="dcterms:W3CDTF">2007-05-21T21:00:37Z</dcterms:created>
  <dcterms:modified xsi:type="dcterms:W3CDTF">2013-05-14T02:11:00Z</dcterms:modified>
</cp:coreProperties>
</file>