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687" autoAdjust="0"/>
  </p:normalViewPr>
  <p:slideViewPr>
    <p:cSldViewPr>
      <p:cViewPr>
        <p:scale>
          <a:sx n="100" d="100"/>
          <a:sy n="100" d="100"/>
        </p:scale>
        <p:origin x="-852" y="-7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Max Riegel, NSN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Max Riegel, NSN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Max Riegel, NSN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Max Riegel, NSN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Max Riegel, NSN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Max Riegel, NSN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NSN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NSN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NSN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NSN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NSN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NSN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Max Riegel, NSN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Max Riegel, NSN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11-13-0504-00-0wng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5.wm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3.png"/><Relationship Id="rId4" Type="http://schemas.openxmlformats.org/officeDocument/2006/relationships/image" Target="../media/image6.wmf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IEEE 802.11 Accounting Extensions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42925" y="2352675"/>
          <a:ext cx="8077200" cy="2476500"/>
        </p:xfrm>
        <a:graphic>
          <a:graphicData uri="http://schemas.openxmlformats.org/presentationml/2006/ole">
            <p:oleObj spid="_x0000_s3075" name="Document" r:id="rId4" imgW="8237347" imgH="2537167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IMHO, it would make sense to define a couple of IEEE 802.11 link specific accounting attributes to get better reporting of service quality in Wi-Fi hotspots.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Open issue: how to select the small number of attributes, which really make sense from a service quality perspective?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Questions and Comments?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This presentation proposes extensions</a:t>
            </a:r>
            <a:r>
              <a:rPr lang="en-GB" dirty="0" smtClean="0"/>
              <a:t> to the existing RADIUS accounting attributes to retrieve and forward to service providers better information about the service delivered by an IEEE 802.11 wireless link.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 bwMode="auto">
          <a:xfrm>
            <a:off x="3911352" y="3601590"/>
            <a:ext cx="4248472" cy="907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RADIUS Accounting?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0813" cy="4537621"/>
          </a:xfrm>
        </p:spPr>
        <p:txBody>
          <a:bodyPr/>
          <a:lstStyle/>
          <a:p>
            <a:r>
              <a:rPr lang="en-GB" dirty="0" smtClean="0"/>
              <a:t>	RADIUS accounting reports about the usage of an IEEE 802.11 session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pic>
        <p:nvPicPr>
          <p:cNvPr id="7" name="Picture 4" descr="x_big_image2"/>
          <p:cNvPicPr>
            <a:picLocks noChangeAspect="1" noChangeArrowheads="1"/>
          </p:cNvPicPr>
          <p:nvPr/>
        </p:nvPicPr>
        <p:blipFill>
          <a:blip r:embed="rId4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467544" y="2318643"/>
            <a:ext cx="7731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13"/>
          <p:cNvSpPr>
            <a:spLocks noChangeShapeType="1"/>
          </p:cNvSpPr>
          <p:nvPr/>
        </p:nvSpPr>
        <p:spPr bwMode="auto">
          <a:xfrm flipV="1">
            <a:off x="1115616" y="2492896"/>
            <a:ext cx="2664296" cy="46139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38"/>
          <p:cNvSpPr>
            <a:spLocks noChangeShapeType="1"/>
          </p:cNvSpPr>
          <p:nvPr/>
        </p:nvSpPr>
        <p:spPr bwMode="auto">
          <a:xfrm flipV="1">
            <a:off x="3851920" y="2564904"/>
            <a:ext cx="3384376" cy="216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75"/>
          <p:cNvSpPr>
            <a:spLocks noChangeArrowheads="1"/>
          </p:cNvSpPr>
          <p:nvPr/>
        </p:nvSpPr>
        <p:spPr bwMode="auto">
          <a:xfrm>
            <a:off x="899592" y="3212976"/>
            <a:ext cx="2952750" cy="288032"/>
          </a:xfrm>
          <a:prstGeom prst="leftRightArrow">
            <a:avLst>
              <a:gd name="adj1" fmla="val 64639"/>
              <a:gd name="adj2" fmla="val 41579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ts val="2400"/>
              </a:lnSpc>
            </a:pPr>
            <a:r>
              <a:rPr lang="en-US" sz="14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Association</a:t>
            </a:r>
          </a:p>
        </p:txBody>
      </p:sp>
      <p:sp>
        <p:nvSpPr>
          <p:cNvPr id="14" name="Line 81"/>
          <p:cNvSpPr>
            <a:spLocks noChangeShapeType="1"/>
          </p:cNvSpPr>
          <p:nvPr/>
        </p:nvSpPr>
        <p:spPr bwMode="auto">
          <a:xfrm>
            <a:off x="772880" y="3284984"/>
            <a:ext cx="0" cy="31683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3995936" y="2852937"/>
            <a:ext cx="2376264" cy="216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Object 15"/>
          <p:cNvGraphicFramePr>
            <a:graphicFrameLocks noChangeAspect="1"/>
          </p:cNvGraphicFramePr>
          <p:nvPr/>
        </p:nvGraphicFramePr>
        <p:xfrm>
          <a:off x="6372200" y="2708920"/>
          <a:ext cx="365125" cy="685800"/>
        </p:xfrm>
        <a:graphic>
          <a:graphicData uri="http://schemas.openxmlformats.org/presentationml/2006/ole">
            <p:oleObj spid="_x0000_s15363" name="Clip" r:id="rId5" imgW="2734920" imgH="3825360" progId="">
              <p:embed/>
            </p:oleObj>
          </a:graphicData>
        </a:graphic>
      </p:graphicFrame>
      <p:sp>
        <p:nvSpPr>
          <p:cNvPr id="30" name="Line 16"/>
          <p:cNvSpPr>
            <a:spLocks noChangeShapeType="1"/>
          </p:cNvSpPr>
          <p:nvPr/>
        </p:nvSpPr>
        <p:spPr bwMode="auto">
          <a:xfrm>
            <a:off x="1357080" y="3661916"/>
            <a:ext cx="22510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683721" y="3440033"/>
            <a:ext cx="1642244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762000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EAP Identity Request</a:t>
            </a:r>
          </a:p>
        </p:txBody>
      </p:sp>
      <p:sp>
        <p:nvSpPr>
          <p:cNvPr id="32" name="Line 18"/>
          <p:cNvSpPr>
            <a:spLocks noChangeShapeType="1"/>
          </p:cNvSpPr>
          <p:nvPr/>
        </p:nvSpPr>
        <p:spPr bwMode="auto">
          <a:xfrm>
            <a:off x="1357080" y="3823841"/>
            <a:ext cx="22510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1601391" y="3601591"/>
            <a:ext cx="1760867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762000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EAP Identity Response</a:t>
            </a:r>
          </a:p>
        </p:txBody>
      </p:sp>
      <p:sp>
        <p:nvSpPr>
          <p:cNvPr id="34" name="Line 20"/>
          <p:cNvSpPr>
            <a:spLocks noChangeShapeType="1"/>
          </p:cNvSpPr>
          <p:nvPr/>
        </p:nvSpPr>
        <p:spPr bwMode="auto">
          <a:xfrm>
            <a:off x="1357080" y="3985766"/>
            <a:ext cx="22510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2069868" y="3763516"/>
            <a:ext cx="1146917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/>
            <a:r>
              <a:rPr lang="en-US" sz="12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EAP Request</a:t>
            </a:r>
          </a:p>
        </p:txBody>
      </p:sp>
      <p:sp>
        <p:nvSpPr>
          <p:cNvPr id="36" name="Line 22"/>
          <p:cNvSpPr>
            <a:spLocks noChangeShapeType="1"/>
          </p:cNvSpPr>
          <p:nvPr/>
        </p:nvSpPr>
        <p:spPr bwMode="auto">
          <a:xfrm>
            <a:off x="1357080" y="4147691"/>
            <a:ext cx="22510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2069868" y="3925441"/>
            <a:ext cx="122225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EAP Response</a:t>
            </a:r>
          </a:p>
        </p:txBody>
      </p:sp>
      <p:sp>
        <p:nvSpPr>
          <p:cNvPr id="38" name="Line 24"/>
          <p:cNvSpPr>
            <a:spLocks noChangeShapeType="1"/>
          </p:cNvSpPr>
          <p:nvPr/>
        </p:nvSpPr>
        <p:spPr bwMode="auto">
          <a:xfrm>
            <a:off x="1357080" y="4309616"/>
            <a:ext cx="22510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25"/>
          <p:cNvSpPr txBox="1">
            <a:spLocks noChangeArrowheads="1"/>
          </p:cNvSpPr>
          <p:nvPr/>
        </p:nvSpPr>
        <p:spPr bwMode="auto">
          <a:xfrm>
            <a:off x="2069868" y="4087366"/>
            <a:ext cx="1113253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EAP Success</a:t>
            </a:r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 flipV="1">
            <a:off x="4170130" y="3789758"/>
            <a:ext cx="2111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4528045" y="3577033"/>
            <a:ext cx="1293944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762000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Access Request</a:t>
            </a:r>
          </a:p>
        </p:txBody>
      </p:sp>
      <p:sp>
        <p:nvSpPr>
          <p:cNvPr id="42" name="Line 28"/>
          <p:cNvSpPr>
            <a:spLocks noChangeShapeType="1"/>
          </p:cNvSpPr>
          <p:nvPr/>
        </p:nvSpPr>
        <p:spPr bwMode="auto">
          <a:xfrm flipV="1">
            <a:off x="4176480" y="3958033"/>
            <a:ext cx="213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29"/>
          <p:cNvSpPr txBox="1">
            <a:spLocks noChangeArrowheads="1"/>
          </p:cNvSpPr>
          <p:nvPr/>
        </p:nvSpPr>
        <p:spPr bwMode="auto">
          <a:xfrm>
            <a:off x="4469535" y="3735783"/>
            <a:ext cx="1410964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762000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Access Challenge</a:t>
            </a:r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>
            <a:off x="4170130" y="4119958"/>
            <a:ext cx="2111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4499992" y="3897708"/>
            <a:ext cx="1293944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Access Request</a:t>
            </a:r>
          </a:p>
        </p:txBody>
      </p:sp>
      <p:sp>
        <p:nvSpPr>
          <p:cNvPr id="46" name="Line 32"/>
          <p:cNvSpPr>
            <a:spLocks noChangeShapeType="1"/>
          </p:cNvSpPr>
          <p:nvPr/>
        </p:nvSpPr>
        <p:spPr bwMode="auto">
          <a:xfrm>
            <a:off x="4170130" y="4283571"/>
            <a:ext cx="2111375" cy="0"/>
          </a:xfrm>
          <a:prstGeom prst="line">
            <a:avLst/>
          </a:prstGeom>
          <a:noFill/>
          <a:ln w="50800" cmpd="thickThin">
            <a:solidFill>
              <a:schemeClr val="tx1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4572000" y="4059633"/>
            <a:ext cx="1184491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/>
            <a:r>
              <a:rPr lang="en-US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Access Accept</a:t>
            </a:r>
          </a:p>
        </p:txBody>
      </p:sp>
      <p:sp>
        <p:nvSpPr>
          <p:cNvPr id="48" name="Text Box 34"/>
          <p:cNvSpPr txBox="1">
            <a:spLocks noChangeArrowheads="1"/>
          </p:cNvSpPr>
          <p:nvPr/>
        </p:nvSpPr>
        <p:spPr bwMode="auto">
          <a:xfrm>
            <a:off x="6641868" y="2852936"/>
            <a:ext cx="822661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762000"/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AAA</a:t>
            </a:r>
            <a:b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Server</a:t>
            </a:r>
            <a:endPara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6346605" y="4208934"/>
            <a:ext cx="169611" cy="281136"/>
            <a:chOff x="6497405" y="4660032"/>
            <a:chExt cx="231775" cy="384176"/>
          </a:xfrm>
        </p:grpSpPr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6497405" y="4660032"/>
              <a:ext cx="225425" cy="381000"/>
            </a:xfrm>
            <a:custGeom>
              <a:avLst/>
              <a:gdLst>
                <a:gd name="T0" fmla="*/ 8 w 870"/>
                <a:gd name="T1" fmla="*/ 0 h 1686"/>
                <a:gd name="T2" fmla="*/ 15 w 870"/>
                <a:gd name="T3" fmla="*/ 0 h 1686"/>
                <a:gd name="T4" fmla="*/ 14 w 870"/>
                <a:gd name="T5" fmla="*/ 1 h 1686"/>
                <a:gd name="T6" fmla="*/ 10 w 870"/>
                <a:gd name="T7" fmla="*/ 1 h 1686"/>
                <a:gd name="T8" fmla="*/ 8 w 870"/>
                <a:gd name="T9" fmla="*/ 3 h 1686"/>
                <a:gd name="T10" fmla="*/ 15 w 870"/>
                <a:gd name="T11" fmla="*/ 3 h 1686"/>
                <a:gd name="T12" fmla="*/ 14 w 870"/>
                <a:gd name="T13" fmla="*/ 1 h 1686"/>
                <a:gd name="T14" fmla="*/ 15 w 870"/>
                <a:gd name="T15" fmla="*/ 0 h 1686"/>
                <a:gd name="T16" fmla="*/ 18 w 870"/>
                <a:gd name="T17" fmla="*/ 3 h 1686"/>
                <a:gd name="T18" fmla="*/ 19 w 870"/>
                <a:gd name="T19" fmla="*/ 3 h 1686"/>
                <a:gd name="T20" fmla="*/ 20 w 870"/>
                <a:gd name="T21" fmla="*/ 4 h 1686"/>
                <a:gd name="T22" fmla="*/ 22 w 870"/>
                <a:gd name="T23" fmla="*/ 4 h 1686"/>
                <a:gd name="T24" fmla="*/ 22 w 870"/>
                <a:gd name="T25" fmla="*/ 5 h 1686"/>
                <a:gd name="T26" fmla="*/ 22 w 870"/>
                <a:gd name="T27" fmla="*/ 5 h 1686"/>
                <a:gd name="T28" fmla="*/ 23 w 870"/>
                <a:gd name="T29" fmla="*/ 5 h 1686"/>
                <a:gd name="T30" fmla="*/ 23 w 870"/>
                <a:gd name="T31" fmla="*/ 10 h 1686"/>
                <a:gd name="T32" fmla="*/ 22 w 870"/>
                <a:gd name="T33" fmla="*/ 10 h 1686"/>
                <a:gd name="T34" fmla="*/ 22 w 870"/>
                <a:gd name="T35" fmla="*/ 11 h 1686"/>
                <a:gd name="T36" fmla="*/ 20 w 870"/>
                <a:gd name="T37" fmla="*/ 11 h 1686"/>
                <a:gd name="T38" fmla="*/ 19 w 870"/>
                <a:gd name="T39" fmla="*/ 12 h 1686"/>
                <a:gd name="T40" fmla="*/ 18 w 870"/>
                <a:gd name="T41" fmla="*/ 12 h 1686"/>
                <a:gd name="T42" fmla="*/ 18 w 870"/>
                <a:gd name="T43" fmla="*/ 15 h 1686"/>
                <a:gd name="T44" fmla="*/ 17 w 870"/>
                <a:gd name="T45" fmla="*/ 15 h 1686"/>
                <a:gd name="T46" fmla="*/ 17 w 870"/>
                <a:gd name="T47" fmla="*/ 15 h 1686"/>
                <a:gd name="T48" fmla="*/ 17 w 870"/>
                <a:gd name="T49" fmla="*/ 17 h 1686"/>
                <a:gd name="T50" fmla="*/ 16 w 870"/>
                <a:gd name="T51" fmla="*/ 17 h 1686"/>
                <a:gd name="T52" fmla="*/ 16 w 870"/>
                <a:gd name="T53" fmla="*/ 32 h 1686"/>
                <a:gd name="T54" fmla="*/ 13 w 870"/>
                <a:gd name="T55" fmla="*/ 34 h 1686"/>
                <a:gd name="T56" fmla="*/ 9 w 870"/>
                <a:gd name="T57" fmla="*/ 32 h 1686"/>
                <a:gd name="T58" fmla="*/ 10 w 870"/>
                <a:gd name="T59" fmla="*/ 31 h 1686"/>
                <a:gd name="T60" fmla="*/ 10 w 870"/>
                <a:gd name="T61" fmla="*/ 30 h 1686"/>
                <a:gd name="T62" fmla="*/ 9 w 870"/>
                <a:gd name="T63" fmla="*/ 29 h 1686"/>
                <a:gd name="T64" fmla="*/ 10 w 870"/>
                <a:gd name="T65" fmla="*/ 29 h 1686"/>
                <a:gd name="T66" fmla="*/ 10 w 870"/>
                <a:gd name="T67" fmla="*/ 28 h 1686"/>
                <a:gd name="T68" fmla="*/ 9 w 870"/>
                <a:gd name="T69" fmla="*/ 28 h 1686"/>
                <a:gd name="T70" fmla="*/ 8 w 870"/>
                <a:gd name="T71" fmla="*/ 26 h 1686"/>
                <a:gd name="T72" fmla="*/ 8 w 870"/>
                <a:gd name="T73" fmla="*/ 26 h 1686"/>
                <a:gd name="T74" fmla="*/ 10 w 870"/>
                <a:gd name="T75" fmla="*/ 25 h 1686"/>
                <a:gd name="T76" fmla="*/ 10 w 870"/>
                <a:gd name="T77" fmla="*/ 24 h 1686"/>
                <a:gd name="T78" fmla="*/ 9 w 870"/>
                <a:gd name="T79" fmla="*/ 23 h 1686"/>
                <a:gd name="T80" fmla="*/ 10 w 870"/>
                <a:gd name="T81" fmla="*/ 22 h 1686"/>
                <a:gd name="T82" fmla="*/ 10 w 870"/>
                <a:gd name="T83" fmla="*/ 21 h 1686"/>
                <a:gd name="T84" fmla="*/ 9 w 870"/>
                <a:gd name="T85" fmla="*/ 19 h 1686"/>
                <a:gd name="T86" fmla="*/ 8 w 870"/>
                <a:gd name="T87" fmla="*/ 17 h 1686"/>
                <a:gd name="T88" fmla="*/ 7 w 870"/>
                <a:gd name="T89" fmla="*/ 17 h 1686"/>
                <a:gd name="T90" fmla="*/ 7 w 870"/>
                <a:gd name="T91" fmla="*/ 15 h 1686"/>
                <a:gd name="T92" fmla="*/ 6 w 870"/>
                <a:gd name="T93" fmla="*/ 15 h 1686"/>
                <a:gd name="T94" fmla="*/ 6 w 870"/>
                <a:gd name="T95" fmla="*/ 12 h 1686"/>
                <a:gd name="T96" fmla="*/ 5 w 870"/>
                <a:gd name="T97" fmla="*/ 12 h 1686"/>
                <a:gd name="T98" fmla="*/ 4 w 870"/>
                <a:gd name="T99" fmla="*/ 11 h 1686"/>
                <a:gd name="T100" fmla="*/ 2 w 870"/>
                <a:gd name="T101" fmla="*/ 11 h 1686"/>
                <a:gd name="T102" fmla="*/ 2 w 870"/>
                <a:gd name="T103" fmla="*/ 10 h 1686"/>
                <a:gd name="T104" fmla="*/ 0 w 870"/>
                <a:gd name="T105" fmla="*/ 10 h 1686"/>
                <a:gd name="T106" fmla="*/ 0 w 870"/>
                <a:gd name="T107" fmla="*/ 5 h 1686"/>
                <a:gd name="T108" fmla="*/ 2 w 870"/>
                <a:gd name="T109" fmla="*/ 5 h 1686"/>
                <a:gd name="T110" fmla="*/ 2 w 870"/>
                <a:gd name="T111" fmla="*/ 4 h 1686"/>
                <a:gd name="T112" fmla="*/ 4 w 870"/>
                <a:gd name="T113" fmla="*/ 4 h 1686"/>
                <a:gd name="T114" fmla="*/ 4 w 870"/>
                <a:gd name="T115" fmla="*/ 4 h 1686"/>
                <a:gd name="T116" fmla="*/ 5 w 870"/>
                <a:gd name="T117" fmla="*/ 3 h 1686"/>
                <a:gd name="T118" fmla="*/ 6 w 870"/>
                <a:gd name="T119" fmla="*/ 3 h 1686"/>
                <a:gd name="T120" fmla="*/ 8 w 870"/>
                <a:gd name="T121" fmla="*/ 0 h 168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70"/>
                <a:gd name="T184" fmla="*/ 0 h 1686"/>
                <a:gd name="T185" fmla="*/ 870 w 870"/>
                <a:gd name="T186" fmla="*/ 1686 h 168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70" h="1686">
                  <a:moveTo>
                    <a:pt x="312" y="0"/>
                  </a:moveTo>
                  <a:lnTo>
                    <a:pt x="575" y="0"/>
                  </a:lnTo>
                  <a:lnTo>
                    <a:pt x="525" y="65"/>
                  </a:lnTo>
                  <a:lnTo>
                    <a:pt x="372" y="65"/>
                  </a:lnTo>
                  <a:lnTo>
                    <a:pt x="314" y="168"/>
                  </a:lnTo>
                  <a:lnTo>
                    <a:pt x="578" y="168"/>
                  </a:lnTo>
                  <a:lnTo>
                    <a:pt x="524" y="66"/>
                  </a:lnTo>
                  <a:lnTo>
                    <a:pt x="575" y="1"/>
                  </a:lnTo>
                  <a:lnTo>
                    <a:pt x="667" y="161"/>
                  </a:lnTo>
                  <a:lnTo>
                    <a:pt x="717" y="162"/>
                  </a:lnTo>
                  <a:lnTo>
                    <a:pt x="734" y="216"/>
                  </a:lnTo>
                  <a:lnTo>
                    <a:pt x="812" y="216"/>
                  </a:lnTo>
                  <a:lnTo>
                    <a:pt x="813" y="255"/>
                  </a:lnTo>
                  <a:lnTo>
                    <a:pt x="842" y="256"/>
                  </a:lnTo>
                  <a:lnTo>
                    <a:pt x="870" y="256"/>
                  </a:lnTo>
                  <a:lnTo>
                    <a:pt x="870" y="491"/>
                  </a:lnTo>
                  <a:lnTo>
                    <a:pt x="812" y="492"/>
                  </a:lnTo>
                  <a:lnTo>
                    <a:pt x="811" y="542"/>
                  </a:lnTo>
                  <a:lnTo>
                    <a:pt x="737" y="542"/>
                  </a:lnTo>
                  <a:lnTo>
                    <a:pt x="716" y="601"/>
                  </a:lnTo>
                  <a:lnTo>
                    <a:pt x="675" y="602"/>
                  </a:lnTo>
                  <a:lnTo>
                    <a:pt x="672" y="721"/>
                  </a:lnTo>
                  <a:lnTo>
                    <a:pt x="645" y="721"/>
                  </a:lnTo>
                  <a:lnTo>
                    <a:pt x="636" y="739"/>
                  </a:lnTo>
                  <a:lnTo>
                    <a:pt x="636" y="859"/>
                  </a:lnTo>
                  <a:lnTo>
                    <a:pt x="587" y="860"/>
                  </a:lnTo>
                  <a:lnTo>
                    <a:pt x="590" y="1578"/>
                  </a:lnTo>
                  <a:lnTo>
                    <a:pt x="474" y="1686"/>
                  </a:lnTo>
                  <a:lnTo>
                    <a:pt x="326" y="1561"/>
                  </a:lnTo>
                  <a:lnTo>
                    <a:pt x="379" y="1526"/>
                  </a:lnTo>
                  <a:lnTo>
                    <a:pt x="379" y="1485"/>
                  </a:lnTo>
                  <a:lnTo>
                    <a:pt x="326" y="1447"/>
                  </a:lnTo>
                  <a:lnTo>
                    <a:pt x="379" y="1415"/>
                  </a:lnTo>
                  <a:lnTo>
                    <a:pt x="371" y="1402"/>
                  </a:lnTo>
                  <a:lnTo>
                    <a:pt x="325" y="1372"/>
                  </a:lnTo>
                  <a:lnTo>
                    <a:pt x="317" y="1279"/>
                  </a:lnTo>
                  <a:lnTo>
                    <a:pt x="311" y="1270"/>
                  </a:lnTo>
                  <a:lnTo>
                    <a:pt x="380" y="1217"/>
                  </a:lnTo>
                  <a:lnTo>
                    <a:pt x="380" y="1170"/>
                  </a:lnTo>
                  <a:lnTo>
                    <a:pt x="325" y="1115"/>
                  </a:lnTo>
                  <a:lnTo>
                    <a:pt x="379" y="1067"/>
                  </a:lnTo>
                  <a:lnTo>
                    <a:pt x="379" y="1018"/>
                  </a:lnTo>
                  <a:lnTo>
                    <a:pt x="326" y="956"/>
                  </a:lnTo>
                  <a:lnTo>
                    <a:pt x="316" y="854"/>
                  </a:lnTo>
                  <a:lnTo>
                    <a:pt x="252" y="854"/>
                  </a:lnTo>
                  <a:lnTo>
                    <a:pt x="252" y="716"/>
                  </a:lnTo>
                  <a:lnTo>
                    <a:pt x="214" y="716"/>
                  </a:lnTo>
                  <a:lnTo>
                    <a:pt x="214" y="596"/>
                  </a:lnTo>
                  <a:lnTo>
                    <a:pt x="171" y="596"/>
                  </a:lnTo>
                  <a:lnTo>
                    <a:pt x="152" y="538"/>
                  </a:lnTo>
                  <a:lnTo>
                    <a:pt x="66" y="538"/>
                  </a:lnTo>
                  <a:lnTo>
                    <a:pt x="66" y="487"/>
                  </a:lnTo>
                  <a:lnTo>
                    <a:pt x="0" y="487"/>
                  </a:lnTo>
                  <a:lnTo>
                    <a:pt x="0" y="250"/>
                  </a:lnTo>
                  <a:lnTo>
                    <a:pt x="65" y="250"/>
                  </a:lnTo>
                  <a:lnTo>
                    <a:pt x="65" y="215"/>
                  </a:lnTo>
                  <a:lnTo>
                    <a:pt x="138" y="215"/>
                  </a:lnTo>
                  <a:lnTo>
                    <a:pt x="155" y="200"/>
                  </a:lnTo>
                  <a:lnTo>
                    <a:pt x="172" y="162"/>
                  </a:lnTo>
                  <a:lnTo>
                    <a:pt x="214" y="162"/>
                  </a:lnTo>
                  <a:lnTo>
                    <a:pt x="312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6503755" y="4663207"/>
              <a:ext cx="225425" cy="381000"/>
            </a:xfrm>
            <a:custGeom>
              <a:avLst/>
              <a:gdLst>
                <a:gd name="T0" fmla="*/ 8 w 871"/>
                <a:gd name="T1" fmla="*/ 0 h 1687"/>
                <a:gd name="T2" fmla="*/ 15 w 871"/>
                <a:gd name="T3" fmla="*/ 0 h 1687"/>
                <a:gd name="T4" fmla="*/ 14 w 871"/>
                <a:gd name="T5" fmla="*/ 1 h 1687"/>
                <a:gd name="T6" fmla="*/ 10 w 871"/>
                <a:gd name="T7" fmla="*/ 1 h 1687"/>
                <a:gd name="T8" fmla="*/ 8 w 871"/>
                <a:gd name="T9" fmla="*/ 3 h 1687"/>
                <a:gd name="T10" fmla="*/ 15 w 871"/>
                <a:gd name="T11" fmla="*/ 3 h 1687"/>
                <a:gd name="T12" fmla="*/ 14 w 871"/>
                <a:gd name="T13" fmla="*/ 1 h 1687"/>
                <a:gd name="T14" fmla="*/ 15 w 871"/>
                <a:gd name="T15" fmla="*/ 0 h 1687"/>
                <a:gd name="T16" fmla="*/ 18 w 871"/>
                <a:gd name="T17" fmla="*/ 3 h 1687"/>
                <a:gd name="T18" fmla="*/ 19 w 871"/>
                <a:gd name="T19" fmla="*/ 3 h 1687"/>
                <a:gd name="T20" fmla="*/ 20 w 871"/>
                <a:gd name="T21" fmla="*/ 4 h 1687"/>
                <a:gd name="T22" fmla="*/ 22 w 871"/>
                <a:gd name="T23" fmla="*/ 4 h 1687"/>
                <a:gd name="T24" fmla="*/ 22 w 871"/>
                <a:gd name="T25" fmla="*/ 5 h 1687"/>
                <a:gd name="T26" fmla="*/ 22 w 871"/>
                <a:gd name="T27" fmla="*/ 5 h 1687"/>
                <a:gd name="T28" fmla="*/ 23 w 871"/>
                <a:gd name="T29" fmla="*/ 5 h 1687"/>
                <a:gd name="T30" fmla="*/ 23 w 871"/>
                <a:gd name="T31" fmla="*/ 10 h 1687"/>
                <a:gd name="T32" fmla="*/ 22 w 871"/>
                <a:gd name="T33" fmla="*/ 10 h 1687"/>
                <a:gd name="T34" fmla="*/ 22 w 871"/>
                <a:gd name="T35" fmla="*/ 11 h 1687"/>
                <a:gd name="T36" fmla="*/ 20 w 871"/>
                <a:gd name="T37" fmla="*/ 11 h 1687"/>
                <a:gd name="T38" fmla="*/ 19 w 871"/>
                <a:gd name="T39" fmla="*/ 12 h 1687"/>
                <a:gd name="T40" fmla="*/ 18 w 871"/>
                <a:gd name="T41" fmla="*/ 12 h 1687"/>
                <a:gd name="T42" fmla="*/ 18 w 871"/>
                <a:gd name="T43" fmla="*/ 15 h 1687"/>
                <a:gd name="T44" fmla="*/ 17 w 871"/>
                <a:gd name="T45" fmla="*/ 15 h 1687"/>
                <a:gd name="T46" fmla="*/ 17 w 871"/>
                <a:gd name="T47" fmla="*/ 15 h 1687"/>
                <a:gd name="T48" fmla="*/ 17 w 871"/>
                <a:gd name="T49" fmla="*/ 17 h 1687"/>
                <a:gd name="T50" fmla="*/ 16 w 871"/>
                <a:gd name="T51" fmla="*/ 17 h 1687"/>
                <a:gd name="T52" fmla="*/ 16 w 871"/>
                <a:gd name="T53" fmla="*/ 32 h 1687"/>
                <a:gd name="T54" fmla="*/ 13 w 871"/>
                <a:gd name="T55" fmla="*/ 34 h 1687"/>
                <a:gd name="T56" fmla="*/ 9 w 871"/>
                <a:gd name="T57" fmla="*/ 32 h 1687"/>
                <a:gd name="T58" fmla="*/ 10 w 871"/>
                <a:gd name="T59" fmla="*/ 31 h 1687"/>
                <a:gd name="T60" fmla="*/ 10 w 871"/>
                <a:gd name="T61" fmla="*/ 30 h 1687"/>
                <a:gd name="T62" fmla="*/ 9 w 871"/>
                <a:gd name="T63" fmla="*/ 29 h 1687"/>
                <a:gd name="T64" fmla="*/ 10 w 871"/>
                <a:gd name="T65" fmla="*/ 29 h 1687"/>
                <a:gd name="T66" fmla="*/ 10 w 871"/>
                <a:gd name="T67" fmla="*/ 28 h 1687"/>
                <a:gd name="T68" fmla="*/ 9 w 871"/>
                <a:gd name="T69" fmla="*/ 28 h 1687"/>
                <a:gd name="T70" fmla="*/ 8 w 871"/>
                <a:gd name="T71" fmla="*/ 26 h 1687"/>
                <a:gd name="T72" fmla="*/ 8 w 871"/>
                <a:gd name="T73" fmla="*/ 26 h 1687"/>
                <a:gd name="T74" fmla="*/ 10 w 871"/>
                <a:gd name="T75" fmla="*/ 25 h 1687"/>
                <a:gd name="T76" fmla="*/ 10 w 871"/>
                <a:gd name="T77" fmla="*/ 24 h 1687"/>
                <a:gd name="T78" fmla="*/ 9 w 871"/>
                <a:gd name="T79" fmla="*/ 23 h 1687"/>
                <a:gd name="T80" fmla="*/ 10 w 871"/>
                <a:gd name="T81" fmla="*/ 22 h 1687"/>
                <a:gd name="T82" fmla="*/ 10 w 871"/>
                <a:gd name="T83" fmla="*/ 21 h 1687"/>
                <a:gd name="T84" fmla="*/ 9 w 871"/>
                <a:gd name="T85" fmla="*/ 19 h 1687"/>
                <a:gd name="T86" fmla="*/ 8 w 871"/>
                <a:gd name="T87" fmla="*/ 17 h 1687"/>
                <a:gd name="T88" fmla="*/ 7 w 871"/>
                <a:gd name="T89" fmla="*/ 17 h 1687"/>
                <a:gd name="T90" fmla="*/ 7 w 871"/>
                <a:gd name="T91" fmla="*/ 15 h 1687"/>
                <a:gd name="T92" fmla="*/ 6 w 871"/>
                <a:gd name="T93" fmla="*/ 15 h 1687"/>
                <a:gd name="T94" fmla="*/ 6 w 871"/>
                <a:gd name="T95" fmla="*/ 12 h 1687"/>
                <a:gd name="T96" fmla="*/ 5 w 871"/>
                <a:gd name="T97" fmla="*/ 12 h 1687"/>
                <a:gd name="T98" fmla="*/ 4 w 871"/>
                <a:gd name="T99" fmla="*/ 11 h 1687"/>
                <a:gd name="T100" fmla="*/ 2 w 871"/>
                <a:gd name="T101" fmla="*/ 11 h 1687"/>
                <a:gd name="T102" fmla="*/ 2 w 871"/>
                <a:gd name="T103" fmla="*/ 10 h 1687"/>
                <a:gd name="T104" fmla="*/ 0 w 871"/>
                <a:gd name="T105" fmla="*/ 10 h 1687"/>
                <a:gd name="T106" fmla="*/ 0 w 871"/>
                <a:gd name="T107" fmla="*/ 5 h 1687"/>
                <a:gd name="T108" fmla="*/ 2 w 871"/>
                <a:gd name="T109" fmla="*/ 5 h 1687"/>
                <a:gd name="T110" fmla="*/ 2 w 871"/>
                <a:gd name="T111" fmla="*/ 4 h 1687"/>
                <a:gd name="T112" fmla="*/ 4 w 871"/>
                <a:gd name="T113" fmla="*/ 4 h 1687"/>
                <a:gd name="T114" fmla="*/ 4 w 871"/>
                <a:gd name="T115" fmla="*/ 4 h 1687"/>
                <a:gd name="T116" fmla="*/ 5 w 871"/>
                <a:gd name="T117" fmla="*/ 3 h 1687"/>
                <a:gd name="T118" fmla="*/ 6 w 871"/>
                <a:gd name="T119" fmla="*/ 3 h 1687"/>
                <a:gd name="T120" fmla="*/ 8 w 871"/>
                <a:gd name="T121" fmla="*/ 0 h 168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871"/>
                <a:gd name="T184" fmla="*/ 0 h 1687"/>
                <a:gd name="T185" fmla="*/ 871 w 871"/>
                <a:gd name="T186" fmla="*/ 1687 h 168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871" h="1687">
                  <a:moveTo>
                    <a:pt x="312" y="0"/>
                  </a:moveTo>
                  <a:lnTo>
                    <a:pt x="575" y="0"/>
                  </a:lnTo>
                  <a:lnTo>
                    <a:pt x="525" y="65"/>
                  </a:lnTo>
                  <a:lnTo>
                    <a:pt x="372" y="65"/>
                  </a:lnTo>
                  <a:lnTo>
                    <a:pt x="314" y="168"/>
                  </a:lnTo>
                  <a:lnTo>
                    <a:pt x="578" y="168"/>
                  </a:lnTo>
                  <a:lnTo>
                    <a:pt x="524" y="66"/>
                  </a:lnTo>
                  <a:lnTo>
                    <a:pt x="575" y="1"/>
                  </a:lnTo>
                  <a:lnTo>
                    <a:pt x="668" y="161"/>
                  </a:lnTo>
                  <a:lnTo>
                    <a:pt x="717" y="162"/>
                  </a:lnTo>
                  <a:lnTo>
                    <a:pt x="734" y="216"/>
                  </a:lnTo>
                  <a:lnTo>
                    <a:pt x="812" y="216"/>
                  </a:lnTo>
                  <a:lnTo>
                    <a:pt x="813" y="255"/>
                  </a:lnTo>
                  <a:lnTo>
                    <a:pt x="843" y="256"/>
                  </a:lnTo>
                  <a:lnTo>
                    <a:pt x="871" y="256"/>
                  </a:lnTo>
                  <a:lnTo>
                    <a:pt x="871" y="492"/>
                  </a:lnTo>
                  <a:lnTo>
                    <a:pt x="812" y="493"/>
                  </a:lnTo>
                  <a:lnTo>
                    <a:pt x="811" y="542"/>
                  </a:lnTo>
                  <a:lnTo>
                    <a:pt x="737" y="542"/>
                  </a:lnTo>
                  <a:lnTo>
                    <a:pt x="716" y="601"/>
                  </a:lnTo>
                  <a:lnTo>
                    <a:pt x="675" y="602"/>
                  </a:lnTo>
                  <a:lnTo>
                    <a:pt x="672" y="721"/>
                  </a:lnTo>
                  <a:lnTo>
                    <a:pt x="645" y="721"/>
                  </a:lnTo>
                  <a:lnTo>
                    <a:pt x="638" y="731"/>
                  </a:lnTo>
                  <a:lnTo>
                    <a:pt x="638" y="860"/>
                  </a:lnTo>
                  <a:lnTo>
                    <a:pt x="587" y="860"/>
                  </a:lnTo>
                  <a:lnTo>
                    <a:pt x="590" y="1578"/>
                  </a:lnTo>
                  <a:lnTo>
                    <a:pt x="475" y="1687"/>
                  </a:lnTo>
                  <a:lnTo>
                    <a:pt x="327" y="1562"/>
                  </a:lnTo>
                  <a:lnTo>
                    <a:pt x="379" y="1526"/>
                  </a:lnTo>
                  <a:lnTo>
                    <a:pt x="379" y="1485"/>
                  </a:lnTo>
                  <a:lnTo>
                    <a:pt x="327" y="1447"/>
                  </a:lnTo>
                  <a:lnTo>
                    <a:pt x="379" y="1415"/>
                  </a:lnTo>
                  <a:lnTo>
                    <a:pt x="371" y="1402"/>
                  </a:lnTo>
                  <a:lnTo>
                    <a:pt x="326" y="1372"/>
                  </a:lnTo>
                  <a:lnTo>
                    <a:pt x="318" y="1279"/>
                  </a:lnTo>
                  <a:lnTo>
                    <a:pt x="311" y="1271"/>
                  </a:lnTo>
                  <a:lnTo>
                    <a:pt x="380" y="1217"/>
                  </a:lnTo>
                  <a:lnTo>
                    <a:pt x="380" y="1170"/>
                  </a:lnTo>
                  <a:lnTo>
                    <a:pt x="326" y="1116"/>
                  </a:lnTo>
                  <a:lnTo>
                    <a:pt x="379" y="1067"/>
                  </a:lnTo>
                  <a:lnTo>
                    <a:pt x="379" y="1018"/>
                  </a:lnTo>
                  <a:lnTo>
                    <a:pt x="327" y="956"/>
                  </a:lnTo>
                  <a:lnTo>
                    <a:pt x="317" y="854"/>
                  </a:lnTo>
                  <a:lnTo>
                    <a:pt x="253" y="854"/>
                  </a:lnTo>
                  <a:lnTo>
                    <a:pt x="253" y="716"/>
                  </a:lnTo>
                  <a:lnTo>
                    <a:pt x="215" y="716"/>
                  </a:lnTo>
                  <a:lnTo>
                    <a:pt x="215" y="596"/>
                  </a:lnTo>
                  <a:lnTo>
                    <a:pt x="172" y="596"/>
                  </a:lnTo>
                  <a:lnTo>
                    <a:pt x="152" y="538"/>
                  </a:lnTo>
                  <a:lnTo>
                    <a:pt x="66" y="538"/>
                  </a:lnTo>
                  <a:lnTo>
                    <a:pt x="66" y="488"/>
                  </a:lnTo>
                  <a:lnTo>
                    <a:pt x="0" y="488"/>
                  </a:lnTo>
                  <a:lnTo>
                    <a:pt x="0" y="250"/>
                  </a:lnTo>
                  <a:lnTo>
                    <a:pt x="65" y="250"/>
                  </a:lnTo>
                  <a:lnTo>
                    <a:pt x="65" y="215"/>
                  </a:lnTo>
                  <a:lnTo>
                    <a:pt x="138" y="215"/>
                  </a:lnTo>
                  <a:lnTo>
                    <a:pt x="155" y="200"/>
                  </a:lnTo>
                  <a:lnTo>
                    <a:pt x="173" y="162"/>
                  </a:lnTo>
                  <a:lnTo>
                    <a:pt x="215" y="162"/>
                  </a:lnTo>
                  <a:lnTo>
                    <a:pt x="312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2" name="Group 43"/>
            <p:cNvGrpSpPr>
              <a:grpSpLocks/>
            </p:cNvGrpSpPr>
            <p:nvPr/>
          </p:nvGrpSpPr>
          <p:grpSpPr bwMode="auto">
            <a:xfrm>
              <a:off x="6533918" y="4721945"/>
              <a:ext cx="173038" cy="46038"/>
              <a:chOff x="556" y="3272"/>
              <a:chExt cx="60" cy="18"/>
            </a:xfrm>
          </p:grpSpPr>
          <p:sp>
            <p:nvSpPr>
              <p:cNvPr id="83" name="Freeform 44"/>
              <p:cNvSpPr>
                <a:spLocks/>
              </p:cNvSpPr>
              <p:nvPr/>
            </p:nvSpPr>
            <p:spPr bwMode="auto">
              <a:xfrm>
                <a:off x="556" y="3272"/>
                <a:ext cx="56" cy="18"/>
              </a:xfrm>
              <a:custGeom>
                <a:avLst/>
                <a:gdLst>
                  <a:gd name="T0" fmla="*/ 0 w 615"/>
                  <a:gd name="T1" fmla="*/ 1 h 193"/>
                  <a:gd name="T2" fmla="*/ 0 w 615"/>
                  <a:gd name="T3" fmla="*/ 0 h 193"/>
                  <a:gd name="T4" fmla="*/ 5 w 615"/>
                  <a:gd name="T5" fmla="*/ 0 h 193"/>
                  <a:gd name="T6" fmla="*/ 5 w 615"/>
                  <a:gd name="T7" fmla="*/ 0 h 193"/>
                  <a:gd name="T8" fmla="*/ 0 w 615"/>
                  <a:gd name="T9" fmla="*/ 0 h 193"/>
                  <a:gd name="T10" fmla="*/ 0 w 615"/>
                  <a:gd name="T11" fmla="*/ 1 h 193"/>
                  <a:gd name="T12" fmla="*/ 0 w 615"/>
                  <a:gd name="T13" fmla="*/ 2 h 193"/>
                  <a:gd name="T14" fmla="*/ 0 w 615"/>
                  <a:gd name="T15" fmla="*/ 2 h 193"/>
                  <a:gd name="T16" fmla="*/ 0 w 615"/>
                  <a:gd name="T17" fmla="*/ 1 h 19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15"/>
                  <a:gd name="T28" fmla="*/ 0 h 193"/>
                  <a:gd name="T29" fmla="*/ 615 w 615"/>
                  <a:gd name="T30" fmla="*/ 193 h 19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15" h="193">
                    <a:moveTo>
                      <a:pt x="0" y="100"/>
                    </a:moveTo>
                    <a:lnTo>
                      <a:pt x="54" y="0"/>
                    </a:lnTo>
                    <a:lnTo>
                      <a:pt x="615" y="0"/>
                    </a:lnTo>
                    <a:lnTo>
                      <a:pt x="610" y="7"/>
                    </a:lnTo>
                    <a:lnTo>
                      <a:pt x="60" y="7"/>
                    </a:lnTo>
                    <a:lnTo>
                      <a:pt x="10" y="100"/>
                    </a:lnTo>
                    <a:lnTo>
                      <a:pt x="59" y="187"/>
                    </a:lnTo>
                    <a:lnTo>
                      <a:pt x="50" y="193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Freeform 45"/>
              <p:cNvSpPr>
                <a:spLocks/>
              </p:cNvSpPr>
              <p:nvPr/>
            </p:nvSpPr>
            <p:spPr bwMode="auto">
              <a:xfrm>
                <a:off x="560" y="3272"/>
                <a:ext cx="56" cy="18"/>
              </a:xfrm>
              <a:custGeom>
                <a:avLst/>
                <a:gdLst>
                  <a:gd name="T0" fmla="*/ 5 w 615"/>
                  <a:gd name="T1" fmla="*/ 1 h 193"/>
                  <a:gd name="T2" fmla="*/ 5 w 615"/>
                  <a:gd name="T3" fmla="*/ 2 h 193"/>
                  <a:gd name="T4" fmla="*/ 0 w 615"/>
                  <a:gd name="T5" fmla="*/ 2 h 193"/>
                  <a:gd name="T6" fmla="*/ 0 w 615"/>
                  <a:gd name="T7" fmla="*/ 2 h 193"/>
                  <a:gd name="T8" fmla="*/ 5 w 615"/>
                  <a:gd name="T9" fmla="*/ 2 h 193"/>
                  <a:gd name="T10" fmla="*/ 5 w 615"/>
                  <a:gd name="T11" fmla="*/ 1 h 193"/>
                  <a:gd name="T12" fmla="*/ 5 w 615"/>
                  <a:gd name="T13" fmla="*/ 0 h 193"/>
                  <a:gd name="T14" fmla="*/ 5 w 615"/>
                  <a:gd name="T15" fmla="*/ 0 h 193"/>
                  <a:gd name="T16" fmla="*/ 5 w 615"/>
                  <a:gd name="T17" fmla="*/ 1 h 19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15"/>
                  <a:gd name="T28" fmla="*/ 0 h 193"/>
                  <a:gd name="T29" fmla="*/ 615 w 615"/>
                  <a:gd name="T30" fmla="*/ 193 h 19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15" h="193">
                    <a:moveTo>
                      <a:pt x="615" y="92"/>
                    </a:moveTo>
                    <a:lnTo>
                      <a:pt x="561" y="193"/>
                    </a:lnTo>
                    <a:lnTo>
                      <a:pt x="0" y="193"/>
                    </a:lnTo>
                    <a:lnTo>
                      <a:pt x="5" y="186"/>
                    </a:lnTo>
                    <a:lnTo>
                      <a:pt x="555" y="186"/>
                    </a:lnTo>
                    <a:lnTo>
                      <a:pt x="605" y="92"/>
                    </a:lnTo>
                    <a:lnTo>
                      <a:pt x="556" y="6"/>
                    </a:lnTo>
                    <a:lnTo>
                      <a:pt x="565" y="0"/>
                    </a:lnTo>
                    <a:lnTo>
                      <a:pt x="615" y="9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" name="Rectangle 46"/>
            <p:cNvSpPr>
              <a:spLocks noChangeArrowheads="1"/>
            </p:cNvSpPr>
            <p:nvPr/>
          </p:nvSpPr>
          <p:spPr bwMode="auto">
            <a:xfrm>
              <a:off x="6519630" y="4717182"/>
              <a:ext cx="192088" cy="317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47"/>
            <p:cNvSpPr>
              <a:spLocks noChangeArrowheads="1"/>
            </p:cNvSpPr>
            <p:nvPr/>
          </p:nvSpPr>
          <p:spPr bwMode="auto">
            <a:xfrm>
              <a:off x="6540268" y="4707657"/>
              <a:ext cx="149225" cy="1588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5" name="Group 48"/>
            <p:cNvGrpSpPr>
              <a:grpSpLocks/>
            </p:cNvGrpSpPr>
            <p:nvPr/>
          </p:nvGrpSpPr>
          <p:grpSpPr bwMode="auto">
            <a:xfrm>
              <a:off x="6519630" y="4772745"/>
              <a:ext cx="192088" cy="271463"/>
              <a:chOff x="551" y="3292"/>
              <a:chExt cx="67" cy="109"/>
            </a:xfrm>
          </p:grpSpPr>
          <p:sp>
            <p:nvSpPr>
              <p:cNvPr id="75" name="Freeform 49"/>
              <p:cNvSpPr>
                <a:spLocks/>
              </p:cNvSpPr>
              <p:nvPr/>
            </p:nvSpPr>
            <p:spPr bwMode="auto">
              <a:xfrm>
                <a:off x="582" y="3313"/>
                <a:ext cx="1" cy="84"/>
              </a:xfrm>
              <a:custGeom>
                <a:avLst/>
                <a:gdLst>
                  <a:gd name="T0" fmla="*/ 0 w 19"/>
                  <a:gd name="T1" fmla="*/ 0 h 922"/>
                  <a:gd name="T2" fmla="*/ 0 w 19"/>
                  <a:gd name="T3" fmla="*/ 8 h 922"/>
                  <a:gd name="T4" fmla="*/ 0 w 19"/>
                  <a:gd name="T5" fmla="*/ 8 h 922"/>
                  <a:gd name="T6" fmla="*/ 0 w 19"/>
                  <a:gd name="T7" fmla="*/ 0 h 922"/>
                  <a:gd name="T8" fmla="*/ 0 w 19"/>
                  <a:gd name="T9" fmla="*/ 0 h 9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"/>
                  <a:gd name="T16" fmla="*/ 0 h 922"/>
                  <a:gd name="T17" fmla="*/ 19 w 19"/>
                  <a:gd name="T18" fmla="*/ 922 h 9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" h="922">
                    <a:moveTo>
                      <a:pt x="19" y="0"/>
                    </a:moveTo>
                    <a:lnTo>
                      <a:pt x="18" y="922"/>
                    </a:lnTo>
                    <a:lnTo>
                      <a:pt x="2" y="907"/>
                    </a:lnTo>
                    <a:lnTo>
                      <a:pt x="0" y="28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Freeform 50"/>
              <p:cNvSpPr>
                <a:spLocks/>
              </p:cNvSpPr>
              <p:nvPr/>
            </p:nvSpPr>
            <p:spPr bwMode="auto">
              <a:xfrm>
                <a:off x="591" y="3315"/>
                <a:ext cx="2" cy="82"/>
              </a:xfrm>
              <a:custGeom>
                <a:avLst/>
                <a:gdLst>
                  <a:gd name="T0" fmla="*/ 0 w 17"/>
                  <a:gd name="T1" fmla="*/ 0 h 900"/>
                  <a:gd name="T2" fmla="*/ 0 w 17"/>
                  <a:gd name="T3" fmla="*/ 7 h 900"/>
                  <a:gd name="T4" fmla="*/ 0 w 17"/>
                  <a:gd name="T5" fmla="*/ 7 h 900"/>
                  <a:gd name="T6" fmla="*/ 0 w 17"/>
                  <a:gd name="T7" fmla="*/ 1 h 900"/>
                  <a:gd name="T8" fmla="*/ 0 w 17"/>
                  <a:gd name="T9" fmla="*/ 0 h 9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"/>
                  <a:gd name="T16" fmla="*/ 0 h 900"/>
                  <a:gd name="T17" fmla="*/ 17 w 17"/>
                  <a:gd name="T18" fmla="*/ 900 h 90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" h="900">
                    <a:moveTo>
                      <a:pt x="14" y="0"/>
                    </a:moveTo>
                    <a:lnTo>
                      <a:pt x="17" y="884"/>
                    </a:lnTo>
                    <a:lnTo>
                      <a:pt x="2" y="900"/>
                    </a:lnTo>
                    <a:lnTo>
                      <a:pt x="0" y="73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7" name="Group 51"/>
              <p:cNvGrpSpPr>
                <a:grpSpLocks/>
              </p:cNvGrpSpPr>
              <p:nvPr/>
            </p:nvGrpSpPr>
            <p:grpSpPr bwMode="auto">
              <a:xfrm>
                <a:off x="551" y="3292"/>
                <a:ext cx="67" cy="109"/>
                <a:chOff x="551" y="3292"/>
                <a:chExt cx="67" cy="109"/>
              </a:xfrm>
            </p:grpSpPr>
            <p:sp>
              <p:nvSpPr>
                <p:cNvPr id="78" name="Rectangle 52"/>
                <p:cNvSpPr>
                  <a:spLocks noChangeArrowheads="1"/>
                </p:cNvSpPr>
                <p:nvPr/>
              </p:nvSpPr>
              <p:spPr bwMode="auto">
                <a:xfrm>
                  <a:off x="551" y="3292"/>
                  <a:ext cx="67" cy="2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9" name="Rectangle 53"/>
                <p:cNvSpPr>
                  <a:spLocks noChangeArrowheads="1"/>
                </p:cNvSpPr>
                <p:nvPr/>
              </p:nvSpPr>
              <p:spPr bwMode="auto">
                <a:xfrm>
                  <a:off x="565" y="3302"/>
                  <a:ext cx="41" cy="2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0" name="Freeform 54"/>
                <p:cNvSpPr>
                  <a:spLocks/>
                </p:cNvSpPr>
                <p:nvPr/>
              </p:nvSpPr>
              <p:spPr bwMode="auto">
                <a:xfrm>
                  <a:off x="587" y="3316"/>
                  <a:ext cx="6" cy="85"/>
                </a:xfrm>
                <a:custGeom>
                  <a:avLst/>
                  <a:gdLst>
                    <a:gd name="T0" fmla="*/ 1 w 56"/>
                    <a:gd name="T1" fmla="*/ 0 h 936"/>
                    <a:gd name="T2" fmla="*/ 1 w 56"/>
                    <a:gd name="T3" fmla="*/ 1 h 936"/>
                    <a:gd name="T4" fmla="*/ 0 w 56"/>
                    <a:gd name="T5" fmla="*/ 1 h 936"/>
                    <a:gd name="T6" fmla="*/ 0 w 56"/>
                    <a:gd name="T7" fmla="*/ 8 h 936"/>
                    <a:gd name="T8" fmla="*/ 0 w 56"/>
                    <a:gd name="T9" fmla="*/ 8 h 936"/>
                    <a:gd name="T10" fmla="*/ 0 w 56"/>
                    <a:gd name="T11" fmla="*/ 1 h 936"/>
                    <a:gd name="T12" fmla="*/ 1 w 56"/>
                    <a:gd name="T13" fmla="*/ 0 h 9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6"/>
                    <a:gd name="T22" fmla="*/ 0 h 936"/>
                    <a:gd name="T23" fmla="*/ 56 w 56"/>
                    <a:gd name="T24" fmla="*/ 936 h 9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6" h="936">
                      <a:moveTo>
                        <a:pt x="56" y="0"/>
                      </a:moveTo>
                      <a:lnTo>
                        <a:pt x="43" y="61"/>
                      </a:lnTo>
                      <a:lnTo>
                        <a:pt x="21" y="114"/>
                      </a:lnTo>
                      <a:lnTo>
                        <a:pt x="21" y="919"/>
                      </a:lnTo>
                      <a:lnTo>
                        <a:pt x="4" y="936"/>
                      </a:lnTo>
                      <a:lnTo>
                        <a:pt x="0" y="99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1" name="Freeform 55"/>
                <p:cNvSpPr>
                  <a:spLocks/>
                </p:cNvSpPr>
                <p:nvPr/>
              </p:nvSpPr>
              <p:spPr bwMode="auto">
                <a:xfrm>
                  <a:off x="568" y="3313"/>
                  <a:ext cx="36" cy="12"/>
                </a:xfrm>
                <a:custGeom>
                  <a:avLst/>
                  <a:gdLst>
                    <a:gd name="T0" fmla="*/ 1 w 396"/>
                    <a:gd name="T1" fmla="*/ 1 h 141"/>
                    <a:gd name="T2" fmla="*/ 0 w 396"/>
                    <a:gd name="T3" fmla="*/ 1 h 141"/>
                    <a:gd name="T4" fmla="*/ 0 w 396"/>
                    <a:gd name="T5" fmla="*/ 0 h 141"/>
                    <a:gd name="T6" fmla="*/ 0 w 396"/>
                    <a:gd name="T7" fmla="*/ 0 h 141"/>
                    <a:gd name="T8" fmla="*/ 0 w 396"/>
                    <a:gd name="T9" fmla="*/ 0 h 141"/>
                    <a:gd name="T10" fmla="*/ 3 w 396"/>
                    <a:gd name="T11" fmla="*/ 0 h 141"/>
                    <a:gd name="T12" fmla="*/ 3 w 396"/>
                    <a:gd name="T13" fmla="*/ 0 h 141"/>
                    <a:gd name="T14" fmla="*/ 1 w 396"/>
                    <a:gd name="T15" fmla="*/ 0 h 141"/>
                    <a:gd name="T16" fmla="*/ 1 w 396"/>
                    <a:gd name="T17" fmla="*/ 0 h 141"/>
                    <a:gd name="T18" fmla="*/ 1 w 396"/>
                    <a:gd name="T19" fmla="*/ 0 h 141"/>
                    <a:gd name="T20" fmla="*/ 1 w 396"/>
                    <a:gd name="T21" fmla="*/ 1 h 141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396"/>
                    <a:gd name="T34" fmla="*/ 0 h 141"/>
                    <a:gd name="T35" fmla="*/ 396 w 396"/>
                    <a:gd name="T36" fmla="*/ 141 h 141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396" h="141">
                      <a:moveTo>
                        <a:pt x="67" y="141"/>
                      </a:moveTo>
                      <a:lnTo>
                        <a:pt x="40" y="109"/>
                      </a:lnTo>
                      <a:lnTo>
                        <a:pt x="40" y="16"/>
                      </a:lnTo>
                      <a:lnTo>
                        <a:pt x="0" y="16"/>
                      </a:lnTo>
                      <a:lnTo>
                        <a:pt x="0" y="0"/>
                      </a:lnTo>
                      <a:lnTo>
                        <a:pt x="396" y="0"/>
                      </a:lnTo>
                      <a:lnTo>
                        <a:pt x="386" y="16"/>
                      </a:lnTo>
                      <a:lnTo>
                        <a:pt x="172" y="16"/>
                      </a:lnTo>
                      <a:lnTo>
                        <a:pt x="154" y="43"/>
                      </a:lnTo>
                      <a:lnTo>
                        <a:pt x="75" y="43"/>
                      </a:lnTo>
                      <a:lnTo>
                        <a:pt x="67" y="141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2" name="Freeform 56"/>
                <p:cNvSpPr>
                  <a:spLocks/>
                </p:cNvSpPr>
                <p:nvPr/>
              </p:nvSpPr>
              <p:spPr bwMode="auto">
                <a:xfrm>
                  <a:off x="559" y="3296"/>
                  <a:ext cx="53" cy="2"/>
                </a:xfrm>
                <a:custGeom>
                  <a:avLst/>
                  <a:gdLst>
                    <a:gd name="T0" fmla="*/ 0 w 586"/>
                    <a:gd name="T1" fmla="*/ 0 h 19"/>
                    <a:gd name="T2" fmla="*/ 5 w 586"/>
                    <a:gd name="T3" fmla="*/ 0 h 19"/>
                    <a:gd name="T4" fmla="*/ 5 w 586"/>
                    <a:gd name="T5" fmla="*/ 0 h 19"/>
                    <a:gd name="T6" fmla="*/ 0 w 586"/>
                    <a:gd name="T7" fmla="*/ 0 h 19"/>
                    <a:gd name="T8" fmla="*/ 0 w 586"/>
                    <a:gd name="T9" fmla="*/ 0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86"/>
                    <a:gd name="T16" fmla="*/ 0 h 19"/>
                    <a:gd name="T17" fmla="*/ 586 w 586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86" h="19">
                      <a:moveTo>
                        <a:pt x="0" y="1"/>
                      </a:moveTo>
                      <a:lnTo>
                        <a:pt x="586" y="0"/>
                      </a:lnTo>
                      <a:lnTo>
                        <a:pt x="580" y="18"/>
                      </a:lnTo>
                      <a:lnTo>
                        <a:pt x="5" y="19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FFCC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pic>
        <p:nvPicPr>
          <p:cNvPr id="85" name="Picture 84" descr="accesspoint.wm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71878" y="2492896"/>
            <a:ext cx="615733" cy="481878"/>
          </a:xfrm>
          <a:prstGeom prst="rect">
            <a:avLst/>
          </a:prstGeom>
        </p:spPr>
      </p:pic>
      <p:sp>
        <p:nvSpPr>
          <p:cNvPr id="87" name="Cloud 86"/>
          <p:cNvSpPr/>
          <p:nvPr/>
        </p:nvSpPr>
        <p:spPr bwMode="auto">
          <a:xfrm>
            <a:off x="7164288" y="2132856"/>
            <a:ext cx="1584176" cy="93610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1" compatLnSpc="1">
            <a:prstTxWarp prst="textNoShape">
              <a:avLst/>
            </a:prstTxWarp>
            <a:norm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Internet</a:t>
            </a: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447748" y="4264438"/>
            <a:ext cx="904414" cy="24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1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Master-Key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AutoShape 75"/>
          <p:cNvSpPr>
            <a:spLocks noChangeArrowheads="1"/>
          </p:cNvSpPr>
          <p:nvPr/>
        </p:nvSpPr>
        <p:spPr bwMode="auto">
          <a:xfrm>
            <a:off x="899592" y="4365104"/>
            <a:ext cx="2952750" cy="288032"/>
          </a:xfrm>
          <a:prstGeom prst="leftRightArrow">
            <a:avLst>
              <a:gd name="adj1" fmla="val 64639"/>
              <a:gd name="adj2" fmla="val 41579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10000"/>
              </a:spcBef>
            </a:pPr>
            <a:r>
              <a:rPr lang="en-US" sz="14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Key Management &amp; Data Encryption</a:t>
            </a:r>
            <a:endParaRPr lang="en-US" sz="14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1" name="AutoShape 75"/>
          <p:cNvSpPr>
            <a:spLocks noChangeArrowheads="1"/>
          </p:cNvSpPr>
          <p:nvPr/>
        </p:nvSpPr>
        <p:spPr bwMode="auto">
          <a:xfrm>
            <a:off x="899592" y="6237312"/>
            <a:ext cx="2952750" cy="216024"/>
          </a:xfrm>
          <a:prstGeom prst="leftRightArrow">
            <a:avLst>
              <a:gd name="adj1" fmla="val 64639"/>
              <a:gd name="adj2" fmla="val 41579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ts val="2400"/>
              </a:lnSpc>
            </a:pPr>
            <a:r>
              <a:rPr lang="en-US" sz="14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Disa</a:t>
            </a:r>
            <a:r>
              <a:rPr lang="en-US" sz="14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ssociation</a:t>
            </a:r>
            <a:endParaRPr lang="en-US" sz="14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732240" y="3645024"/>
            <a:ext cx="14847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RADIUS </a:t>
            </a:r>
            <a:b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Authentication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Authorization</a:t>
            </a:r>
            <a:endParaRPr lang="en-U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AutoShape 75"/>
          <p:cNvSpPr>
            <a:spLocks noChangeArrowheads="1"/>
          </p:cNvSpPr>
          <p:nvPr/>
        </p:nvSpPr>
        <p:spPr bwMode="auto">
          <a:xfrm>
            <a:off x="899592" y="4677518"/>
            <a:ext cx="2952750" cy="1540743"/>
          </a:xfrm>
          <a:prstGeom prst="leftRightArrow">
            <a:avLst>
              <a:gd name="adj1" fmla="val 93614"/>
              <a:gd name="adj2" fmla="val 634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 algn="ctr">
              <a:lnSpc>
                <a:spcPts val="2400"/>
              </a:lnSpc>
            </a:pPr>
            <a:r>
              <a:rPr lang="en-US" sz="1400" b="1" dirty="0" smtClean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User Data Session</a:t>
            </a:r>
            <a:endParaRPr lang="en-US" sz="1400" b="1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3923928" y="4581128"/>
            <a:ext cx="4248472" cy="16561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717061" y="5085184"/>
            <a:ext cx="11673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RADIUS </a:t>
            </a:r>
            <a:b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Accounting</a:t>
            </a:r>
            <a:endParaRPr lang="en-U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Line 26"/>
          <p:cNvSpPr>
            <a:spLocks noChangeShapeType="1"/>
          </p:cNvSpPr>
          <p:nvPr/>
        </p:nvSpPr>
        <p:spPr bwMode="auto">
          <a:xfrm flipV="1">
            <a:off x="4139952" y="4744194"/>
            <a:ext cx="2111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Line 26"/>
          <p:cNvSpPr>
            <a:spLocks noChangeShapeType="1"/>
          </p:cNvSpPr>
          <p:nvPr/>
        </p:nvSpPr>
        <p:spPr bwMode="auto">
          <a:xfrm flipV="1">
            <a:off x="4139952" y="6169496"/>
            <a:ext cx="2111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Line 26"/>
          <p:cNvSpPr>
            <a:spLocks noChangeShapeType="1"/>
          </p:cNvSpPr>
          <p:nvPr/>
        </p:nvSpPr>
        <p:spPr bwMode="auto">
          <a:xfrm flipV="1">
            <a:off x="4139952" y="5166717"/>
            <a:ext cx="2111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Line 26"/>
          <p:cNvSpPr>
            <a:spLocks noChangeShapeType="1"/>
          </p:cNvSpPr>
          <p:nvPr/>
        </p:nvSpPr>
        <p:spPr bwMode="auto">
          <a:xfrm flipV="1">
            <a:off x="4139952" y="5814789"/>
            <a:ext cx="21113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 Box 27"/>
          <p:cNvSpPr txBox="1">
            <a:spLocks noChangeArrowheads="1"/>
          </p:cNvSpPr>
          <p:nvPr/>
        </p:nvSpPr>
        <p:spPr bwMode="auto">
          <a:xfrm>
            <a:off x="4124892" y="4528170"/>
            <a:ext cx="204415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762000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Accounting Request - </a:t>
            </a:r>
            <a:r>
              <a:rPr lang="en-US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Start</a:t>
            </a:r>
            <a:endParaRPr lang="en-US" sz="1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 Box 27"/>
          <p:cNvSpPr txBox="1">
            <a:spLocks noChangeArrowheads="1"/>
          </p:cNvSpPr>
          <p:nvPr/>
        </p:nvSpPr>
        <p:spPr bwMode="auto">
          <a:xfrm>
            <a:off x="4114176" y="4941168"/>
            <a:ext cx="2207657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762000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Accounting Request - </a:t>
            </a:r>
            <a:r>
              <a:rPr lang="en-US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Interim</a:t>
            </a:r>
            <a:endParaRPr lang="en-US" sz="1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 Box 27"/>
          <p:cNvSpPr txBox="1">
            <a:spLocks noChangeArrowheads="1"/>
          </p:cNvSpPr>
          <p:nvPr/>
        </p:nvSpPr>
        <p:spPr bwMode="auto">
          <a:xfrm>
            <a:off x="4118311" y="5589240"/>
            <a:ext cx="2207657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762000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Accounting Request - </a:t>
            </a:r>
            <a:r>
              <a:rPr lang="en-US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Interim</a:t>
            </a:r>
            <a:endParaRPr lang="en-US" sz="1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 Box 27"/>
          <p:cNvSpPr txBox="1">
            <a:spLocks noChangeArrowheads="1"/>
          </p:cNvSpPr>
          <p:nvPr/>
        </p:nvSpPr>
        <p:spPr bwMode="auto">
          <a:xfrm>
            <a:off x="4131264" y="5953472"/>
            <a:ext cx="2037737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762000"/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Accounting Request - </a:t>
            </a:r>
            <a:r>
              <a:rPr lang="en-US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Stop</a:t>
            </a:r>
            <a:endParaRPr lang="en-US" sz="12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7" name="Straight Connector 106"/>
          <p:cNvCxnSpPr/>
          <p:nvPr/>
        </p:nvCxnSpPr>
        <p:spPr bwMode="auto">
          <a:xfrm>
            <a:off x="5148064" y="5339308"/>
            <a:ext cx="0" cy="21602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Where is RADIUS Accounting used?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445224"/>
            <a:ext cx="7772400" cy="744439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Subscriber specific service </a:t>
            </a:r>
            <a:r>
              <a:rPr lang="en-US" dirty="0" smtClean="0"/>
              <a:t>monitoring in IEEE 802.11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Usage information for Wi-Fi roaming business</a:t>
            </a:r>
          </a:p>
        </p:txBody>
      </p:sp>
      <p:sp>
        <p:nvSpPr>
          <p:cNvPr id="75" name="Rectangle 71"/>
          <p:cNvSpPr>
            <a:spLocks noChangeArrowheads="1"/>
          </p:cNvSpPr>
          <p:nvPr/>
        </p:nvSpPr>
        <p:spPr bwMode="auto">
          <a:xfrm>
            <a:off x="1763688" y="1520632"/>
            <a:ext cx="20697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Hotspot Operators</a:t>
            </a:r>
            <a:endParaRPr lang="de-DE" sz="1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2" name="Rectangle 589"/>
          <p:cNvSpPr>
            <a:spLocks noChangeArrowheads="1"/>
          </p:cNvSpPr>
          <p:nvPr/>
        </p:nvSpPr>
        <p:spPr bwMode="auto">
          <a:xfrm>
            <a:off x="395536" y="1520632"/>
            <a:ext cx="1287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Subscriber</a:t>
            </a:r>
            <a:endParaRPr lang="de-DE" sz="1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BL0100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0175" y="1960939"/>
            <a:ext cx="1025013" cy="720712"/>
          </a:xfrm>
          <a:prstGeom prst="rect">
            <a:avLst/>
          </a:prstGeom>
          <a:noFill/>
        </p:spPr>
      </p:pic>
      <p:grpSp>
        <p:nvGrpSpPr>
          <p:cNvPr id="8" name="Group 4"/>
          <p:cNvGrpSpPr>
            <a:grpSpLocks/>
          </p:cNvGrpSpPr>
          <p:nvPr/>
        </p:nvGrpSpPr>
        <p:grpSpPr bwMode="auto">
          <a:xfrm rot="5400000">
            <a:off x="4059858" y="3126090"/>
            <a:ext cx="1409392" cy="1665646"/>
            <a:chOff x="4651" y="1968"/>
            <a:chExt cx="1132" cy="1529"/>
          </a:xfrm>
          <a:solidFill>
            <a:schemeClr val="bg2">
              <a:lumMod val="40000"/>
              <a:lumOff val="60000"/>
            </a:schemeClr>
          </a:solidFill>
        </p:grpSpPr>
        <p:grpSp>
          <p:nvGrpSpPr>
            <p:cNvPr id="9" name="Group 5"/>
            <p:cNvGrpSpPr>
              <a:grpSpLocks/>
            </p:cNvGrpSpPr>
            <p:nvPr/>
          </p:nvGrpSpPr>
          <p:grpSpPr bwMode="auto">
            <a:xfrm rot="16200000" flipH="1">
              <a:off x="4452" y="2167"/>
              <a:ext cx="1529" cy="1132"/>
              <a:chOff x="3168" y="2208"/>
              <a:chExt cx="1296" cy="768"/>
            </a:xfrm>
            <a:grpFill/>
          </p:grpSpPr>
          <p:sp>
            <p:nvSpPr>
              <p:cNvPr id="20" name="Oval 6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Oval 7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Oval 8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Oval 9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Oval 10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Oval 11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Oval 12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Oval 13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Oval 14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" name="Group 15"/>
            <p:cNvGrpSpPr>
              <a:grpSpLocks/>
            </p:cNvGrpSpPr>
            <p:nvPr/>
          </p:nvGrpSpPr>
          <p:grpSpPr bwMode="auto">
            <a:xfrm rot="16200000" flipH="1">
              <a:off x="4537" y="2279"/>
              <a:ext cx="1359" cy="849"/>
              <a:chOff x="3168" y="2208"/>
              <a:chExt cx="1296" cy="768"/>
            </a:xfrm>
            <a:grpFill/>
          </p:grpSpPr>
          <p:sp>
            <p:nvSpPr>
              <p:cNvPr id="11" name="Oval 16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Oval 17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Oval 18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Oval 19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Oval 20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" name="Oval 21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Oval 22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Oval 23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Oval 24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9" name="Oval 25"/>
          <p:cNvSpPr>
            <a:spLocks noChangeArrowheads="1"/>
          </p:cNvSpPr>
          <p:nvPr/>
        </p:nvSpPr>
        <p:spPr bwMode="auto">
          <a:xfrm>
            <a:off x="4316111" y="3766723"/>
            <a:ext cx="859516" cy="35101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1" name="Picture 2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06868" y="3996283"/>
            <a:ext cx="294959" cy="1881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32" name="Line 28"/>
          <p:cNvSpPr>
            <a:spLocks noChangeShapeType="1"/>
          </p:cNvSpPr>
          <p:nvPr/>
        </p:nvSpPr>
        <p:spPr bwMode="auto">
          <a:xfrm flipV="1">
            <a:off x="1259632" y="4024226"/>
            <a:ext cx="1321996" cy="62891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Picture 29" descr="x_big_image2"/>
          <p:cNvPicPr>
            <a:picLocks noChangeAspect="1" noChangeArrowheads="1"/>
          </p:cNvPicPr>
          <p:nvPr/>
        </p:nvPicPr>
        <p:blipFill>
          <a:blip r:embed="rId5" cstate="print">
            <a:lum bright="10000" contrast="40000"/>
          </a:blip>
          <a:srcRect/>
          <a:stretch>
            <a:fillRect/>
          </a:stretch>
        </p:blipFill>
        <p:spPr bwMode="auto">
          <a:xfrm>
            <a:off x="755576" y="4221088"/>
            <a:ext cx="573900" cy="61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" name="Group 31"/>
          <p:cNvGrpSpPr>
            <a:grpSpLocks/>
          </p:cNvGrpSpPr>
          <p:nvPr/>
        </p:nvGrpSpPr>
        <p:grpSpPr bwMode="auto">
          <a:xfrm flipH="1">
            <a:off x="2137959" y="4084370"/>
            <a:ext cx="1389373" cy="1027682"/>
            <a:chOff x="3168" y="2208"/>
            <a:chExt cx="1296" cy="768"/>
          </a:xfrm>
        </p:grpSpPr>
        <p:grpSp>
          <p:nvGrpSpPr>
            <p:cNvPr id="55" name="Group 32"/>
            <p:cNvGrpSpPr>
              <a:grpSpLocks/>
            </p:cNvGrpSpPr>
            <p:nvPr/>
          </p:nvGrpSpPr>
          <p:grpSpPr bwMode="auto">
            <a:xfrm>
              <a:off x="3168" y="2208"/>
              <a:ext cx="1296" cy="768"/>
              <a:chOff x="3168" y="2208"/>
              <a:chExt cx="1296" cy="768"/>
            </a:xfrm>
          </p:grpSpPr>
          <p:sp>
            <p:nvSpPr>
              <p:cNvPr id="66" name="Oval 33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solidFill>
                <a:srgbClr val="B5B5D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Oval 34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Oval 35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Oval 36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solidFill>
                <a:srgbClr val="B5B5D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Oval 37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Oval 38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solidFill>
                <a:srgbClr val="B5B5D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Oval 39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Oval 40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solidFill>
                <a:srgbClr val="B5B5D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Oval 41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6" name="Group 42"/>
            <p:cNvGrpSpPr>
              <a:grpSpLocks/>
            </p:cNvGrpSpPr>
            <p:nvPr/>
          </p:nvGrpSpPr>
          <p:grpSpPr bwMode="auto">
            <a:xfrm>
              <a:off x="3216" y="2304"/>
              <a:ext cx="1152" cy="576"/>
              <a:chOff x="3168" y="2208"/>
              <a:chExt cx="1296" cy="768"/>
            </a:xfrm>
          </p:grpSpPr>
          <p:sp>
            <p:nvSpPr>
              <p:cNvPr id="57" name="Oval 43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solidFill>
                <a:srgbClr val="B5B5DB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Oval 44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Oval 45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Oval 46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solidFill>
                <a:srgbClr val="B5B5DB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Oval 47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Oval 48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solidFill>
                <a:srgbClr val="B5B5DB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Oval 49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Oval 50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solidFill>
                <a:srgbClr val="B5B5DB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Oval 51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solidFill>
                <a:srgbClr val="B5B5DB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6" name="Line 52"/>
          <p:cNvSpPr>
            <a:spLocks noChangeShapeType="1"/>
          </p:cNvSpPr>
          <p:nvPr/>
        </p:nvSpPr>
        <p:spPr bwMode="auto">
          <a:xfrm flipV="1">
            <a:off x="2438257" y="4596876"/>
            <a:ext cx="512506" cy="25625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Line 53"/>
          <p:cNvSpPr>
            <a:spLocks noChangeShapeType="1"/>
          </p:cNvSpPr>
          <p:nvPr/>
        </p:nvSpPr>
        <p:spPr bwMode="auto">
          <a:xfrm flipH="1" flipV="1">
            <a:off x="2694510" y="4212497"/>
            <a:ext cx="256253" cy="3843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Line 54"/>
          <p:cNvSpPr>
            <a:spLocks noChangeShapeType="1"/>
          </p:cNvSpPr>
          <p:nvPr/>
        </p:nvSpPr>
        <p:spPr bwMode="auto">
          <a:xfrm>
            <a:off x="2950763" y="4628908"/>
            <a:ext cx="5765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55"/>
          <p:cNvSpPr>
            <a:spLocks noChangeArrowheads="1"/>
          </p:cNvSpPr>
          <p:nvPr/>
        </p:nvSpPr>
        <p:spPr bwMode="auto">
          <a:xfrm>
            <a:off x="2822636" y="4532813"/>
            <a:ext cx="236234" cy="128127"/>
          </a:xfrm>
          <a:prstGeom prst="cube">
            <a:avLst>
              <a:gd name="adj" fmla="val 43750"/>
            </a:avLst>
          </a:prstGeom>
          <a:solidFill>
            <a:srgbClr val="6666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58"/>
          <p:cNvSpPr>
            <a:spLocks noChangeArrowheads="1"/>
          </p:cNvSpPr>
          <p:nvPr/>
        </p:nvSpPr>
        <p:spPr bwMode="auto">
          <a:xfrm>
            <a:off x="3089667" y="3699990"/>
            <a:ext cx="641769" cy="40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de-DE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Access</a:t>
            </a:r>
          </a:p>
          <a:p>
            <a:pPr algn="ctr">
              <a:lnSpc>
                <a:spcPct val="90000"/>
              </a:lnSpc>
            </a:pPr>
            <a:r>
              <a:rPr lang="en-GB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Control</a:t>
            </a:r>
            <a:endParaRPr lang="de-DE" sz="1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3" name="Group 59"/>
          <p:cNvGrpSpPr>
            <a:grpSpLocks/>
          </p:cNvGrpSpPr>
          <p:nvPr/>
        </p:nvGrpSpPr>
        <p:grpSpPr bwMode="auto">
          <a:xfrm>
            <a:off x="3271079" y="4148433"/>
            <a:ext cx="320316" cy="512506"/>
            <a:chOff x="3088" y="1702"/>
            <a:chExt cx="305" cy="415"/>
          </a:xfrm>
        </p:grpSpPr>
        <p:sp>
          <p:nvSpPr>
            <p:cNvPr id="44" name="Freeform 60"/>
            <p:cNvSpPr>
              <a:spLocks/>
            </p:cNvSpPr>
            <p:nvPr/>
          </p:nvSpPr>
          <p:spPr bwMode="auto">
            <a:xfrm flipH="1">
              <a:off x="3346" y="1702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61"/>
            <p:cNvSpPr>
              <a:spLocks noChangeArrowheads="1"/>
            </p:cNvSpPr>
            <p:nvPr/>
          </p:nvSpPr>
          <p:spPr bwMode="auto">
            <a:xfrm flipH="1">
              <a:off x="3095" y="1734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Oval 62"/>
            <p:cNvSpPr>
              <a:spLocks noChangeArrowheads="1"/>
            </p:cNvSpPr>
            <p:nvPr/>
          </p:nvSpPr>
          <p:spPr bwMode="auto">
            <a:xfrm flipH="1">
              <a:off x="3246" y="1784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7" name="Group 63"/>
            <p:cNvGrpSpPr>
              <a:grpSpLocks/>
            </p:cNvGrpSpPr>
            <p:nvPr/>
          </p:nvGrpSpPr>
          <p:grpSpPr bwMode="auto">
            <a:xfrm flipH="1">
              <a:off x="3132" y="1894"/>
              <a:ext cx="152" cy="109"/>
              <a:chOff x="3216" y="2784"/>
              <a:chExt cx="192" cy="144"/>
            </a:xfrm>
          </p:grpSpPr>
          <p:sp>
            <p:nvSpPr>
              <p:cNvPr id="51" name="Line 6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Line 6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Line 6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Line 6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8" name="Freeform 68"/>
            <p:cNvSpPr>
              <a:spLocks/>
            </p:cNvSpPr>
            <p:nvPr/>
          </p:nvSpPr>
          <p:spPr bwMode="auto">
            <a:xfrm>
              <a:off x="3088" y="1705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Oval 69"/>
            <p:cNvSpPr>
              <a:spLocks noChangeArrowheads="1"/>
            </p:cNvSpPr>
            <p:nvPr/>
          </p:nvSpPr>
          <p:spPr bwMode="auto">
            <a:xfrm flipH="1">
              <a:off x="3138" y="178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Oval 70"/>
            <p:cNvSpPr>
              <a:spLocks noChangeArrowheads="1"/>
            </p:cNvSpPr>
            <p:nvPr/>
          </p:nvSpPr>
          <p:spPr bwMode="auto">
            <a:xfrm flipH="1">
              <a:off x="3192" y="1780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6" name="Group 72"/>
          <p:cNvGrpSpPr>
            <a:grpSpLocks/>
          </p:cNvGrpSpPr>
          <p:nvPr/>
        </p:nvGrpSpPr>
        <p:grpSpPr bwMode="auto">
          <a:xfrm>
            <a:off x="6478248" y="2485457"/>
            <a:ext cx="1553535" cy="1656304"/>
            <a:chOff x="4068" y="2295"/>
            <a:chExt cx="1164" cy="1241"/>
          </a:xfrm>
        </p:grpSpPr>
        <p:grpSp>
          <p:nvGrpSpPr>
            <p:cNvPr id="77" name="Group 73"/>
            <p:cNvGrpSpPr>
              <a:grpSpLocks/>
            </p:cNvGrpSpPr>
            <p:nvPr/>
          </p:nvGrpSpPr>
          <p:grpSpPr bwMode="auto">
            <a:xfrm rot="18542789" flipH="1">
              <a:off x="4015" y="2490"/>
              <a:ext cx="1241" cy="852"/>
              <a:chOff x="3168" y="2208"/>
              <a:chExt cx="1296" cy="768"/>
            </a:xfrm>
          </p:grpSpPr>
          <p:sp>
            <p:nvSpPr>
              <p:cNvPr id="274" name="Oval 74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FFD5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5" name="Oval 75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FFD5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6" name="Oval 76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FFD5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7" name="Oval 77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FFD5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8" name="Oval 78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FFD5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9" name="Oval 79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FFD5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0" name="Oval 80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FFD5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1" name="Oval 81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FFD5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2" name="Oval 82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solidFill>
                  <a:srgbClr val="FFD5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8" name="Group 83"/>
            <p:cNvGrpSpPr>
              <a:grpSpLocks/>
            </p:cNvGrpSpPr>
            <p:nvPr/>
          </p:nvGrpSpPr>
          <p:grpSpPr bwMode="auto">
            <a:xfrm rot="18542789" flipH="1">
              <a:off x="4244" y="2555"/>
              <a:ext cx="1206" cy="720"/>
              <a:chOff x="3168" y="2208"/>
              <a:chExt cx="1296" cy="768"/>
            </a:xfrm>
          </p:grpSpPr>
          <p:sp>
            <p:nvSpPr>
              <p:cNvPr id="265" name="Oval 84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" name="Oval 85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7" name="Oval 86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8" name="Oval 87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9" name="Oval 88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0" name="Oval 89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" name="Oval 90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2" name="Oval 91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3" name="Oval 92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solidFill>
                <a:srgbClr val="CCFF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9" name="Group 93"/>
            <p:cNvGrpSpPr>
              <a:grpSpLocks/>
            </p:cNvGrpSpPr>
            <p:nvPr/>
          </p:nvGrpSpPr>
          <p:grpSpPr bwMode="auto">
            <a:xfrm>
              <a:off x="4750" y="2928"/>
              <a:ext cx="146" cy="454"/>
              <a:chOff x="1008" y="2648"/>
              <a:chExt cx="400" cy="904"/>
            </a:xfrm>
          </p:grpSpPr>
          <p:grpSp>
            <p:nvGrpSpPr>
              <p:cNvPr id="231" name="Group 94"/>
              <p:cNvGrpSpPr>
                <a:grpSpLocks/>
              </p:cNvGrpSpPr>
              <p:nvPr/>
            </p:nvGrpSpPr>
            <p:grpSpPr bwMode="auto">
              <a:xfrm>
                <a:off x="1064" y="2832"/>
                <a:ext cx="344" cy="696"/>
                <a:chOff x="1064" y="2832"/>
                <a:chExt cx="344" cy="696"/>
              </a:xfrm>
            </p:grpSpPr>
            <p:sp>
              <p:nvSpPr>
                <p:cNvPr id="253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4" name="Line 96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5" name="Line 97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" name="Line 98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7" name="Line 99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8" name="Line 100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9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0" name="Line 102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1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2" name="Line 104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3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4" name="Line 106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32" name="Group 107"/>
              <p:cNvGrpSpPr>
                <a:grpSpLocks/>
              </p:cNvGrpSpPr>
              <p:nvPr/>
            </p:nvGrpSpPr>
            <p:grpSpPr bwMode="auto">
              <a:xfrm>
                <a:off x="1008" y="2856"/>
                <a:ext cx="344" cy="696"/>
                <a:chOff x="1064" y="2832"/>
                <a:chExt cx="344" cy="696"/>
              </a:xfrm>
            </p:grpSpPr>
            <p:sp>
              <p:nvSpPr>
                <p:cNvPr id="241" name="Line 108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2" name="Line 109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3" name="Line 110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4" name="Line 111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5" name="Line 112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6" name="Line 113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7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8" name="Line 115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9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0" name="Line 117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1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2" name="Line 119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33" name="Line 120"/>
              <p:cNvSpPr>
                <a:spLocks noChangeShapeType="1"/>
              </p:cNvSpPr>
              <p:nvPr/>
            </p:nvSpPr>
            <p:spPr bwMode="auto">
              <a:xfrm flipV="1">
                <a:off x="1272" y="2832"/>
                <a:ext cx="56" cy="24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4" name="Line 121"/>
              <p:cNvSpPr>
                <a:spLocks noChangeShapeType="1"/>
              </p:cNvSpPr>
              <p:nvPr/>
            </p:nvSpPr>
            <p:spPr bwMode="auto">
              <a:xfrm flipV="1">
                <a:off x="1288" y="3008"/>
                <a:ext cx="72" cy="16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" name="Line 122"/>
              <p:cNvSpPr>
                <a:spLocks noChangeShapeType="1"/>
              </p:cNvSpPr>
              <p:nvPr/>
            </p:nvSpPr>
            <p:spPr bwMode="auto">
              <a:xfrm flipV="1">
                <a:off x="1128" y="2840"/>
                <a:ext cx="40" cy="16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" name="Line 123"/>
              <p:cNvSpPr>
                <a:spLocks noChangeShapeType="1"/>
              </p:cNvSpPr>
              <p:nvPr/>
            </p:nvSpPr>
            <p:spPr bwMode="auto">
              <a:xfrm flipV="1">
                <a:off x="1336" y="3208"/>
                <a:ext cx="48" cy="32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7" name="Line 124"/>
              <p:cNvSpPr>
                <a:spLocks noChangeShapeType="1"/>
              </p:cNvSpPr>
              <p:nvPr/>
            </p:nvSpPr>
            <p:spPr bwMode="auto">
              <a:xfrm flipV="1">
                <a:off x="1336" y="3416"/>
                <a:ext cx="64" cy="32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8" name="Line 125"/>
              <p:cNvSpPr>
                <a:spLocks noChangeShapeType="1"/>
              </p:cNvSpPr>
              <p:nvPr/>
            </p:nvSpPr>
            <p:spPr bwMode="auto">
              <a:xfrm>
                <a:off x="1112" y="2656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9" name="Line 126"/>
              <p:cNvSpPr>
                <a:spLocks noChangeShapeType="1"/>
              </p:cNvSpPr>
              <p:nvPr/>
            </p:nvSpPr>
            <p:spPr bwMode="auto">
              <a:xfrm>
                <a:off x="1232" y="2688"/>
                <a:ext cx="0" cy="248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0" name="Line 127"/>
              <p:cNvSpPr>
                <a:spLocks noChangeShapeType="1"/>
              </p:cNvSpPr>
              <p:nvPr/>
            </p:nvSpPr>
            <p:spPr bwMode="auto">
              <a:xfrm>
                <a:off x="1328" y="2648"/>
                <a:ext cx="0" cy="208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0" name="Group 128"/>
            <p:cNvGrpSpPr>
              <a:grpSpLocks/>
            </p:cNvGrpSpPr>
            <p:nvPr/>
          </p:nvGrpSpPr>
          <p:grpSpPr bwMode="auto">
            <a:xfrm>
              <a:off x="4992" y="2611"/>
              <a:ext cx="98" cy="358"/>
              <a:chOff x="1008" y="2648"/>
              <a:chExt cx="400" cy="904"/>
            </a:xfrm>
          </p:grpSpPr>
          <p:grpSp>
            <p:nvGrpSpPr>
              <p:cNvPr id="197" name="Group 129"/>
              <p:cNvGrpSpPr>
                <a:grpSpLocks/>
              </p:cNvGrpSpPr>
              <p:nvPr/>
            </p:nvGrpSpPr>
            <p:grpSpPr bwMode="auto">
              <a:xfrm>
                <a:off x="1064" y="2832"/>
                <a:ext cx="344" cy="696"/>
                <a:chOff x="1064" y="2832"/>
                <a:chExt cx="344" cy="696"/>
              </a:xfrm>
            </p:grpSpPr>
            <p:sp>
              <p:nvSpPr>
                <p:cNvPr id="219" name="Line 130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0" name="Line 131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1" name="Line 132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2" name="Line 133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3" name="Line 134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4" name="Line 135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5" name="Line 136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6" name="Line 137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7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8" name="Line 139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9" name="Line 140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0" name="Line 141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98" name="Group 142"/>
              <p:cNvGrpSpPr>
                <a:grpSpLocks/>
              </p:cNvGrpSpPr>
              <p:nvPr/>
            </p:nvGrpSpPr>
            <p:grpSpPr bwMode="auto">
              <a:xfrm>
                <a:off x="1008" y="2856"/>
                <a:ext cx="344" cy="696"/>
                <a:chOff x="1064" y="2832"/>
                <a:chExt cx="344" cy="696"/>
              </a:xfrm>
            </p:grpSpPr>
            <p:sp>
              <p:nvSpPr>
                <p:cNvPr id="207" name="Line 143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8" name="Line 144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9" name="Line 145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0" name="Line 146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1" name="Line 147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2" name="Line 148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3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4" name="Line 150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5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6" name="Line 152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7" name="Line 153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8" name="Line 154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99" name="Line 155"/>
              <p:cNvSpPr>
                <a:spLocks noChangeShapeType="1"/>
              </p:cNvSpPr>
              <p:nvPr/>
            </p:nvSpPr>
            <p:spPr bwMode="auto">
              <a:xfrm flipV="1">
                <a:off x="1272" y="2832"/>
                <a:ext cx="56" cy="24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Line 156"/>
              <p:cNvSpPr>
                <a:spLocks noChangeShapeType="1"/>
              </p:cNvSpPr>
              <p:nvPr/>
            </p:nvSpPr>
            <p:spPr bwMode="auto">
              <a:xfrm flipV="1">
                <a:off x="1288" y="3008"/>
                <a:ext cx="72" cy="16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1" name="Line 157"/>
              <p:cNvSpPr>
                <a:spLocks noChangeShapeType="1"/>
              </p:cNvSpPr>
              <p:nvPr/>
            </p:nvSpPr>
            <p:spPr bwMode="auto">
              <a:xfrm flipV="1">
                <a:off x="1128" y="2840"/>
                <a:ext cx="40" cy="16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2" name="Line 158"/>
              <p:cNvSpPr>
                <a:spLocks noChangeShapeType="1"/>
              </p:cNvSpPr>
              <p:nvPr/>
            </p:nvSpPr>
            <p:spPr bwMode="auto">
              <a:xfrm flipV="1">
                <a:off x="1336" y="3208"/>
                <a:ext cx="48" cy="32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3" name="Line 159"/>
              <p:cNvSpPr>
                <a:spLocks noChangeShapeType="1"/>
              </p:cNvSpPr>
              <p:nvPr/>
            </p:nvSpPr>
            <p:spPr bwMode="auto">
              <a:xfrm flipV="1">
                <a:off x="1336" y="3416"/>
                <a:ext cx="64" cy="32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4" name="Line 160"/>
              <p:cNvSpPr>
                <a:spLocks noChangeShapeType="1"/>
              </p:cNvSpPr>
              <p:nvPr/>
            </p:nvSpPr>
            <p:spPr bwMode="auto">
              <a:xfrm>
                <a:off x="1112" y="2656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" name="Line 161"/>
              <p:cNvSpPr>
                <a:spLocks noChangeShapeType="1"/>
              </p:cNvSpPr>
              <p:nvPr/>
            </p:nvSpPr>
            <p:spPr bwMode="auto">
              <a:xfrm>
                <a:off x="1232" y="2688"/>
                <a:ext cx="0" cy="248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" name="Line 162"/>
              <p:cNvSpPr>
                <a:spLocks noChangeShapeType="1"/>
              </p:cNvSpPr>
              <p:nvPr/>
            </p:nvSpPr>
            <p:spPr bwMode="auto">
              <a:xfrm>
                <a:off x="1328" y="2648"/>
                <a:ext cx="0" cy="208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1" name="Group 163"/>
            <p:cNvGrpSpPr>
              <a:grpSpLocks/>
            </p:cNvGrpSpPr>
            <p:nvPr/>
          </p:nvGrpSpPr>
          <p:grpSpPr bwMode="auto">
            <a:xfrm>
              <a:off x="5170" y="2371"/>
              <a:ext cx="62" cy="198"/>
              <a:chOff x="1008" y="2648"/>
              <a:chExt cx="400" cy="904"/>
            </a:xfrm>
          </p:grpSpPr>
          <p:grpSp>
            <p:nvGrpSpPr>
              <p:cNvPr id="163" name="Group 164"/>
              <p:cNvGrpSpPr>
                <a:grpSpLocks/>
              </p:cNvGrpSpPr>
              <p:nvPr/>
            </p:nvGrpSpPr>
            <p:grpSpPr bwMode="auto">
              <a:xfrm>
                <a:off x="1064" y="2832"/>
                <a:ext cx="344" cy="696"/>
                <a:chOff x="1064" y="2832"/>
                <a:chExt cx="344" cy="696"/>
              </a:xfrm>
            </p:grpSpPr>
            <p:sp>
              <p:nvSpPr>
                <p:cNvPr id="185" name="Line 165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6" name="Line 166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7" name="Line 167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8" name="Line 168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9" name="Line 169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0" name="Line 170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" name="Line 171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" name="Line 172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3" name="Line 173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4" name="Line 174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5" name="Line 175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6" name="Line 176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64" name="Group 177"/>
              <p:cNvGrpSpPr>
                <a:grpSpLocks/>
              </p:cNvGrpSpPr>
              <p:nvPr/>
            </p:nvGrpSpPr>
            <p:grpSpPr bwMode="auto">
              <a:xfrm>
                <a:off x="1008" y="2856"/>
                <a:ext cx="344" cy="696"/>
                <a:chOff x="1064" y="2832"/>
                <a:chExt cx="344" cy="696"/>
              </a:xfrm>
            </p:grpSpPr>
            <p:sp>
              <p:nvSpPr>
                <p:cNvPr id="173" name="Line 178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Line 179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5" name="Line 180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6" name="Line 181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7" name="Line 182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8" name="Line 183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9" name="Line 184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0" name="Line 185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1" name="Line 186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2" name="Line 187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3" name="Line 188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4" name="Line 189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5" name="Line 190"/>
              <p:cNvSpPr>
                <a:spLocks noChangeShapeType="1"/>
              </p:cNvSpPr>
              <p:nvPr/>
            </p:nvSpPr>
            <p:spPr bwMode="auto">
              <a:xfrm flipV="1">
                <a:off x="1272" y="2832"/>
                <a:ext cx="56" cy="24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6" name="Line 191"/>
              <p:cNvSpPr>
                <a:spLocks noChangeShapeType="1"/>
              </p:cNvSpPr>
              <p:nvPr/>
            </p:nvSpPr>
            <p:spPr bwMode="auto">
              <a:xfrm flipV="1">
                <a:off x="1288" y="3008"/>
                <a:ext cx="72" cy="16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7" name="Line 192"/>
              <p:cNvSpPr>
                <a:spLocks noChangeShapeType="1"/>
              </p:cNvSpPr>
              <p:nvPr/>
            </p:nvSpPr>
            <p:spPr bwMode="auto">
              <a:xfrm flipV="1">
                <a:off x="1128" y="2840"/>
                <a:ext cx="40" cy="16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8" name="Line 193"/>
              <p:cNvSpPr>
                <a:spLocks noChangeShapeType="1"/>
              </p:cNvSpPr>
              <p:nvPr/>
            </p:nvSpPr>
            <p:spPr bwMode="auto">
              <a:xfrm flipV="1">
                <a:off x="1336" y="3208"/>
                <a:ext cx="48" cy="32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9" name="Line 194"/>
              <p:cNvSpPr>
                <a:spLocks noChangeShapeType="1"/>
              </p:cNvSpPr>
              <p:nvPr/>
            </p:nvSpPr>
            <p:spPr bwMode="auto">
              <a:xfrm flipV="1">
                <a:off x="1336" y="3416"/>
                <a:ext cx="64" cy="32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0" name="Line 195"/>
              <p:cNvSpPr>
                <a:spLocks noChangeShapeType="1"/>
              </p:cNvSpPr>
              <p:nvPr/>
            </p:nvSpPr>
            <p:spPr bwMode="auto">
              <a:xfrm>
                <a:off x="1112" y="2656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1" name="Line 196"/>
              <p:cNvSpPr>
                <a:spLocks noChangeShapeType="1"/>
              </p:cNvSpPr>
              <p:nvPr/>
            </p:nvSpPr>
            <p:spPr bwMode="auto">
              <a:xfrm>
                <a:off x="1232" y="2688"/>
                <a:ext cx="0" cy="248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Line 197"/>
              <p:cNvSpPr>
                <a:spLocks noChangeShapeType="1"/>
              </p:cNvSpPr>
              <p:nvPr/>
            </p:nvSpPr>
            <p:spPr bwMode="auto">
              <a:xfrm>
                <a:off x="1328" y="2648"/>
                <a:ext cx="0" cy="208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2" name="Group 198"/>
            <p:cNvGrpSpPr>
              <a:grpSpLocks/>
            </p:cNvGrpSpPr>
            <p:nvPr/>
          </p:nvGrpSpPr>
          <p:grpSpPr bwMode="auto">
            <a:xfrm>
              <a:off x="4161" y="3043"/>
              <a:ext cx="207" cy="293"/>
              <a:chOff x="4120" y="2308"/>
              <a:chExt cx="305" cy="415"/>
            </a:xfrm>
          </p:grpSpPr>
          <p:sp>
            <p:nvSpPr>
              <p:cNvPr id="152" name="Freeform 19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Rectangle 20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4" name="Oval 20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55" name="Group 20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159" name="Line 20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0" name="Line 20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1" name="Line 20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2" name="Line 20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56" name="Freeform 20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7" name="Oval 20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Oval 20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3" name="Group 210"/>
            <p:cNvGrpSpPr>
              <a:grpSpLocks/>
            </p:cNvGrpSpPr>
            <p:nvPr/>
          </p:nvGrpSpPr>
          <p:grpSpPr bwMode="auto">
            <a:xfrm>
              <a:off x="4424" y="2880"/>
              <a:ext cx="328" cy="344"/>
              <a:chOff x="1970" y="2277"/>
              <a:chExt cx="493" cy="732"/>
            </a:xfrm>
          </p:grpSpPr>
          <p:grpSp>
            <p:nvGrpSpPr>
              <p:cNvPr id="122" name="Group 211"/>
              <p:cNvGrpSpPr>
                <a:grpSpLocks/>
              </p:cNvGrpSpPr>
              <p:nvPr/>
            </p:nvGrpSpPr>
            <p:grpSpPr bwMode="auto">
              <a:xfrm>
                <a:off x="1970" y="2337"/>
                <a:ext cx="413" cy="672"/>
                <a:chOff x="2651" y="2304"/>
                <a:chExt cx="413" cy="672"/>
              </a:xfrm>
            </p:grpSpPr>
            <p:sp>
              <p:nvSpPr>
                <p:cNvPr id="125" name="Rectangle 212"/>
                <p:cNvSpPr>
                  <a:spLocks noChangeArrowheads="1"/>
                </p:cNvSpPr>
                <p:nvPr/>
              </p:nvSpPr>
              <p:spPr bwMode="auto">
                <a:xfrm>
                  <a:off x="2651" y="2304"/>
                  <a:ext cx="413" cy="672"/>
                </a:xfrm>
                <a:prstGeom prst="rect">
                  <a:avLst/>
                </a:prstGeom>
                <a:solidFill>
                  <a:srgbClr val="DDDDDD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26" name="Group 213"/>
                <p:cNvGrpSpPr>
                  <a:grpSpLocks/>
                </p:cNvGrpSpPr>
                <p:nvPr/>
              </p:nvGrpSpPr>
              <p:grpSpPr bwMode="auto">
                <a:xfrm>
                  <a:off x="2688" y="2556"/>
                  <a:ext cx="336" cy="192"/>
                  <a:chOff x="2688" y="2352"/>
                  <a:chExt cx="336" cy="192"/>
                </a:xfrm>
              </p:grpSpPr>
              <p:sp>
                <p:nvSpPr>
                  <p:cNvPr id="148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9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0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544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1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27" name="Line 218"/>
                <p:cNvSpPr>
                  <a:spLocks noChangeShapeType="1"/>
                </p:cNvSpPr>
                <p:nvPr/>
              </p:nvSpPr>
              <p:spPr bwMode="auto">
                <a:xfrm>
                  <a:off x="2857" y="2355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8" name="Line 219"/>
                <p:cNvSpPr>
                  <a:spLocks noChangeShapeType="1"/>
                </p:cNvSpPr>
                <p:nvPr/>
              </p:nvSpPr>
              <p:spPr bwMode="auto">
                <a:xfrm>
                  <a:off x="2909" y="2357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9" name="Line 220"/>
                <p:cNvSpPr>
                  <a:spLocks noChangeShapeType="1"/>
                </p:cNvSpPr>
                <p:nvPr/>
              </p:nvSpPr>
              <p:spPr bwMode="auto">
                <a:xfrm>
                  <a:off x="2963" y="2357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0" name="Line 221"/>
                <p:cNvSpPr>
                  <a:spLocks noChangeShapeType="1"/>
                </p:cNvSpPr>
                <p:nvPr/>
              </p:nvSpPr>
              <p:spPr bwMode="auto">
                <a:xfrm>
                  <a:off x="2801" y="2356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1" name="Line 222"/>
                <p:cNvSpPr>
                  <a:spLocks noChangeShapeType="1"/>
                </p:cNvSpPr>
                <p:nvPr/>
              </p:nvSpPr>
              <p:spPr bwMode="auto">
                <a:xfrm>
                  <a:off x="2747" y="2356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32" name="Group 223"/>
                <p:cNvGrpSpPr>
                  <a:grpSpLocks/>
                </p:cNvGrpSpPr>
                <p:nvPr/>
              </p:nvGrpSpPr>
              <p:grpSpPr bwMode="auto">
                <a:xfrm>
                  <a:off x="2688" y="2352"/>
                  <a:ext cx="336" cy="192"/>
                  <a:chOff x="2688" y="2352"/>
                  <a:chExt cx="336" cy="192"/>
                </a:xfrm>
              </p:grpSpPr>
              <p:sp>
                <p:nvSpPr>
                  <p:cNvPr id="144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5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6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544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7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3" name="Line 228"/>
                <p:cNvSpPr>
                  <a:spLocks noChangeShapeType="1"/>
                </p:cNvSpPr>
                <p:nvPr/>
              </p:nvSpPr>
              <p:spPr bwMode="auto">
                <a:xfrm>
                  <a:off x="2932" y="2562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4" name="Line 229"/>
                <p:cNvSpPr>
                  <a:spLocks noChangeShapeType="1"/>
                </p:cNvSpPr>
                <p:nvPr/>
              </p:nvSpPr>
              <p:spPr bwMode="auto">
                <a:xfrm>
                  <a:off x="2864" y="2760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5" name="Line 230"/>
                <p:cNvSpPr>
                  <a:spLocks noChangeShapeType="1"/>
                </p:cNvSpPr>
                <p:nvPr/>
              </p:nvSpPr>
              <p:spPr bwMode="auto">
                <a:xfrm>
                  <a:off x="2916" y="2762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6" name="Line 231"/>
                <p:cNvSpPr>
                  <a:spLocks noChangeShapeType="1"/>
                </p:cNvSpPr>
                <p:nvPr/>
              </p:nvSpPr>
              <p:spPr bwMode="auto">
                <a:xfrm>
                  <a:off x="2970" y="2762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7" name="Line 232"/>
                <p:cNvSpPr>
                  <a:spLocks noChangeShapeType="1"/>
                </p:cNvSpPr>
                <p:nvPr/>
              </p:nvSpPr>
              <p:spPr bwMode="auto">
                <a:xfrm>
                  <a:off x="2808" y="2761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8" name="Line 233"/>
                <p:cNvSpPr>
                  <a:spLocks noChangeShapeType="1"/>
                </p:cNvSpPr>
                <p:nvPr/>
              </p:nvSpPr>
              <p:spPr bwMode="auto">
                <a:xfrm>
                  <a:off x="2754" y="2761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39" name="Group 234"/>
                <p:cNvGrpSpPr>
                  <a:grpSpLocks/>
                </p:cNvGrpSpPr>
                <p:nvPr/>
              </p:nvGrpSpPr>
              <p:grpSpPr bwMode="auto">
                <a:xfrm>
                  <a:off x="2688" y="2757"/>
                  <a:ext cx="336" cy="192"/>
                  <a:chOff x="2688" y="2352"/>
                  <a:chExt cx="336" cy="192"/>
                </a:xfrm>
              </p:grpSpPr>
              <p:sp>
                <p:nvSpPr>
                  <p:cNvPr id="140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1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2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544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3" name="Line 238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123" name="Freeform 239"/>
              <p:cNvSpPr>
                <a:spLocks/>
              </p:cNvSpPr>
              <p:nvPr/>
            </p:nvSpPr>
            <p:spPr bwMode="auto">
              <a:xfrm>
                <a:off x="1977" y="2277"/>
                <a:ext cx="486" cy="60"/>
              </a:xfrm>
              <a:custGeom>
                <a:avLst/>
                <a:gdLst/>
                <a:ahLst/>
                <a:cxnLst>
                  <a:cxn ang="0">
                    <a:pos x="0" y="60"/>
                  </a:cxn>
                  <a:cxn ang="0">
                    <a:pos x="402" y="60"/>
                  </a:cxn>
                  <a:cxn ang="0">
                    <a:pos x="486" y="0"/>
                  </a:cxn>
                  <a:cxn ang="0">
                    <a:pos x="144" y="0"/>
                  </a:cxn>
                  <a:cxn ang="0">
                    <a:pos x="0" y="60"/>
                  </a:cxn>
                </a:cxnLst>
                <a:rect l="0" t="0" r="r" b="b"/>
                <a:pathLst>
                  <a:path w="486" h="60">
                    <a:moveTo>
                      <a:pt x="0" y="60"/>
                    </a:moveTo>
                    <a:lnTo>
                      <a:pt x="402" y="60"/>
                    </a:lnTo>
                    <a:lnTo>
                      <a:pt x="486" y="0"/>
                    </a:lnTo>
                    <a:lnTo>
                      <a:pt x="144" y="0"/>
                    </a:lnTo>
                    <a:lnTo>
                      <a:pt x="0" y="60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Freeform 240"/>
              <p:cNvSpPr>
                <a:spLocks/>
              </p:cNvSpPr>
              <p:nvPr/>
            </p:nvSpPr>
            <p:spPr bwMode="auto">
              <a:xfrm>
                <a:off x="2382" y="2277"/>
                <a:ext cx="75" cy="723"/>
              </a:xfrm>
              <a:custGeom>
                <a:avLst/>
                <a:gdLst/>
                <a:ahLst/>
                <a:cxnLst>
                  <a:cxn ang="0">
                    <a:pos x="0" y="723"/>
                  </a:cxn>
                  <a:cxn ang="0">
                    <a:pos x="0" y="57"/>
                  </a:cxn>
                  <a:cxn ang="0">
                    <a:pos x="75" y="0"/>
                  </a:cxn>
                  <a:cxn ang="0">
                    <a:pos x="75" y="606"/>
                  </a:cxn>
                  <a:cxn ang="0">
                    <a:pos x="0" y="723"/>
                  </a:cxn>
                </a:cxnLst>
                <a:rect l="0" t="0" r="r" b="b"/>
                <a:pathLst>
                  <a:path w="75" h="723">
                    <a:moveTo>
                      <a:pt x="0" y="723"/>
                    </a:moveTo>
                    <a:lnTo>
                      <a:pt x="0" y="57"/>
                    </a:lnTo>
                    <a:lnTo>
                      <a:pt x="75" y="0"/>
                    </a:lnTo>
                    <a:lnTo>
                      <a:pt x="75" y="606"/>
                    </a:lnTo>
                    <a:lnTo>
                      <a:pt x="0" y="723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4" name="Text Box 241"/>
            <p:cNvSpPr txBox="1">
              <a:spLocks noChangeArrowheads="1"/>
            </p:cNvSpPr>
            <p:nvPr/>
          </p:nvSpPr>
          <p:spPr bwMode="auto">
            <a:xfrm>
              <a:off x="4460" y="3017"/>
              <a:ext cx="233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GB" sz="1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HSS</a:t>
              </a:r>
              <a:endPara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Rectangle 242"/>
            <p:cNvSpPr>
              <a:spLocks noChangeArrowheads="1"/>
            </p:cNvSpPr>
            <p:nvPr/>
          </p:nvSpPr>
          <p:spPr bwMode="auto">
            <a:xfrm>
              <a:off x="4068" y="3323"/>
              <a:ext cx="425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de-DE"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GB"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AAH</a:t>
              </a:r>
              <a:endParaRPr lang="de-DE" sz="1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6" name="Group 243"/>
            <p:cNvGrpSpPr>
              <a:grpSpLocks/>
            </p:cNvGrpSpPr>
            <p:nvPr/>
          </p:nvGrpSpPr>
          <p:grpSpPr bwMode="auto">
            <a:xfrm>
              <a:off x="4560" y="2323"/>
              <a:ext cx="62" cy="198"/>
              <a:chOff x="1008" y="2648"/>
              <a:chExt cx="400" cy="904"/>
            </a:xfrm>
          </p:grpSpPr>
          <p:grpSp>
            <p:nvGrpSpPr>
              <p:cNvPr id="88" name="Group 244"/>
              <p:cNvGrpSpPr>
                <a:grpSpLocks/>
              </p:cNvGrpSpPr>
              <p:nvPr/>
            </p:nvGrpSpPr>
            <p:grpSpPr bwMode="auto">
              <a:xfrm>
                <a:off x="1064" y="2832"/>
                <a:ext cx="344" cy="696"/>
                <a:chOff x="1064" y="2832"/>
                <a:chExt cx="344" cy="696"/>
              </a:xfrm>
            </p:grpSpPr>
            <p:sp>
              <p:nvSpPr>
                <p:cNvPr id="110" name="Line 245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1" name="Line 246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2" name="Line 247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3" name="Line 248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4" name="Line 249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5" name="Line 250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6" name="Line 251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7" name="Line 252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8" name="Line 253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9" name="Line 254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0" name="Line 255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1" name="Line 256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9" name="Group 257"/>
              <p:cNvGrpSpPr>
                <a:grpSpLocks/>
              </p:cNvGrpSpPr>
              <p:nvPr/>
            </p:nvGrpSpPr>
            <p:grpSpPr bwMode="auto">
              <a:xfrm>
                <a:off x="1008" y="2856"/>
                <a:ext cx="344" cy="696"/>
                <a:chOff x="1064" y="2832"/>
                <a:chExt cx="344" cy="696"/>
              </a:xfrm>
            </p:grpSpPr>
            <p:sp>
              <p:nvSpPr>
                <p:cNvPr id="98" name="Line 258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9" name="Line 259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0" name="Line 260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1" name="Line 261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2" name="Line 262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" name="Line 263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4" name="Line 264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5" name="Line 265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6" name="Line 266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7" name="Line 267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8" name="Line 268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9" name="Line 269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33CC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90" name="Line 270"/>
              <p:cNvSpPr>
                <a:spLocks noChangeShapeType="1"/>
              </p:cNvSpPr>
              <p:nvPr/>
            </p:nvSpPr>
            <p:spPr bwMode="auto">
              <a:xfrm flipV="1">
                <a:off x="1272" y="2832"/>
                <a:ext cx="56" cy="24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Line 271"/>
              <p:cNvSpPr>
                <a:spLocks noChangeShapeType="1"/>
              </p:cNvSpPr>
              <p:nvPr/>
            </p:nvSpPr>
            <p:spPr bwMode="auto">
              <a:xfrm flipV="1">
                <a:off x="1288" y="3008"/>
                <a:ext cx="72" cy="16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Line 272"/>
              <p:cNvSpPr>
                <a:spLocks noChangeShapeType="1"/>
              </p:cNvSpPr>
              <p:nvPr/>
            </p:nvSpPr>
            <p:spPr bwMode="auto">
              <a:xfrm flipV="1">
                <a:off x="1128" y="2840"/>
                <a:ext cx="40" cy="16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Line 273"/>
              <p:cNvSpPr>
                <a:spLocks noChangeShapeType="1"/>
              </p:cNvSpPr>
              <p:nvPr/>
            </p:nvSpPr>
            <p:spPr bwMode="auto">
              <a:xfrm flipV="1">
                <a:off x="1336" y="3208"/>
                <a:ext cx="48" cy="32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Line 274"/>
              <p:cNvSpPr>
                <a:spLocks noChangeShapeType="1"/>
              </p:cNvSpPr>
              <p:nvPr/>
            </p:nvSpPr>
            <p:spPr bwMode="auto">
              <a:xfrm flipV="1">
                <a:off x="1336" y="3416"/>
                <a:ext cx="64" cy="32"/>
              </a:xfrm>
              <a:prstGeom prst="line">
                <a:avLst/>
              </a:prstGeom>
              <a:noFill/>
              <a:ln w="9525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" name="Line 275"/>
              <p:cNvSpPr>
                <a:spLocks noChangeShapeType="1"/>
              </p:cNvSpPr>
              <p:nvPr/>
            </p:nvSpPr>
            <p:spPr bwMode="auto">
              <a:xfrm>
                <a:off x="1112" y="2656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Line 276"/>
              <p:cNvSpPr>
                <a:spLocks noChangeShapeType="1"/>
              </p:cNvSpPr>
              <p:nvPr/>
            </p:nvSpPr>
            <p:spPr bwMode="auto">
              <a:xfrm>
                <a:off x="1232" y="2688"/>
                <a:ext cx="0" cy="248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Line 277"/>
              <p:cNvSpPr>
                <a:spLocks noChangeShapeType="1"/>
              </p:cNvSpPr>
              <p:nvPr/>
            </p:nvSpPr>
            <p:spPr bwMode="auto">
              <a:xfrm>
                <a:off x="1328" y="2648"/>
                <a:ext cx="0" cy="208"/>
              </a:xfrm>
              <a:prstGeom prst="line">
                <a:avLst/>
              </a:prstGeom>
              <a:noFill/>
              <a:ln w="12700">
                <a:solidFill>
                  <a:srgbClr val="33CC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7" name="Rectangle 278"/>
            <p:cNvSpPr>
              <a:spLocks noChangeArrowheads="1"/>
            </p:cNvSpPr>
            <p:nvPr/>
          </p:nvSpPr>
          <p:spPr bwMode="auto">
            <a:xfrm>
              <a:off x="4481" y="2544"/>
              <a:ext cx="561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sz="140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Mobile</a:t>
              </a:r>
              <a:br>
                <a:rPr lang="en-GB" sz="140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GB" sz="140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Operator</a:t>
              </a:r>
              <a:endPara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3" name="Group 279"/>
          <p:cNvGrpSpPr>
            <a:grpSpLocks/>
          </p:cNvGrpSpPr>
          <p:nvPr/>
        </p:nvGrpSpPr>
        <p:grpSpPr bwMode="auto">
          <a:xfrm>
            <a:off x="5389172" y="1844824"/>
            <a:ext cx="1553535" cy="1656304"/>
            <a:chOff x="3650" y="1248"/>
            <a:chExt cx="1164" cy="1241"/>
          </a:xfrm>
        </p:grpSpPr>
        <p:grpSp>
          <p:nvGrpSpPr>
            <p:cNvPr id="284" name="Group 280"/>
            <p:cNvGrpSpPr>
              <a:grpSpLocks/>
            </p:cNvGrpSpPr>
            <p:nvPr/>
          </p:nvGrpSpPr>
          <p:grpSpPr bwMode="auto">
            <a:xfrm rot="18542789" flipH="1">
              <a:off x="3597" y="1443"/>
              <a:ext cx="1241" cy="852"/>
              <a:chOff x="3168" y="2208"/>
              <a:chExt cx="1296" cy="768"/>
            </a:xfrm>
          </p:grpSpPr>
          <p:sp>
            <p:nvSpPr>
              <p:cNvPr id="481" name="Oval 281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2" name="Oval 282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3" name="Oval 283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4" name="Oval 284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5" name="Oval 285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6" name="Oval 286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7" name="Oval 287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8" name="Oval 288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9" name="Oval 289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85" name="Group 290"/>
            <p:cNvGrpSpPr>
              <a:grpSpLocks/>
            </p:cNvGrpSpPr>
            <p:nvPr/>
          </p:nvGrpSpPr>
          <p:grpSpPr bwMode="auto">
            <a:xfrm rot="18542789" flipH="1">
              <a:off x="3826" y="1508"/>
              <a:ext cx="1206" cy="720"/>
              <a:chOff x="3168" y="2208"/>
              <a:chExt cx="1296" cy="768"/>
            </a:xfrm>
          </p:grpSpPr>
          <p:sp>
            <p:nvSpPr>
              <p:cNvPr id="472" name="Oval 291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3" name="Oval 292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4" name="Oval 293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5" name="Oval 294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6" name="Oval 295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7" name="Oval 296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8" name="Oval 297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9" name="Oval 298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0" name="Oval 299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solidFill>
                <a:srgbClr val="FFFF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86" name="Group 300"/>
            <p:cNvGrpSpPr>
              <a:grpSpLocks/>
            </p:cNvGrpSpPr>
            <p:nvPr/>
          </p:nvGrpSpPr>
          <p:grpSpPr bwMode="auto">
            <a:xfrm>
              <a:off x="4332" y="1881"/>
              <a:ext cx="146" cy="454"/>
              <a:chOff x="1008" y="2648"/>
              <a:chExt cx="400" cy="904"/>
            </a:xfrm>
          </p:grpSpPr>
          <p:grpSp>
            <p:nvGrpSpPr>
              <p:cNvPr id="438" name="Group 301"/>
              <p:cNvGrpSpPr>
                <a:grpSpLocks/>
              </p:cNvGrpSpPr>
              <p:nvPr/>
            </p:nvGrpSpPr>
            <p:grpSpPr bwMode="auto">
              <a:xfrm>
                <a:off x="1064" y="2832"/>
                <a:ext cx="344" cy="696"/>
                <a:chOff x="1064" y="2832"/>
                <a:chExt cx="344" cy="696"/>
              </a:xfrm>
            </p:grpSpPr>
            <p:sp>
              <p:nvSpPr>
                <p:cNvPr id="460" name="Line 302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1" name="Line 303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2" name="Line 304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3" name="Line 305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4" name="Line 306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5" name="Line 307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6" name="Line 308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7" name="Line 309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8" name="Line 310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9" name="Line 311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70" name="Line 312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71" name="Line 313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39" name="Group 314"/>
              <p:cNvGrpSpPr>
                <a:grpSpLocks/>
              </p:cNvGrpSpPr>
              <p:nvPr/>
            </p:nvGrpSpPr>
            <p:grpSpPr bwMode="auto">
              <a:xfrm>
                <a:off x="1008" y="2856"/>
                <a:ext cx="344" cy="696"/>
                <a:chOff x="1064" y="2832"/>
                <a:chExt cx="344" cy="696"/>
              </a:xfrm>
            </p:grpSpPr>
            <p:sp>
              <p:nvSpPr>
                <p:cNvPr id="44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9" name="Line 316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0" name="Line 317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1" name="Line 318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2" name="Line 319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3" name="Line 320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4" name="Line 321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5" name="Line 322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6" name="Line 323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7" name="Line 324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8" name="Line 325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9" name="Line 326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40" name="Line 327"/>
              <p:cNvSpPr>
                <a:spLocks noChangeShapeType="1"/>
              </p:cNvSpPr>
              <p:nvPr/>
            </p:nvSpPr>
            <p:spPr bwMode="auto">
              <a:xfrm flipV="1">
                <a:off x="1272" y="2832"/>
                <a:ext cx="56" cy="24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1" name="Line 328"/>
              <p:cNvSpPr>
                <a:spLocks noChangeShapeType="1"/>
              </p:cNvSpPr>
              <p:nvPr/>
            </p:nvSpPr>
            <p:spPr bwMode="auto">
              <a:xfrm flipV="1">
                <a:off x="1288" y="3008"/>
                <a:ext cx="72" cy="16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2" name="Line 329"/>
              <p:cNvSpPr>
                <a:spLocks noChangeShapeType="1"/>
              </p:cNvSpPr>
              <p:nvPr/>
            </p:nvSpPr>
            <p:spPr bwMode="auto">
              <a:xfrm flipV="1">
                <a:off x="1128" y="2840"/>
                <a:ext cx="40" cy="16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3" name="Line 330"/>
              <p:cNvSpPr>
                <a:spLocks noChangeShapeType="1"/>
              </p:cNvSpPr>
              <p:nvPr/>
            </p:nvSpPr>
            <p:spPr bwMode="auto">
              <a:xfrm flipV="1">
                <a:off x="1336" y="3208"/>
                <a:ext cx="48" cy="32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4" name="Line 331"/>
              <p:cNvSpPr>
                <a:spLocks noChangeShapeType="1"/>
              </p:cNvSpPr>
              <p:nvPr/>
            </p:nvSpPr>
            <p:spPr bwMode="auto">
              <a:xfrm flipV="1">
                <a:off x="1336" y="3416"/>
                <a:ext cx="64" cy="32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5" name="Line 332"/>
              <p:cNvSpPr>
                <a:spLocks noChangeShapeType="1"/>
              </p:cNvSpPr>
              <p:nvPr/>
            </p:nvSpPr>
            <p:spPr bwMode="auto">
              <a:xfrm>
                <a:off x="1112" y="2656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6" name="Line 333"/>
              <p:cNvSpPr>
                <a:spLocks noChangeShapeType="1"/>
              </p:cNvSpPr>
              <p:nvPr/>
            </p:nvSpPr>
            <p:spPr bwMode="auto">
              <a:xfrm>
                <a:off x="1232" y="2688"/>
                <a:ext cx="0" cy="248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7" name="Line 334"/>
              <p:cNvSpPr>
                <a:spLocks noChangeShapeType="1"/>
              </p:cNvSpPr>
              <p:nvPr/>
            </p:nvSpPr>
            <p:spPr bwMode="auto">
              <a:xfrm>
                <a:off x="1328" y="2648"/>
                <a:ext cx="0" cy="208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87" name="Group 335"/>
            <p:cNvGrpSpPr>
              <a:grpSpLocks/>
            </p:cNvGrpSpPr>
            <p:nvPr/>
          </p:nvGrpSpPr>
          <p:grpSpPr bwMode="auto">
            <a:xfrm>
              <a:off x="4574" y="1564"/>
              <a:ext cx="98" cy="358"/>
              <a:chOff x="1008" y="2648"/>
              <a:chExt cx="400" cy="904"/>
            </a:xfrm>
          </p:grpSpPr>
          <p:grpSp>
            <p:nvGrpSpPr>
              <p:cNvPr id="404" name="Group 336"/>
              <p:cNvGrpSpPr>
                <a:grpSpLocks/>
              </p:cNvGrpSpPr>
              <p:nvPr/>
            </p:nvGrpSpPr>
            <p:grpSpPr bwMode="auto">
              <a:xfrm>
                <a:off x="1064" y="2832"/>
                <a:ext cx="344" cy="696"/>
                <a:chOff x="1064" y="2832"/>
                <a:chExt cx="344" cy="696"/>
              </a:xfrm>
            </p:grpSpPr>
            <p:sp>
              <p:nvSpPr>
                <p:cNvPr id="426" name="Line 337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7" name="Line 338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8" name="Line 339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9" name="Line 340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0" name="Line 341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1" name="Line 342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2" name="Line 343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3" name="Line 344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4" name="Line 345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5" name="Line 346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6" name="Line 347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7" name="Line 348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05" name="Group 349"/>
              <p:cNvGrpSpPr>
                <a:grpSpLocks/>
              </p:cNvGrpSpPr>
              <p:nvPr/>
            </p:nvGrpSpPr>
            <p:grpSpPr bwMode="auto">
              <a:xfrm>
                <a:off x="1008" y="2856"/>
                <a:ext cx="344" cy="696"/>
                <a:chOff x="1064" y="2832"/>
                <a:chExt cx="344" cy="696"/>
              </a:xfrm>
            </p:grpSpPr>
            <p:sp>
              <p:nvSpPr>
                <p:cNvPr id="414" name="Line 350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5" name="Line 351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6" name="Line 352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7" name="Line 353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8" name="Line 354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9" name="Line 355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0" name="Line 356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1" name="Line 357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2" name="Line 358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3" name="Line 359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4" name="Line 360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5" name="Line 361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06" name="Line 362"/>
              <p:cNvSpPr>
                <a:spLocks noChangeShapeType="1"/>
              </p:cNvSpPr>
              <p:nvPr/>
            </p:nvSpPr>
            <p:spPr bwMode="auto">
              <a:xfrm flipV="1">
                <a:off x="1272" y="2832"/>
                <a:ext cx="56" cy="24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7" name="Line 363"/>
              <p:cNvSpPr>
                <a:spLocks noChangeShapeType="1"/>
              </p:cNvSpPr>
              <p:nvPr/>
            </p:nvSpPr>
            <p:spPr bwMode="auto">
              <a:xfrm flipV="1">
                <a:off x="1288" y="3008"/>
                <a:ext cx="72" cy="16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8" name="Line 364"/>
              <p:cNvSpPr>
                <a:spLocks noChangeShapeType="1"/>
              </p:cNvSpPr>
              <p:nvPr/>
            </p:nvSpPr>
            <p:spPr bwMode="auto">
              <a:xfrm flipV="1">
                <a:off x="1128" y="2840"/>
                <a:ext cx="40" cy="16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9" name="Line 365"/>
              <p:cNvSpPr>
                <a:spLocks noChangeShapeType="1"/>
              </p:cNvSpPr>
              <p:nvPr/>
            </p:nvSpPr>
            <p:spPr bwMode="auto">
              <a:xfrm flipV="1">
                <a:off x="1336" y="3208"/>
                <a:ext cx="48" cy="32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0" name="Line 366"/>
              <p:cNvSpPr>
                <a:spLocks noChangeShapeType="1"/>
              </p:cNvSpPr>
              <p:nvPr/>
            </p:nvSpPr>
            <p:spPr bwMode="auto">
              <a:xfrm flipV="1">
                <a:off x="1336" y="3416"/>
                <a:ext cx="64" cy="32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1" name="Line 367"/>
              <p:cNvSpPr>
                <a:spLocks noChangeShapeType="1"/>
              </p:cNvSpPr>
              <p:nvPr/>
            </p:nvSpPr>
            <p:spPr bwMode="auto">
              <a:xfrm>
                <a:off x="1112" y="2656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2" name="Line 368"/>
              <p:cNvSpPr>
                <a:spLocks noChangeShapeType="1"/>
              </p:cNvSpPr>
              <p:nvPr/>
            </p:nvSpPr>
            <p:spPr bwMode="auto">
              <a:xfrm>
                <a:off x="1232" y="2688"/>
                <a:ext cx="0" cy="248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3" name="Line 369"/>
              <p:cNvSpPr>
                <a:spLocks noChangeShapeType="1"/>
              </p:cNvSpPr>
              <p:nvPr/>
            </p:nvSpPr>
            <p:spPr bwMode="auto">
              <a:xfrm>
                <a:off x="1328" y="2648"/>
                <a:ext cx="0" cy="208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88" name="Group 370"/>
            <p:cNvGrpSpPr>
              <a:grpSpLocks/>
            </p:cNvGrpSpPr>
            <p:nvPr/>
          </p:nvGrpSpPr>
          <p:grpSpPr bwMode="auto">
            <a:xfrm>
              <a:off x="4752" y="1324"/>
              <a:ext cx="62" cy="198"/>
              <a:chOff x="1008" y="2648"/>
              <a:chExt cx="400" cy="904"/>
            </a:xfrm>
          </p:grpSpPr>
          <p:grpSp>
            <p:nvGrpSpPr>
              <p:cNvPr id="370" name="Group 371"/>
              <p:cNvGrpSpPr>
                <a:grpSpLocks/>
              </p:cNvGrpSpPr>
              <p:nvPr/>
            </p:nvGrpSpPr>
            <p:grpSpPr bwMode="auto">
              <a:xfrm>
                <a:off x="1064" y="2832"/>
                <a:ext cx="344" cy="696"/>
                <a:chOff x="1064" y="2832"/>
                <a:chExt cx="344" cy="696"/>
              </a:xfrm>
            </p:grpSpPr>
            <p:sp>
              <p:nvSpPr>
                <p:cNvPr id="392" name="Line 372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3" name="Line 373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4" name="Line 374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5" name="Line 375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6" name="Line 376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" name="Line 377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" name="Line 378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9" name="Line 379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0" name="Line 380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1" name="Line 381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2" name="Line 382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3" name="Line 383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71" name="Group 384"/>
              <p:cNvGrpSpPr>
                <a:grpSpLocks/>
              </p:cNvGrpSpPr>
              <p:nvPr/>
            </p:nvGrpSpPr>
            <p:grpSpPr bwMode="auto">
              <a:xfrm>
                <a:off x="1008" y="2856"/>
                <a:ext cx="344" cy="696"/>
                <a:chOff x="1064" y="2832"/>
                <a:chExt cx="344" cy="696"/>
              </a:xfrm>
            </p:grpSpPr>
            <p:sp>
              <p:nvSpPr>
                <p:cNvPr id="380" name="Line 385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1" name="Line 386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2" name="Line 387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3" name="Line 388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4" name="Line 389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5" name="Line 390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6" name="Line 391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7" name="Line 392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8" name="Line 393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9" name="Line 394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0" name="Line 395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1" name="Line 396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72" name="Line 397"/>
              <p:cNvSpPr>
                <a:spLocks noChangeShapeType="1"/>
              </p:cNvSpPr>
              <p:nvPr/>
            </p:nvSpPr>
            <p:spPr bwMode="auto">
              <a:xfrm flipV="1">
                <a:off x="1272" y="2832"/>
                <a:ext cx="56" cy="24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3" name="Line 398"/>
              <p:cNvSpPr>
                <a:spLocks noChangeShapeType="1"/>
              </p:cNvSpPr>
              <p:nvPr/>
            </p:nvSpPr>
            <p:spPr bwMode="auto">
              <a:xfrm flipV="1">
                <a:off x="1288" y="3008"/>
                <a:ext cx="72" cy="16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4" name="Line 399"/>
              <p:cNvSpPr>
                <a:spLocks noChangeShapeType="1"/>
              </p:cNvSpPr>
              <p:nvPr/>
            </p:nvSpPr>
            <p:spPr bwMode="auto">
              <a:xfrm flipV="1">
                <a:off x="1128" y="2840"/>
                <a:ext cx="40" cy="16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5" name="Line 400"/>
              <p:cNvSpPr>
                <a:spLocks noChangeShapeType="1"/>
              </p:cNvSpPr>
              <p:nvPr/>
            </p:nvSpPr>
            <p:spPr bwMode="auto">
              <a:xfrm flipV="1">
                <a:off x="1336" y="3208"/>
                <a:ext cx="48" cy="32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6" name="Line 401"/>
              <p:cNvSpPr>
                <a:spLocks noChangeShapeType="1"/>
              </p:cNvSpPr>
              <p:nvPr/>
            </p:nvSpPr>
            <p:spPr bwMode="auto">
              <a:xfrm flipV="1">
                <a:off x="1336" y="3416"/>
                <a:ext cx="64" cy="32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7" name="Line 402"/>
              <p:cNvSpPr>
                <a:spLocks noChangeShapeType="1"/>
              </p:cNvSpPr>
              <p:nvPr/>
            </p:nvSpPr>
            <p:spPr bwMode="auto">
              <a:xfrm>
                <a:off x="1112" y="2656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8" name="Line 403"/>
              <p:cNvSpPr>
                <a:spLocks noChangeShapeType="1"/>
              </p:cNvSpPr>
              <p:nvPr/>
            </p:nvSpPr>
            <p:spPr bwMode="auto">
              <a:xfrm>
                <a:off x="1232" y="2688"/>
                <a:ext cx="0" cy="248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9" name="Line 404"/>
              <p:cNvSpPr>
                <a:spLocks noChangeShapeType="1"/>
              </p:cNvSpPr>
              <p:nvPr/>
            </p:nvSpPr>
            <p:spPr bwMode="auto">
              <a:xfrm>
                <a:off x="1328" y="2648"/>
                <a:ext cx="0" cy="208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89" name="Group 405"/>
            <p:cNvGrpSpPr>
              <a:grpSpLocks/>
            </p:cNvGrpSpPr>
            <p:nvPr/>
          </p:nvGrpSpPr>
          <p:grpSpPr bwMode="auto">
            <a:xfrm>
              <a:off x="3743" y="1996"/>
              <a:ext cx="207" cy="293"/>
              <a:chOff x="4120" y="2308"/>
              <a:chExt cx="305" cy="415"/>
            </a:xfrm>
          </p:grpSpPr>
          <p:sp>
            <p:nvSpPr>
              <p:cNvPr id="359" name="Freeform 40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0" name="Rectangle 40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1" name="Oval 40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62" name="Group 40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366" name="Line 41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7" name="Line 41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8" name="Line 41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9" name="Line 41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63" name="Freeform 41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4" name="Oval 41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5" name="Oval 41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90" name="Group 417"/>
            <p:cNvGrpSpPr>
              <a:grpSpLocks/>
            </p:cNvGrpSpPr>
            <p:nvPr/>
          </p:nvGrpSpPr>
          <p:grpSpPr bwMode="auto">
            <a:xfrm>
              <a:off x="4006" y="1833"/>
              <a:ext cx="328" cy="344"/>
              <a:chOff x="1970" y="2277"/>
              <a:chExt cx="493" cy="732"/>
            </a:xfrm>
          </p:grpSpPr>
          <p:grpSp>
            <p:nvGrpSpPr>
              <p:cNvPr id="329" name="Group 418"/>
              <p:cNvGrpSpPr>
                <a:grpSpLocks/>
              </p:cNvGrpSpPr>
              <p:nvPr/>
            </p:nvGrpSpPr>
            <p:grpSpPr bwMode="auto">
              <a:xfrm>
                <a:off x="1970" y="2337"/>
                <a:ext cx="413" cy="672"/>
                <a:chOff x="2651" y="2304"/>
                <a:chExt cx="413" cy="672"/>
              </a:xfrm>
            </p:grpSpPr>
            <p:sp>
              <p:nvSpPr>
                <p:cNvPr id="332" name="Rectangle 419"/>
                <p:cNvSpPr>
                  <a:spLocks noChangeArrowheads="1"/>
                </p:cNvSpPr>
                <p:nvPr/>
              </p:nvSpPr>
              <p:spPr bwMode="auto">
                <a:xfrm>
                  <a:off x="2651" y="2304"/>
                  <a:ext cx="413" cy="672"/>
                </a:xfrm>
                <a:prstGeom prst="rect">
                  <a:avLst/>
                </a:prstGeom>
                <a:solidFill>
                  <a:srgbClr val="DDDDDD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333" name="Group 420"/>
                <p:cNvGrpSpPr>
                  <a:grpSpLocks/>
                </p:cNvGrpSpPr>
                <p:nvPr/>
              </p:nvGrpSpPr>
              <p:grpSpPr bwMode="auto">
                <a:xfrm>
                  <a:off x="2688" y="2556"/>
                  <a:ext cx="336" cy="192"/>
                  <a:chOff x="2688" y="2352"/>
                  <a:chExt cx="336" cy="192"/>
                </a:xfrm>
              </p:grpSpPr>
              <p:sp>
                <p:nvSpPr>
                  <p:cNvPr id="355" name="Line 421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6" name="Line 422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7" name="Line 423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544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8" name="Line 424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34" name="Line 425"/>
                <p:cNvSpPr>
                  <a:spLocks noChangeShapeType="1"/>
                </p:cNvSpPr>
                <p:nvPr/>
              </p:nvSpPr>
              <p:spPr bwMode="auto">
                <a:xfrm>
                  <a:off x="2857" y="2355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5" name="Line 426"/>
                <p:cNvSpPr>
                  <a:spLocks noChangeShapeType="1"/>
                </p:cNvSpPr>
                <p:nvPr/>
              </p:nvSpPr>
              <p:spPr bwMode="auto">
                <a:xfrm>
                  <a:off x="2909" y="2357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6" name="Line 427"/>
                <p:cNvSpPr>
                  <a:spLocks noChangeShapeType="1"/>
                </p:cNvSpPr>
                <p:nvPr/>
              </p:nvSpPr>
              <p:spPr bwMode="auto">
                <a:xfrm>
                  <a:off x="2963" y="2357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7" name="Line 428"/>
                <p:cNvSpPr>
                  <a:spLocks noChangeShapeType="1"/>
                </p:cNvSpPr>
                <p:nvPr/>
              </p:nvSpPr>
              <p:spPr bwMode="auto">
                <a:xfrm>
                  <a:off x="2801" y="2356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38" name="Line 429"/>
                <p:cNvSpPr>
                  <a:spLocks noChangeShapeType="1"/>
                </p:cNvSpPr>
                <p:nvPr/>
              </p:nvSpPr>
              <p:spPr bwMode="auto">
                <a:xfrm>
                  <a:off x="2747" y="2356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339" name="Group 430"/>
                <p:cNvGrpSpPr>
                  <a:grpSpLocks/>
                </p:cNvGrpSpPr>
                <p:nvPr/>
              </p:nvGrpSpPr>
              <p:grpSpPr bwMode="auto">
                <a:xfrm>
                  <a:off x="2688" y="2352"/>
                  <a:ext cx="336" cy="192"/>
                  <a:chOff x="2688" y="2352"/>
                  <a:chExt cx="336" cy="192"/>
                </a:xfrm>
              </p:grpSpPr>
              <p:sp>
                <p:nvSpPr>
                  <p:cNvPr id="351" name="Line 431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2" name="Line 432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3" name="Line 433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544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4" name="Line 434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40" name="Line 435"/>
                <p:cNvSpPr>
                  <a:spLocks noChangeShapeType="1"/>
                </p:cNvSpPr>
                <p:nvPr/>
              </p:nvSpPr>
              <p:spPr bwMode="auto">
                <a:xfrm>
                  <a:off x="2932" y="2562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1" name="Line 436"/>
                <p:cNvSpPr>
                  <a:spLocks noChangeShapeType="1"/>
                </p:cNvSpPr>
                <p:nvPr/>
              </p:nvSpPr>
              <p:spPr bwMode="auto">
                <a:xfrm>
                  <a:off x="2864" y="2760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2" name="Line 437"/>
                <p:cNvSpPr>
                  <a:spLocks noChangeShapeType="1"/>
                </p:cNvSpPr>
                <p:nvPr/>
              </p:nvSpPr>
              <p:spPr bwMode="auto">
                <a:xfrm>
                  <a:off x="2916" y="2762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3" name="Line 438"/>
                <p:cNvSpPr>
                  <a:spLocks noChangeShapeType="1"/>
                </p:cNvSpPr>
                <p:nvPr/>
              </p:nvSpPr>
              <p:spPr bwMode="auto">
                <a:xfrm>
                  <a:off x="2970" y="2762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4" name="Line 439"/>
                <p:cNvSpPr>
                  <a:spLocks noChangeShapeType="1"/>
                </p:cNvSpPr>
                <p:nvPr/>
              </p:nvSpPr>
              <p:spPr bwMode="auto">
                <a:xfrm>
                  <a:off x="2808" y="2761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45" name="Line 440"/>
                <p:cNvSpPr>
                  <a:spLocks noChangeShapeType="1"/>
                </p:cNvSpPr>
                <p:nvPr/>
              </p:nvSpPr>
              <p:spPr bwMode="auto">
                <a:xfrm>
                  <a:off x="2754" y="2761"/>
                  <a:ext cx="0" cy="185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lIns="0" tIns="0" rIns="0" bIns="0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346" name="Group 441"/>
                <p:cNvGrpSpPr>
                  <a:grpSpLocks/>
                </p:cNvGrpSpPr>
                <p:nvPr/>
              </p:nvGrpSpPr>
              <p:grpSpPr bwMode="auto">
                <a:xfrm>
                  <a:off x="2688" y="2757"/>
                  <a:ext cx="336" cy="192"/>
                  <a:chOff x="2688" y="2352"/>
                  <a:chExt cx="336" cy="192"/>
                </a:xfrm>
              </p:grpSpPr>
              <p:sp>
                <p:nvSpPr>
                  <p:cNvPr id="347" name="Line 442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8" name="Line 443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49" name="Line 444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544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50" name="Line 445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2352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F8F8F8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lIns="0" tIns="0" rIns="0" bIns="0" anchor="ctr"/>
                  <a:lstStyle/>
                  <a:p>
                    <a:endParaRPr lang="en-US" sz="140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330" name="Freeform 446"/>
              <p:cNvSpPr>
                <a:spLocks/>
              </p:cNvSpPr>
              <p:nvPr/>
            </p:nvSpPr>
            <p:spPr bwMode="auto">
              <a:xfrm>
                <a:off x="1977" y="2277"/>
                <a:ext cx="486" cy="60"/>
              </a:xfrm>
              <a:custGeom>
                <a:avLst/>
                <a:gdLst/>
                <a:ahLst/>
                <a:cxnLst>
                  <a:cxn ang="0">
                    <a:pos x="0" y="60"/>
                  </a:cxn>
                  <a:cxn ang="0">
                    <a:pos x="402" y="60"/>
                  </a:cxn>
                  <a:cxn ang="0">
                    <a:pos x="486" y="0"/>
                  </a:cxn>
                  <a:cxn ang="0">
                    <a:pos x="144" y="0"/>
                  </a:cxn>
                  <a:cxn ang="0">
                    <a:pos x="0" y="60"/>
                  </a:cxn>
                </a:cxnLst>
                <a:rect l="0" t="0" r="r" b="b"/>
                <a:pathLst>
                  <a:path w="486" h="60">
                    <a:moveTo>
                      <a:pt x="0" y="60"/>
                    </a:moveTo>
                    <a:lnTo>
                      <a:pt x="402" y="60"/>
                    </a:lnTo>
                    <a:lnTo>
                      <a:pt x="486" y="0"/>
                    </a:lnTo>
                    <a:lnTo>
                      <a:pt x="144" y="0"/>
                    </a:lnTo>
                    <a:lnTo>
                      <a:pt x="0" y="60"/>
                    </a:lnTo>
                    <a:close/>
                  </a:path>
                </a:pathLst>
              </a:custGeom>
              <a:solidFill>
                <a:srgbClr val="B2B2B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" name="Freeform 447"/>
              <p:cNvSpPr>
                <a:spLocks/>
              </p:cNvSpPr>
              <p:nvPr/>
            </p:nvSpPr>
            <p:spPr bwMode="auto">
              <a:xfrm>
                <a:off x="2382" y="2277"/>
                <a:ext cx="75" cy="723"/>
              </a:xfrm>
              <a:custGeom>
                <a:avLst/>
                <a:gdLst/>
                <a:ahLst/>
                <a:cxnLst>
                  <a:cxn ang="0">
                    <a:pos x="0" y="723"/>
                  </a:cxn>
                  <a:cxn ang="0">
                    <a:pos x="0" y="57"/>
                  </a:cxn>
                  <a:cxn ang="0">
                    <a:pos x="75" y="0"/>
                  </a:cxn>
                  <a:cxn ang="0">
                    <a:pos x="75" y="606"/>
                  </a:cxn>
                  <a:cxn ang="0">
                    <a:pos x="0" y="723"/>
                  </a:cxn>
                </a:cxnLst>
                <a:rect l="0" t="0" r="r" b="b"/>
                <a:pathLst>
                  <a:path w="75" h="723">
                    <a:moveTo>
                      <a:pt x="0" y="723"/>
                    </a:moveTo>
                    <a:lnTo>
                      <a:pt x="0" y="57"/>
                    </a:lnTo>
                    <a:lnTo>
                      <a:pt x="75" y="0"/>
                    </a:lnTo>
                    <a:lnTo>
                      <a:pt x="75" y="606"/>
                    </a:lnTo>
                    <a:lnTo>
                      <a:pt x="0" y="723"/>
                    </a:lnTo>
                    <a:close/>
                  </a:path>
                </a:pathLst>
              </a:custGeom>
              <a:solidFill>
                <a:srgbClr val="96969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1" name="Text Box 448"/>
            <p:cNvSpPr txBox="1">
              <a:spLocks noChangeArrowheads="1"/>
            </p:cNvSpPr>
            <p:nvPr/>
          </p:nvSpPr>
          <p:spPr bwMode="auto">
            <a:xfrm>
              <a:off x="4048" y="1970"/>
              <a:ext cx="23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de-DE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GB" sz="14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LR</a:t>
              </a:r>
              <a:endParaRPr lang="de-DE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2" name="Rectangle 449"/>
            <p:cNvSpPr>
              <a:spLocks noChangeArrowheads="1"/>
            </p:cNvSpPr>
            <p:nvPr/>
          </p:nvSpPr>
          <p:spPr bwMode="auto">
            <a:xfrm>
              <a:off x="3650" y="2276"/>
              <a:ext cx="425" cy="1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de-DE"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  <a:r>
                <a:rPr lang="en-GB" sz="1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AAH</a:t>
              </a:r>
              <a:endParaRPr lang="de-DE" sz="1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3" name="Group 450"/>
            <p:cNvGrpSpPr>
              <a:grpSpLocks/>
            </p:cNvGrpSpPr>
            <p:nvPr/>
          </p:nvGrpSpPr>
          <p:grpSpPr bwMode="auto">
            <a:xfrm>
              <a:off x="4142" y="1276"/>
              <a:ext cx="62" cy="198"/>
              <a:chOff x="1008" y="2648"/>
              <a:chExt cx="400" cy="904"/>
            </a:xfrm>
          </p:grpSpPr>
          <p:grpSp>
            <p:nvGrpSpPr>
              <p:cNvPr id="295" name="Group 451"/>
              <p:cNvGrpSpPr>
                <a:grpSpLocks/>
              </p:cNvGrpSpPr>
              <p:nvPr/>
            </p:nvGrpSpPr>
            <p:grpSpPr bwMode="auto">
              <a:xfrm>
                <a:off x="1064" y="2832"/>
                <a:ext cx="344" cy="696"/>
                <a:chOff x="1064" y="2832"/>
                <a:chExt cx="344" cy="696"/>
              </a:xfrm>
            </p:grpSpPr>
            <p:sp>
              <p:nvSpPr>
                <p:cNvPr id="317" name="Line 452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8" name="Line 453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9" name="Line 454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0" name="Line 455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1" name="Line 456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2" name="Line 457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3" name="Line 458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4" name="Line 459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5" name="Line 460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6" name="Line 461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7" name="Line 462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28" name="Line 463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96" name="Group 464"/>
              <p:cNvGrpSpPr>
                <a:grpSpLocks/>
              </p:cNvGrpSpPr>
              <p:nvPr/>
            </p:nvGrpSpPr>
            <p:grpSpPr bwMode="auto">
              <a:xfrm>
                <a:off x="1008" y="2856"/>
                <a:ext cx="344" cy="696"/>
                <a:chOff x="1064" y="2832"/>
                <a:chExt cx="344" cy="696"/>
              </a:xfrm>
            </p:grpSpPr>
            <p:sp>
              <p:nvSpPr>
                <p:cNvPr id="305" name="Line 465"/>
                <p:cNvSpPr>
                  <a:spLocks noChangeShapeType="1"/>
                </p:cNvSpPr>
                <p:nvPr/>
              </p:nvSpPr>
              <p:spPr bwMode="auto">
                <a:xfrm flipV="1">
                  <a:off x="1064" y="2832"/>
                  <a:ext cx="112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6" name="Line 466"/>
                <p:cNvSpPr>
                  <a:spLocks noChangeShapeType="1"/>
                </p:cNvSpPr>
                <p:nvPr/>
              </p:nvSpPr>
              <p:spPr bwMode="auto">
                <a:xfrm>
                  <a:off x="1176" y="2832"/>
                  <a:ext cx="152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7" name="Line 467"/>
                <p:cNvSpPr>
                  <a:spLocks noChangeShapeType="1"/>
                </p:cNvSpPr>
                <p:nvPr/>
              </p:nvSpPr>
              <p:spPr bwMode="auto">
                <a:xfrm>
                  <a:off x="1328" y="2840"/>
                  <a:ext cx="80" cy="68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8" name="Line 468"/>
                <p:cNvSpPr>
                  <a:spLocks noChangeShapeType="1"/>
                </p:cNvSpPr>
                <p:nvPr/>
              </p:nvSpPr>
              <p:spPr bwMode="auto">
                <a:xfrm>
                  <a:off x="1152" y="3008"/>
                  <a:ext cx="20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09" name="Line 469"/>
                <p:cNvSpPr>
                  <a:spLocks noChangeShapeType="1"/>
                </p:cNvSpPr>
                <p:nvPr/>
              </p:nvSpPr>
              <p:spPr bwMode="auto">
                <a:xfrm>
                  <a:off x="1120" y="3224"/>
                  <a:ext cx="248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0" name="Line 470"/>
                <p:cNvSpPr>
                  <a:spLocks noChangeShapeType="1"/>
                </p:cNvSpPr>
                <p:nvPr/>
              </p:nvSpPr>
              <p:spPr bwMode="auto">
                <a:xfrm>
                  <a:off x="1072" y="3424"/>
                  <a:ext cx="320" cy="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1" name="Line 471"/>
                <p:cNvSpPr>
                  <a:spLocks noChangeShapeType="1"/>
                </p:cNvSpPr>
                <p:nvPr/>
              </p:nvSpPr>
              <p:spPr bwMode="auto">
                <a:xfrm flipV="1">
                  <a:off x="1152" y="2840"/>
                  <a:ext cx="168" cy="15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2" name="Line 472"/>
                <p:cNvSpPr>
                  <a:spLocks noChangeShapeType="1"/>
                </p:cNvSpPr>
                <p:nvPr/>
              </p:nvSpPr>
              <p:spPr bwMode="auto">
                <a:xfrm>
                  <a:off x="1168" y="2832"/>
                  <a:ext cx="176" cy="168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3" name="Line 473"/>
                <p:cNvSpPr>
                  <a:spLocks noChangeShapeType="1"/>
                </p:cNvSpPr>
                <p:nvPr/>
              </p:nvSpPr>
              <p:spPr bwMode="auto">
                <a:xfrm flipV="1">
                  <a:off x="1128" y="3024"/>
                  <a:ext cx="224" cy="192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4" name="Line 474"/>
                <p:cNvSpPr>
                  <a:spLocks noChangeShapeType="1"/>
                </p:cNvSpPr>
                <p:nvPr/>
              </p:nvSpPr>
              <p:spPr bwMode="auto">
                <a:xfrm>
                  <a:off x="1152" y="3000"/>
                  <a:ext cx="216" cy="22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5" name="Line 475"/>
                <p:cNvSpPr>
                  <a:spLocks noChangeShapeType="1"/>
                </p:cNvSpPr>
                <p:nvPr/>
              </p:nvSpPr>
              <p:spPr bwMode="auto">
                <a:xfrm flipV="1">
                  <a:off x="1088" y="3224"/>
                  <a:ext cx="280" cy="200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16" name="Line 476"/>
                <p:cNvSpPr>
                  <a:spLocks noChangeShapeType="1"/>
                </p:cNvSpPr>
                <p:nvPr/>
              </p:nvSpPr>
              <p:spPr bwMode="auto">
                <a:xfrm>
                  <a:off x="1104" y="3232"/>
                  <a:ext cx="288" cy="184"/>
                </a:xfrm>
                <a:prstGeom prst="line">
                  <a:avLst/>
                </a:prstGeom>
                <a:noFill/>
                <a:ln w="9525">
                  <a:solidFill>
                    <a:srgbClr val="99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4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97" name="Line 477"/>
              <p:cNvSpPr>
                <a:spLocks noChangeShapeType="1"/>
              </p:cNvSpPr>
              <p:nvPr/>
            </p:nvSpPr>
            <p:spPr bwMode="auto">
              <a:xfrm flipV="1">
                <a:off x="1272" y="2832"/>
                <a:ext cx="56" cy="24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" name="Line 478"/>
              <p:cNvSpPr>
                <a:spLocks noChangeShapeType="1"/>
              </p:cNvSpPr>
              <p:nvPr/>
            </p:nvSpPr>
            <p:spPr bwMode="auto">
              <a:xfrm flipV="1">
                <a:off x="1288" y="3008"/>
                <a:ext cx="72" cy="16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9" name="Line 479"/>
              <p:cNvSpPr>
                <a:spLocks noChangeShapeType="1"/>
              </p:cNvSpPr>
              <p:nvPr/>
            </p:nvSpPr>
            <p:spPr bwMode="auto">
              <a:xfrm flipV="1">
                <a:off x="1128" y="2840"/>
                <a:ext cx="40" cy="16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" name="Line 480"/>
              <p:cNvSpPr>
                <a:spLocks noChangeShapeType="1"/>
              </p:cNvSpPr>
              <p:nvPr/>
            </p:nvSpPr>
            <p:spPr bwMode="auto">
              <a:xfrm flipV="1">
                <a:off x="1336" y="3208"/>
                <a:ext cx="48" cy="32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" name="Line 481"/>
              <p:cNvSpPr>
                <a:spLocks noChangeShapeType="1"/>
              </p:cNvSpPr>
              <p:nvPr/>
            </p:nvSpPr>
            <p:spPr bwMode="auto">
              <a:xfrm flipV="1">
                <a:off x="1336" y="3416"/>
                <a:ext cx="64" cy="32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" name="Line 482"/>
              <p:cNvSpPr>
                <a:spLocks noChangeShapeType="1"/>
              </p:cNvSpPr>
              <p:nvPr/>
            </p:nvSpPr>
            <p:spPr bwMode="auto">
              <a:xfrm>
                <a:off x="1112" y="2656"/>
                <a:ext cx="0" cy="192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" name="Line 483"/>
              <p:cNvSpPr>
                <a:spLocks noChangeShapeType="1"/>
              </p:cNvSpPr>
              <p:nvPr/>
            </p:nvSpPr>
            <p:spPr bwMode="auto">
              <a:xfrm>
                <a:off x="1232" y="2688"/>
                <a:ext cx="0" cy="248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" name="Line 484"/>
              <p:cNvSpPr>
                <a:spLocks noChangeShapeType="1"/>
              </p:cNvSpPr>
              <p:nvPr/>
            </p:nvSpPr>
            <p:spPr bwMode="auto">
              <a:xfrm>
                <a:off x="1328" y="2648"/>
                <a:ext cx="0" cy="208"/>
              </a:xfrm>
              <a:prstGeom prst="line">
                <a:avLst/>
              </a:prstGeom>
              <a:noFill/>
              <a:ln w="12700">
                <a:solidFill>
                  <a:srgbClr val="9933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4" name="Rectangle 485"/>
            <p:cNvSpPr>
              <a:spLocks noChangeArrowheads="1"/>
            </p:cNvSpPr>
            <p:nvPr/>
          </p:nvSpPr>
          <p:spPr bwMode="auto">
            <a:xfrm>
              <a:off x="4063" y="1497"/>
              <a:ext cx="561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GB" sz="140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Mobile</a:t>
              </a:r>
              <a:br>
                <a:rPr lang="en-GB" sz="140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GB" sz="1400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Operator</a:t>
              </a:r>
              <a:endParaRPr lang="en-GB" sz="1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90" name="Group 486"/>
          <p:cNvGrpSpPr>
            <a:grpSpLocks/>
          </p:cNvGrpSpPr>
          <p:nvPr/>
        </p:nvGrpSpPr>
        <p:grpSpPr bwMode="auto">
          <a:xfrm rot="18191817" flipV="1">
            <a:off x="6822588" y="3854810"/>
            <a:ext cx="990312" cy="1508157"/>
            <a:chOff x="4594" y="2832"/>
            <a:chExt cx="997" cy="1241"/>
          </a:xfrm>
          <a:solidFill>
            <a:schemeClr val="accent2">
              <a:lumMod val="20000"/>
              <a:lumOff val="80000"/>
            </a:schemeClr>
          </a:solidFill>
        </p:grpSpPr>
        <p:grpSp>
          <p:nvGrpSpPr>
            <p:cNvPr id="491" name="Group 487"/>
            <p:cNvGrpSpPr>
              <a:grpSpLocks/>
            </p:cNvGrpSpPr>
            <p:nvPr/>
          </p:nvGrpSpPr>
          <p:grpSpPr bwMode="auto">
            <a:xfrm rot="18542789" flipH="1">
              <a:off x="4399" y="3027"/>
              <a:ext cx="1241" cy="852"/>
              <a:chOff x="3168" y="2208"/>
              <a:chExt cx="1296" cy="768"/>
            </a:xfrm>
            <a:grpFill/>
          </p:grpSpPr>
          <p:sp>
            <p:nvSpPr>
              <p:cNvPr id="502" name="Oval 488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3" name="Oval 489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4" name="Oval 490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5" name="Oval 491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6" name="Oval 492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7" name="Oval 493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8" name="Oval 494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9" name="Oval 495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0" name="Oval 496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92" name="Group 497"/>
            <p:cNvGrpSpPr>
              <a:grpSpLocks/>
            </p:cNvGrpSpPr>
            <p:nvPr/>
          </p:nvGrpSpPr>
          <p:grpSpPr bwMode="auto">
            <a:xfrm rot="18542789" flipH="1">
              <a:off x="4628" y="3092"/>
              <a:ext cx="1206" cy="720"/>
              <a:chOff x="3168" y="2208"/>
              <a:chExt cx="1296" cy="768"/>
            </a:xfrm>
            <a:grpFill/>
          </p:grpSpPr>
          <p:sp>
            <p:nvSpPr>
              <p:cNvPr id="493" name="Oval 498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4" name="Oval 499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5" name="Oval 500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6" name="Oval 501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7" name="Oval 502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8" name="Oval 503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9" name="Oval 504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0" name="Oval 505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1" name="Oval 506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11" name="Group 507"/>
          <p:cNvGrpSpPr>
            <a:grpSpLocks/>
          </p:cNvGrpSpPr>
          <p:nvPr/>
        </p:nvGrpSpPr>
        <p:grpSpPr bwMode="auto">
          <a:xfrm>
            <a:off x="6651752" y="4407356"/>
            <a:ext cx="276273" cy="391053"/>
            <a:chOff x="4120" y="2308"/>
            <a:chExt cx="305" cy="415"/>
          </a:xfrm>
        </p:grpSpPr>
        <p:sp>
          <p:nvSpPr>
            <p:cNvPr id="512" name="Freeform 508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" name="Rectangle 509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" name="Oval 510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15" name="Group 511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519" name="Line 512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0" name="Line 513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1" name="Line 514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2" name="Line 515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16" name="Freeform 516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" name="Oval 517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8" name="Oval 518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3" name="Rectangle 519"/>
          <p:cNvSpPr>
            <a:spLocks noChangeArrowheads="1"/>
          </p:cNvSpPr>
          <p:nvPr/>
        </p:nvSpPr>
        <p:spPr bwMode="auto">
          <a:xfrm>
            <a:off x="6572131" y="4791736"/>
            <a:ext cx="567645" cy="22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de-DE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GB" sz="1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AAH</a:t>
            </a:r>
            <a:endParaRPr lang="de-DE" sz="1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4" name="Rectangle 520"/>
          <p:cNvSpPr>
            <a:spLocks noChangeArrowheads="1"/>
          </p:cNvSpPr>
          <p:nvPr/>
        </p:nvSpPr>
        <p:spPr bwMode="auto">
          <a:xfrm>
            <a:off x="7469737" y="4471419"/>
            <a:ext cx="556864" cy="36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1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Home</a:t>
            </a:r>
          </a:p>
          <a:p>
            <a:pPr algn="ctr">
              <a:lnSpc>
                <a:spcPct val="80000"/>
              </a:lnSpc>
            </a:pPr>
            <a:r>
              <a:rPr lang="en-GB" sz="1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ISP</a:t>
            </a:r>
            <a:endParaRPr lang="de-DE" sz="1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25" name="Picture 521" descr="BL00119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0833" y="4648928"/>
            <a:ext cx="640633" cy="270934"/>
          </a:xfrm>
          <a:prstGeom prst="rect">
            <a:avLst/>
          </a:prstGeom>
          <a:noFill/>
        </p:spPr>
      </p:pic>
      <p:pic>
        <p:nvPicPr>
          <p:cNvPr id="526" name="Picture 522" descr="BL00137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08698" y="4279229"/>
            <a:ext cx="452447" cy="205536"/>
          </a:xfrm>
          <a:prstGeom prst="rect">
            <a:avLst/>
          </a:prstGeom>
          <a:noFill/>
        </p:spPr>
      </p:pic>
      <p:pic>
        <p:nvPicPr>
          <p:cNvPr id="527" name="Picture 523" descr="j020249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84279" y="4156441"/>
            <a:ext cx="300296" cy="381710"/>
          </a:xfrm>
          <a:prstGeom prst="rect">
            <a:avLst/>
          </a:prstGeom>
          <a:noFill/>
        </p:spPr>
      </p:pic>
      <p:pic>
        <p:nvPicPr>
          <p:cNvPr id="528" name="Picture 524" descr="j020249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92089" y="4281898"/>
            <a:ext cx="300296" cy="381710"/>
          </a:xfrm>
          <a:prstGeom prst="rect">
            <a:avLst/>
          </a:prstGeom>
          <a:noFill/>
        </p:spPr>
      </p:pic>
      <p:grpSp>
        <p:nvGrpSpPr>
          <p:cNvPr id="529" name="Group 525"/>
          <p:cNvGrpSpPr>
            <a:grpSpLocks/>
          </p:cNvGrpSpPr>
          <p:nvPr/>
        </p:nvGrpSpPr>
        <p:grpSpPr bwMode="auto">
          <a:xfrm>
            <a:off x="4636428" y="2357330"/>
            <a:ext cx="192190" cy="326990"/>
            <a:chOff x="4120" y="2308"/>
            <a:chExt cx="305" cy="415"/>
          </a:xfrm>
        </p:grpSpPr>
        <p:sp>
          <p:nvSpPr>
            <p:cNvPr id="530" name="Freeform 52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1" name="Rectangle 52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" name="Oval 52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33" name="Group 52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537" name="Line 53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8" name="Line 53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9" name="Line 53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0" name="Line 53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4" name="Freeform 53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5" name="Oval 53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6" name="Oval 53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41" name="Rectangle 537"/>
          <p:cNvSpPr>
            <a:spLocks noChangeArrowheads="1"/>
          </p:cNvSpPr>
          <p:nvPr/>
        </p:nvSpPr>
        <p:spPr bwMode="auto">
          <a:xfrm>
            <a:off x="3923724" y="1972951"/>
            <a:ext cx="757670" cy="36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1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Roaming</a:t>
            </a:r>
          </a:p>
          <a:p>
            <a:pPr algn="ctr">
              <a:lnSpc>
                <a:spcPct val="80000"/>
              </a:lnSpc>
            </a:pPr>
            <a:r>
              <a:rPr lang="en-GB" sz="14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Broker</a:t>
            </a:r>
            <a:endParaRPr lang="de-DE" sz="1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42" name="Group 538"/>
          <p:cNvGrpSpPr>
            <a:grpSpLocks/>
          </p:cNvGrpSpPr>
          <p:nvPr/>
        </p:nvGrpSpPr>
        <p:grpSpPr bwMode="auto">
          <a:xfrm flipH="1">
            <a:off x="2266086" y="3051349"/>
            <a:ext cx="1197183" cy="779437"/>
            <a:chOff x="3168" y="2208"/>
            <a:chExt cx="1296" cy="768"/>
          </a:xfrm>
        </p:grpSpPr>
        <p:grpSp>
          <p:nvGrpSpPr>
            <p:cNvPr id="543" name="Group 539"/>
            <p:cNvGrpSpPr>
              <a:grpSpLocks/>
            </p:cNvGrpSpPr>
            <p:nvPr/>
          </p:nvGrpSpPr>
          <p:grpSpPr bwMode="auto">
            <a:xfrm>
              <a:off x="3168" y="2208"/>
              <a:ext cx="1296" cy="768"/>
              <a:chOff x="3168" y="2208"/>
              <a:chExt cx="1296" cy="768"/>
            </a:xfrm>
          </p:grpSpPr>
          <p:sp>
            <p:nvSpPr>
              <p:cNvPr id="554" name="Oval 540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solidFill>
                <a:srgbClr val="A3E1C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5" name="Oval 541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6" name="Oval 542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7" name="Oval 543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solidFill>
                <a:srgbClr val="A3E1C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8" name="Oval 544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9" name="Oval 545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solidFill>
                <a:srgbClr val="A3E1C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0" name="Oval 546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1" name="Oval 547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solidFill>
                <a:srgbClr val="A3E1C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2" name="Oval 548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44" name="Group 549"/>
            <p:cNvGrpSpPr>
              <a:grpSpLocks/>
            </p:cNvGrpSpPr>
            <p:nvPr/>
          </p:nvGrpSpPr>
          <p:grpSpPr bwMode="auto">
            <a:xfrm>
              <a:off x="3216" y="2304"/>
              <a:ext cx="1152" cy="576"/>
              <a:chOff x="3168" y="2208"/>
              <a:chExt cx="1296" cy="768"/>
            </a:xfrm>
          </p:grpSpPr>
          <p:sp>
            <p:nvSpPr>
              <p:cNvPr id="545" name="Oval 550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576" cy="480"/>
              </a:xfrm>
              <a:prstGeom prst="ellipse">
                <a:avLst/>
              </a:prstGeom>
              <a:solidFill>
                <a:srgbClr val="A3E1C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6" name="Oval 551"/>
              <p:cNvSpPr>
                <a:spLocks noChangeArrowheads="1"/>
              </p:cNvSpPr>
              <p:nvPr/>
            </p:nvSpPr>
            <p:spPr bwMode="auto">
              <a:xfrm>
                <a:off x="3408" y="2400"/>
                <a:ext cx="432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7" name="Oval 552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384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8" name="Oval 553"/>
              <p:cNvSpPr>
                <a:spLocks noChangeArrowheads="1"/>
              </p:cNvSpPr>
              <p:nvPr/>
            </p:nvSpPr>
            <p:spPr bwMode="auto">
              <a:xfrm>
                <a:off x="3456" y="2304"/>
                <a:ext cx="576" cy="336"/>
              </a:xfrm>
              <a:prstGeom prst="ellipse">
                <a:avLst/>
              </a:prstGeom>
              <a:solidFill>
                <a:srgbClr val="A3E1C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9" name="Oval 554"/>
              <p:cNvSpPr>
                <a:spLocks noChangeArrowheads="1"/>
              </p:cNvSpPr>
              <p:nvPr/>
            </p:nvSpPr>
            <p:spPr bwMode="auto">
              <a:xfrm>
                <a:off x="3600" y="2352"/>
                <a:ext cx="384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0" name="Oval 555"/>
              <p:cNvSpPr>
                <a:spLocks noChangeArrowheads="1"/>
              </p:cNvSpPr>
              <p:nvPr/>
            </p:nvSpPr>
            <p:spPr bwMode="auto">
              <a:xfrm>
                <a:off x="3696" y="2448"/>
                <a:ext cx="576" cy="432"/>
              </a:xfrm>
              <a:prstGeom prst="ellipse">
                <a:avLst/>
              </a:prstGeom>
              <a:solidFill>
                <a:srgbClr val="A3E1C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1" name="Oval 556"/>
              <p:cNvSpPr>
                <a:spLocks noChangeArrowheads="1"/>
              </p:cNvSpPr>
              <p:nvPr/>
            </p:nvSpPr>
            <p:spPr bwMode="auto">
              <a:xfrm>
                <a:off x="3744" y="2208"/>
                <a:ext cx="432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2" name="Oval 557"/>
              <p:cNvSpPr>
                <a:spLocks noChangeArrowheads="1"/>
              </p:cNvSpPr>
              <p:nvPr/>
            </p:nvSpPr>
            <p:spPr bwMode="auto">
              <a:xfrm>
                <a:off x="3888" y="2304"/>
                <a:ext cx="576" cy="432"/>
              </a:xfrm>
              <a:prstGeom prst="ellipse">
                <a:avLst/>
              </a:prstGeom>
              <a:solidFill>
                <a:srgbClr val="A3E1C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3" name="Oval 558"/>
              <p:cNvSpPr>
                <a:spLocks noChangeArrowheads="1"/>
              </p:cNvSpPr>
              <p:nvPr/>
            </p:nvSpPr>
            <p:spPr bwMode="auto">
              <a:xfrm>
                <a:off x="3936" y="2400"/>
                <a:ext cx="480" cy="576"/>
              </a:xfrm>
              <a:prstGeom prst="ellipse">
                <a:avLst/>
              </a:prstGeom>
              <a:solidFill>
                <a:srgbClr val="A3E1C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63" name="Line 559"/>
          <p:cNvSpPr>
            <a:spLocks noChangeShapeType="1"/>
          </p:cNvSpPr>
          <p:nvPr/>
        </p:nvSpPr>
        <p:spPr bwMode="auto">
          <a:xfrm flipV="1">
            <a:off x="2490308" y="3429056"/>
            <a:ext cx="441770" cy="19485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64" name="Line 560"/>
          <p:cNvSpPr>
            <a:spLocks noChangeShapeType="1"/>
          </p:cNvSpPr>
          <p:nvPr/>
        </p:nvSpPr>
        <p:spPr bwMode="auto">
          <a:xfrm flipH="1" flipV="1">
            <a:off x="2710526" y="3136767"/>
            <a:ext cx="221552" cy="29228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65" name="Line 561"/>
          <p:cNvSpPr>
            <a:spLocks noChangeShapeType="1"/>
          </p:cNvSpPr>
          <p:nvPr/>
        </p:nvSpPr>
        <p:spPr bwMode="auto">
          <a:xfrm>
            <a:off x="2932078" y="3453080"/>
            <a:ext cx="49649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66" name="AutoShape 562"/>
          <p:cNvSpPr>
            <a:spLocks noChangeArrowheads="1"/>
          </p:cNvSpPr>
          <p:nvPr/>
        </p:nvSpPr>
        <p:spPr bwMode="auto">
          <a:xfrm>
            <a:off x="2821301" y="3381009"/>
            <a:ext cx="202867" cy="96095"/>
          </a:xfrm>
          <a:prstGeom prst="cube">
            <a:avLst>
              <a:gd name="adj" fmla="val 43750"/>
            </a:avLst>
          </a:prstGeom>
          <a:solidFill>
            <a:srgbClr val="00808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69" name="Group 565"/>
          <p:cNvGrpSpPr>
            <a:grpSpLocks/>
          </p:cNvGrpSpPr>
          <p:nvPr/>
        </p:nvGrpSpPr>
        <p:grpSpPr bwMode="auto">
          <a:xfrm>
            <a:off x="3207016" y="3088720"/>
            <a:ext cx="276273" cy="388384"/>
            <a:chOff x="3088" y="1702"/>
            <a:chExt cx="305" cy="415"/>
          </a:xfrm>
        </p:grpSpPr>
        <p:sp>
          <p:nvSpPr>
            <p:cNvPr id="570" name="Freeform 566"/>
            <p:cNvSpPr>
              <a:spLocks/>
            </p:cNvSpPr>
            <p:nvPr/>
          </p:nvSpPr>
          <p:spPr bwMode="auto">
            <a:xfrm flipH="1">
              <a:off x="3346" y="1702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339966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1" name="Rectangle 567"/>
            <p:cNvSpPr>
              <a:spLocks noChangeArrowheads="1"/>
            </p:cNvSpPr>
            <p:nvPr/>
          </p:nvSpPr>
          <p:spPr bwMode="auto">
            <a:xfrm flipH="1">
              <a:off x="3095" y="1734"/>
              <a:ext cx="255" cy="383"/>
            </a:xfrm>
            <a:prstGeom prst="rect">
              <a:avLst/>
            </a:prstGeom>
            <a:solidFill>
              <a:srgbClr val="339966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2" name="Oval 568"/>
            <p:cNvSpPr>
              <a:spLocks noChangeArrowheads="1"/>
            </p:cNvSpPr>
            <p:nvPr/>
          </p:nvSpPr>
          <p:spPr bwMode="auto">
            <a:xfrm flipH="1">
              <a:off x="3246" y="1784"/>
              <a:ext cx="37" cy="36"/>
            </a:xfrm>
            <a:prstGeom prst="ellipse">
              <a:avLst/>
            </a:prstGeom>
            <a:solidFill>
              <a:srgbClr val="339966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73" name="Group 569"/>
            <p:cNvGrpSpPr>
              <a:grpSpLocks/>
            </p:cNvGrpSpPr>
            <p:nvPr/>
          </p:nvGrpSpPr>
          <p:grpSpPr bwMode="auto">
            <a:xfrm flipH="1">
              <a:off x="3132" y="1894"/>
              <a:ext cx="152" cy="109"/>
              <a:chOff x="3216" y="2784"/>
              <a:chExt cx="192" cy="144"/>
            </a:xfrm>
          </p:grpSpPr>
          <p:sp>
            <p:nvSpPr>
              <p:cNvPr id="577" name="Line 57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8" name="Line 57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9" name="Line 57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0" name="Line 57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4" name="Freeform 574"/>
            <p:cNvSpPr>
              <a:spLocks/>
            </p:cNvSpPr>
            <p:nvPr/>
          </p:nvSpPr>
          <p:spPr bwMode="auto">
            <a:xfrm>
              <a:off x="3088" y="1705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339966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5" name="Oval 575"/>
            <p:cNvSpPr>
              <a:spLocks noChangeArrowheads="1"/>
            </p:cNvSpPr>
            <p:nvPr/>
          </p:nvSpPr>
          <p:spPr bwMode="auto">
            <a:xfrm flipH="1">
              <a:off x="3138" y="1780"/>
              <a:ext cx="37" cy="36"/>
            </a:xfrm>
            <a:prstGeom prst="ellipse">
              <a:avLst/>
            </a:prstGeom>
            <a:solidFill>
              <a:srgbClr val="339966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6" name="Oval 576"/>
            <p:cNvSpPr>
              <a:spLocks noChangeArrowheads="1"/>
            </p:cNvSpPr>
            <p:nvPr/>
          </p:nvSpPr>
          <p:spPr bwMode="auto">
            <a:xfrm flipH="1">
              <a:off x="3192" y="1780"/>
              <a:ext cx="37" cy="36"/>
            </a:xfrm>
            <a:prstGeom prst="ellipse">
              <a:avLst/>
            </a:prstGeom>
            <a:solidFill>
              <a:srgbClr val="339966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81" name="Line 577"/>
          <p:cNvSpPr>
            <a:spLocks noChangeShapeType="1"/>
          </p:cNvSpPr>
          <p:nvPr/>
        </p:nvSpPr>
        <p:spPr bwMode="auto">
          <a:xfrm>
            <a:off x="3483289" y="3510470"/>
            <a:ext cx="832823" cy="3843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2" name="Line 578"/>
          <p:cNvSpPr>
            <a:spLocks noChangeShapeType="1"/>
          </p:cNvSpPr>
          <p:nvPr/>
        </p:nvSpPr>
        <p:spPr bwMode="auto">
          <a:xfrm flipH="1">
            <a:off x="4572365" y="2677647"/>
            <a:ext cx="128127" cy="1025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3" name="Line 579"/>
          <p:cNvSpPr>
            <a:spLocks noChangeShapeType="1"/>
          </p:cNvSpPr>
          <p:nvPr/>
        </p:nvSpPr>
        <p:spPr bwMode="auto">
          <a:xfrm flipH="1">
            <a:off x="4956744" y="3190153"/>
            <a:ext cx="576570" cy="57657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4" name="Line 580"/>
          <p:cNvSpPr>
            <a:spLocks noChangeShapeType="1"/>
          </p:cNvSpPr>
          <p:nvPr/>
        </p:nvSpPr>
        <p:spPr bwMode="auto">
          <a:xfrm flipH="1">
            <a:off x="5084871" y="3830786"/>
            <a:ext cx="1537519" cy="64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5" name="Line 581"/>
          <p:cNvSpPr>
            <a:spLocks noChangeShapeType="1"/>
          </p:cNvSpPr>
          <p:nvPr/>
        </p:nvSpPr>
        <p:spPr bwMode="auto">
          <a:xfrm flipH="1" flipV="1">
            <a:off x="4956744" y="4087039"/>
            <a:ext cx="1729709" cy="64063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6" name="Line 582"/>
          <p:cNvSpPr>
            <a:spLocks noChangeShapeType="1"/>
          </p:cNvSpPr>
          <p:nvPr/>
        </p:nvSpPr>
        <p:spPr bwMode="auto">
          <a:xfrm flipV="1">
            <a:off x="3547352" y="4151103"/>
            <a:ext cx="960949" cy="3843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87" name="Picture 58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0808" y="3830786"/>
            <a:ext cx="296293" cy="1881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88" name="Picture 58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7545" y="3675966"/>
            <a:ext cx="296293" cy="1881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89" name="Picture 58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87985" y="3829452"/>
            <a:ext cx="294959" cy="1881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90" name="Picture 586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4554" y="3695987"/>
            <a:ext cx="296293" cy="1881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91" name="Picture 587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8618" y="4022976"/>
            <a:ext cx="296293" cy="1881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597" name="Picture 596" descr="accesspoint.w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21088" y="3029282"/>
            <a:ext cx="258690" cy="202453"/>
          </a:xfrm>
          <a:prstGeom prst="rect">
            <a:avLst/>
          </a:prstGeom>
        </p:spPr>
      </p:pic>
      <p:pic>
        <p:nvPicPr>
          <p:cNvPr id="598" name="Picture 597" descr="accesspoint.w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41320" y="4629617"/>
            <a:ext cx="379768" cy="297210"/>
          </a:xfrm>
          <a:prstGeom prst="rect">
            <a:avLst/>
          </a:prstGeom>
        </p:spPr>
      </p:pic>
      <p:pic>
        <p:nvPicPr>
          <p:cNvPr id="599" name="Picture 598" descr="accesspoint.w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460549" y="4024227"/>
            <a:ext cx="319229" cy="249832"/>
          </a:xfrm>
          <a:prstGeom prst="rect">
            <a:avLst/>
          </a:prstGeom>
        </p:spPr>
      </p:pic>
      <p:pic>
        <p:nvPicPr>
          <p:cNvPr id="600" name="Picture 599" descr="accesspoint.wm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262398" y="3455353"/>
            <a:ext cx="319229" cy="249832"/>
          </a:xfrm>
          <a:prstGeom prst="rect">
            <a:avLst/>
          </a:prstGeom>
        </p:spPr>
      </p:pic>
      <p:sp>
        <p:nvSpPr>
          <p:cNvPr id="603" name="Rectangle 71"/>
          <p:cNvSpPr>
            <a:spLocks noChangeArrowheads="1"/>
          </p:cNvSpPr>
          <p:nvPr/>
        </p:nvSpPr>
        <p:spPr bwMode="auto">
          <a:xfrm>
            <a:off x="5531475" y="1520632"/>
            <a:ext cx="19928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 Providers</a:t>
            </a:r>
            <a:endParaRPr lang="de-DE" sz="1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kind of information is available today?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55576" y="3188924"/>
          <a:ext cx="7770815" cy="3048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096344"/>
                <a:gridCol w="288032"/>
                <a:gridCol w="576064"/>
                <a:gridCol w="3234311"/>
              </a:tblGrid>
              <a:tr h="217742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RFC 2866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RFC 2869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Attribute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Attribute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Acct-Status-Type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Acct-Input-</a:t>
                      </a:r>
                      <a:r>
                        <a:rPr lang="en-US" sz="1200" dirty="0" err="1" smtClean="0">
                          <a:latin typeface="Arial" pitchFamily="34" charset="0"/>
                          <a:cs typeface="Arial" pitchFamily="34" charset="0"/>
                        </a:rPr>
                        <a:t>Gigawords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Acct-Delay-Time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Acct-Output-</a:t>
                      </a:r>
                      <a:r>
                        <a:rPr lang="en-US" sz="1200" dirty="0" err="1" smtClean="0">
                          <a:latin typeface="Arial" pitchFamily="34" charset="0"/>
                          <a:cs typeface="Arial" pitchFamily="34" charset="0"/>
                        </a:rPr>
                        <a:t>Gigawords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Acct-Input-Octets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Acct-Output-Octets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Acct-Session-Id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RFC 5580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36000" marB="36000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Acct-Authentic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Type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Attribute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Acct-Session-Time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127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Location-Information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Acct-Input-Packets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128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Location-Data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Acct-Output-Packets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Basic-Location-Policy-Rules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Acct-Terminate-Cause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Extended-Location-Policy-Rules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Acct-Multi-Session-Id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</a:tr>
              <a:tr h="21774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itchFamily="34" charset="0"/>
                          <a:cs typeface="Arial" pitchFamily="34" charset="0"/>
                        </a:rPr>
                        <a:t>Acct-Link-Count</a:t>
                      </a:r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2000" marR="7200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1988840"/>
            <a:ext cx="7776863" cy="1224136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pPr marL="180975" indent="-180975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RADIUS Accounting attributes are specified in </a:t>
            </a:r>
            <a:r>
              <a:rPr lang="en-US" dirty="0" smtClean="0">
                <a:solidFill>
                  <a:schemeClr val="tx1"/>
                </a:solidFill>
              </a:rPr>
              <a:t>RFC2866 and RFC2869 with IEEE 802 specific interpretations in RFC 3580.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Location information within RADIUS Accounting is specified in RFC 5580.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Issue with the current Accounting Attributes?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All bits are treated equally!</a:t>
            </a:r>
          </a:p>
          <a:p>
            <a:r>
              <a:rPr lang="en-US" dirty="0" smtClean="0"/>
              <a:t>	… which may be valid for wired links.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However there is a huge variation of link behavior in IEEE 802.11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From a user perspective (and from a business perspective) it makes a difference, whether bits are delivered over an error-prone 1 Mbps link or an error-free 300 Mbps link.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RADIUS Accounting currently is not able to report anything about the IEEE 802.11 link characteristics.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It would be desirable to include IEEE 802.11 link attributes into accounting records.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Which ones?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Link Information available at the Linux OS Interface (</a:t>
            </a:r>
            <a:r>
              <a:rPr lang="en-US" dirty="0" err="1" smtClean="0"/>
              <a:t>iw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Max Riegel, NSN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706813" y="1897781"/>
            <a:ext cx="5305347" cy="46275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root@OpenWrt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:/#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iw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dev wlan0 station dump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Station 00:1c:b3:46:59:14 (on wlan0)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inactive time:  620 ms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bytes:       20671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packets:     127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bytes:       22716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packets:     93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retries:     1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failed:      0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signal:         -57 [-69, -57]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dBm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signal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avg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    -57 [-69, -57]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dBm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tx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bitrate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    36.0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MBit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/s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bitrate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     54.0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MBit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/s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authorized:     yes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authenticated:  yes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preamble:       long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WMM/WME:        no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MFP:            no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       TDLS peer:      no</a:t>
            </a:r>
          </a:p>
          <a:p>
            <a:pPr marL="342900" marR="0" lvl="0" indent="-342900" algn="l" defTabSz="44926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root@OpenWrt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:/#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0112" y="1988840"/>
            <a:ext cx="3176503" cy="23544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76200" dist="1016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7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BusyBox</a:t>
            </a:r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v1.19.4 (2012-11-18 02:19:39 UTC) built-in shell (ash)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Enter 'help' for a list of built-in commands.</a:t>
            </a:r>
          </a:p>
          <a:p>
            <a:endParaRPr lang="en-US" sz="7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_______                     ________        __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|       |.-----.-----.-----.|  |  |  |.----.|  |_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|   -   ||  _  |  -__|     ||  |  |  ||   _||   _|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|_______||   __|_____|__|__||________||__|  |____|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|__| W I R E L E S </a:t>
            </a:r>
            <a:r>
              <a:rPr lang="en-US" sz="7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F R E </a:t>
            </a:r>
            <a:r>
              <a:rPr lang="en-US" sz="7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 O M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-----------------------------------------------------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ATTITUDE ADJUSTMENT (12.09-rc1, r34185)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-----------------------------------------------------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 1/4 oz Vodka      Pour all ingredients into mixing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 1/4 oz Gin        tin with ice, strain into glass.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 1/4 oz Amaretto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 1/4 oz Triple sec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 1/4 oz Peach schnapps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 1/4 oz Sour mix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* 1 splash Cranberry juice</a:t>
            </a:r>
          </a:p>
          <a:p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-----------------------------------------------------</a:t>
            </a:r>
          </a:p>
          <a:p>
            <a:r>
              <a:rPr lang="en-US" sz="7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root@OpenWrt</a:t>
            </a:r>
            <a:r>
              <a:rPr lang="en-US" sz="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:/#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Information in IEEE 802.11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(Much) More comprehensive information would be available in IEEE 802.11 by making use of the defined MAC counters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Even more when taking into account the STA Statistics Report, introduced by IEEE 802.11k and IEEE 802.11v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Probably much too much to make </a:t>
            </a:r>
            <a:br>
              <a:rPr lang="en-US" dirty="0" smtClean="0"/>
            </a:br>
            <a:r>
              <a:rPr lang="en-US" dirty="0" smtClean="0"/>
              <a:t>an appropriate choice easy.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NSN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126383"/>
            <a:ext cx="898545" cy="218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Practicalities of Defining</a:t>
            </a:r>
            <a:br>
              <a:rPr lang="en-US" dirty="0" smtClean="0"/>
            </a:br>
            <a:r>
              <a:rPr lang="en-US" dirty="0" smtClean="0"/>
              <a:t>RADIUS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RADIUS Attributes are usually defined by the IETF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…when the attributes do not touch MAC or PHY layer issues, or specific network knowledge is required.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RADIUS Attributes may be defined by other SDOs, making use of the vendor-specific extension fork.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When defining IEEE 802.11 link specific RADIUS Attributes, both approaches would be possible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Using a ‘vendor-specific’ extension to the attribute space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Cooperating with IETF RADEXT on creating an RFC on it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Max Riegel, NSN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783</Words>
  <Application>Microsoft Office PowerPoint</Application>
  <PresentationFormat>On-screen Show (4:3)</PresentationFormat>
  <Paragraphs>207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Microsoft Office Word 97 - 2003 Document</vt:lpstr>
      <vt:lpstr>Clip</vt:lpstr>
      <vt:lpstr>IEEE 802.11 Accounting Extensions</vt:lpstr>
      <vt:lpstr>Abstract</vt:lpstr>
      <vt:lpstr>What is RADIUS Accounting?</vt:lpstr>
      <vt:lpstr>Where is RADIUS Accounting used? </vt:lpstr>
      <vt:lpstr>What kind of information is available today?</vt:lpstr>
      <vt:lpstr>What is the Issue with the current Accounting Attributes?</vt:lpstr>
      <vt:lpstr>IEEE 802.11 Link Information available at the Linux OS Interface (iw)</vt:lpstr>
      <vt:lpstr>Link Information in IEEE 802.11</vt:lpstr>
      <vt:lpstr>Practicalities of Defining RADIUS Attributes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accounting extensions</dc:title>
  <dc:creator>Max Riegel</dc:creator>
  <cp:lastModifiedBy>Max Riegel</cp:lastModifiedBy>
  <cp:revision>26</cp:revision>
  <cp:lastPrinted>1601-01-01T00:00:00Z</cp:lastPrinted>
  <dcterms:created xsi:type="dcterms:W3CDTF">2010-02-15T12:38:41Z</dcterms:created>
  <dcterms:modified xsi:type="dcterms:W3CDTF">2013-05-10T14:14:14Z</dcterms:modified>
</cp:coreProperties>
</file>