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10" r:id="rId3"/>
    <p:sldId id="257" r:id="rId4"/>
    <p:sldId id="312" r:id="rId5"/>
    <p:sldId id="322" r:id="rId6"/>
    <p:sldId id="323" r:id="rId7"/>
    <p:sldId id="324" r:id="rId8"/>
    <p:sldId id="325" r:id="rId9"/>
    <p:sldId id="315" r:id="rId10"/>
    <p:sldId id="318" r:id="rId11"/>
    <p:sldId id="326" r:id="rId12"/>
    <p:sldId id="327" r:id="rId13"/>
    <p:sldId id="328" r:id="rId14"/>
    <p:sldId id="298" r:id="rId15"/>
    <p:sldId id="306"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80" d="100"/>
          <a:sy n="80" d="100"/>
        </p:scale>
        <p:origin x="-92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10</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11</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12</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13</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14</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2</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3</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4</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5</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6</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7</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8</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9</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2013</a:t>
            </a:r>
            <a:endParaRPr lang="en-US" dirty="0"/>
          </a:p>
        </p:txBody>
      </p:sp>
      <p:sp>
        <p:nvSpPr>
          <p:cNvPr id="1029" name="Rectangle 5"/>
          <p:cNvSpPr>
            <a:spLocks noGrp="1" noChangeArrowheads="1"/>
          </p:cNvSpPr>
          <p:nvPr>
            <p:ph type="ftr" sz="quarter" idx="3"/>
          </p:nvPr>
        </p:nvSpPr>
        <p:spPr bwMode="auto">
          <a:xfrm>
            <a:off x="7204075" y="6475413"/>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Ron Porat, Broadcom</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802.11-13/0486r1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arstechnica.com/information-technology/2013/03/the-49ers-plan-to-build-the-greatest-stadium-wi-fi-network-of-all-time/" TargetMode="External"/><Relationship Id="rId2" Type="http://schemas.openxmlformats.org/officeDocument/2006/relationships/hyperlink" Target="http://www.itu.int/dms_pub/itu-r/opb/rep/R-REP-M.2135-1-2009-PDF-E.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smtClean="0"/>
              <a:t>May 2013</a:t>
            </a:r>
            <a:endParaRPr lang="en-US" dirty="0"/>
          </a:p>
        </p:txBody>
      </p:sp>
      <p:sp>
        <p:nvSpPr>
          <p:cNvPr id="1028" name="Footer Placeholder 4"/>
          <p:cNvSpPr>
            <a:spLocks noGrp="1"/>
          </p:cNvSpPr>
          <p:nvPr>
            <p:ph type="ftr" sz="quarter" idx="11"/>
          </p:nvPr>
        </p:nvSpPr>
        <p:spPr/>
        <p:txBody>
          <a:bodyPr/>
          <a:lstStyle/>
          <a:p>
            <a:pPr>
              <a:defRPr/>
            </a:pPr>
            <a:r>
              <a:rPr lang="en-US" smtClean="0"/>
              <a:t>Ron Porat,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sz="2800" dirty="0" smtClean="0"/>
              <a:t>HEW- Metrics, Targets, Simulation Scenarios </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2013-05-13</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177060893"/>
              </p:ext>
            </p:extLst>
          </p:nvPr>
        </p:nvGraphicFramePr>
        <p:xfrm>
          <a:off x="838200" y="2819400"/>
          <a:ext cx="7029450" cy="3267075"/>
        </p:xfrm>
        <a:graphic>
          <a:graphicData uri="http://schemas.openxmlformats.org/presentationml/2006/ole">
            <mc:AlternateContent xmlns:mc="http://schemas.openxmlformats.org/markup-compatibility/2006">
              <mc:Choice xmlns:v="urn:schemas-microsoft-com:vml" Requires="v">
                <p:oleObj spid="_x0000_s1228" name="Document" r:id="rId4" imgW="9042290" imgH="4190089" progId="Word.Document.8">
                  <p:embed/>
                </p:oleObj>
              </mc:Choice>
              <mc:Fallback>
                <p:oleObj name="Document" r:id="rId4" imgW="9042290" imgH="4190089" progId="Word.Document.8">
                  <p:embed/>
                  <p:pic>
                    <p:nvPicPr>
                      <p:cNvPr id="0" name="Object 3"/>
                      <p:cNvPicPr>
                        <a:picLocks noChangeAspect="1" noChangeArrowheads="1"/>
                      </p:cNvPicPr>
                      <p:nvPr/>
                    </p:nvPicPr>
                    <p:blipFill>
                      <a:blip r:embed="rId5"/>
                      <a:srcRect/>
                      <a:stretch>
                        <a:fillRect/>
                      </a:stretch>
                    </p:blipFill>
                    <p:spPr bwMode="auto">
                      <a:xfrm>
                        <a:off x="838200" y="2819400"/>
                        <a:ext cx="7029450" cy="326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838200"/>
          </a:xfrm>
        </p:spPr>
        <p:txBody>
          <a:bodyPr/>
          <a:lstStyle/>
          <a:p>
            <a:r>
              <a:rPr lang="en-US" sz="2400" dirty="0" smtClean="0"/>
              <a:t>Simulation Scenarios</a:t>
            </a:r>
          </a:p>
        </p:txBody>
      </p:sp>
      <p:sp>
        <p:nvSpPr>
          <p:cNvPr id="6149" name="Rectangle 3"/>
          <p:cNvSpPr>
            <a:spLocks noGrp="1" noChangeArrowheads="1"/>
          </p:cNvSpPr>
          <p:nvPr>
            <p:ph type="body" idx="1"/>
          </p:nvPr>
        </p:nvSpPr>
        <p:spPr>
          <a:xfrm>
            <a:off x="685800" y="1600200"/>
            <a:ext cx="7772400" cy="4724400"/>
          </a:xfrm>
        </p:spPr>
        <p:txBody>
          <a:bodyPr/>
          <a:lstStyle/>
          <a:p>
            <a:r>
              <a:rPr lang="en-US" sz="1600" b="0" dirty="0" smtClean="0"/>
              <a:t>Based on [6][7] we propose to define several simulation scenarios each of which focuses on different deployment such that together they cover all use cases</a:t>
            </a:r>
            <a:endParaRPr lang="en-US" sz="1600" b="0" dirty="0"/>
          </a:p>
          <a:p>
            <a:r>
              <a:rPr lang="en-US" sz="1600" b="0" dirty="0" smtClean="0"/>
              <a:t>Analyzing [6][7] we see two main use cases leading to 3-4 simulation scenarios</a:t>
            </a:r>
          </a:p>
          <a:p>
            <a:pPr lvl="1"/>
            <a:r>
              <a:rPr lang="en-US" sz="1400" dirty="0" smtClean="0"/>
              <a:t>Outdoor Pico deployment</a:t>
            </a:r>
            <a:r>
              <a:rPr lang="en-US" sz="1400" b="0" dirty="0" smtClean="0"/>
              <a:t> – Pico density is not high but can overlap with indoor WiFi (shopping center or neighborhood metro WiFi). </a:t>
            </a:r>
          </a:p>
          <a:p>
            <a:pPr lvl="1"/>
            <a:r>
              <a:rPr lang="en-US" sz="1400" dirty="0" smtClean="0"/>
              <a:t>Indoor /Outdoor dense deployments such as in dense urban apartments, stadiums, airports and enterprise environments</a:t>
            </a:r>
          </a:p>
          <a:p>
            <a:pPr lvl="2"/>
            <a:r>
              <a:rPr lang="en-US" sz="1300" dirty="0" smtClean="0"/>
              <a:t>This category leads to two subcategories depending on whether the deployment is planned or unplanned </a:t>
            </a:r>
          </a:p>
          <a:p>
            <a:r>
              <a:rPr lang="en-US" sz="1600" b="0" dirty="0" smtClean="0"/>
              <a:t>Further </a:t>
            </a:r>
            <a:r>
              <a:rPr lang="en-US" sz="1600" b="0" dirty="0"/>
              <a:t>details are provided in the following slides </a:t>
            </a:r>
            <a:r>
              <a:rPr lang="en-US" sz="1600" b="0" dirty="0" smtClean="0"/>
              <a:t>for each specific scenario. Some common parameters for all scenarios are:</a:t>
            </a:r>
            <a:endParaRPr lang="en-US" sz="1600" b="0" dirty="0"/>
          </a:p>
          <a:p>
            <a:pPr lvl="1"/>
            <a:r>
              <a:rPr lang="en-US" sz="1400" b="0" dirty="0" smtClean="0"/>
              <a:t>Antenna </a:t>
            </a:r>
            <a:r>
              <a:rPr lang="en-US" sz="1400" b="0" dirty="0"/>
              <a:t>configuration </a:t>
            </a:r>
            <a:r>
              <a:rPr lang="en-US" sz="1400" b="0" dirty="0" smtClean="0"/>
              <a:t>– baseline: 2 </a:t>
            </a:r>
            <a:r>
              <a:rPr lang="en-US" sz="1400" b="0" dirty="0"/>
              <a:t>antenna at AP, 1 at STA </a:t>
            </a:r>
            <a:r>
              <a:rPr lang="en-US" sz="1400" b="0" dirty="0" smtClean="0"/>
              <a:t>. Advanced: 4 </a:t>
            </a:r>
            <a:r>
              <a:rPr lang="en-US" sz="1400" b="0" dirty="0"/>
              <a:t>antenna at AP 2 at </a:t>
            </a:r>
            <a:r>
              <a:rPr lang="en-US" sz="1400" b="0" dirty="0" smtClean="0"/>
              <a:t>STA. 0dB antenna gain. </a:t>
            </a:r>
            <a:endParaRPr lang="en-US" sz="1400" b="0" dirty="0"/>
          </a:p>
          <a:p>
            <a:pPr lvl="1"/>
            <a:r>
              <a:rPr lang="en-US" sz="1400" b="0" dirty="0"/>
              <a:t>SU/MU </a:t>
            </a:r>
            <a:r>
              <a:rPr lang="en-US" sz="1400" b="0" dirty="0" smtClean="0"/>
              <a:t>configurations</a:t>
            </a:r>
          </a:p>
          <a:p>
            <a:pPr lvl="1"/>
            <a:r>
              <a:rPr lang="en-US" sz="1400" dirty="0" smtClean="0"/>
              <a:t>Reuse factor – HEW enhancements that enable reuse factor =1</a:t>
            </a:r>
            <a:r>
              <a:rPr lang="en-US" sz="1400" dirty="0"/>
              <a:t> </a:t>
            </a:r>
            <a:r>
              <a:rPr lang="en-US" sz="1400" dirty="0" smtClean="0"/>
              <a:t>are preferable.  Reuse factor =3 or higher values are realistic especially at 5GHz and should </a:t>
            </a:r>
            <a:r>
              <a:rPr lang="en-US" sz="1400" dirty="0" smtClean="0"/>
              <a:t>also be </a:t>
            </a:r>
            <a:r>
              <a:rPr lang="en-US" sz="1400" dirty="0" smtClean="0"/>
              <a:t>simulated [11].</a:t>
            </a:r>
          </a:p>
          <a:p>
            <a:pPr lvl="1"/>
            <a:r>
              <a:rPr lang="en-US" sz="1400" dirty="0" smtClean="0"/>
              <a:t>Full </a:t>
            </a:r>
            <a:r>
              <a:rPr lang="en-US" sz="1400" dirty="0"/>
              <a:t>buffer traffic </a:t>
            </a:r>
            <a:r>
              <a:rPr lang="en-US" sz="1400" dirty="0" smtClean="0"/>
              <a:t>is baseline. </a:t>
            </a:r>
            <a:r>
              <a:rPr lang="en-US" sz="1400" dirty="0"/>
              <a:t>FTP model as in 3GPP can be used </a:t>
            </a:r>
            <a:r>
              <a:rPr lang="en-US" sz="1400" dirty="0" smtClean="0"/>
              <a:t>to test more realistic traffic assumptions </a:t>
            </a:r>
            <a:r>
              <a:rPr lang="en-US" sz="1400" dirty="0"/>
              <a:t>and to </a:t>
            </a:r>
            <a:r>
              <a:rPr lang="en-US" sz="1400" dirty="0" smtClean="0"/>
              <a:t>also test </a:t>
            </a:r>
            <a:r>
              <a:rPr lang="en-US" sz="1400" dirty="0"/>
              <a:t>varying levels of interference</a:t>
            </a:r>
          </a:p>
          <a:p>
            <a:pPr lvl="1"/>
            <a:endParaRPr lang="en-US" sz="1200" b="0" dirty="0"/>
          </a:p>
          <a:p>
            <a:pPr marL="0" indent="0">
              <a:buNone/>
            </a:pPr>
            <a:endParaRPr lang="en-US" sz="14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18160269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762000"/>
          </a:xfrm>
        </p:spPr>
        <p:txBody>
          <a:bodyPr/>
          <a:lstStyle/>
          <a:p>
            <a:r>
              <a:rPr lang="en-US" sz="2400" dirty="0" smtClean="0"/>
              <a:t>Outdoor Pico – Operator Planned Deployment</a:t>
            </a:r>
          </a:p>
        </p:txBody>
      </p:sp>
      <p:sp>
        <p:nvSpPr>
          <p:cNvPr id="6149" name="Rectangle 3"/>
          <p:cNvSpPr>
            <a:spLocks noGrp="1" noChangeArrowheads="1"/>
          </p:cNvSpPr>
          <p:nvPr>
            <p:ph type="body" idx="1"/>
          </p:nvPr>
        </p:nvSpPr>
        <p:spPr>
          <a:xfrm>
            <a:off x="685800" y="1371600"/>
            <a:ext cx="7772400" cy="4648200"/>
          </a:xfrm>
        </p:spPr>
        <p:txBody>
          <a:bodyPr/>
          <a:lstStyle/>
          <a:p>
            <a:endParaRPr lang="en-US" sz="1400" b="0" dirty="0" smtClean="0"/>
          </a:p>
          <a:p>
            <a:r>
              <a:rPr lang="en-US" sz="1400" b="0" dirty="0" smtClean="0"/>
              <a:t>Hotspot Pico deployments that cover an area (airport terminal, shopping center, park, neighborhood) with typical inter site distance (ISD) 100-200m </a:t>
            </a:r>
            <a:r>
              <a:rPr lang="en-US" sz="1400" b="0" dirty="0"/>
              <a:t>based on [7] </a:t>
            </a:r>
            <a:r>
              <a:rPr lang="en-US" sz="1400" b="0" dirty="0" smtClean="0"/>
              <a:t>slides 15 and 16</a:t>
            </a:r>
          </a:p>
          <a:p>
            <a:r>
              <a:rPr lang="en-US" sz="1400" b="0" dirty="0" smtClean="0"/>
              <a:t>AP location on a regular grid with </a:t>
            </a:r>
            <a:r>
              <a:rPr lang="en-US" sz="1400" b="0" dirty="0" err="1" smtClean="0"/>
              <a:t>std</a:t>
            </a:r>
            <a:r>
              <a:rPr lang="en-US" sz="1400" b="0" dirty="0" smtClean="0"/>
              <a:t> (e.g. 20% of ISD)</a:t>
            </a:r>
            <a:endParaRPr lang="en-US" sz="1400" b="0" dirty="0"/>
          </a:p>
          <a:p>
            <a:r>
              <a:rPr lang="en-US" sz="1400" b="0" dirty="0" smtClean="0"/>
              <a:t>AP power up to 30dBm (per regulatory limitations in both 2.4GHz and 5GHz). STA power 15dBm (current smartphone </a:t>
            </a:r>
            <a:r>
              <a:rPr lang="en-US" sz="1400" b="0" dirty="0" err="1" smtClean="0"/>
              <a:t>Tx</a:t>
            </a:r>
            <a:r>
              <a:rPr lang="en-US" sz="1400" b="0" dirty="0" smtClean="0"/>
              <a:t> power)</a:t>
            </a:r>
            <a:endParaRPr lang="en-US" sz="1400" b="0" dirty="0"/>
          </a:p>
          <a:p>
            <a:r>
              <a:rPr lang="en-US" sz="1400" b="0" dirty="0" smtClean="0"/>
              <a:t>Several 10s of </a:t>
            </a:r>
            <a:r>
              <a:rPr lang="en-US" sz="1400" b="0" dirty="0"/>
              <a:t>users </a:t>
            </a:r>
            <a:r>
              <a:rPr lang="en-US" sz="1400" b="0" dirty="0" smtClean="0"/>
              <a:t>in BSS. Number of AP varies depending on the assumed frequency re-use</a:t>
            </a:r>
          </a:p>
          <a:p>
            <a:r>
              <a:rPr lang="en-US" sz="1400" b="0" dirty="0"/>
              <a:t>All users are </a:t>
            </a:r>
            <a:r>
              <a:rPr lang="en-US" sz="1400" b="0" dirty="0" smtClean="0"/>
              <a:t>assumed outdoors</a:t>
            </a:r>
            <a:endParaRPr lang="en-US" sz="1400" b="0" dirty="0"/>
          </a:p>
          <a:p>
            <a:r>
              <a:rPr lang="en-US" sz="1400" b="0" dirty="0" smtClean="0"/>
              <a:t>Channel </a:t>
            </a:r>
            <a:r>
              <a:rPr lang="en-US" sz="1400" b="0" dirty="0"/>
              <a:t>and path loss models - ITU Urban Micro LOS/NLOS </a:t>
            </a:r>
            <a:r>
              <a:rPr lang="en-US" sz="1400" b="0" dirty="0" smtClean="0"/>
              <a:t>[7] as </a:t>
            </a:r>
            <a:r>
              <a:rPr lang="en-US" sz="1400" b="0" dirty="0"/>
              <a:t>defined in ITU-R </a:t>
            </a:r>
            <a:r>
              <a:rPr lang="en-US" sz="1400" b="0" dirty="0" smtClean="0"/>
              <a:t>M.2135-1 [10]</a:t>
            </a:r>
            <a:endParaRPr lang="en-US" sz="1400" b="0" dirty="0"/>
          </a:p>
          <a:p>
            <a:pPr lvl="1"/>
            <a:r>
              <a:rPr lang="en-US" sz="1400" dirty="0" smtClean="0"/>
              <a:t>ITU channels used for 4G cellular evaluation</a:t>
            </a:r>
          </a:p>
          <a:p>
            <a:pPr lvl="1"/>
            <a:r>
              <a:rPr lang="en-US" sz="1400" dirty="0" smtClean="0"/>
              <a:t>This channel is used by LTE in </a:t>
            </a:r>
            <a:r>
              <a:rPr lang="en-US" sz="1400" dirty="0"/>
              <a:t>36.872 (small cell enhancements in R12</a:t>
            </a:r>
            <a:r>
              <a:rPr lang="en-US" sz="1400" dirty="0" smtClean="0"/>
              <a:t>)</a:t>
            </a:r>
            <a:endParaRPr lang="en-US" sz="1400" dirty="0"/>
          </a:p>
          <a:p>
            <a:pPr lvl="1"/>
            <a:r>
              <a:rPr lang="en-US" sz="1300" dirty="0" smtClean="0"/>
              <a:t>Note: the SCM model used in 11ah is older, applicable up to 5MHz BW and hence not suitable for HEW.  ITU Urban Micro (fast fading LOS/NLOS models and path loss) should replace it in the channel model document.</a:t>
            </a:r>
            <a:endParaRPr lang="en-US" sz="1300" dirty="0"/>
          </a:p>
          <a:p>
            <a:r>
              <a:rPr lang="en-US" sz="1400" b="0" dirty="0" smtClean="0"/>
              <a:t>Mobility </a:t>
            </a:r>
            <a:r>
              <a:rPr lang="en-US" sz="1400" b="0" dirty="0"/>
              <a:t>– the PHY should work at 30kmph </a:t>
            </a:r>
          </a:p>
          <a:p>
            <a:pPr lvl="1"/>
            <a:r>
              <a:rPr lang="en-US" sz="1200" dirty="0"/>
              <a:t>Similar to 36.932 (scenarios and requirement for small cell enhancements) </a:t>
            </a:r>
          </a:p>
          <a:p>
            <a:pPr lvl="2"/>
            <a:endParaRPr lang="en-US" sz="1200" dirty="0"/>
          </a:p>
          <a:p>
            <a:pPr lvl="1"/>
            <a:endParaRPr lang="en-US" sz="1400" b="0" dirty="0"/>
          </a:p>
          <a:p>
            <a:pPr lvl="1"/>
            <a:endParaRPr lang="en-US" sz="1400" b="0" dirty="0" smtClean="0"/>
          </a:p>
          <a:p>
            <a:endParaRPr lang="en-US" sz="14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24223150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762000"/>
          </a:xfrm>
        </p:spPr>
        <p:txBody>
          <a:bodyPr/>
          <a:lstStyle/>
          <a:p>
            <a:r>
              <a:rPr lang="en-US" sz="2400" dirty="0" smtClean="0"/>
              <a:t>Dense Deployment</a:t>
            </a:r>
          </a:p>
        </p:txBody>
      </p:sp>
      <p:sp>
        <p:nvSpPr>
          <p:cNvPr id="6149" name="Rectangle 3"/>
          <p:cNvSpPr>
            <a:spLocks noGrp="1" noChangeArrowheads="1"/>
          </p:cNvSpPr>
          <p:nvPr>
            <p:ph type="body" idx="1"/>
          </p:nvPr>
        </p:nvSpPr>
        <p:spPr>
          <a:xfrm>
            <a:off x="685800" y="1371600"/>
            <a:ext cx="7772400" cy="4648200"/>
          </a:xfrm>
        </p:spPr>
        <p:txBody>
          <a:bodyPr/>
          <a:lstStyle/>
          <a:p>
            <a:r>
              <a:rPr lang="en-US" sz="1600" b="0" dirty="0" smtClean="0"/>
              <a:t>Two variants should be simulated:</a:t>
            </a:r>
          </a:p>
          <a:p>
            <a:endParaRPr lang="en-US" sz="1600" b="0" dirty="0" smtClean="0"/>
          </a:p>
          <a:p>
            <a:r>
              <a:rPr lang="en-US" sz="1600" b="0" dirty="0" smtClean="0"/>
              <a:t>Planned deployment:</a:t>
            </a:r>
          </a:p>
          <a:p>
            <a:pPr lvl="1"/>
            <a:r>
              <a:rPr lang="en-US" sz="1400" b="0" dirty="0" smtClean="0"/>
              <a:t>This scenario is similar to the previous outdoor except that the AP density is much higher </a:t>
            </a:r>
            <a:r>
              <a:rPr lang="en-US" sz="1400" b="0" dirty="0"/>
              <a:t>with ISD=15-30m based on [7] </a:t>
            </a:r>
            <a:r>
              <a:rPr lang="en-US" sz="1400" b="0" dirty="0" smtClean="0"/>
              <a:t>slide 17 </a:t>
            </a:r>
          </a:p>
          <a:p>
            <a:pPr lvl="2"/>
            <a:r>
              <a:rPr lang="en-US" sz="1400" b="0" dirty="0" smtClean="0"/>
              <a:t>The same system simulation may be used with parameters change</a:t>
            </a:r>
          </a:p>
          <a:p>
            <a:pPr lvl="1"/>
            <a:r>
              <a:rPr lang="en-US" sz="1400" b="0" dirty="0"/>
              <a:t>AP location on a regular grid with </a:t>
            </a:r>
            <a:r>
              <a:rPr lang="en-US" sz="1400" b="0" dirty="0" err="1" smtClean="0"/>
              <a:t>std</a:t>
            </a:r>
            <a:r>
              <a:rPr lang="en-US" sz="1400" b="0" dirty="0" smtClean="0"/>
              <a:t> </a:t>
            </a:r>
            <a:r>
              <a:rPr lang="en-US" sz="1400" b="0" dirty="0"/>
              <a:t>(e.g. 20% of ISD)</a:t>
            </a:r>
          </a:p>
          <a:p>
            <a:pPr lvl="1"/>
            <a:r>
              <a:rPr lang="en-US" sz="1400" b="0" dirty="0" smtClean="0"/>
              <a:t>AP and STA power variable </a:t>
            </a:r>
          </a:p>
          <a:p>
            <a:pPr lvl="1"/>
            <a:r>
              <a:rPr lang="en-US" sz="1400" b="0" dirty="0"/>
              <a:t>Several 10s of users in BSS. </a:t>
            </a:r>
            <a:r>
              <a:rPr lang="en-US" sz="1400" b="0" dirty="0" smtClean="0"/>
              <a:t>About 50 AP in 2-3 floors.</a:t>
            </a:r>
          </a:p>
          <a:p>
            <a:pPr lvl="1"/>
            <a:r>
              <a:rPr lang="en-US" sz="1400" b="0" dirty="0" smtClean="0"/>
              <a:t>Channel model 11nD for indoor deployment</a:t>
            </a:r>
          </a:p>
          <a:p>
            <a:endParaRPr lang="en-US" sz="1600" b="0" dirty="0" smtClean="0"/>
          </a:p>
          <a:p>
            <a:r>
              <a:rPr lang="en-US" sz="1600" b="0" dirty="0" smtClean="0"/>
              <a:t>Unplanned deployment</a:t>
            </a:r>
            <a:endParaRPr lang="en-US" sz="1600" b="0" dirty="0"/>
          </a:p>
          <a:p>
            <a:pPr lvl="1"/>
            <a:r>
              <a:rPr lang="en-US" sz="1400" b="0" dirty="0"/>
              <a:t>This scenario is designed to emulate high density apartments where AP (or multiple APs) location is random within each apartment. Hence inter AP distance is random which may </a:t>
            </a:r>
            <a:r>
              <a:rPr lang="en-US" sz="1400" b="0" dirty="0" smtClean="0"/>
              <a:t>result in </a:t>
            </a:r>
            <a:r>
              <a:rPr lang="en-US" sz="1400" b="0" dirty="0"/>
              <a:t>more difficult OBSS scenarios </a:t>
            </a:r>
          </a:p>
          <a:p>
            <a:pPr lvl="1"/>
            <a:r>
              <a:rPr lang="en-US" sz="1400" b="0" dirty="0" smtClean="0"/>
              <a:t>The rest of the assumptions are as in the planned deployment.</a:t>
            </a:r>
            <a:endParaRPr lang="en-US" sz="1400" b="0" dirty="0"/>
          </a:p>
          <a:p>
            <a:pPr lvl="1"/>
            <a:endParaRPr lang="en-US" sz="1400" b="0" dirty="0"/>
          </a:p>
          <a:p>
            <a:pPr lvl="1"/>
            <a:endParaRPr lang="en-US" sz="1400" b="0" dirty="0" smtClean="0"/>
          </a:p>
          <a:p>
            <a:endParaRPr lang="en-US" sz="14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8706657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762000"/>
          </a:xfrm>
        </p:spPr>
        <p:txBody>
          <a:bodyPr/>
          <a:lstStyle/>
          <a:p>
            <a:r>
              <a:rPr lang="en-US" sz="2400" dirty="0" smtClean="0"/>
              <a:t>Outdoor plus Indoor</a:t>
            </a:r>
          </a:p>
        </p:txBody>
      </p:sp>
      <p:sp>
        <p:nvSpPr>
          <p:cNvPr id="6149" name="Rectangle 3"/>
          <p:cNvSpPr>
            <a:spLocks noGrp="1" noChangeArrowheads="1"/>
          </p:cNvSpPr>
          <p:nvPr>
            <p:ph type="body" idx="1"/>
          </p:nvPr>
        </p:nvSpPr>
        <p:spPr>
          <a:xfrm>
            <a:off x="685800" y="1371600"/>
            <a:ext cx="7772400" cy="4648200"/>
          </a:xfrm>
        </p:spPr>
        <p:txBody>
          <a:bodyPr/>
          <a:lstStyle/>
          <a:p>
            <a:endParaRPr lang="en-US" sz="1400" b="0" dirty="0" smtClean="0"/>
          </a:p>
          <a:p>
            <a:endParaRPr lang="en-US" sz="1400" b="0" dirty="0" smtClean="0"/>
          </a:p>
          <a:p>
            <a:r>
              <a:rPr lang="en-US" sz="1600" b="0" dirty="0" smtClean="0"/>
              <a:t>This scenario is a combination of the previous two scenarios and is similar to 11ah in the sense that it is designed to test interference from large cells to/from small cells as is bound to happen in practical WiFi deployments where outdoor coverage encompasses several indoor WiFi AP.  </a:t>
            </a:r>
          </a:p>
          <a:p>
            <a:pPr lvl="1"/>
            <a:r>
              <a:rPr lang="en-US" sz="1400" b="0" dirty="0" smtClean="0"/>
              <a:t>However unlike 11ah, large cells here are not as large (Pico vs. Macro) but are expected to drive high traffic</a:t>
            </a:r>
          </a:p>
          <a:p>
            <a:r>
              <a:rPr lang="en-US" sz="1600" b="0" dirty="0" smtClean="0"/>
              <a:t>The set up includes ‘two layers’ of nodes (outdoor and indoor) each dropped with density, channel and path loss as described in the previous two scenarios respectively.</a:t>
            </a:r>
            <a:endParaRPr lang="en-US" sz="1600" dirty="0"/>
          </a:p>
          <a:p>
            <a:r>
              <a:rPr lang="en-US" sz="1600" b="0" dirty="0" smtClean="0"/>
              <a:t>A </a:t>
            </a:r>
            <a:r>
              <a:rPr lang="en-US" sz="1600" b="0" dirty="0"/>
              <a:t>mix of indoor and outdoor users.  Outdoor users associate to outdoor hotspot or indoor </a:t>
            </a:r>
            <a:r>
              <a:rPr lang="en-US" sz="1600" b="0" dirty="0" smtClean="0"/>
              <a:t>WiFi (if close to it).  </a:t>
            </a:r>
            <a:r>
              <a:rPr lang="en-US" sz="1600" b="0" dirty="0"/>
              <a:t>Indoor users associate to indoor WiFi.</a:t>
            </a:r>
          </a:p>
          <a:p>
            <a:pPr lvl="1"/>
            <a:r>
              <a:rPr lang="en-US" sz="1400" dirty="0" smtClean="0"/>
              <a:t>X% </a:t>
            </a:r>
            <a:r>
              <a:rPr lang="en-US" sz="1400" dirty="0"/>
              <a:t>of users dropped within </a:t>
            </a:r>
            <a:r>
              <a:rPr lang="en-US" sz="1400" dirty="0" smtClean="0"/>
              <a:t>Y[m] </a:t>
            </a:r>
            <a:r>
              <a:rPr lang="en-US" sz="1400" dirty="0"/>
              <a:t>of indoor WiFi, out of which 80% are indoor and 20% outdoor. All those users associate with indoor WiFi </a:t>
            </a:r>
          </a:p>
          <a:p>
            <a:pPr lvl="1"/>
            <a:r>
              <a:rPr lang="en-US" sz="1400" dirty="0" smtClean="0"/>
              <a:t>(100-X)% </a:t>
            </a:r>
            <a:r>
              <a:rPr lang="en-US" sz="1400" dirty="0"/>
              <a:t>of users dropped randomly throughout the area, assumed to be outdoor and associate with outdoor </a:t>
            </a:r>
            <a:r>
              <a:rPr lang="en-US" sz="1400" dirty="0" smtClean="0"/>
              <a:t>Pico.</a:t>
            </a:r>
            <a:endParaRPr lang="en-US" sz="1400" dirty="0"/>
          </a:p>
          <a:p>
            <a:r>
              <a:rPr lang="en-US" sz="1600" b="0" dirty="0"/>
              <a:t>Penetration loss (outdoor to indoor) – </a:t>
            </a:r>
            <a:r>
              <a:rPr lang="en-US" sz="1600" b="0" dirty="0" smtClean="0"/>
              <a:t>15-20dB @ </a:t>
            </a:r>
            <a:r>
              <a:rPr lang="en-US" sz="1600" b="0" dirty="0"/>
              <a:t>2.4, </a:t>
            </a:r>
            <a:r>
              <a:rPr lang="en-US" sz="1600" b="0" dirty="0" smtClean="0"/>
              <a:t>25-30dB @ </a:t>
            </a:r>
            <a:r>
              <a:rPr lang="en-US" sz="1600" b="0" dirty="0"/>
              <a:t>5GHz </a:t>
            </a:r>
          </a:p>
          <a:p>
            <a:pPr marL="0" indent="0">
              <a:buNone/>
            </a:pPr>
            <a:endParaRPr lang="en-US" sz="1800" b="0" dirty="0"/>
          </a:p>
          <a:p>
            <a:pPr lvl="1"/>
            <a:endParaRPr lang="en-US" sz="1400" b="0" dirty="0" smtClean="0"/>
          </a:p>
          <a:p>
            <a:endParaRPr lang="en-US" sz="14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34145322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dirty="0" smtClean="0"/>
              <a:t>Summary</a:t>
            </a:r>
          </a:p>
        </p:txBody>
      </p:sp>
      <p:sp>
        <p:nvSpPr>
          <p:cNvPr id="6149" name="Rectangle 3"/>
          <p:cNvSpPr>
            <a:spLocks noGrp="1" noChangeArrowheads="1"/>
          </p:cNvSpPr>
          <p:nvPr>
            <p:ph type="body" idx="1"/>
          </p:nvPr>
        </p:nvSpPr>
        <p:spPr>
          <a:xfrm>
            <a:off x="685800" y="1752600"/>
            <a:ext cx="7772400" cy="4572000"/>
          </a:xfrm>
        </p:spPr>
        <p:txBody>
          <a:bodyPr/>
          <a:lstStyle/>
          <a:p>
            <a:endParaRPr lang="en-US" sz="1600" b="0" dirty="0" smtClean="0"/>
          </a:p>
          <a:p>
            <a:r>
              <a:rPr lang="en-US" sz="1600" b="0" dirty="0" smtClean="0"/>
              <a:t>We define three metrics of interest namely cell edge, cell center and </a:t>
            </a:r>
            <a:r>
              <a:rPr lang="en-US" sz="1600" b="0" dirty="0" smtClean="0"/>
              <a:t>aggregate area  </a:t>
            </a:r>
            <a:r>
              <a:rPr lang="en-US" sz="1600" b="0" dirty="0" err="1" smtClean="0"/>
              <a:t>Tput</a:t>
            </a:r>
            <a:endParaRPr lang="en-US" sz="1600" b="0" dirty="0" smtClean="0"/>
          </a:p>
          <a:p>
            <a:r>
              <a:rPr lang="en-US" sz="1600" b="0" dirty="0" smtClean="0"/>
              <a:t>We propose to include PHY and MAC system simulations as tools to assess the gains of those metrics</a:t>
            </a:r>
          </a:p>
          <a:p>
            <a:r>
              <a:rPr lang="en-US" sz="1600" b="0" dirty="0" smtClean="0"/>
              <a:t>We propose a set of simulation scenarios to capture all potential use cases </a:t>
            </a:r>
            <a:endParaRPr lang="en-US" sz="1600" b="0" dirty="0"/>
          </a:p>
          <a:p>
            <a:pPr lvl="0"/>
            <a:r>
              <a:rPr lang="en-US" sz="1600" b="0" dirty="0" smtClean="0"/>
              <a:t>Through </a:t>
            </a:r>
            <a:r>
              <a:rPr lang="en-US" sz="1600" b="0" dirty="0"/>
              <a:t>using a combination of techniques, target gain for HEW in all </a:t>
            </a:r>
            <a:r>
              <a:rPr lang="en-US" sz="1600" b="0" dirty="0" smtClean="0"/>
              <a:t>defined </a:t>
            </a:r>
            <a:r>
              <a:rPr lang="en-US" sz="1600" b="0" dirty="0"/>
              <a:t>scenarios should be </a:t>
            </a:r>
            <a:r>
              <a:rPr lang="en-US" sz="1600" b="0" dirty="0" smtClean="0"/>
              <a:t>substantial and should be verified by MAC system simulations</a:t>
            </a:r>
            <a:r>
              <a:rPr lang="en-US" sz="1400" dirty="0" smtClean="0"/>
              <a:t>.</a:t>
            </a:r>
            <a:endParaRPr lang="en-US" sz="1400" dirty="0"/>
          </a:p>
          <a:p>
            <a:endParaRPr lang="en-US" sz="1400" dirty="0"/>
          </a:p>
          <a:p>
            <a:endParaRPr lang="en-US" sz="1200" b="0" dirty="0" smtClean="0"/>
          </a:p>
          <a:p>
            <a:pPr lvl="1"/>
            <a:endParaRPr lang="en-US" sz="1100" b="0" dirty="0" smtClean="0"/>
          </a:p>
          <a:p>
            <a:pPr lvl="1">
              <a:buNone/>
            </a:pPr>
            <a:endParaRPr lang="en-US" sz="1100" b="0" dirty="0" smtClean="0"/>
          </a:p>
          <a:p>
            <a:endParaRPr lang="en-US" sz="11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685800" y="1524000"/>
            <a:ext cx="8229600" cy="4800600"/>
          </a:xfrm>
        </p:spPr>
        <p:txBody>
          <a:bodyPr/>
          <a:lstStyle/>
          <a:p>
            <a:pPr marL="0" lvl="1" indent="0">
              <a:buNone/>
            </a:pPr>
            <a:endParaRPr lang="en-US" altLang="ja-JP" sz="1600" b="1" dirty="0" smtClean="0"/>
          </a:p>
          <a:p>
            <a:pPr marL="0" lvl="1" indent="0">
              <a:buNone/>
            </a:pPr>
            <a:r>
              <a:rPr lang="en-US" altLang="ja-JP" sz="1600" b="1" dirty="0" smtClean="0"/>
              <a:t>[1] </a:t>
            </a:r>
            <a:r>
              <a:rPr kumimoji="1" lang="en-US" altLang="ja-JP" sz="1400" b="1" dirty="0" smtClean="0"/>
              <a:t>11-13-0309-00-0wng-next-gen-wlan</a:t>
            </a:r>
          </a:p>
          <a:p>
            <a:pPr marL="0" lvl="1" indent="0">
              <a:buNone/>
            </a:pPr>
            <a:r>
              <a:rPr kumimoji="1" lang="en-US" altLang="ja-JP" sz="1400" b="1" dirty="0"/>
              <a:t>[2] 11-13-0098-00-0wng-802-11-looking-ahead-to-the-future-part-ii</a:t>
            </a:r>
          </a:p>
          <a:p>
            <a:pPr marL="0" lvl="1" indent="0">
              <a:buNone/>
            </a:pPr>
            <a:r>
              <a:rPr kumimoji="1" lang="en-US" altLang="ja-JP" sz="1400" b="1" dirty="0" smtClean="0"/>
              <a:t>[</a:t>
            </a:r>
            <a:r>
              <a:rPr kumimoji="1" lang="en-US" altLang="ja-JP" sz="1400" b="1" dirty="0"/>
              <a:t>3] 11-12-1063-00-0wng-requirements-on-wlan-celllular-offload</a:t>
            </a:r>
          </a:p>
          <a:p>
            <a:pPr marL="0" lvl="1" indent="0">
              <a:buNone/>
            </a:pPr>
            <a:r>
              <a:rPr kumimoji="1" lang="en-US" altLang="ja-JP" sz="1400" b="1" dirty="0"/>
              <a:t>[4] 11-12-1126-00-0wng-wifi-for-hotspot-deployments-and-cellular-offload</a:t>
            </a:r>
          </a:p>
          <a:p>
            <a:pPr marL="0" lvl="1" indent="0">
              <a:buNone/>
            </a:pPr>
            <a:r>
              <a:rPr kumimoji="1" lang="en-US" altLang="ja-JP" sz="1400" b="1" dirty="0"/>
              <a:t>[5] </a:t>
            </a:r>
            <a:r>
              <a:rPr kumimoji="1" lang="en-US" altLang="ja-JP" sz="1400" b="1" dirty="0" smtClean="0"/>
              <a:t>11-13-0113-00-0wng-applications-and-requirements-for-next-generation-wlan</a:t>
            </a:r>
          </a:p>
          <a:p>
            <a:pPr marL="0" lvl="1" indent="0">
              <a:buNone/>
            </a:pPr>
            <a:r>
              <a:rPr kumimoji="1" lang="en-US" altLang="ja-JP" sz="1400" b="1" dirty="0"/>
              <a:t>[6] </a:t>
            </a:r>
            <a:r>
              <a:rPr kumimoji="1" lang="en-US" altLang="ja-JP" sz="1400" b="1" dirty="0" smtClean="0"/>
              <a:t>11-13-0313-00-0wng-usage-models-for-next-generation-wi-fi</a:t>
            </a:r>
          </a:p>
          <a:p>
            <a:pPr marL="0" lvl="1" indent="0">
              <a:buNone/>
            </a:pPr>
            <a:r>
              <a:rPr kumimoji="1" lang="en-US" altLang="ja-JP" sz="1400" b="1" dirty="0"/>
              <a:t>[7] </a:t>
            </a:r>
            <a:r>
              <a:rPr kumimoji="1" lang="en-US" altLang="ja-JP" sz="1400" b="1" dirty="0" smtClean="0"/>
              <a:t>11-13-0331-05-0wng-high-efficiency-wlan</a:t>
            </a:r>
          </a:p>
          <a:p>
            <a:pPr marL="0" lvl="1" indent="0">
              <a:buNone/>
            </a:pPr>
            <a:r>
              <a:rPr kumimoji="1" lang="en-US" altLang="ja-JP" sz="1400" b="1" dirty="0" smtClean="0"/>
              <a:t>[</a:t>
            </a:r>
            <a:r>
              <a:rPr kumimoji="1" lang="en-US" altLang="ja-JP" sz="1400" b="1" dirty="0"/>
              <a:t>8] </a:t>
            </a:r>
            <a:r>
              <a:rPr kumimoji="1" lang="en-US" altLang="ja-JP" sz="1400" b="1" dirty="0" smtClean="0"/>
              <a:t>11-11-0061-00-00ac-cca_threshold_levels</a:t>
            </a:r>
          </a:p>
          <a:p>
            <a:pPr marL="0" lvl="1" indent="0">
              <a:buNone/>
            </a:pPr>
            <a:r>
              <a:rPr kumimoji="1" lang="en-US" altLang="ja-JP" sz="1400" b="1" dirty="0"/>
              <a:t>[9] </a:t>
            </a:r>
            <a:r>
              <a:rPr kumimoji="1" lang="en-US" altLang="ja-JP" sz="1400" b="1" dirty="0" smtClean="0"/>
              <a:t>11-11-0668-07-00ac-tx-mask-shoulders-vis-a-vis-aci</a:t>
            </a:r>
          </a:p>
          <a:p>
            <a:pPr marL="0" lvl="1" indent="0">
              <a:buNone/>
            </a:pPr>
            <a:r>
              <a:rPr kumimoji="1" lang="en-US" altLang="ja-JP" sz="1400" b="1" dirty="0" smtClean="0"/>
              <a:t>[10] </a:t>
            </a:r>
            <a:r>
              <a:rPr lang="en-US" sz="1400" dirty="0">
                <a:hlinkClick r:id="rId2"/>
              </a:rPr>
              <a:t>http://</a:t>
            </a:r>
            <a:r>
              <a:rPr lang="en-US" sz="1400" dirty="0" smtClean="0">
                <a:hlinkClick r:id="rId2"/>
              </a:rPr>
              <a:t>www.itu.int/dms_pub/itu-r/opb/rep/R-REP-M.2135-1-2009-PDF-E.pdf</a:t>
            </a:r>
            <a:endParaRPr lang="en-US" sz="1400" dirty="0" smtClean="0"/>
          </a:p>
          <a:p>
            <a:pPr marL="0" lvl="1" indent="0">
              <a:buNone/>
            </a:pPr>
            <a:r>
              <a:rPr kumimoji="1" lang="en-US" altLang="ja-JP" sz="1400" b="1" dirty="0" smtClean="0"/>
              <a:t>[11] </a:t>
            </a:r>
            <a:r>
              <a:rPr lang="en-US" sz="1400" dirty="0">
                <a:hlinkClick r:id="rId3"/>
              </a:rPr>
              <a:t>http://arstechnica.com/information-technology/2013/03/the-49ers-plan-to-build-the-greatest-stadium-wi-fi-network-of-all-time</a:t>
            </a:r>
            <a:r>
              <a:rPr lang="en-US" sz="1400" dirty="0" smtClean="0">
                <a:hlinkClick r:id="rId3"/>
              </a:rPr>
              <a:t>/</a:t>
            </a:r>
            <a:endParaRPr lang="en-US" sz="1400" dirty="0" smtClean="0"/>
          </a:p>
          <a:p>
            <a:pPr marL="0" lvl="1" indent="0">
              <a:buNone/>
            </a:pPr>
            <a:r>
              <a:rPr kumimoji="1" lang="en-US" altLang="ja-JP" sz="1400" b="1" dirty="0"/>
              <a:t>[12] 11-03-0814-31-000n-comparison-criteria</a:t>
            </a:r>
          </a:p>
          <a:p>
            <a:pPr marL="0" lvl="1" indent="0">
              <a:buNone/>
            </a:pPr>
            <a:endParaRPr kumimoji="1" lang="en-US" altLang="ja-JP" sz="1400" b="1" dirty="0" smtClean="0"/>
          </a:p>
          <a:p>
            <a:pPr marL="0" lvl="1" indent="0">
              <a:buNone/>
            </a:pPr>
            <a:endParaRPr kumimoji="1" lang="en-US" altLang="ja-JP" sz="1400" b="1" dirty="0" smtClean="0"/>
          </a:p>
          <a:p>
            <a:pPr marL="0" lvl="1" indent="0">
              <a:buNone/>
            </a:pPr>
            <a:endParaRPr lang="en-US" sz="1400" b="0" dirty="0" smtClean="0"/>
          </a:p>
          <a:p>
            <a:pPr lvl="2">
              <a:spcBef>
                <a:spcPct val="0"/>
              </a:spcBef>
            </a:pPr>
            <a:endParaRPr lang="en-US" b="0" dirty="0" smtClean="0"/>
          </a:p>
          <a:p>
            <a:pPr>
              <a:spcBef>
                <a:spcPct val="0"/>
              </a:spcBef>
              <a:buNone/>
            </a:pPr>
            <a:endParaRPr lang="en-US" dirty="0" smtClean="0"/>
          </a:p>
          <a:p>
            <a:pPr>
              <a:spcBef>
                <a:spcPct val="0"/>
              </a:spcBef>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dirty="0" smtClean="0"/>
              <a:t>Outline</a:t>
            </a:r>
          </a:p>
        </p:txBody>
      </p:sp>
      <p:sp>
        <p:nvSpPr>
          <p:cNvPr id="6149" name="Rectangle 3"/>
          <p:cNvSpPr>
            <a:spLocks noGrp="1" noChangeArrowheads="1"/>
          </p:cNvSpPr>
          <p:nvPr>
            <p:ph type="body" idx="1"/>
          </p:nvPr>
        </p:nvSpPr>
        <p:spPr>
          <a:xfrm>
            <a:off x="685800" y="1981200"/>
            <a:ext cx="7772400" cy="4419600"/>
          </a:xfrm>
        </p:spPr>
        <p:txBody>
          <a:bodyPr/>
          <a:lstStyle/>
          <a:p>
            <a:endParaRPr lang="en-US" sz="1600" b="0" dirty="0"/>
          </a:p>
          <a:p>
            <a:r>
              <a:rPr lang="en-US" sz="1600" b="0" dirty="0" smtClean="0"/>
              <a:t>In [1] we proposed a new study group with focus on WLAN improved efficiency.  We reviewed previous gains made since 11a, proposed a new metric of interest and proposed the general scenarios of interest based on previous contributions [2]-[7].</a:t>
            </a:r>
          </a:p>
          <a:p>
            <a:endParaRPr lang="en-US" sz="1600" b="0" dirty="0"/>
          </a:p>
          <a:p>
            <a:r>
              <a:rPr lang="en-US" sz="1600" b="0" dirty="0" smtClean="0"/>
              <a:t>In this contribution we provide more details towards defining:</a:t>
            </a:r>
          </a:p>
          <a:p>
            <a:pPr lvl="1"/>
            <a:r>
              <a:rPr lang="en-US" sz="1400" dirty="0" smtClean="0"/>
              <a:t>M</a:t>
            </a:r>
            <a:r>
              <a:rPr lang="en-US" sz="1400" b="0" dirty="0" smtClean="0"/>
              <a:t>etrics of interest</a:t>
            </a:r>
          </a:p>
          <a:p>
            <a:pPr lvl="1"/>
            <a:r>
              <a:rPr lang="en-US" sz="1400" b="0" dirty="0" smtClean="0"/>
              <a:t>Simulation </a:t>
            </a:r>
            <a:r>
              <a:rPr lang="en-US" sz="1400" dirty="0" smtClean="0"/>
              <a:t>methodology and target gains</a:t>
            </a:r>
            <a:endParaRPr lang="en-US" sz="1400" b="0" dirty="0" smtClean="0"/>
          </a:p>
          <a:p>
            <a:pPr lvl="1"/>
            <a:r>
              <a:rPr lang="en-US" sz="1400" b="0" dirty="0" smtClean="0"/>
              <a:t>Simulation scenarios</a:t>
            </a:r>
          </a:p>
          <a:p>
            <a:pPr marL="0" indent="0">
              <a:buNone/>
            </a:pPr>
            <a:endParaRPr lang="en-US" sz="1600" b="0" dirty="0" smtClean="0"/>
          </a:p>
          <a:p>
            <a:endParaRPr lang="en-US" sz="1600" b="0" dirty="0" smtClean="0"/>
          </a:p>
          <a:p>
            <a:endParaRPr lang="en-US" sz="1600" b="0" dirty="0"/>
          </a:p>
          <a:p>
            <a:endParaRPr lang="en-US" sz="1600" b="0" dirty="0" smtClean="0"/>
          </a:p>
          <a:p>
            <a:endParaRPr lang="en-US" sz="18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8958295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838200"/>
          </a:xfrm>
        </p:spPr>
        <p:txBody>
          <a:bodyPr/>
          <a:lstStyle/>
          <a:p>
            <a:r>
              <a:rPr lang="en-US" sz="2000" dirty="0" smtClean="0"/>
              <a:t>Recap [1]:  Metric of Interest - Driving  Area Throughput Higher</a:t>
            </a:r>
          </a:p>
        </p:txBody>
      </p:sp>
      <p:sp>
        <p:nvSpPr>
          <p:cNvPr id="6149" name="Rectangle 3"/>
          <p:cNvSpPr>
            <a:spLocks noGrp="1" noChangeArrowheads="1"/>
          </p:cNvSpPr>
          <p:nvPr>
            <p:ph type="body" idx="1"/>
          </p:nvPr>
        </p:nvSpPr>
        <p:spPr>
          <a:xfrm>
            <a:off x="685800" y="1600200"/>
            <a:ext cx="7772400" cy="4419600"/>
          </a:xfrm>
        </p:spPr>
        <p:txBody>
          <a:bodyPr/>
          <a:lstStyle/>
          <a:p>
            <a:r>
              <a:rPr lang="en-US" sz="1600" b="0" dirty="0" smtClean="0"/>
              <a:t>Several parameters impact throughput in a given area</a:t>
            </a:r>
          </a:p>
          <a:p>
            <a:endParaRPr lang="en-US" sz="1800" b="0" dirty="0" smtClean="0"/>
          </a:p>
          <a:p>
            <a:endParaRPr lang="en-US" sz="1800" b="0" dirty="0"/>
          </a:p>
          <a:p>
            <a:endParaRPr lang="en-US" sz="1800" b="0" dirty="0" smtClean="0"/>
          </a:p>
          <a:p>
            <a:endParaRPr lang="en-US" sz="1800" b="0" dirty="0"/>
          </a:p>
          <a:p>
            <a:r>
              <a:rPr lang="en-US" sz="1600" b="0" dirty="0" smtClean="0"/>
              <a:t>As discussed in [1], we propose to focus this group on improving the second and third terms, namely improving BSS efficiency in the presence of high number of STA and high OBSS density while still maintaining the same number of antennas as in 11ac and similar SINR (considering OBSS interference)</a:t>
            </a:r>
          </a:p>
          <a:p>
            <a:endParaRPr lang="en-US" sz="1600" b="0" dirty="0" smtClean="0"/>
          </a:p>
          <a:p>
            <a:r>
              <a:rPr lang="en-US" sz="1600" b="0" dirty="0" smtClean="0"/>
              <a:t>Note however that simply serving only the highest SNR(SINR) STA can increase the value of this metric but the goal should be to increase this metric given a constraint that cell edge STA performance is also improved. </a:t>
            </a:r>
          </a:p>
          <a:p>
            <a:endParaRPr lang="en-US" sz="1600" b="0" dirty="0"/>
          </a:p>
          <a:p>
            <a:r>
              <a:rPr lang="en-US" sz="1600" b="0" dirty="0" smtClean="0"/>
              <a:t>Hence, the type of channel access (MAC) should be specified along with gains in cell edge (5% of </a:t>
            </a:r>
            <a:r>
              <a:rPr lang="en-US" sz="1600" b="0" dirty="0" err="1" smtClean="0"/>
              <a:t>Tput</a:t>
            </a:r>
            <a:r>
              <a:rPr lang="en-US" sz="1600" b="0" dirty="0" smtClean="0"/>
              <a:t> CDF), cell center (50% of </a:t>
            </a:r>
            <a:r>
              <a:rPr lang="en-US" sz="1600" b="0" dirty="0" err="1" smtClean="0"/>
              <a:t>Tput</a:t>
            </a:r>
            <a:r>
              <a:rPr lang="en-US" sz="1600" b="0" dirty="0" smtClean="0"/>
              <a:t> CDF) and total area </a:t>
            </a:r>
            <a:r>
              <a:rPr lang="en-US" sz="1600" b="0" dirty="0" err="1" smtClean="0"/>
              <a:t>Tput</a:t>
            </a:r>
            <a:r>
              <a:rPr lang="en-US" sz="1600" b="0" dirty="0" smtClean="0"/>
              <a:t>  in order to assess gains of HEW relative to 11ac</a:t>
            </a:r>
            <a:endParaRPr lang="en-US" sz="1600" b="0" dirty="0"/>
          </a:p>
          <a:p>
            <a:endParaRPr lang="en-US" sz="1800" b="0" dirty="0" smtClean="0"/>
          </a:p>
          <a:p>
            <a:endParaRPr lang="en-US" b="0" dirty="0" smtClean="0"/>
          </a:p>
          <a:p>
            <a:pPr lvl="1">
              <a:buNone/>
            </a:pPr>
            <a:endParaRPr lang="en-US" sz="1400" b="0" dirty="0" smtClean="0"/>
          </a:p>
          <a:p>
            <a:endParaRPr lang="en-US" sz="18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May 2013</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323539638"/>
              </p:ext>
            </p:extLst>
          </p:nvPr>
        </p:nvGraphicFramePr>
        <p:xfrm>
          <a:off x="382588" y="2209800"/>
          <a:ext cx="8461375" cy="330200"/>
        </p:xfrm>
        <a:graphic>
          <a:graphicData uri="http://schemas.openxmlformats.org/presentationml/2006/ole">
            <mc:AlternateContent xmlns:mc="http://schemas.openxmlformats.org/markup-compatibility/2006">
              <mc:Choice xmlns:v="urn:schemas-microsoft-com:vml" Requires="v">
                <p:oleObj spid="_x0000_s2460" name="Equation" r:id="rId4" imgW="5206680" imgH="203040" progId="Equation.DSMT4">
                  <p:embed/>
                </p:oleObj>
              </mc:Choice>
              <mc:Fallback>
                <p:oleObj name="Equation" r:id="rId4" imgW="5206680" imgH="203040" progId="Equation.DSMT4">
                  <p:embed/>
                  <p:pic>
                    <p:nvPicPr>
                      <p:cNvPr id="0" name=""/>
                      <p:cNvPicPr/>
                      <p:nvPr/>
                    </p:nvPicPr>
                    <p:blipFill>
                      <a:blip r:embed="rId5"/>
                      <a:stretch>
                        <a:fillRect/>
                      </a:stretch>
                    </p:blipFill>
                    <p:spPr>
                      <a:xfrm>
                        <a:off x="382588" y="2209800"/>
                        <a:ext cx="8461375" cy="330200"/>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999127847"/>
              </p:ext>
            </p:extLst>
          </p:nvPr>
        </p:nvGraphicFramePr>
        <p:xfrm>
          <a:off x="2508250" y="2667000"/>
          <a:ext cx="4059238" cy="520700"/>
        </p:xfrm>
        <a:graphic>
          <a:graphicData uri="http://schemas.openxmlformats.org/presentationml/2006/ole">
            <mc:AlternateContent xmlns:mc="http://schemas.openxmlformats.org/markup-compatibility/2006">
              <mc:Choice xmlns:v="urn:schemas-microsoft-com:vml" Requires="v">
                <p:oleObj spid="_x0000_s2461" name="Equation" r:id="rId6" imgW="3365280" imgH="431640" progId="Equation.DSMT4">
                  <p:embed/>
                </p:oleObj>
              </mc:Choice>
              <mc:Fallback>
                <p:oleObj name="Equation" r:id="rId6" imgW="3365280" imgH="431640" progId="Equation.DSMT4">
                  <p:embed/>
                  <p:pic>
                    <p:nvPicPr>
                      <p:cNvPr id="0" name=""/>
                      <p:cNvPicPr/>
                      <p:nvPr/>
                    </p:nvPicPr>
                    <p:blipFill>
                      <a:blip r:embed="rId7"/>
                      <a:stretch>
                        <a:fillRect/>
                      </a:stretch>
                    </p:blipFill>
                    <p:spPr>
                      <a:xfrm>
                        <a:off x="2508250" y="2667000"/>
                        <a:ext cx="4059238" cy="520700"/>
                      </a:xfrm>
                      <a:prstGeom prst="rect">
                        <a:avLst/>
                      </a:prstGeom>
                    </p:spPr>
                  </p:pic>
                </p:oleObj>
              </mc:Fallback>
            </mc:AlternateContent>
          </a:graphicData>
        </a:graphic>
      </p:graphicFrame>
      <p:sp>
        <p:nvSpPr>
          <p:cNvPr id="10" name="Slide Number Placeholder 9"/>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Simulations Methodology </a:t>
            </a:r>
          </a:p>
        </p:txBody>
      </p:sp>
      <p:sp>
        <p:nvSpPr>
          <p:cNvPr id="6149" name="Rectangle 3"/>
          <p:cNvSpPr>
            <a:spLocks noGrp="1" noChangeArrowheads="1"/>
          </p:cNvSpPr>
          <p:nvPr>
            <p:ph type="body" idx="1"/>
          </p:nvPr>
        </p:nvSpPr>
        <p:spPr>
          <a:xfrm>
            <a:off x="685800" y="1676400"/>
            <a:ext cx="7772400" cy="4800600"/>
          </a:xfrm>
        </p:spPr>
        <p:txBody>
          <a:bodyPr/>
          <a:lstStyle/>
          <a:p>
            <a:r>
              <a:rPr lang="en-US" sz="1400" b="0" dirty="0" smtClean="0"/>
              <a:t>Typically PHY PER simulations are used to verify point to point performance</a:t>
            </a:r>
          </a:p>
          <a:p>
            <a:r>
              <a:rPr lang="en-US" sz="1400" b="0" dirty="0" smtClean="0"/>
              <a:t>In 11ac, MU-MIMO simulations used PHY abstraction to derive point to multi-point aggregate </a:t>
            </a:r>
            <a:r>
              <a:rPr lang="en-US" sz="1400" b="0" dirty="0" err="1" smtClean="0"/>
              <a:t>Tput</a:t>
            </a:r>
            <a:r>
              <a:rPr lang="en-US" sz="1400" b="0" dirty="0" smtClean="0"/>
              <a:t>.</a:t>
            </a:r>
          </a:p>
          <a:p>
            <a:r>
              <a:rPr lang="en-US" sz="1400" b="0" dirty="0" smtClean="0"/>
              <a:t>11ac also saw few system simulations [8][9] carried out in order to determine system-wise parameters such as CCA levels and the impact of the spectral mask on adjacent channel performance</a:t>
            </a:r>
          </a:p>
          <a:p>
            <a:r>
              <a:rPr lang="en-US" sz="1400" b="0" dirty="0" smtClean="0"/>
              <a:t>11n on the other hand side did use more extensively system simulations [12]  </a:t>
            </a:r>
          </a:p>
          <a:p>
            <a:r>
              <a:rPr lang="en-US" sz="1400" b="0" dirty="0" smtClean="0"/>
              <a:t>We think that similarly to 11n the importance of system simulations should be high in HEW since these are the tools required to examine the impact </a:t>
            </a:r>
            <a:r>
              <a:rPr lang="en-US" sz="1400" b="0" dirty="0"/>
              <a:t>on throughput of </a:t>
            </a:r>
            <a:r>
              <a:rPr lang="en-US" sz="1400" b="0" dirty="0" smtClean="0"/>
              <a:t>various techniques in the face of intra-BSS and inter-BSS interference.</a:t>
            </a:r>
          </a:p>
          <a:p>
            <a:endParaRPr lang="en-US" sz="1400" b="0" dirty="0" smtClean="0"/>
          </a:p>
          <a:p>
            <a:r>
              <a:rPr lang="en-US" sz="1400" b="0" dirty="0" smtClean="0"/>
              <a:t>A note on system simulations: both [8] and [9] used PHY system simulations along with MAC system simulations to determine system-wise performance:  </a:t>
            </a:r>
          </a:p>
          <a:p>
            <a:pPr lvl="1"/>
            <a:r>
              <a:rPr lang="en-US" sz="1200" b="0" dirty="0" smtClean="0"/>
              <a:t>MAC system simulations better capture the protocol aspects but can become prohibitively complex and lengthy if PHY abstraction is used to capture all PHY aspects (a lesson  learned from 11n).  </a:t>
            </a:r>
          </a:p>
          <a:p>
            <a:pPr lvl="1"/>
            <a:r>
              <a:rPr lang="en-US" sz="1200" b="0" dirty="0" smtClean="0"/>
              <a:t>PHY system simulations can more accurately capture PHY performance with actual fast fading, MIMO configuration, interference and specific receivers.</a:t>
            </a:r>
          </a:p>
          <a:p>
            <a:pPr lvl="1"/>
            <a:r>
              <a:rPr lang="en-US" sz="1200" dirty="0" smtClean="0"/>
              <a:t>Both PHY/MAC system simulations should specify a realistic link adaptation (MCS, MIMO mode etc..)</a:t>
            </a:r>
            <a:r>
              <a:rPr lang="en-US" sz="1200" b="0" dirty="0" smtClean="0"/>
              <a:t> </a:t>
            </a:r>
          </a:p>
          <a:p>
            <a:r>
              <a:rPr lang="en-US" sz="1400" b="0" dirty="0" smtClean="0">
                <a:sym typeface="Wingdings" pitchFamily="2" charset="2"/>
              </a:rPr>
              <a:t> usage of PHY PER point to point simulations should be augmented by PHY/MAC system simulation as needed (depending on the specific technique proposed and scenario)</a:t>
            </a:r>
          </a:p>
          <a:p>
            <a:r>
              <a:rPr lang="en-US" sz="1400" b="0" dirty="0" smtClean="0">
                <a:sym typeface="Wingdings" pitchFamily="2" charset="2"/>
              </a:rPr>
              <a:t>MAC system simulations should be required to validate final results</a:t>
            </a:r>
            <a:endParaRPr lang="en-US" sz="1400" b="0" dirty="0" smtClean="0"/>
          </a:p>
          <a:p>
            <a:r>
              <a:rPr lang="en-US" sz="1400" b="0" dirty="0" smtClean="0"/>
              <a:t>In the following slides we provide some examples of PHY/MAC system simulation </a:t>
            </a:r>
            <a:endParaRPr lang="en-US" sz="1400" b="0" dirty="0"/>
          </a:p>
          <a:p>
            <a:pPr marL="0" indent="0">
              <a:buNone/>
            </a:pPr>
            <a:endParaRPr lang="en-US" sz="1600" b="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24653618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Example 1 from [8] – PHY System Simulation</a:t>
            </a:r>
          </a:p>
        </p:txBody>
      </p:sp>
      <p:sp>
        <p:nvSpPr>
          <p:cNvPr id="6149" name="Rectangle 3"/>
          <p:cNvSpPr>
            <a:spLocks noGrp="1" noChangeArrowheads="1"/>
          </p:cNvSpPr>
          <p:nvPr>
            <p:ph type="body" idx="1"/>
          </p:nvPr>
        </p:nvSpPr>
        <p:spPr>
          <a:xfrm>
            <a:off x="685800" y="1828800"/>
            <a:ext cx="7772400" cy="4419600"/>
          </a:xfrm>
        </p:spPr>
        <p:txBody>
          <a:bodyPr/>
          <a:lstStyle/>
          <a:p>
            <a:pPr marL="0" indent="0">
              <a:buNone/>
            </a:pPr>
            <a:r>
              <a:rPr lang="en-US" sz="1400" b="0" dirty="0" smtClean="0"/>
              <a:t>General Description:</a:t>
            </a:r>
          </a:p>
          <a:p>
            <a:pPr marL="0" indent="0">
              <a:buNone/>
            </a:pPr>
            <a:endParaRPr lang="en-US" sz="1400" b="0" dirty="0" smtClean="0"/>
          </a:p>
          <a:p>
            <a:r>
              <a:rPr lang="en-US" sz="1400" b="0" dirty="0" smtClean="0"/>
              <a:t>N  </a:t>
            </a:r>
            <a:r>
              <a:rPr lang="en-US" sz="1400" b="0" dirty="0"/>
              <a:t>APs and M  STA per AP are dropped in an area of size </a:t>
            </a:r>
            <a:r>
              <a:rPr lang="en-US" sz="1400" b="0" dirty="0" err="1"/>
              <a:t>SxS</a:t>
            </a:r>
            <a:r>
              <a:rPr lang="en-US" sz="1400" b="0" dirty="0"/>
              <a:t> </a:t>
            </a:r>
            <a:r>
              <a:rPr lang="en-US" sz="1400" b="0" dirty="0" err="1"/>
              <a:t>ft</a:t>
            </a:r>
            <a:r>
              <a:rPr lang="en-US" sz="1400" b="0" dirty="0"/>
              <a:t> (numbers shown in plots)</a:t>
            </a:r>
          </a:p>
          <a:p>
            <a:r>
              <a:rPr lang="en-US" sz="1400" b="0" dirty="0"/>
              <a:t>APs are placed regularly with 5ft </a:t>
            </a:r>
            <a:r>
              <a:rPr lang="en-US" sz="1400" b="0" dirty="0" err="1"/>
              <a:t>std</a:t>
            </a:r>
            <a:r>
              <a:rPr lang="en-US" sz="1400" b="0" dirty="0"/>
              <a:t> (results with 15ft are similar) </a:t>
            </a:r>
          </a:p>
          <a:p>
            <a:r>
              <a:rPr lang="en-US" sz="1400" b="0" dirty="0"/>
              <a:t>STAs are associated with the closest AP according to path loss (including random shadowing)</a:t>
            </a:r>
          </a:p>
          <a:p>
            <a:r>
              <a:rPr lang="en-US" sz="1400" b="0" dirty="0"/>
              <a:t>One valid transmission per BSS is assumed </a:t>
            </a:r>
          </a:p>
          <a:p>
            <a:r>
              <a:rPr lang="en-US" sz="1400" b="0" dirty="0"/>
              <a:t>BSSs are chosen randomly that meet CCA rules (50% probability to choose an AP as  a transmitter)</a:t>
            </a:r>
          </a:p>
          <a:p>
            <a:r>
              <a:rPr lang="en-US" sz="1400" b="0" dirty="0"/>
              <a:t>After all transmitters were chosen, SINR is calculated at each receiver and mapped to MCS</a:t>
            </a:r>
          </a:p>
          <a:p>
            <a:r>
              <a:rPr lang="en-US" sz="1400" b="0" dirty="0"/>
              <a:t>SISO links over one 40MHz channel are assumed with 15dBm transmit power</a:t>
            </a:r>
          </a:p>
          <a:p>
            <a:r>
              <a:rPr lang="en-US" sz="1400" b="0" dirty="0"/>
              <a:t>CCA levels are varied from -90dBm to -50dBm (-90dBm just above noise floor for 40MHz)</a:t>
            </a:r>
          </a:p>
          <a:p>
            <a:r>
              <a:rPr lang="en-US" sz="1400" b="0" dirty="0"/>
              <a:t>Simulation uses 50 drops and 250 TXOP per drop</a:t>
            </a:r>
          </a:p>
          <a:p>
            <a:r>
              <a:rPr lang="en-US" sz="1400" b="0" dirty="0"/>
              <a:t>All plots show average and five percentile per-link throughput (</a:t>
            </a:r>
            <a:r>
              <a:rPr lang="en-US" sz="1400" b="0" dirty="0" err="1"/>
              <a:t>Tput</a:t>
            </a:r>
            <a:r>
              <a:rPr lang="en-US" sz="1400" b="0" dirty="0"/>
              <a:t>) , average and five percentile sum </a:t>
            </a:r>
            <a:r>
              <a:rPr lang="en-US" sz="1400" b="0" dirty="0" err="1"/>
              <a:t>Tput</a:t>
            </a:r>
            <a:r>
              <a:rPr lang="en-US" sz="1400" b="0" dirty="0"/>
              <a:t> in TXOP, and the number of concurrent transmissions</a:t>
            </a:r>
          </a:p>
          <a:p>
            <a:pPr marL="0" indent="0">
              <a:buNone/>
            </a:pPr>
            <a:endParaRPr lang="en-US" sz="1600" b="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3646563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Cont. </a:t>
            </a:r>
          </a:p>
        </p:txBody>
      </p:sp>
      <p:sp>
        <p:nvSpPr>
          <p:cNvPr id="6149" name="Rectangle 3"/>
          <p:cNvSpPr>
            <a:spLocks noGrp="1" noChangeArrowheads="1"/>
          </p:cNvSpPr>
          <p:nvPr>
            <p:ph type="body" idx="1"/>
          </p:nvPr>
        </p:nvSpPr>
        <p:spPr>
          <a:xfrm>
            <a:off x="685800" y="1828800"/>
            <a:ext cx="7772400" cy="4419600"/>
          </a:xfrm>
        </p:spPr>
        <p:txBody>
          <a:bodyPr/>
          <a:lstStyle/>
          <a:p>
            <a:r>
              <a:rPr lang="en-US" sz="1600" b="0" dirty="0" smtClean="0"/>
              <a:t>This example shows the impact of CCA levels of secondary channels on total throughput and cell edge throughput and the interaction between those metrics</a:t>
            </a:r>
          </a:p>
          <a:p>
            <a:r>
              <a:rPr lang="en-US" sz="1600" b="0" dirty="0" smtClean="0"/>
              <a:t>The challenge in HEW is to </a:t>
            </a:r>
          </a:p>
          <a:p>
            <a:pPr marL="0" indent="0">
              <a:buNone/>
            </a:pPr>
            <a:r>
              <a:rPr lang="en-US" sz="1600" b="0" dirty="0" smtClean="0"/>
              <a:t>improve both 5% and average per-link</a:t>
            </a:r>
          </a:p>
          <a:p>
            <a:pPr marL="0" indent="0">
              <a:buNone/>
            </a:pPr>
            <a:r>
              <a:rPr lang="en-US" sz="1600" b="0" dirty="0" smtClean="0"/>
              <a:t>throughputs</a:t>
            </a:r>
            <a:endParaRPr lang="en-US" sz="1600" b="0" dirty="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pic>
        <p:nvPicPr>
          <p:cNvPr id="7"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5838" y="2390775"/>
            <a:ext cx="5465762" cy="408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9165825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Example 2 from [9] – MAC System Simulation</a:t>
            </a:r>
          </a:p>
        </p:txBody>
      </p:sp>
      <p:sp>
        <p:nvSpPr>
          <p:cNvPr id="6149" name="Rectangle 3"/>
          <p:cNvSpPr>
            <a:spLocks noGrp="1" noChangeArrowheads="1"/>
          </p:cNvSpPr>
          <p:nvPr>
            <p:ph type="body" idx="1"/>
          </p:nvPr>
        </p:nvSpPr>
        <p:spPr>
          <a:xfrm>
            <a:off x="685800" y="1828800"/>
            <a:ext cx="7772400" cy="4419600"/>
          </a:xfrm>
        </p:spPr>
        <p:txBody>
          <a:bodyPr/>
          <a:lstStyle/>
          <a:p>
            <a:r>
              <a:rPr lang="en-US" sz="1600" dirty="0" smtClean="0"/>
              <a:t>Impact of mask on adjacent channel performance studied</a:t>
            </a:r>
          </a:p>
          <a:p>
            <a:r>
              <a:rPr lang="en-US" sz="1600" dirty="0" smtClean="0"/>
              <a:t>1 floor, 2 </a:t>
            </a:r>
            <a:r>
              <a:rPr lang="en-US" sz="1600" dirty="0"/>
              <a:t>BSS</a:t>
            </a:r>
          </a:p>
          <a:p>
            <a:pPr lvl="1"/>
            <a:r>
              <a:rPr lang="en-US" sz="1400" dirty="0"/>
              <a:t>Semi-rigid AP locations with random variance</a:t>
            </a:r>
          </a:p>
          <a:p>
            <a:pPr lvl="1"/>
            <a:r>
              <a:rPr lang="en-US" sz="1400" dirty="0"/>
              <a:t>2 adjacent channels</a:t>
            </a:r>
          </a:p>
          <a:p>
            <a:pPr lvl="1"/>
            <a:r>
              <a:rPr lang="en-US" sz="1400" dirty="0"/>
              <a:t>Varying TX Mask shoulders</a:t>
            </a:r>
          </a:p>
          <a:p>
            <a:pPr lvl="1"/>
            <a:r>
              <a:rPr lang="en-US" sz="1400" dirty="0"/>
              <a:t>Randomized placements</a:t>
            </a:r>
          </a:p>
          <a:p>
            <a:pPr lvl="1"/>
            <a:r>
              <a:rPr lang="en-US" sz="1400" dirty="0"/>
              <a:t>Randomized up and down pair flows</a:t>
            </a:r>
          </a:p>
          <a:p>
            <a:pPr lvl="2"/>
            <a:r>
              <a:rPr lang="en-US" sz="1400" dirty="0"/>
              <a:t>3:1 ratio DOWN to UP, </a:t>
            </a:r>
            <a:endParaRPr lang="en-US" sz="1400" dirty="0" smtClean="0"/>
          </a:p>
          <a:p>
            <a:pPr marL="857250" lvl="2" indent="0">
              <a:buNone/>
            </a:pPr>
            <a:r>
              <a:rPr lang="en-US" sz="1400" dirty="0" smtClean="0"/>
              <a:t>randomly </a:t>
            </a:r>
            <a:r>
              <a:rPr lang="en-US" sz="1400" dirty="0"/>
              <a:t>assigned</a:t>
            </a:r>
          </a:p>
          <a:p>
            <a:pPr lvl="2"/>
            <a:r>
              <a:rPr lang="en-US" sz="1400" dirty="0"/>
              <a:t>One flow per client</a:t>
            </a:r>
          </a:p>
          <a:p>
            <a:pPr lvl="1"/>
            <a:r>
              <a:rPr lang="en-US" sz="1400" dirty="0"/>
              <a:t>Typical AP separation = 15 m</a:t>
            </a:r>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pic>
        <p:nvPicPr>
          <p:cNvPr id="9" name="Picture 2" descr="Z:\projects\ns_data\mfischer\test-output-scenario-431\s_431_2011_06_18_17_10_45_Z5_ptrend.JPG"/>
          <p:cNvPicPr>
            <a:picLocks noChangeAspect="1" noChangeArrowheads="1"/>
          </p:cNvPicPr>
          <p:nvPr/>
        </p:nvPicPr>
        <p:blipFill>
          <a:blip r:embed="rId3" cstate="print"/>
          <a:srcRect/>
          <a:stretch>
            <a:fillRect/>
          </a:stretch>
        </p:blipFill>
        <p:spPr bwMode="auto">
          <a:xfrm>
            <a:off x="4165600" y="2514600"/>
            <a:ext cx="4978400" cy="3733800"/>
          </a:xfrm>
          <a:prstGeom prst="rect">
            <a:avLst/>
          </a:prstGeom>
          <a:noFill/>
        </p:spPr>
      </p:pic>
    </p:spTree>
    <p:extLst>
      <p:ext uri="{BB962C8B-B14F-4D97-AF65-F5344CB8AC3E}">
        <p14:creationId xmlns:p14="http://schemas.microsoft.com/office/powerpoint/2010/main" val="33555649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Cont. </a:t>
            </a:r>
          </a:p>
        </p:txBody>
      </p:sp>
      <p:sp>
        <p:nvSpPr>
          <p:cNvPr id="6149" name="Rectangle 3"/>
          <p:cNvSpPr>
            <a:spLocks noGrp="1" noChangeArrowheads="1"/>
          </p:cNvSpPr>
          <p:nvPr>
            <p:ph type="body" idx="1"/>
          </p:nvPr>
        </p:nvSpPr>
        <p:spPr>
          <a:xfrm>
            <a:off x="685800" y="1828800"/>
            <a:ext cx="7772400" cy="4419600"/>
          </a:xfrm>
        </p:spPr>
        <p:txBody>
          <a:bodyPr/>
          <a:lstStyle/>
          <a:p>
            <a:r>
              <a:rPr lang="en-US" sz="1600" b="0" dirty="0" smtClean="0"/>
              <a:t>System TCP throughput as a function of </a:t>
            </a:r>
            <a:r>
              <a:rPr lang="en-US" sz="1600" b="0" dirty="0" err="1" smtClean="0"/>
              <a:t>Tx</a:t>
            </a:r>
            <a:r>
              <a:rPr lang="en-US" sz="1600" b="0" dirty="0" smtClean="0"/>
              <a:t> mask with multiple drops averaged</a:t>
            </a:r>
            <a:endParaRPr lang="en-US" sz="1600" b="0" dirty="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pic>
        <p:nvPicPr>
          <p:cNvPr id="10" name="Picture 2" descr="Z:\projects\ns_data\mfischer\s_431_2011_06_18_17_10_45_Z5_ave_ptrend.JPG"/>
          <p:cNvPicPr>
            <a:picLocks noChangeAspect="1" noChangeArrowheads="1"/>
          </p:cNvPicPr>
          <p:nvPr/>
        </p:nvPicPr>
        <p:blipFill>
          <a:blip r:embed="rId3" cstate="print"/>
          <a:srcRect/>
          <a:stretch>
            <a:fillRect/>
          </a:stretch>
        </p:blipFill>
        <p:spPr bwMode="auto">
          <a:xfrm>
            <a:off x="1828800" y="2286000"/>
            <a:ext cx="5410200" cy="4057650"/>
          </a:xfrm>
          <a:prstGeom prst="rect">
            <a:avLst/>
          </a:prstGeom>
          <a:noFill/>
        </p:spPr>
      </p:pic>
    </p:spTree>
    <p:extLst>
      <p:ext uri="{BB962C8B-B14F-4D97-AF65-F5344CB8AC3E}">
        <p14:creationId xmlns:p14="http://schemas.microsoft.com/office/powerpoint/2010/main" val="18051792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838200"/>
          </a:xfrm>
        </p:spPr>
        <p:txBody>
          <a:bodyPr/>
          <a:lstStyle/>
          <a:p>
            <a:r>
              <a:rPr lang="en-US" sz="2400" dirty="0" smtClean="0"/>
              <a:t>Target Gains</a:t>
            </a:r>
          </a:p>
        </p:txBody>
      </p:sp>
      <p:sp>
        <p:nvSpPr>
          <p:cNvPr id="6149" name="Rectangle 3"/>
          <p:cNvSpPr>
            <a:spLocks noGrp="1" noChangeArrowheads="1"/>
          </p:cNvSpPr>
          <p:nvPr>
            <p:ph type="body" idx="1"/>
          </p:nvPr>
        </p:nvSpPr>
        <p:spPr>
          <a:xfrm>
            <a:off x="685800" y="1600200"/>
            <a:ext cx="7772400" cy="4800600"/>
          </a:xfrm>
        </p:spPr>
        <p:txBody>
          <a:bodyPr/>
          <a:lstStyle/>
          <a:p>
            <a:r>
              <a:rPr lang="en-US" sz="1400" b="0" dirty="0" smtClean="0"/>
              <a:t>Recall from [1] that a factor of 10 was achieved in both 11ac and 11n using BW and antenna increases.</a:t>
            </a:r>
          </a:p>
          <a:p>
            <a:endParaRPr lang="en-US" sz="1400" b="0" dirty="0"/>
          </a:p>
          <a:p>
            <a:r>
              <a:rPr lang="en-US" sz="1400" b="0" dirty="0" smtClean="0"/>
              <a:t>Similarly we expect a substantial multiplicative increase in HEW using the new metrics as defined in slide 3 and in the scenarios as defined in the following pages. </a:t>
            </a:r>
            <a:endParaRPr lang="en-US" sz="1600" b="0" dirty="0" smtClean="0">
              <a:sym typeface="Wingdings" pitchFamily="2" charset="2"/>
            </a:endParaRPr>
          </a:p>
          <a:p>
            <a:pPr lvl="1">
              <a:buNone/>
            </a:pPr>
            <a:endParaRPr lang="en-US" sz="1600" b="0" dirty="0" smtClean="0"/>
          </a:p>
          <a:p>
            <a:endParaRPr lang="en-US" sz="18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May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3552825"/>
            <a:ext cx="5286375"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530185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101625</TotalTime>
  <Words>2061</Words>
  <Application>Microsoft Office PowerPoint</Application>
  <PresentationFormat>On-screen Show (4:3)</PresentationFormat>
  <Paragraphs>258</Paragraphs>
  <Slides>15</Slides>
  <Notes>14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802-11-Submission</vt:lpstr>
      <vt:lpstr>Document</vt:lpstr>
      <vt:lpstr>Equation</vt:lpstr>
      <vt:lpstr>HEW- Metrics, Targets, Simulation Scenarios </vt:lpstr>
      <vt:lpstr>Outline</vt:lpstr>
      <vt:lpstr>Recap [1]:  Metric of Interest - Driving  Area Throughput Higher</vt:lpstr>
      <vt:lpstr>Simulations Methodology </vt:lpstr>
      <vt:lpstr>Example 1 from [8] – PHY System Simulation</vt:lpstr>
      <vt:lpstr>Cont. </vt:lpstr>
      <vt:lpstr>Example 2 from [9] – MAC System Simulation</vt:lpstr>
      <vt:lpstr>Cont. </vt:lpstr>
      <vt:lpstr>Target Gains</vt:lpstr>
      <vt:lpstr>Simulation Scenarios</vt:lpstr>
      <vt:lpstr>Outdoor Pico – Operator Planned Deployment</vt:lpstr>
      <vt:lpstr>Dense Deployment</vt:lpstr>
      <vt:lpstr>Outdoor plus Indoor</vt:lpstr>
      <vt:lpstr>Summary</vt:lpstr>
      <vt:lpstr>References</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Ron Porat</cp:lastModifiedBy>
  <cp:revision>895</cp:revision>
  <cp:lastPrinted>1998-02-10T13:28:06Z</cp:lastPrinted>
  <dcterms:created xsi:type="dcterms:W3CDTF">2007-05-21T21:00:37Z</dcterms:created>
  <dcterms:modified xsi:type="dcterms:W3CDTF">2013-05-15T01:33:07Z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696533451</vt:i4>
  </property>
  <property fmtid="{D5CDD505-2E9C-101B-9397-08002B2CF9AE}" pid="3" name="_NewReviewCycle">
    <vt:lpwstr/>
  </property>
  <property fmtid="{D5CDD505-2E9C-101B-9397-08002B2CF9AE}" pid="4" name="_EmailSubject">
    <vt:lpwstr>final UWB presentation</vt:lpwstr>
  </property>
  <property fmtid="{D5CDD505-2E9C-101B-9397-08002B2CF9AE}" pid="5" name="_AuthorEmail">
    <vt:lpwstr>rporat@broadcom.com</vt:lpwstr>
  </property>
  <property fmtid="{D5CDD505-2E9C-101B-9397-08002B2CF9AE}" pid="6" name="_AuthorEmailDisplayName">
    <vt:lpwstr>Ron Porat</vt:lpwstr>
  </property>
  <property fmtid="{D5CDD505-2E9C-101B-9397-08002B2CF9AE}" pid="7" name="_PreviousAdHocReviewCycleID">
    <vt:i4>-1355890274</vt:i4>
  </property>
</Properties>
</file>