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69" r:id="rId2"/>
    <p:sldId id="257" r:id="rId3"/>
    <p:sldId id="329" r:id="rId4"/>
    <p:sldId id="330" r:id="rId5"/>
    <p:sldId id="331" r:id="rId6"/>
    <p:sldId id="332" r:id="rId7"/>
    <p:sldId id="333"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A46"/>
    <a:srgbClr val="FF717A"/>
    <a:srgbClr val="7394FF"/>
    <a:srgbClr val="FFA2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0" autoAdjust="0"/>
    <p:restoredTop sz="92647" autoAdjust="0"/>
  </p:normalViewPr>
  <p:slideViewPr>
    <p:cSldViewPr>
      <p:cViewPr>
        <p:scale>
          <a:sx n="100" d="100"/>
          <a:sy n="100" d="100"/>
        </p:scale>
        <p:origin x="-696"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2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1154113" y="701675"/>
            <a:ext cx="4625975" cy="3468688"/>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1154113" y="701675"/>
            <a:ext cx="4625975" cy="3468688"/>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658444" y="8985250"/>
            <a:ext cx="76944" cy="184666"/>
          </a:xfrm>
        </p:spPr>
        <p:txBody>
          <a:bodyPr/>
          <a:lstStyle/>
          <a:p>
            <a:pPr>
              <a:defRPr/>
            </a:pPr>
            <a:fld id="{0FBD942E-1516-4FDC-83D1-0D35457AC37C}" type="slidenum">
              <a:rPr lang="en-US" smtClean="0"/>
              <a:pPr>
                <a:defRPr/>
              </a:pPr>
              <a:t>3</a:t>
            </a:fld>
            <a:endParaRPr lang="en-US" dirty="0"/>
          </a:p>
        </p:txBody>
      </p:sp>
    </p:spTree>
    <p:extLst>
      <p:ext uri="{BB962C8B-B14F-4D97-AF65-F5344CB8AC3E}">
        <p14:creationId xmlns:p14="http://schemas.microsoft.com/office/powerpoint/2010/main" val="1995283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extLst>
      <p:ext uri="{BB962C8B-B14F-4D97-AF65-F5344CB8AC3E}">
        <p14:creationId xmlns:p14="http://schemas.microsoft.com/office/powerpoint/2010/main" val="3599663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658444" y="8985250"/>
            <a:ext cx="76944" cy="184666"/>
          </a:xfrm>
        </p:spPr>
        <p:txBody>
          <a:bodyPr/>
          <a:lstStyle/>
          <a:p>
            <a:pPr>
              <a:defRPr/>
            </a:pPr>
            <a:fld id="{0FBD942E-1516-4FDC-83D1-0D35457AC37C}" type="slidenum">
              <a:rPr lang="en-US" smtClean="0"/>
              <a:pPr>
                <a:defRPr/>
              </a:pPr>
              <a:t>5</a:t>
            </a:fld>
            <a:endParaRPr lang="en-US" dirty="0"/>
          </a:p>
        </p:txBody>
      </p:sp>
    </p:spTree>
    <p:extLst>
      <p:ext uri="{BB962C8B-B14F-4D97-AF65-F5344CB8AC3E}">
        <p14:creationId xmlns:p14="http://schemas.microsoft.com/office/powerpoint/2010/main" val="1605651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658444" y="8985250"/>
            <a:ext cx="76944" cy="184666"/>
          </a:xfrm>
        </p:spPr>
        <p:txBody>
          <a:bodyPr/>
          <a:lstStyle/>
          <a:p>
            <a:pPr>
              <a:defRPr/>
            </a:pPr>
            <a:fld id="{0FBD942E-1516-4FDC-83D1-0D35457AC37C}" type="slidenum">
              <a:rPr lang="en-US" smtClean="0"/>
              <a:pPr>
                <a:defRPr/>
              </a:pPr>
              <a:t>6</a:t>
            </a:fld>
            <a:endParaRPr lang="en-US" dirty="0"/>
          </a:p>
        </p:txBody>
      </p:sp>
    </p:spTree>
    <p:extLst>
      <p:ext uri="{BB962C8B-B14F-4D97-AF65-F5344CB8AC3E}">
        <p14:creationId xmlns:p14="http://schemas.microsoft.com/office/powerpoint/2010/main" val="1605651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extLst>
      <p:ext uri="{BB962C8B-B14F-4D97-AF65-F5344CB8AC3E}">
        <p14:creationId xmlns:p14="http://schemas.microsoft.com/office/powerpoint/2010/main" val="1562757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2013</a:t>
            </a:r>
            <a:endParaRPr lang="en-US" altLang="ja-JP" dirty="0"/>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dirty="0" smtClean="0"/>
              <a:t>Qualcomm</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2013</a:t>
            </a:r>
            <a:endParaRPr lang="en-US" altLang="ja-JP" dirty="0"/>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dirty="0" smtClean="0"/>
              <a:t>Qualcomm</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849415C-ECDB-492C-B7EB-181F05134429}"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May 2013</a:t>
            </a:r>
            <a:endParaRPr lang="en-US" altLang="ja-JP" dirty="0"/>
          </a:p>
        </p:txBody>
      </p:sp>
      <p:sp>
        <p:nvSpPr>
          <p:cNvPr id="1029" name="Rectangle 5"/>
          <p:cNvSpPr>
            <a:spLocks noGrp="1" noChangeArrowheads="1"/>
          </p:cNvSpPr>
          <p:nvPr>
            <p:ph type="ftr" sz="quarter" idx="3"/>
          </p:nvPr>
        </p:nvSpPr>
        <p:spPr bwMode="auto">
          <a:xfrm>
            <a:off x="7857840" y="6475413"/>
            <a:ext cx="6860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Qualcomm</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277902" y="332601"/>
            <a:ext cx="316759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802.11-13/484r0</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638170351"/>
              </p:ext>
            </p:extLst>
          </p:nvPr>
        </p:nvGraphicFramePr>
        <p:xfrm>
          <a:off x="609600" y="2286000"/>
          <a:ext cx="7924800" cy="111442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Affiliations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Address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George </a:t>
                      </a: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Cherian</a:t>
                      </a:r>
                      <a:endPar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Santosh</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Abraham</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Qualcomm</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5775 Morehouse Dr, San Diego, CA,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(858)-651-6645</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a:t>
                      </a: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651-6107</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gcherian@qti.qualcomm.com</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sabraham@qti.qualcomm.com</a:t>
                      </a:r>
                      <a:endPar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Jouni</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a:t>
                      </a: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Malinen</a:t>
                      </a:r>
                      <a:endPar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Qualcomm</a:t>
                      </a:r>
                      <a:endParaRPr kumimoji="1" lang="zh-CN" altLang="zh-CN" sz="1000" b="0" i="0" u="none" strike="noStrike" cap="none" normalizeH="0" baseline="0" dirty="0" smtClean="0">
                        <a:ln>
                          <a:noFill/>
                        </a:ln>
                        <a:solidFill>
                          <a:schemeClr val="tx1"/>
                        </a:solidFill>
                        <a:effectLst/>
                        <a:latin typeface="+mn-lt"/>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err="1" smtClean="0"/>
                        <a:t>Hermiankatu</a:t>
                      </a:r>
                      <a:r>
                        <a:rPr lang="en-US" sz="1000" dirty="0" smtClean="0"/>
                        <a:t> 6-8 D</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Tampere, Finland</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CN" altLang="zh-CN"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zh-CN" sz="1000" b="0" i="0" u="none" strike="noStrike" cap="none" normalizeH="0" baseline="0" dirty="0" smtClean="0">
                          <a:ln>
                            <a:noFill/>
                          </a:ln>
                          <a:solidFill>
                            <a:schemeClr val="tx1"/>
                          </a:solidFill>
                          <a:effectLst/>
                          <a:latin typeface="+mn-lt"/>
                          <a:ea typeface="PMingLiU" pitchFamily="18" charset="-120"/>
                          <a:cs typeface="Times New Roman" pitchFamily="18" charset="0"/>
                        </a:rPr>
                        <a:t>jouni@qca.qualcomm.com</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Power save during Fast Initial Link Setup</a:t>
            </a:r>
          </a:p>
        </p:txBody>
      </p:sp>
      <p:sp>
        <p:nvSpPr>
          <p:cNvPr id="5161" name="Rectangle 6"/>
          <p:cNvSpPr>
            <a:spLocks noGrp="1" noChangeArrowheads="1"/>
          </p:cNvSpPr>
          <p:nvPr>
            <p:ph type="body" idx="1"/>
          </p:nvPr>
        </p:nvSpPr>
        <p:spPr>
          <a:xfrm>
            <a:off x="685800" y="1524000"/>
            <a:ext cx="7772400" cy="533400"/>
          </a:xfrm>
        </p:spPr>
        <p:txBody>
          <a:bodyPr/>
          <a:lstStyle/>
          <a:p>
            <a:r>
              <a:rPr lang="en-US" altLang="ja-JP" dirty="0" smtClean="0">
                <a:ea typeface="MS PGothic" pitchFamily="34" charset="-128"/>
              </a:rPr>
              <a:t>Date: 2015-05-13</a:t>
            </a:r>
          </a:p>
        </p:txBody>
      </p:sp>
      <p:sp>
        <p:nvSpPr>
          <p:cNvPr id="2088" name="日付プレースホルダ 3"/>
          <p:cNvSpPr>
            <a:spLocks noGrp="1"/>
          </p:cNvSpPr>
          <p:nvPr>
            <p:ph type="dt" sz="quarter" idx="10"/>
          </p:nvPr>
        </p:nvSpPr>
        <p:spPr>
          <a:xfrm>
            <a:off x="696913" y="332601"/>
            <a:ext cx="968214" cy="276999"/>
          </a:xfrm>
        </p:spPr>
        <p:txBody>
          <a:bodyPr/>
          <a:lstStyle/>
          <a:p>
            <a:pPr>
              <a:defRPr/>
            </a:pPr>
            <a:r>
              <a:rPr lang="en-US" altLang="ja-JP" dirty="0" smtClean="0"/>
              <a:t>May 2013</a:t>
            </a:r>
            <a:endParaRPr lang="en-US" altLang="ja-JP" dirty="0" smtClean="0"/>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7857840" y="6475413"/>
            <a:ext cx="686085" cy="184666"/>
          </a:xfrm>
        </p:spPr>
        <p:txBody>
          <a:bodyPr/>
          <a:lstStyle/>
          <a:p>
            <a:pPr>
              <a:defRPr/>
            </a:pPr>
            <a:r>
              <a:rPr lang="en-US" altLang="ja-JP" dirty="0" smtClean="0"/>
              <a:t>Qualcomm</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68214" cy="276999"/>
          </a:xfrm>
          <a:noFill/>
        </p:spPr>
        <p:txBody>
          <a:bodyPr/>
          <a:lstStyle/>
          <a:p>
            <a:pPr>
              <a:defRPr/>
            </a:pPr>
            <a:r>
              <a:rPr lang="en-US" altLang="ja-JP" dirty="0"/>
              <a:t>May 2013</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smtClean="0">
                <a:ea typeface="MS PGothic" pitchFamily="34" charset="-128"/>
              </a:rPr>
              <a:t>Abstract</a:t>
            </a:r>
          </a:p>
        </p:txBody>
      </p:sp>
      <p:sp>
        <p:nvSpPr>
          <p:cNvPr id="6149" name="Rectangle 3"/>
          <p:cNvSpPr>
            <a:spLocks noGrp="1" noChangeArrowheads="1"/>
          </p:cNvSpPr>
          <p:nvPr>
            <p:ph type="body" idx="1"/>
          </p:nvPr>
        </p:nvSpPr>
        <p:spPr/>
        <p:txBody>
          <a:bodyPr/>
          <a:lstStyle/>
          <a:p>
            <a:r>
              <a:rPr lang="en-US" altLang="ja-JP" dirty="0" smtClean="0">
                <a:ea typeface="MS PGothic" pitchFamily="34" charset="-128"/>
              </a:rPr>
              <a:t>This document proposes a solution for power save issue pointed out in 13/414</a:t>
            </a:r>
          </a:p>
          <a:p>
            <a:pPr>
              <a:buFontTx/>
              <a:buNone/>
            </a:pPr>
            <a:endParaRPr lang="en-US" altLang="ja-JP" dirty="0" smtClean="0">
              <a:ea typeface="MS PGothic" pitchFamily="34" charset="-128"/>
            </a:endParaRPr>
          </a:p>
        </p:txBody>
      </p:sp>
      <p:sp>
        <p:nvSpPr>
          <p:cNvPr id="8" name="フッター プレースホルダ 4"/>
          <p:cNvSpPr>
            <a:spLocks noGrp="1"/>
          </p:cNvSpPr>
          <p:nvPr>
            <p:ph type="ftr" sz="quarter" idx="11"/>
          </p:nvPr>
        </p:nvSpPr>
        <p:spPr>
          <a:xfrm>
            <a:off x="7857840" y="6475413"/>
            <a:ext cx="686085" cy="184666"/>
          </a:xfrm>
        </p:spPr>
        <p:txBody>
          <a:bodyPr/>
          <a:lstStyle/>
          <a:p>
            <a:pPr>
              <a:defRPr/>
            </a:pPr>
            <a:r>
              <a:rPr lang="en-US" altLang="ja-JP" dirty="0" smtClean="0"/>
              <a:t>Qualcomm</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5410200" cy="533400"/>
          </a:xfrm>
        </p:spPr>
        <p:txBody>
          <a:bodyPr/>
          <a:lstStyle/>
          <a:p>
            <a:r>
              <a:rPr lang="en-US" dirty="0" smtClean="0"/>
              <a:t>Problem Description</a:t>
            </a:r>
            <a:endParaRPr lang="en-US" dirty="0"/>
          </a:p>
        </p:txBody>
      </p:sp>
      <p:sp>
        <p:nvSpPr>
          <p:cNvPr id="3" name="Content Placeholder 2"/>
          <p:cNvSpPr>
            <a:spLocks noGrp="1"/>
          </p:cNvSpPr>
          <p:nvPr>
            <p:ph idx="1"/>
          </p:nvPr>
        </p:nvSpPr>
        <p:spPr>
          <a:xfrm>
            <a:off x="381000" y="762000"/>
            <a:ext cx="8245475" cy="1152525"/>
          </a:xfrm>
        </p:spPr>
        <p:txBody>
          <a:bodyPr/>
          <a:lstStyle/>
          <a:p>
            <a:pPr marL="173038" lvl="1">
              <a:buFont typeface="Times" pitchFamily="18" charset="0"/>
              <a:buChar char="•"/>
            </a:pPr>
            <a:r>
              <a:rPr lang="en-US" dirty="0"/>
              <a:t>IEEE 802.11ai redesigned the authentication </a:t>
            </a:r>
            <a:r>
              <a:rPr lang="en-US" dirty="0" smtClean="0"/>
              <a:t>mechanism as shown below.</a:t>
            </a:r>
          </a:p>
          <a:p>
            <a:pPr marL="457201" lvl="2">
              <a:buFont typeface="Times" pitchFamily="18" charset="0"/>
              <a:buChar char="•"/>
            </a:pPr>
            <a:r>
              <a:rPr lang="en-US" dirty="0" smtClean="0"/>
              <a:t>In </a:t>
            </a:r>
            <a:r>
              <a:rPr lang="en-US" dirty="0"/>
              <a:t>the </a:t>
            </a:r>
            <a:r>
              <a:rPr lang="en-US" dirty="0" smtClean="0"/>
              <a:t>802.11ai design</a:t>
            </a:r>
            <a:r>
              <a:rPr lang="en-US" dirty="0"/>
              <a:t>, a single roundtrip of Authentication signaling is performed </a:t>
            </a:r>
            <a:r>
              <a:rPr lang="en-US" b="1" dirty="0"/>
              <a:t>prior to the </a:t>
            </a:r>
            <a:r>
              <a:rPr lang="en-US" b="1" dirty="0" smtClean="0"/>
              <a:t>Association</a:t>
            </a:r>
            <a:endParaRPr lang="en-US" b="1" dirty="0"/>
          </a:p>
          <a:p>
            <a:endParaRPr lang="en-US" dirty="0"/>
          </a:p>
        </p:txBody>
      </p:sp>
      <p:sp>
        <p:nvSpPr>
          <p:cNvPr id="5" name="Content Placeholder 2"/>
          <p:cNvSpPr txBox="1">
            <a:spLocks/>
          </p:cNvSpPr>
          <p:nvPr/>
        </p:nvSpPr>
        <p:spPr bwMode="auto">
          <a:xfrm>
            <a:off x="228600" y="5943600"/>
            <a:ext cx="8534400" cy="457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173038" indent="-173038" algn="l" rtl="0" eaLnBrk="1" fontAlgn="base" hangingPunct="1">
              <a:spcBef>
                <a:spcPct val="25000"/>
              </a:spcBef>
              <a:spcAft>
                <a:spcPct val="0"/>
              </a:spcAft>
              <a:buClr>
                <a:schemeClr val="bg1"/>
              </a:buClr>
              <a:buFont typeface="Times" pitchFamily="18" charset="0"/>
              <a:buChar char="•"/>
              <a:defRPr sz="2400">
                <a:solidFill>
                  <a:srgbClr val="0073AC"/>
                </a:solidFill>
                <a:latin typeface="+mn-lt"/>
                <a:ea typeface="+mn-ea"/>
                <a:cs typeface="+mn-cs"/>
              </a:defRPr>
            </a:lvl1pPr>
            <a:lvl2pPr marL="460375" indent="-173038" algn="l" rtl="0" eaLnBrk="1" fontAlgn="base" hangingPunct="1">
              <a:spcBef>
                <a:spcPct val="25000"/>
              </a:spcBef>
              <a:spcAft>
                <a:spcPct val="0"/>
              </a:spcAft>
              <a:buClr>
                <a:schemeClr val="bg1"/>
              </a:buClr>
              <a:buFont typeface="Wingdings" pitchFamily="2" charset="2"/>
              <a:buChar char="§"/>
              <a:defRPr sz="2000">
                <a:solidFill>
                  <a:schemeClr val="bg1"/>
                </a:solidFill>
                <a:latin typeface="+mn-lt"/>
                <a:cs typeface="+mn-cs"/>
              </a:defRPr>
            </a:lvl2pPr>
            <a:lvl3pPr marL="744538" indent="-169863" algn="l" rtl="0" eaLnBrk="1" fontAlgn="base" hangingPunct="1">
              <a:spcBef>
                <a:spcPct val="25000"/>
              </a:spcBef>
              <a:spcAft>
                <a:spcPct val="0"/>
              </a:spcAft>
              <a:buClr>
                <a:schemeClr val="bg1"/>
              </a:buClr>
              <a:buFont typeface="Wingdings" pitchFamily="2" charset="2"/>
              <a:buChar char="§"/>
              <a:defRPr sz="1800">
                <a:solidFill>
                  <a:schemeClr val="bg1"/>
                </a:solidFill>
                <a:latin typeface="+mn-lt"/>
                <a:cs typeface="+mn-cs"/>
              </a:defRPr>
            </a:lvl3pPr>
            <a:lvl4pPr marL="1033463" indent="-174625" algn="l" rtl="0" eaLnBrk="1" fontAlgn="base" hangingPunct="1">
              <a:spcBef>
                <a:spcPct val="25000"/>
              </a:spcBef>
              <a:spcAft>
                <a:spcPct val="0"/>
              </a:spcAft>
              <a:buClr>
                <a:schemeClr val="bg1"/>
              </a:buClr>
              <a:buChar char="»"/>
              <a:defRPr sz="1600">
                <a:solidFill>
                  <a:schemeClr val="bg1"/>
                </a:solidFill>
                <a:latin typeface="+mn-lt"/>
                <a:cs typeface="+mn-cs"/>
              </a:defRPr>
            </a:lvl4pPr>
            <a:lvl5pPr marL="1262063" indent="-114300" algn="l" rtl="0" eaLnBrk="1" fontAlgn="base" hangingPunct="1">
              <a:spcBef>
                <a:spcPct val="25000"/>
              </a:spcBef>
              <a:spcAft>
                <a:spcPct val="0"/>
              </a:spcAft>
              <a:buClr>
                <a:schemeClr val="bg1"/>
              </a:buClr>
              <a:buFont typeface="Times" pitchFamily="18" charset="0"/>
              <a:buChar char="•"/>
              <a:defRPr sz="1400">
                <a:solidFill>
                  <a:schemeClr val="bg1"/>
                </a:solidFill>
                <a:latin typeface="+mn-lt"/>
                <a:cs typeface="+mn-cs"/>
              </a:defRPr>
            </a:lvl5pPr>
            <a:lvl6pPr marL="1719263" indent="-114300" algn="l" rtl="0" eaLnBrk="1" fontAlgn="base" hangingPunct="1">
              <a:spcBef>
                <a:spcPct val="25000"/>
              </a:spcBef>
              <a:spcAft>
                <a:spcPct val="0"/>
              </a:spcAft>
              <a:buClr>
                <a:schemeClr val="bg1"/>
              </a:buClr>
              <a:buFont typeface="Times" pitchFamily="18" charset="0"/>
              <a:buChar char="•"/>
              <a:defRPr sz="1200">
                <a:solidFill>
                  <a:schemeClr val="bg1"/>
                </a:solidFill>
                <a:latin typeface="+mn-lt"/>
                <a:cs typeface="+mn-cs"/>
              </a:defRPr>
            </a:lvl6pPr>
            <a:lvl7pPr marL="2176463" indent="-114300" algn="l" rtl="0" eaLnBrk="1" fontAlgn="base" hangingPunct="1">
              <a:spcBef>
                <a:spcPct val="25000"/>
              </a:spcBef>
              <a:spcAft>
                <a:spcPct val="0"/>
              </a:spcAft>
              <a:buClr>
                <a:schemeClr val="bg1"/>
              </a:buClr>
              <a:buFont typeface="Times" pitchFamily="18" charset="0"/>
              <a:buChar char="•"/>
              <a:defRPr sz="1200">
                <a:solidFill>
                  <a:schemeClr val="bg1"/>
                </a:solidFill>
                <a:latin typeface="+mn-lt"/>
                <a:cs typeface="+mn-cs"/>
              </a:defRPr>
            </a:lvl7pPr>
            <a:lvl8pPr marL="2633663" indent="-114300" algn="l" rtl="0" eaLnBrk="1" fontAlgn="base" hangingPunct="1">
              <a:spcBef>
                <a:spcPct val="25000"/>
              </a:spcBef>
              <a:spcAft>
                <a:spcPct val="0"/>
              </a:spcAft>
              <a:buClr>
                <a:schemeClr val="bg1"/>
              </a:buClr>
              <a:buFont typeface="Times" pitchFamily="18" charset="0"/>
              <a:buChar char="•"/>
              <a:defRPr sz="1200">
                <a:solidFill>
                  <a:schemeClr val="bg1"/>
                </a:solidFill>
                <a:latin typeface="+mn-lt"/>
                <a:cs typeface="+mn-cs"/>
              </a:defRPr>
            </a:lvl8pPr>
            <a:lvl9pPr marL="3090863" indent="-114300" algn="l" rtl="0" eaLnBrk="1" fontAlgn="base" hangingPunct="1">
              <a:spcBef>
                <a:spcPct val="25000"/>
              </a:spcBef>
              <a:spcAft>
                <a:spcPct val="0"/>
              </a:spcAft>
              <a:buClr>
                <a:schemeClr val="bg1"/>
              </a:buClr>
              <a:buFont typeface="Times" pitchFamily="18" charset="0"/>
              <a:buChar char="•"/>
              <a:defRPr sz="1200">
                <a:solidFill>
                  <a:schemeClr val="bg1"/>
                </a:solidFill>
                <a:latin typeface="+mn-lt"/>
                <a:cs typeface="+mn-cs"/>
              </a:defRPr>
            </a:lvl9pPr>
          </a:lstStyle>
          <a:p>
            <a:pPr marL="287338" lvl="2" indent="0">
              <a:buNone/>
            </a:pPr>
            <a:r>
              <a:rPr lang="en-US" sz="1600" kern="0" dirty="0" smtClean="0">
                <a:solidFill>
                  <a:schemeClr val="tx1"/>
                </a:solidFill>
              </a:rPr>
              <a:t>So, the STA will not be able to sleep between steps 1 &amp; 4</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828800"/>
            <a:ext cx="4649948" cy="381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05524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However…</a:t>
            </a:r>
            <a:endParaRPr lang="en-US" dirty="0"/>
          </a:p>
        </p:txBody>
      </p:sp>
      <p:sp>
        <p:nvSpPr>
          <p:cNvPr id="3" name="Content Placeholder 2"/>
          <p:cNvSpPr>
            <a:spLocks noGrp="1"/>
          </p:cNvSpPr>
          <p:nvPr>
            <p:ph idx="1"/>
          </p:nvPr>
        </p:nvSpPr>
        <p:spPr/>
        <p:txBody>
          <a:bodyPr/>
          <a:lstStyle/>
          <a:p>
            <a:r>
              <a:rPr lang="en-US" dirty="0" smtClean="0"/>
              <a:t>The </a:t>
            </a:r>
            <a:r>
              <a:rPr lang="en-US" smtClean="0"/>
              <a:t>time period between </a:t>
            </a:r>
            <a:r>
              <a:rPr lang="en-US" dirty="0" smtClean="0"/>
              <a:t>steps 1-4 is not expected to be very large</a:t>
            </a:r>
          </a:p>
          <a:p>
            <a:pPr lvl="1"/>
            <a:r>
              <a:rPr lang="en-US" dirty="0" smtClean="0"/>
              <a:t>In most cases, it will be less than 100ms</a:t>
            </a:r>
          </a:p>
          <a:p>
            <a:pPr lvl="1"/>
            <a:r>
              <a:rPr lang="en-US" dirty="0" smtClean="0"/>
              <a:t>But a poor backhaul to the authentication server can cause additional delay</a:t>
            </a:r>
          </a:p>
          <a:p>
            <a:pPr lvl="1"/>
            <a:endParaRPr lang="en-US" dirty="0" smtClean="0"/>
          </a:p>
          <a:p>
            <a:r>
              <a:rPr lang="en-US" dirty="0" smtClean="0"/>
              <a:t>Do we want to optimize power during this time?</a:t>
            </a:r>
          </a:p>
          <a:p>
            <a:pPr lvl="1"/>
            <a:r>
              <a:rPr lang="en-US" dirty="0" smtClean="0"/>
              <a:t>If Yes, two potential options are proposed  in this contribution</a:t>
            </a:r>
          </a:p>
        </p:txBody>
      </p:sp>
      <p:sp>
        <p:nvSpPr>
          <p:cNvPr id="4" name="Date Placeholder 3"/>
          <p:cNvSpPr>
            <a:spLocks noGrp="1"/>
          </p:cNvSpPr>
          <p:nvPr>
            <p:ph type="dt" sz="half" idx="10"/>
          </p:nvPr>
        </p:nvSpPr>
        <p:spPr/>
        <p:txBody>
          <a:bodyPr/>
          <a:lstStyle/>
          <a:p>
            <a:pPr>
              <a:defRPr/>
            </a:pPr>
            <a:r>
              <a:rPr lang="en-US" altLang="ja-JP" dirty="0" smtClean="0"/>
              <a:t>May 2013</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extLst>
      <p:ext uri="{BB962C8B-B14F-4D97-AF65-F5344CB8AC3E}">
        <p14:creationId xmlns:p14="http://schemas.microsoft.com/office/powerpoint/2010/main" val="3527461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 y="630237"/>
            <a:ext cx="7753350" cy="446088"/>
          </a:xfrm>
        </p:spPr>
        <p:txBody>
          <a:bodyPr/>
          <a:lstStyle/>
          <a:p>
            <a:r>
              <a:rPr lang="en-US" sz="2000" dirty="0" smtClean="0">
                <a:solidFill>
                  <a:schemeClr val="tx1"/>
                </a:solidFill>
              </a:rPr>
              <a:t>Option-1: Enter Power-save mode based on Authentication frame</a:t>
            </a:r>
            <a:endParaRPr lang="en-US" sz="2000" dirty="0">
              <a:solidFill>
                <a:schemeClr val="tx1"/>
              </a:solidFill>
            </a:endParaRPr>
          </a:p>
        </p:txBody>
      </p:sp>
      <p:sp>
        <p:nvSpPr>
          <p:cNvPr id="3" name="Content Placeholder 2"/>
          <p:cNvSpPr>
            <a:spLocks noGrp="1"/>
          </p:cNvSpPr>
          <p:nvPr>
            <p:ph idx="1"/>
          </p:nvPr>
        </p:nvSpPr>
        <p:spPr>
          <a:xfrm>
            <a:off x="152400" y="5029200"/>
            <a:ext cx="4572000" cy="1143000"/>
          </a:xfrm>
        </p:spPr>
        <p:txBody>
          <a:bodyPr>
            <a:noAutofit/>
          </a:bodyPr>
          <a:lstStyle/>
          <a:p>
            <a:pPr marL="0" indent="0">
              <a:buNone/>
            </a:pPr>
            <a:r>
              <a:rPr lang="en-US" sz="1200" dirty="0" smtClean="0"/>
              <a:t>Limitation</a:t>
            </a:r>
          </a:p>
          <a:p>
            <a:r>
              <a:rPr lang="en-US" sz="1200" b="0" dirty="0" smtClean="0"/>
              <a:t>FILS association may be delayed depending on how often the beacon frames are broadcasted</a:t>
            </a:r>
          </a:p>
          <a:p>
            <a:pPr marL="0" indent="0">
              <a:buNone/>
            </a:pPr>
            <a:r>
              <a:rPr lang="en-US" sz="1200" dirty="0" smtClean="0"/>
              <a:t>Advantage</a:t>
            </a:r>
          </a:p>
          <a:p>
            <a:r>
              <a:rPr lang="en-US" sz="1200" b="0" dirty="0" smtClean="0"/>
              <a:t>AP doesn’t need an accurate estimate of the delay from AS</a:t>
            </a:r>
          </a:p>
          <a:p>
            <a:r>
              <a:rPr lang="en-US" sz="1200" b="0" dirty="0" smtClean="0"/>
              <a:t>No additional signaling messages</a:t>
            </a:r>
          </a:p>
        </p:txBody>
      </p:sp>
      <p:sp>
        <p:nvSpPr>
          <p:cNvPr id="6" name="Content Placeholder 2"/>
          <p:cNvSpPr txBox="1">
            <a:spLocks/>
          </p:cNvSpPr>
          <p:nvPr/>
        </p:nvSpPr>
        <p:spPr bwMode="auto">
          <a:xfrm>
            <a:off x="4876799" y="990600"/>
            <a:ext cx="4191000" cy="5334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55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lvl="1" indent="0">
              <a:buFontTx/>
              <a:buNone/>
            </a:pPr>
            <a:r>
              <a:rPr lang="en-US" sz="2400" b="1" kern="0" dirty="0" smtClean="0">
                <a:ea typeface="+mn-ea"/>
                <a:cs typeface="+mn-cs"/>
              </a:rPr>
              <a:t>STA requests the following at Step-1</a:t>
            </a:r>
          </a:p>
          <a:p>
            <a:pPr marL="342900" lvl="1" indent="-342900">
              <a:buFontTx/>
              <a:buChar char="•"/>
            </a:pPr>
            <a:r>
              <a:rPr lang="en-US" kern="0" dirty="0"/>
              <a:t>“request for PS mode operation”, </a:t>
            </a:r>
          </a:p>
          <a:p>
            <a:pPr marL="342900" lvl="1" indent="-342900">
              <a:buFontTx/>
              <a:buChar char="•"/>
            </a:pPr>
            <a:r>
              <a:rPr lang="en-US" kern="0" dirty="0"/>
              <a:t>“maximum wait-time”</a:t>
            </a:r>
          </a:p>
          <a:p>
            <a:pPr marL="0" indent="0">
              <a:buFontTx/>
              <a:buNone/>
            </a:pPr>
            <a:endParaRPr lang="en-US" sz="1700" kern="0" dirty="0" smtClean="0"/>
          </a:p>
          <a:p>
            <a:pPr marL="0" indent="0">
              <a:buFontTx/>
              <a:buNone/>
            </a:pPr>
            <a:r>
              <a:rPr lang="en-US" kern="0" dirty="0" smtClean="0"/>
              <a:t>AP operation upon receiving Step-1</a:t>
            </a:r>
          </a:p>
          <a:p>
            <a:pPr marL="342900" lvl="1" indent="-342900">
              <a:buFontTx/>
              <a:buChar char="•"/>
            </a:pPr>
            <a:r>
              <a:rPr lang="en-US" kern="0" dirty="0" smtClean="0"/>
              <a:t>If AP is sure to get response back from AS within “maximum wait-time”, then the AP behaves as is defined in the current draft (see also slide-3)</a:t>
            </a:r>
          </a:p>
          <a:p>
            <a:pPr marL="342900" lvl="1" indent="-342900">
              <a:buFontTx/>
              <a:buChar char="•"/>
            </a:pPr>
            <a:r>
              <a:rPr lang="en-US" kern="0" dirty="0"/>
              <a:t>Otherwise the AP sends an Association ID during authentication exchange (shown in Step 3)</a:t>
            </a:r>
          </a:p>
          <a:p>
            <a:pPr lvl="1"/>
            <a:r>
              <a:rPr lang="en-US" kern="0" dirty="0" smtClean="0"/>
              <a:t>“EAP-RP: Finish </a:t>
            </a:r>
            <a:r>
              <a:rPr lang="en-US" kern="0" dirty="0" err="1" smtClean="0"/>
              <a:t>Reauth</a:t>
            </a:r>
            <a:r>
              <a:rPr lang="en-US" kern="0" dirty="0" smtClean="0"/>
              <a:t>” is not included in the Authentication Response frame (message-3 in the above diagram)</a:t>
            </a:r>
          </a:p>
          <a:p>
            <a:pPr lvl="1"/>
            <a:r>
              <a:rPr lang="en-US" kern="0" dirty="0" smtClean="0"/>
              <a:t>The validity of the association ID is set to several TBTTs as chosen by the AP</a:t>
            </a:r>
          </a:p>
          <a:p>
            <a:pPr lvl="1"/>
            <a:r>
              <a:rPr lang="en-US" kern="0" dirty="0" smtClean="0"/>
              <a:t>STA derives the key after step3</a:t>
            </a:r>
          </a:p>
          <a:p>
            <a:pPr marL="0" indent="0">
              <a:buFontTx/>
              <a:buNone/>
            </a:pPr>
            <a:r>
              <a:rPr lang="en-US" kern="0" dirty="0" smtClean="0"/>
              <a:t>STA enters power save mode upon receiving message-3. STA periodically wakes up to see if it gets paged</a:t>
            </a:r>
          </a:p>
          <a:p>
            <a:pPr lvl="1"/>
            <a:r>
              <a:rPr lang="en-US" kern="0" dirty="0" smtClean="0"/>
              <a:t>AP pages the STA when it receives the Authentication Response from the Authentication Server</a:t>
            </a:r>
          </a:p>
          <a:p>
            <a:pPr lvl="1"/>
            <a:r>
              <a:rPr lang="en-US" kern="0" dirty="0" smtClean="0"/>
              <a:t>STA responds to the page by sending Association Request</a:t>
            </a:r>
          </a:p>
          <a:p>
            <a:pPr marL="0" indent="0">
              <a:buFontTx/>
              <a:buNone/>
            </a:pPr>
            <a:r>
              <a:rPr lang="en-US" kern="0" dirty="0" smtClean="0"/>
              <a:t>AP includes the response from AS in the Association Response</a:t>
            </a:r>
          </a:p>
          <a:p>
            <a:pPr marL="0" indent="0">
              <a:buFontTx/>
              <a:buNone/>
            </a:pPr>
            <a:endParaRPr lang="en-US" kern="0" dirty="0" smtClean="0"/>
          </a:p>
          <a:p>
            <a:pPr marL="0" indent="0">
              <a:buFontTx/>
              <a:buNone/>
            </a:pPr>
            <a:r>
              <a:rPr lang="en-US" kern="0" dirty="0" smtClean="0"/>
              <a:t>IP address assignment with large backhaul delay</a:t>
            </a:r>
          </a:p>
          <a:p>
            <a:pPr marL="342900" lvl="1" indent="-342900">
              <a:buFontTx/>
              <a:buChar char="•"/>
            </a:pPr>
            <a:r>
              <a:rPr lang="en-US" kern="0" dirty="0" smtClean="0"/>
              <a:t>Proposed technique is helpful for IP address assignment also, when the backhaul delay for IP address assignment is large (which can be the case when DHCP is used for IP address assignment)</a:t>
            </a:r>
          </a:p>
          <a:p>
            <a:pPr marL="342900" lvl="1" indent="-342900">
              <a:buFontTx/>
              <a:buChar char="•"/>
            </a:pPr>
            <a:r>
              <a:rPr lang="en-US" kern="0" dirty="0" smtClean="0"/>
              <a:t>The STA can operate in power-save mode after sending Association Request frame</a:t>
            </a:r>
          </a:p>
          <a:p>
            <a:pPr marL="342900" lvl="1" indent="-342900">
              <a:buFontTx/>
              <a:buChar char="•"/>
            </a:pPr>
            <a:r>
              <a:rPr lang="en-US" kern="0" dirty="0" smtClean="0"/>
              <a:t>AP will page the device when the AP is ready with the Association Response</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01971"/>
            <a:ext cx="4876799" cy="40034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Date Placeholder 3"/>
          <p:cNvSpPr>
            <a:spLocks noGrp="1"/>
          </p:cNvSpPr>
          <p:nvPr>
            <p:ph type="dt" sz="half" idx="10"/>
          </p:nvPr>
        </p:nvSpPr>
        <p:spPr>
          <a:xfrm>
            <a:off x="696913" y="332601"/>
            <a:ext cx="968214" cy="276999"/>
          </a:xfrm>
        </p:spPr>
        <p:txBody>
          <a:bodyPr/>
          <a:lstStyle/>
          <a:p>
            <a:pPr>
              <a:defRPr/>
            </a:pPr>
            <a:r>
              <a:rPr lang="en-US" altLang="ja-JP" dirty="0" smtClean="0"/>
              <a:t>May 2013</a:t>
            </a:r>
            <a:endParaRPr lang="en-US" altLang="ja-JP" dirty="0"/>
          </a:p>
        </p:txBody>
      </p:sp>
    </p:spTree>
    <p:extLst>
      <p:ext uri="{BB962C8B-B14F-4D97-AF65-F5344CB8AC3E}">
        <p14:creationId xmlns:p14="http://schemas.microsoft.com/office/powerpoint/2010/main" val="3750432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49287"/>
            <a:ext cx="5562600" cy="446088"/>
          </a:xfrm>
        </p:spPr>
        <p:txBody>
          <a:bodyPr/>
          <a:lstStyle/>
          <a:p>
            <a:r>
              <a:rPr lang="en-US" sz="2000" dirty="0" smtClean="0"/>
              <a:t>Option-2: STA to delay Association Request</a:t>
            </a:r>
            <a:endParaRPr lang="en-US" sz="2000" dirty="0"/>
          </a:p>
        </p:txBody>
      </p:sp>
      <p:sp>
        <p:nvSpPr>
          <p:cNvPr id="7" name="Content Placeholder 2"/>
          <p:cNvSpPr txBox="1">
            <a:spLocks/>
          </p:cNvSpPr>
          <p:nvPr/>
        </p:nvSpPr>
        <p:spPr bwMode="auto">
          <a:xfrm>
            <a:off x="4800600" y="1066800"/>
            <a:ext cx="4191000" cy="5334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lvl="1" indent="0">
              <a:buFontTx/>
              <a:buNone/>
            </a:pPr>
            <a:r>
              <a:rPr lang="en-US" sz="2400" b="1" kern="0" dirty="0" smtClean="0">
                <a:ea typeface="+mn-ea"/>
                <a:cs typeface="+mn-cs"/>
              </a:rPr>
              <a:t>STA requests the following at Step-1</a:t>
            </a:r>
          </a:p>
          <a:p>
            <a:pPr marL="342900" lvl="1" indent="-342900">
              <a:buFontTx/>
              <a:buChar char="•"/>
            </a:pPr>
            <a:r>
              <a:rPr lang="en-US" sz="2100" kern="0" dirty="0"/>
              <a:t>“request for PS mode operation”, </a:t>
            </a:r>
          </a:p>
          <a:p>
            <a:pPr marL="342900" lvl="1" indent="-342900">
              <a:buFontTx/>
              <a:buChar char="•"/>
            </a:pPr>
            <a:r>
              <a:rPr lang="en-US" sz="2100" kern="0" dirty="0"/>
              <a:t>“maximum wait-time”</a:t>
            </a:r>
          </a:p>
          <a:p>
            <a:pPr marL="0" indent="0">
              <a:buFontTx/>
              <a:buNone/>
            </a:pPr>
            <a:endParaRPr lang="en-US" sz="1700" kern="0" dirty="0" smtClean="0"/>
          </a:p>
          <a:p>
            <a:pPr marL="0" indent="0">
              <a:buFontTx/>
              <a:buNone/>
            </a:pPr>
            <a:r>
              <a:rPr lang="en-US" kern="0" dirty="0" smtClean="0"/>
              <a:t>AP operation upon receiving Step-1</a:t>
            </a:r>
          </a:p>
          <a:p>
            <a:pPr marL="342900" lvl="1" indent="-342900">
              <a:buFontTx/>
              <a:buChar char="•"/>
            </a:pPr>
            <a:r>
              <a:rPr lang="en-US" kern="0" dirty="0" smtClean="0"/>
              <a:t>If AP is sure to get response back from AS within “maximum wait-time”, then the AP behaves as is defined in the current draft (see also slide-3)</a:t>
            </a:r>
          </a:p>
          <a:p>
            <a:pPr marL="342900" lvl="1" indent="-342900">
              <a:buFontTx/>
              <a:buChar char="•"/>
            </a:pPr>
            <a:r>
              <a:rPr lang="en-US" kern="0" dirty="0"/>
              <a:t>Otherwise the AP sends </a:t>
            </a:r>
            <a:r>
              <a:rPr lang="en-US" kern="0" dirty="0" smtClean="0"/>
              <a:t>“Response Delay Estimate” at step-4</a:t>
            </a:r>
            <a:endParaRPr lang="en-US" kern="0" dirty="0"/>
          </a:p>
          <a:p>
            <a:pPr lvl="1"/>
            <a:r>
              <a:rPr lang="en-US" kern="0" dirty="0" smtClean="0"/>
              <a:t>“EAP-RP: Finish </a:t>
            </a:r>
            <a:r>
              <a:rPr lang="en-US" kern="0" dirty="0" err="1" smtClean="0"/>
              <a:t>Reauth</a:t>
            </a:r>
            <a:r>
              <a:rPr lang="en-US" kern="0" dirty="0" smtClean="0"/>
              <a:t>” is not included in step-4</a:t>
            </a:r>
          </a:p>
          <a:p>
            <a:pPr marL="0" indent="0">
              <a:buFontTx/>
              <a:buNone/>
            </a:pPr>
            <a:endParaRPr lang="en-US" sz="1700" kern="0" dirty="0" smtClean="0"/>
          </a:p>
          <a:p>
            <a:pPr marL="0" indent="0">
              <a:buFontTx/>
              <a:buNone/>
            </a:pPr>
            <a:r>
              <a:rPr lang="en-US" kern="0" dirty="0"/>
              <a:t>STA holds Association Request based on the “Response delay estimate”</a:t>
            </a:r>
          </a:p>
          <a:p>
            <a:pPr lvl="1"/>
            <a:endParaRPr lang="en-US" kern="0" dirty="0" smtClean="0"/>
          </a:p>
          <a:p>
            <a:pPr marL="0" indent="0">
              <a:buFontTx/>
              <a:buNone/>
            </a:pPr>
            <a:r>
              <a:rPr lang="en-US" kern="0" dirty="0" smtClean="0"/>
              <a:t>AP includes the response from AS in the Association Response</a:t>
            </a:r>
          </a:p>
          <a:p>
            <a:r>
              <a:rPr lang="en-US" sz="1900" b="0" kern="0" dirty="0" smtClean="0"/>
              <a:t>If the AP hasn’t received response from the AS yet, the AP holds the Association Response until a maximum time chosen by the AP</a:t>
            </a:r>
            <a:endParaRPr lang="en-US" sz="1900" b="0" kern="0" dirty="0"/>
          </a:p>
        </p:txBody>
      </p:sp>
      <p:sp>
        <p:nvSpPr>
          <p:cNvPr id="8" name="Content Placeholder 2"/>
          <p:cNvSpPr>
            <a:spLocks noGrp="1"/>
          </p:cNvSpPr>
          <p:nvPr>
            <p:ph idx="1"/>
          </p:nvPr>
        </p:nvSpPr>
        <p:spPr>
          <a:xfrm>
            <a:off x="209550" y="4648200"/>
            <a:ext cx="4572000" cy="1524000"/>
          </a:xfrm>
        </p:spPr>
        <p:txBody>
          <a:bodyPr>
            <a:noAutofit/>
          </a:bodyPr>
          <a:lstStyle/>
          <a:p>
            <a:pPr marL="0" indent="0">
              <a:buNone/>
            </a:pPr>
            <a:r>
              <a:rPr lang="en-US" sz="1400" dirty="0" smtClean="0"/>
              <a:t>Limitation</a:t>
            </a:r>
          </a:p>
          <a:p>
            <a:r>
              <a:rPr lang="en-US" sz="1400" b="0" dirty="0"/>
              <a:t>“Response delay estimate” may not be accurate. </a:t>
            </a:r>
          </a:p>
          <a:p>
            <a:pPr marL="0" indent="0">
              <a:buNone/>
            </a:pPr>
            <a:r>
              <a:rPr lang="en-US" sz="1400" dirty="0" smtClean="0"/>
              <a:t>Advantage</a:t>
            </a:r>
          </a:p>
          <a:p>
            <a:r>
              <a:rPr lang="en-US" sz="1400" b="0" dirty="0" smtClean="0"/>
              <a:t>FILS association is not delayed (if estimation is accurate)</a:t>
            </a:r>
          </a:p>
          <a:p>
            <a:r>
              <a:rPr lang="en-US" sz="1400" b="0" dirty="0" smtClean="0"/>
              <a:t>No additional signaling messages</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447800"/>
            <a:ext cx="4553310" cy="2852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Date Placeholder 3"/>
          <p:cNvSpPr>
            <a:spLocks noGrp="1"/>
          </p:cNvSpPr>
          <p:nvPr>
            <p:ph type="dt" sz="half" idx="10"/>
          </p:nvPr>
        </p:nvSpPr>
        <p:spPr>
          <a:xfrm>
            <a:off x="696913" y="332601"/>
            <a:ext cx="968214" cy="276999"/>
          </a:xfrm>
        </p:spPr>
        <p:txBody>
          <a:bodyPr/>
          <a:lstStyle/>
          <a:p>
            <a:pPr>
              <a:defRPr/>
            </a:pPr>
            <a:r>
              <a:rPr lang="en-US" altLang="ja-JP" dirty="0" smtClean="0"/>
              <a:t>May 2013</a:t>
            </a:r>
            <a:endParaRPr lang="en-US" altLang="ja-JP" dirty="0"/>
          </a:p>
        </p:txBody>
      </p:sp>
    </p:spTree>
    <p:extLst>
      <p:ext uri="{BB962C8B-B14F-4D97-AF65-F5344CB8AC3E}">
        <p14:creationId xmlns:p14="http://schemas.microsoft.com/office/powerpoint/2010/main" val="3931873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idx="1"/>
          </p:nvPr>
        </p:nvSpPr>
        <p:spPr>
          <a:xfrm>
            <a:off x="609600" y="1524000"/>
            <a:ext cx="7772400" cy="4495800"/>
          </a:xfrm>
        </p:spPr>
        <p:txBody>
          <a:bodyPr/>
          <a:lstStyle/>
          <a:p>
            <a:r>
              <a:rPr lang="en-US" sz="2000" dirty="0"/>
              <a:t>Do </a:t>
            </a:r>
            <a:r>
              <a:rPr lang="en-US" sz="2000" dirty="0" smtClean="0"/>
              <a:t>you support optimizing </a:t>
            </a:r>
            <a:r>
              <a:rPr lang="en-US" sz="2000" dirty="0"/>
              <a:t>power during </a:t>
            </a:r>
            <a:r>
              <a:rPr lang="en-US" sz="2000" dirty="0" smtClean="0"/>
              <a:t>FILS Association?</a:t>
            </a:r>
          </a:p>
          <a:p>
            <a:pPr lvl="1"/>
            <a:r>
              <a:rPr lang="en-US" sz="1800" dirty="0" smtClean="0"/>
              <a:t>Yes</a:t>
            </a:r>
          </a:p>
          <a:p>
            <a:pPr lvl="1"/>
            <a:r>
              <a:rPr lang="en-US" sz="1800" dirty="0" smtClean="0"/>
              <a:t>No</a:t>
            </a:r>
          </a:p>
          <a:p>
            <a:pPr lvl="1"/>
            <a:r>
              <a:rPr lang="en-US" sz="1800" dirty="0" smtClean="0"/>
              <a:t>Need More information</a:t>
            </a:r>
          </a:p>
          <a:p>
            <a:endParaRPr lang="en-US" sz="2000" dirty="0"/>
          </a:p>
          <a:p>
            <a:r>
              <a:rPr lang="en-US" sz="2000" dirty="0" smtClean="0"/>
              <a:t>Do you </a:t>
            </a:r>
            <a:r>
              <a:rPr lang="en-US" sz="2000" smtClean="0"/>
              <a:t>prefer </a:t>
            </a:r>
            <a:r>
              <a:rPr lang="en-US" sz="2000" smtClean="0"/>
              <a:t>:</a:t>
            </a:r>
            <a:endParaRPr lang="en-US" sz="2000" dirty="0" smtClean="0"/>
          </a:p>
          <a:p>
            <a:pPr marL="0" indent="0">
              <a:buNone/>
            </a:pPr>
            <a:r>
              <a:rPr lang="en-US" sz="2000" dirty="0" smtClean="0"/>
              <a:t>option-1 </a:t>
            </a:r>
            <a:r>
              <a:rPr lang="en-US" sz="2000" dirty="0" smtClean="0"/>
              <a:t>(STA to operate in power-save mode after receiving </a:t>
            </a:r>
            <a:r>
              <a:rPr lang="en-US" sz="2000" dirty="0" err="1" smtClean="0"/>
              <a:t>Auth</a:t>
            </a:r>
            <a:r>
              <a:rPr lang="en-US" sz="2000" dirty="0" smtClean="0"/>
              <a:t> Response) or </a:t>
            </a:r>
            <a:endParaRPr lang="en-US" sz="2000" dirty="0" smtClean="0"/>
          </a:p>
          <a:p>
            <a:pPr marL="0" indent="0">
              <a:buNone/>
            </a:pPr>
            <a:r>
              <a:rPr lang="en-US" sz="2000" dirty="0" smtClean="0"/>
              <a:t>option-2 </a:t>
            </a:r>
            <a:r>
              <a:rPr lang="en-US" sz="2000" dirty="0" smtClean="0"/>
              <a:t>(AP to include expected backhaul delay in </a:t>
            </a:r>
            <a:r>
              <a:rPr lang="en-US" sz="2000" dirty="0" err="1" smtClean="0"/>
              <a:t>Auth</a:t>
            </a:r>
            <a:r>
              <a:rPr lang="en-US" sz="2000" dirty="0" smtClean="0"/>
              <a:t> Response)</a:t>
            </a:r>
          </a:p>
          <a:p>
            <a:pPr lvl="1"/>
            <a:r>
              <a:rPr lang="en-US" sz="1800" dirty="0" smtClean="0"/>
              <a:t>Option-1</a:t>
            </a:r>
          </a:p>
          <a:p>
            <a:pPr lvl="1"/>
            <a:r>
              <a:rPr lang="en-US" sz="1800" dirty="0" smtClean="0"/>
              <a:t>Option-2</a:t>
            </a:r>
          </a:p>
          <a:p>
            <a:pPr lvl="1"/>
            <a:r>
              <a:rPr lang="en-US" sz="1800" dirty="0" smtClean="0"/>
              <a:t>Either is okay</a:t>
            </a:r>
          </a:p>
          <a:p>
            <a:pPr lvl="1"/>
            <a:r>
              <a:rPr lang="en-US" sz="1800" dirty="0" smtClean="0"/>
              <a:t>Neither</a:t>
            </a:r>
            <a:endParaRPr lang="en-US" sz="1800" dirty="0"/>
          </a:p>
        </p:txBody>
      </p:sp>
      <p:sp>
        <p:nvSpPr>
          <p:cNvPr id="4" name="Date Placeholder 3"/>
          <p:cNvSpPr>
            <a:spLocks noGrp="1"/>
          </p:cNvSpPr>
          <p:nvPr>
            <p:ph type="dt" sz="half" idx="10"/>
          </p:nvPr>
        </p:nvSpPr>
        <p:spPr/>
        <p:txBody>
          <a:bodyPr/>
          <a:lstStyle/>
          <a:p>
            <a:pPr>
              <a:defRPr/>
            </a:pPr>
            <a:r>
              <a:rPr lang="en-US" altLang="ja-JP" smtClean="0"/>
              <a:t>May 2013</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7</a:t>
            </a:fld>
            <a:endParaRPr lang="en-US" altLang="ja-JP"/>
          </a:p>
        </p:txBody>
      </p:sp>
    </p:spTree>
    <p:extLst>
      <p:ext uri="{BB962C8B-B14F-4D97-AF65-F5344CB8AC3E}">
        <p14:creationId xmlns:p14="http://schemas.microsoft.com/office/powerpoint/2010/main" val="1966992540"/>
      </p:ext>
    </p:extLst>
  </p:cSld>
  <p:clrMapOvr>
    <a:masterClrMapping/>
  </p:clrMapOvr>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7750</TotalTime>
  <Words>731</Words>
  <Application>Microsoft Office PowerPoint</Application>
  <PresentationFormat>On-screen Show (4:3)</PresentationFormat>
  <Paragraphs>124</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802-11-Submission</vt:lpstr>
      <vt:lpstr>Power save during Fast Initial Link Setup</vt:lpstr>
      <vt:lpstr>Abstract</vt:lpstr>
      <vt:lpstr>Problem Description</vt:lpstr>
      <vt:lpstr>However…</vt:lpstr>
      <vt:lpstr>Option-1: Enter Power-save mode based on Authentication frame</vt:lpstr>
      <vt:lpstr>Option-2: STA to delay Association Request</vt:lpstr>
      <vt:lpstr>Straw polls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Upper Layer Message IE in TGai</dc:title>
  <dc:creator>George Cherian</dc:creator>
  <cp:lastModifiedBy>George Cherian</cp:lastModifiedBy>
  <cp:revision>471</cp:revision>
  <cp:lastPrinted>1998-02-10T13:28:06Z</cp:lastPrinted>
  <dcterms:created xsi:type="dcterms:W3CDTF">2011-07-17T04:42:17Z</dcterms:created>
  <dcterms:modified xsi:type="dcterms:W3CDTF">2013-05-13T19:18:55Z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AdHocReviewCycleID">
    <vt:i4>1565635107</vt:i4>
  </property>
  <property fmtid="{D5CDD505-2E9C-101B-9397-08002B2CF9AE}" pid="4" name="_NewReviewCycle">
    <vt:lpwstr/>
  </property>
  <property fmtid="{D5CDD505-2E9C-101B-9397-08002B2CF9AE}" pid="5" name="_EmailSubject">
    <vt:lpwstr>FW: Updated TGai - FILS proposal</vt:lpwstr>
  </property>
  <property fmtid="{D5CDD505-2E9C-101B-9397-08002B2CF9AE}" pid="6" name="_AuthorEmail">
    <vt:lpwstr>gcherian@qualcomm.com</vt:lpwstr>
  </property>
  <property fmtid="{D5CDD505-2E9C-101B-9397-08002B2CF9AE}" pid="7" name="_AuthorEmailDisplayName">
    <vt:lpwstr>Cherian, George</vt:lpwstr>
  </property>
  <property fmtid="{D5CDD505-2E9C-101B-9397-08002B2CF9AE}" pid="8" name="_PreviousAdHocReviewCycleID">
    <vt:i4>-2095842022</vt:i4>
  </property>
</Properties>
</file>