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98" r:id="rId4"/>
    <p:sldId id="292" r:id="rId5"/>
    <p:sldId id="301" r:id="rId6"/>
    <p:sldId id="300" r:id="rId7"/>
    <p:sldId id="302" r:id="rId8"/>
    <p:sldId id="295" r:id="rId9"/>
    <p:sldId id="303" r:id="rId10"/>
    <p:sldId id="304" r:id="rId11"/>
    <p:sldId id="305" r:id="rId12"/>
    <p:sldId id="273" r:id="rId13"/>
  </p:sldIdLst>
  <p:sldSz cx="9144000" cy="6858000" type="screen4x3"/>
  <p:notesSz cx="9280525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ngping 66059" initials="f6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17A"/>
    <a:srgbClr val="7394FF"/>
    <a:srgbClr val="FFA264"/>
    <a:srgbClr val="FFFA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0735" autoAdjust="0"/>
  </p:normalViewPr>
  <p:slideViewPr>
    <p:cSldViewPr snapToObjects="1">
      <p:cViewPr varScale="1">
        <p:scale>
          <a:sx n="122" d="100"/>
          <a:sy n="122" d="100"/>
        </p:scale>
        <p:origin x="-1320" y="-90"/>
      </p:cViewPr>
      <p:guideLst>
        <p:guide orient="horz" pos="2233"/>
        <p:guide pos="40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21" d="100"/>
          <a:sy n="121" d="100"/>
        </p:scale>
        <p:origin x="-2184" y="-102"/>
      </p:cViewPr>
      <p:guideLst>
        <p:guide orient="horz" pos="2184"/>
        <p:guide pos="292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54065" y="7634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0602" y="7634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05064" y="6711205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8332" y="671120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928479" y="289419"/>
            <a:ext cx="74235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8478" y="671120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28478" y="6702902"/>
            <a:ext cx="7629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1432" y="1704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5361" y="170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1475" y="523875"/>
            <a:ext cx="3457575" cy="2592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554" y="3293924"/>
            <a:ext cx="6807418" cy="312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94532" y="6713578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1563" y="671357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8846" y="671357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846" y="6712391"/>
            <a:ext cx="73428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862" y="221809"/>
            <a:ext cx="75468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7575" cy="25923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875361" y="17040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5767528" y="6713578"/>
            <a:ext cx="263976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84155" y="6713578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45063BF3-45BC-42CE-B0D3-BE10919FF50F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2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98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802.11-13/0471r0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6094780"/>
              </p:ext>
            </p:extLst>
          </p:nvPr>
        </p:nvGraphicFramePr>
        <p:xfrm>
          <a:off x="609600" y="2362200"/>
          <a:ext cx="7924800" cy="277749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Robert Sun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Technologies Co.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, Ltd.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sz="1200" dirty="0" smtClean="0"/>
                        <a:t>Suite 400, 303 Terry Fox Drive, Kanata, Ontario K2K 3J1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1 613 2871948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Rob.sun@huawei.com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ko-KR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CA" sz="120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CA" sz="120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CA" sz="120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CA" sz="120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CA" sz="1200" u="none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873125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Compressed X.509 certificate for FILS authentication protocol</a:t>
            </a:r>
            <a:br>
              <a:rPr lang="en-US" altLang="ja-JP" dirty="0" smtClean="0">
                <a:ea typeface="MS PGothic" pitchFamily="34" charset="-128"/>
              </a:rPr>
            </a:b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2013-4-1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275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 2013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dirty="0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415411" y="6475413"/>
            <a:ext cx="1128514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Rob Sun, Huawei.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Thinking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dirty="0" smtClean="0"/>
              <a:t>Can compression be also applied to HLD?</a:t>
            </a:r>
          </a:p>
          <a:p>
            <a:r>
              <a:rPr lang="en-US" dirty="0" smtClean="0"/>
              <a:t> 802.11 MAC Data Frame MTU is 2304bytes, if a FILS authentication frame is over this size, should it be a data Frame instead of management frame (Management frame is usually transmitted in low speed</a:t>
            </a:r>
            <a:r>
              <a:rPr lang="en-US" dirty="0" smtClean="0"/>
              <a:t>)?</a:t>
            </a:r>
            <a:endParaRPr lang="en-US" dirty="0" smtClean="0"/>
          </a:p>
          <a:p>
            <a:r>
              <a:rPr lang="en-US" dirty="0" smtClean="0"/>
              <a:t> Even though </a:t>
            </a:r>
            <a:r>
              <a:rPr lang="en-US" dirty="0" smtClean="0"/>
              <a:t>the fragmented </a:t>
            </a:r>
            <a:r>
              <a:rPr lang="en-US" dirty="0" smtClean="0"/>
              <a:t>X.509 cert could be </a:t>
            </a:r>
            <a:r>
              <a:rPr lang="en-US" dirty="0" smtClean="0"/>
              <a:t>handled per RFC 5216 section 2.1.5, the EAP ACK/NACK fashion of handshake for the fragmented X.509 imposes performance impairment. Would fragmentation really pay off in FILS ?</a:t>
            </a:r>
          </a:p>
          <a:p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the 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storage and Frame size efficiency</a:t>
            </a:r>
          </a:p>
          <a:p>
            <a:r>
              <a:rPr lang="en-US" dirty="0" smtClean="0"/>
              <a:t>Reduce the possibility of  </a:t>
            </a:r>
            <a:r>
              <a:rPr lang="en-US" dirty="0" smtClean="0"/>
              <a:t>fragmentation of the FILS association frame is needed so that avoid modifying the whole FILS authentication protocol and potentially the security complexity.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Motion</a:t>
            </a:r>
            <a:endParaRPr lang="ja-JP" altLang="en-US" smtClean="0">
              <a:ea typeface="MS PGothic" pitchFamily="34" charset="-128"/>
            </a:endParaRP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>
          <a:xfrm>
            <a:off x="771525" y="1752600"/>
            <a:ext cx="7772400" cy="4114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To instruct the editor to modify section 8.4.2.183  as shown in slide 8</a:t>
            </a:r>
          </a:p>
          <a:p>
            <a:endParaRPr lang="en-US" altLang="ja-JP" dirty="0" smtClean="0">
              <a:ea typeface="MS PGothic" pitchFamily="34" charset="-128"/>
            </a:endParaRPr>
          </a:p>
          <a:p>
            <a:endParaRPr lang="en-US" altLang="ja-JP" dirty="0" smtClean="0">
              <a:ea typeface="MS PGothic" pitchFamily="34" charset="-128"/>
            </a:endParaRPr>
          </a:p>
          <a:p>
            <a:pPr>
              <a:buNone/>
            </a:pPr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smtClean="0">
                <a:ea typeface="MS PGothic" pitchFamily="34" charset="-128"/>
              </a:rPr>
              <a:t>    Move:</a:t>
            </a:r>
          </a:p>
          <a:p>
            <a:pPr>
              <a:buNone/>
            </a:pPr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smtClean="0">
                <a:ea typeface="MS PGothic" pitchFamily="34" charset="-128"/>
              </a:rPr>
              <a:t>     Second:</a:t>
            </a:r>
          </a:p>
          <a:p>
            <a:pPr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None/>
            </a:pPr>
            <a:r>
              <a:rPr lang="en-US" altLang="ja-JP" dirty="0" smtClean="0">
                <a:ea typeface="MS PGothic" pitchFamily="34" charset="-128"/>
              </a:rPr>
              <a:t>       Results: Yes/No/Abstain</a:t>
            </a:r>
          </a:p>
          <a:p>
            <a:endParaRPr lang="ja-JP" altLang="en-US" dirty="0" smtClean="0">
              <a:ea typeface="MS PGothic" pitchFamily="34" charset="-128"/>
            </a:endParaRPr>
          </a:p>
        </p:txBody>
      </p:sp>
      <p:sp>
        <p:nvSpPr>
          <p:cNvPr id="133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5EEDE67D-7578-47CF-A960-C08727E616ED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85800" y="304800"/>
            <a:ext cx="912750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MS PGothic" pitchFamily="34" charset="-128"/>
              </a:rPr>
              <a:t>Apr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85800" y="304800"/>
            <a:ext cx="912750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MS PGothic" pitchFamily="34" charset="-128"/>
              </a:rPr>
              <a:t>Apr 2013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>
                <a:ea typeface="MS PGothic" pitchFamily="34" charset="-128"/>
              </a:rPr>
              <a:t>    </a:t>
            </a:r>
            <a:r>
              <a:rPr lang="en-US" dirty="0" smtClean="0"/>
              <a:t>This document provides further discussions regarding FILS Authentication, for a comment submitted as a response to 802.11 </a:t>
            </a:r>
            <a:r>
              <a:rPr lang="en-GB" dirty="0" smtClean="0"/>
              <a:t>WG Comment Collection 8 (CC8), on the question "Please provide comments on Draft P802.11ai D0.5". </a:t>
            </a:r>
            <a:endParaRPr lang="en-US" dirty="0" smtClean="0"/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Conformance w/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PAR &amp; 5C </a:t>
            </a:r>
          </a:p>
        </p:txBody>
      </p:sp>
      <p:sp>
        <p:nvSpPr>
          <p:cNvPr id="5018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987683" y="6475413"/>
            <a:ext cx="55624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 Huawei.</a:t>
            </a:r>
            <a:endParaRPr lang="en-US" altLang="ja-JP" dirty="0"/>
          </a:p>
        </p:txBody>
      </p:sp>
      <p:sp>
        <p:nvSpPr>
          <p:cNvPr id="5018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CE5FDA55-19C9-445A-8ACE-31249D7C0257}" type="slidenum">
              <a:rPr lang="en-US" altLang="ja-JP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640252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85800" y="304800"/>
            <a:ext cx="912750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MS PGothic" pitchFamily="34" charset="-128"/>
              </a:rPr>
              <a:t>Apr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Problem Statement</a:t>
            </a:r>
            <a:endParaRPr lang="ja-JP" altLang="en-US" dirty="0" smtClean="0">
              <a:ea typeface="MS PGothic" pitchFamily="34" charset="-128"/>
            </a:endParaRPr>
          </a:p>
        </p:txBody>
      </p:sp>
      <p:sp>
        <p:nvSpPr>
          <p:cNvPr id="819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1E2ED013-35E0-445D-A7F6-DB686EE511F7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85800" y="1547155"/>
            <a:ext cx="7772400" cy="4328175"/>
          </a:xfrm>
        </p:spPr>
        <p:txBody>
          <a:bodyPr/>
          <a:lstStyle/>
          <a:p>
            <a:r>
              <a:rPr lang="en-US" altLang="zh-CN" sz="1800" dirty="0" smtClean="0"/>
              <a:t>In some occasions, an oversized X.509 certificates or chained X.509  certificate will impose the fragmentation on EAP message during the FILS authentication/association, per RFC 2716 and RFC 5216. </a:t>
            </a:r>
          </a:p>
          <a:p>
            <a:r>
              <a:rPr lang="en-US" altLang="zh-CN" sz="1800" dirty="0" smtClean="0"/>
              <a:t>Fragmentation of the Certificate is not ideally supported in FILS authentication in order to satisfy the performance purpose. </a:t>
            </a:r>
            <a:endParaRPr lang="en-US" altLang="zh-CN" sz="1800" dirty="0" smtClean="0"/>
          </a:p>
          <a:p>
            <a:r>
              <a:rPr lang="en-US" altLang="zh-CN" sz="1800" dirty="0" smtClean="0"/>
              <a:t>FILS </a:t>
            </a:r>
            <a:r>
              <a:rPr lang="en-US" altLang="zh-CN" sz="1800" dirty="0" smtClean="0"/>
              <a:t>authentication/association protocol are supposed to be over low-speed management frame and handshakes of the FILS authentication/association protocol is sensitive to the latency potentially caused by the size of the frame</a:t>
            </a:r>
          </a:p>
          <a:p>
            <a:r>
              <a:rPr lang="en-US" altLang="zh-CN" sz="1800" dirty="0" smtClean="0"/>
              <a:t>It’s highly desirable to avoid verbose encodings that increase the size of the frame.</a:t>
            </a:r>
          </a:p>
          <a:p>
            <a:r>
              <a:rPr lang="en-US" altLang="zh-CN" sz="1800" dirty="0" smtClean="0"/>
              <a:t> X.509 certificates could be much larger than the cryptographic data that they carry because the abundant optional fields.  </a:t>
            </a:r>
          </a:p>
          <a:p>
            <a:endParaRPr lang="en-US" altLang="zh-CN" sz="1800" dirty="0" smtClean="0"/>
          </a:p>
          <a:p>
            <a:r>
              <a:rPr lang="en-US" altLang="zh-CN" sz="1400" dirty="0" smtClean="0">
                <a:solidFill>
                  <a:srgbClr val="FF0000"/>
                </a:solidFill>
              </a:rPr>
              <a:t>Note: RFC 5216 , section 2.1.5 specifies that when fragmentation is needed, EAP-TLS must respond with a EAP-Response with EAP-Type=EAP-TLS with no data when the M bit is set. The EAP server must wait until it receives the EAP-Response before sending another fragment. </a:t>
            </a:r>
          </a:p>
          <a:p>
            <a:endParaRPr lang="en-US" altLang="zh-CN" sz="1800" dirty="0" smtClean="0"/>
          </a:p>
          <a:p>
            <a:endParaRPr lang="zh-CN" altLang="en-US" sz="2000" dirty="0" smtClean="0"/>
          </a:p>
          <a:p>
            <a:pPr>
              <a:buNone/>
            </a:pPr>
            <a:endParaRPr lang="en-US" altLang="zh-CN" sz="1800" dirty="0" smtClean="0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85800" y="304800"/>
            <a:ext cx="912750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MS PGothic" pitchFamily="34" charset="-128"/>
              </a:rPr>
              <a:t>Apr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332601"/>
            <a:ext cx="7772400" cy="1066800"/>
          </a:xfrm>
        </p:spPr>
        <p:txBody>
          <a:bodyPr/>
          <a:lstStyle/>
          <a:p>
            <a:r>
              <a:rPr lang="en-US" dirty="0" smtClean="0"/>
              <a:t>Example of X.509 certificate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1" y="1009485"/>
            <a:ext cx="3875087" cy="4592130"/>
          </a:xfrm>
        </p:spPr>
        <p:txBody>
          <a:bodyPr/>
          <a:lstStyle/>
          <a:p>
            <a:r>
              <a:rPr lang="en-US" dirty="0" smtClean="0"/>
              <a:t>Samples: </a:t>
            </a:r>
          </a:p>
          <a:p>
            <a:pPr lvl="1"/>
            <a:r>
              <a:rPr lang="en-US" sz="900" dirty="0" smtClean="0"/>
              <a:t> Version:                  2 (X.509v3-1996)</a:t>
            </a:r>
          </a:p>
          <a:p>
            <a:pPr lvl="1"/>
            <a:r>
              <a:rPr lang="en-US" sz="900" dirty="0" err="1" smtClean="0"/>
              <a:t>SubjectName</a:t>
            </a:r>
            <a:r>
              <a:rPr lang="en-US" sz="900" dirty="0" smtClean="0"/>
              <a:t>:              CN=Rob Sun [1365183108], DC=Rogers.com, DC=org</a:t>
            </a:r>
          </a:p>
          <a:p>
            <a:pPr lvl="1"/>
            <a:r>
              <a:rPr lang="en-US" sz="900" dirty="0" err="1" smtClean="0"/>
              <a:t>IssuerName</a:t>
            </a:r>
            <a:r>
              <a:rPr lang="en-US" sz="900" dirty="0" smtClean="0"/>
              <a:t>:               CN=Rogers CA 2, DC=Rogers.com, DC=org</a:t>
            </a:r>
          </a:p>
          <a:p>
            <a:pPr lvl="1"/>
            <a:r>
              <a:rPr lang="en-US" sz="900" dirty="0" err="1" smtClean="0"/>
              <a:t>SerialNumber</a:t>
            </a:r>
            <a:r>
              <a:rPr lang="en-US" sz="900" dirty="0" smtClean="0"/>
              <a:t>:             09:AC:CE:3F:F9:26:77:15</a:t>
            </a:r>
          </a:p>
          <a:p>
            <a:pPr lvl="1"/>
            <a:r>
              <a:rPr lang="en-US" sz="900" dirty="0" smtClean="0"/>
              <a:t>Validity  -  </a:t>
            </a:r>
            <a:r>
              <a:rPr lang="en-US" sz="900" dirty="0" err="1" smtClean="0"/>
              <a:t>NotBefore</a:t>
            </a:r>
            <a:r>
              <a:rPr lang="en-US" sz="900" dirty="0" smtClean="0"/>
              <a:t>:   Fri Apr 05 13:31:55 2013 (130405173155Z)</a:t>
            </a:r>
          </a:p>
          <a:p>
            <a:pPr lvl="1"/>
            <a:r>
              <a:rPr lang="en-US" sz="900" dirty="0" smtClean="0"/>
              <a:t>              </a:t>
            </a:r>
            <a:r>
              <a:rPr lang="en-US" sz="900" dirty="0" err="1" smtClean="0"/>
              <a:t>NotAfter</a:t>
            </a:r>
            <a:r>
              <a:rPr lang="en-US" sz="900" dirty="0" smtClean="0"/>
              <a:t>:   Sat Apr 05 13:31:55 2014 (140405173155Z)</a:t>
            </a:r>
          </a:p>
          <a:p>
            <a:pPr lvl="1"/>
            <a:r>
              <a:rPr lang="en-US" sz="900" dirty="0" smtClean="0"/>
              <a:t>Public Key Fingerprint:   7966 3CF8 5A9D 7987 119F 6459 F13A C36D </a:t>
            </a:r>
          </a:p>
          <a:p>
            <a:pPr lvl="1"/>
            <a:r>
              <a:rPr lang="en-US" sz="900" dirty="0" err="1" smtClean="0"/>
              <a:t>SubjectKey</a:t>
            </a:r>
            <a:r>
              <a:rPr lang="en-US" sz="900" dirty="0" smtClean="0"/>
              <a:t>:               Algorithm </a:t>
            </a:r>
            <a:r>
              <a:rPr lang="en-US" sz="900" dirty="0" err="1" smtClean="0"/>
              <a:t>rsa</a:t>
            </a:r>
            <a:r>
              <a:rPr lang="en-US" sz="900" dirty="0" smtClean="0"/>
              <a:t> (OID 2.5.8.1.1), </a:t>
            </a:r>
            <a:r>
              <a:rPr lang="en-US" sz="900" dirty="0" err="1" smtClean="0"/>
              <a:t>Keysize</a:t>
            </a:r>
            <a:r>
              <a:rPr lang="en-US" sz="900" dirty="0" smtClean="0"/>
              <a:t> = 2048</a:t>
            </a:r>
          </a:p>
          <a:p>
            <a:pPr lvl="1"/>
            <a:r>
              <a:rPr lang="en-US" sz="900" dirty="0" smtClean="0"/>
              <a:t>              Public modulus (no. of bits = 2048):</a:t>
            </a:r>
          </a:p>
          <a:p>
            <a:pPr lvl="1"/>
            <a:r>
              <a:rPr lang="en-US" sz="900" dirty="0" smtClean="0"/>
              <a:t>                0  FDE51BCC 03228165  C99EA8BF 40C0F9B6</a:t>
            </a:r>
          </a:p>
          <a:p>
            <a:pPr lvl="1"/>
            <a:r>
              <a:rPr lang="en-US" sz="900" dirty="0" smtClean="0"/>
              <a:t>               10  B5F09FCE 86C56290  6295F20C ED8BAB79</a:t>
            </a:r>
          </a:p>
          <a:p>
            <a:pPr lvl="1"/>
            <a:r>
              <a:rPr lang="en-US" sz="900" dirty="0" smtClean="0"/>
              <a:t>               20  0BD6CD42 A1B2396F  E8CCCEEA E1AE3DB4</a:t>
            </a:r>
          </a:p>
          <a:p>
            <a:pPr lvl="1"/>
            <a:r>
              <a:rPr lang="en-US" sz="900" dirty="0" smtClean="0"/>
              <a:t>               30  3C2662D4 C9A285FE  5D70865D A5CF7F0A</a:t>
            </a:r>
          </a:p>
          <a:p>
            <a:pPr lvl="1"/>
            <a:r>
              <a:rPr lang="en-US" sz="900" dirty="0" smtClean="0"/>
              <a:t>               40  7EA6E561 3C2D6705  6D129DAB 06E8DD60</a:t>
            </a:r>
          </a:p>
          <a:p>
            <a:pPr lvl="1"/>
            <a:r>
              <a:rPr lang="en-US" sz="900" dirty="0" smtClean="0"/>
              <a:t>               50  E9AA0D25 307B1A9B  65BA69DD FE3B6798</a:t>
            </a:r>
          </a:p>
          <a:p>
            <a:pPr lvl="1"/>
            <a:r>
              <a:rPr lang="en-US" sz="900" dirty="0" smtClean="0"/>
              <a:t>               60  0A7FD425 D2521032  BD5D52B4 02950FFF</a:t>
            </a:r>
          </a:p>
          <a:p>
            <a:pPr lvl="1"/>
            <a:r>
              <a:rPr lang="en-US" sz="900" dirty="0" smtClean="0"/>
              <a:t>               70  0AD44079 14890720  25C29F68 3303181D</a:t>
            </a:r>
          </a:p>
          <a:p>
            <a:pPr lvl="1"/>
            <a:r>
              <a:rPr lang="en-US" sz="900" dirty="0" smtClean="0"/>
              <a:t>               80  F6763272 40BDB843  589E3D5C 123C8233</a:t>
            </a:r>
          </a:p>
          <a:p>
            <a:pPr lvl="1"/>
            <a:r>
              <a:rPr lang="en-US" sz="900" dirty="0" smtClean="0"/>
              <a:t>               90  654BB2EB 2E193FB7  232D38F1 AAB07712</a:t>
            </a:r>
          </a:p>
          <a:p>
            <a:pPr lvl="1"/>
            <a:r>
              <a:rPr lang="en-US" sz="900" dirty="0" smtClean="0"/>
              <a:t>               A0  20EA6ABB D905A71E  815A71CF 2E076520</a:t>
            </a:r>
          </a:p>
          <a:p>
            <a:pPr lvl="1"/>
            <a:r>
              <a:rPr lang="en-US" sz="900" dirty="0" smtClean="0"/>
              <a:t>               B0  3CB7A3A3 10147AB2  CF5F35E5 2613B460</a:t>
            </a:r>
          </a:p>
          <a:p>
            <a:pPr lvl="1"/>
            <a:r>
              <a:rPr lang="en-US" sz="900" dirty="0" smtClean="0"/>
              <a:t>               C0  35CA1C84 D4A95B76  9E3F8781 1ED10B40</a:t>
            </a:r>
          </a:p>
          <a:p>
            <a:pPr lvl="1"/>
            <a:r>
              <a:rPr lang="en-US" sz="900" dirty="0" smtClean="0"/>
              <a:t>               D0  91928E93 78CB48E7  FFF52D7F 31E3C2CE</a:t>
            </a:r>
          </a:p>
          <a:p>
            <a:pPr lvl="1"/>
            <a:r>
              <a:rPr lang="en-US" sz="900" dirty="0" smtClean="0"/>
              <a:t>               E0  25924F8F 75039BED  F985FCF8 15F9CC46</a:t>
            </a:r>
          </a:p>
          <a:p>
            <a:pPr lvl="1"/>
            <a:r>
              <a:rPr lang="en-US" sz="900" dirty="0" smtClean="0"/>
              <a:t>               F0  55159D9A B3809F41  ACC9CD6F D031A59B</a:t>
            </a:r>
          </a:p>
          <a:p>
            <a:pPr lvl="1"/>
            <a:r>
              <a:rPr lang="en-US" sz="900" dirty="0" smtClean="0"/>
              <a:t>              Public exponent  (no. of bits = 17):</a:t>
            </a:r>
          </a:p>
          <a:p>
            <a:pPr lvl="1"/>
            <a:r>
              <a:rPr lang="en-US" sz="900" dirty="0" smtClean="0"/>
              <a:t>               0  010001                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9" name="Rectangle 8"/>
          <p:cNvSpPr/>
          <p:nvPr/>
        </p:nvSpPr>
        <p:spPr>
          <a:xfrm>
            <a:off x="4875212" y="1399401"/>
            <a:ext cx="42687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900" dirty="0" smtClean="0"/>
              <a:t>Certificate extensions:</a:t>
            </a:r>
          </a:p>
          <a:p>
            <a:pPr lvl="1"/>
            <a:r>
              <a:rPr lang="en-US" sz="900" dirty="0" smtClean="0"/>
              <a:t>Private extensions:</a:t>
            </a:r>
          </a:p>
          <a:p>
            <a:pPr lvl="1"/>
            <a:r>
              <a:rPr lang="en-US" sz="900" dirty="0" smtClean="0"/>
              <a:t>    OID 2.206.5.4.3.2:                     </a:t>
            </a:r>
          </a:p>
          <a:p>
            <a:pPr lvl="1"/>
            <a:r>
              <a:rPr lang="en-US" sz="900" dirty="0" smtClean="0"/>
              <a:t>        </a:t>
            </a:r>
            <a:r>
              <a:rPr lang="en-US" sz="900" dirty="0" err="1" smtClean="0"/>
              <a:t>PrintableString</a:t>
            </a:r>
            <a:r>
              <a:rPr lang="en-US" sz="900" dirty="0" smtClean="0"/>
              <a:t>:</a:t>
            </a:r>
          </a:p>
          <a:p>
            <a:pPr lvl="1"/>
            <a:r>
              <a:rPr lang="en-US" sz="900" dirty="0" smtClean="0"/>
              <a:t>                |[Sun][Rob][RSA-2048][1365183108]|</a:t>
            </a:r>
          </a:p>
          <a:p>
            <a:pPr lvl="1"/>
            <a:r>
              <a:rPr lang="en-US" sz="900" dirty="0" smtClean="0"/>
              <a:t>                |[TEST]                          |</a:t>
            </a:r>
          </a:p>
          <a:p>
            <a:pPr lvl="1"/>
            <a:r>
              <a:rPr lang="en-US" sz="900" dirty="0" smtClean="0"/>
              <a:t>    </a:t>
            </a:r>
          </a:p>
          <a:p>
            <a:pPr lvl="1"/>
            <a:r>
              <a:rPr lang="en-US" sz="900" dirty="0" smtClean="0"/>
              <a:t>SHA1 digest of DER code of </a:t>
            </a:r>
            <a:r>
              <a:rPr lang="en-US" sz="900" dirty="0" err="1" smtClean="0"/>
              <a:t>ToBeSigned</a:t>
            </a:r>
            <a:r>
              <a:rPr lang="en-US" sz="900" dirty="0" smtClean="0"/>
              <a:t>:</a:t>
            </a:r>
          </a:p>
          <a:p>
            <a:pPr lvl="1"/>
            <a:r>
              <a:rPr lang="en-US" sz="900" dirty="0" smtClean="0"/>
              <a:t>                0  16D3108A 7BE18C9C  6F9F9177 3EA14978</a:t>
            </a:r>
          </a:p>
          <a:p>
            <a:pPr lvl="1"/>
            <a:r>
              <a:rPr lang="en-US" sz="900" dirty="0" smtClean="0"/>
              <a:t>               10  9EFAFA57                            </a:t>
            </a:r>
          </a:p>
          <a:p>
            <a:pPr lvl="1"/>
            <a:r>
              <a:rPr lang="en-US" sz="900" dirty="0" smtClean="0"/>
              <a:t>Signature:                Algorithm sha1WithRSASignature (OID 1.3.14.3.2.29), NULL</a:t>
            </a:r>
          </a:p>
          <a:p>
            <a:pPr lvl="1"/>
            <a:r>
              <a:rPr lang="en-US" sz="900" dirty="0" smtClean="0"/>
              <a:t>                0  7A513F75 E3C5DDAC  96DD2F04 29C7B289</a:t>
            </a:r>
          </a:p>
          <a:p>
            <a:pPr lvl="1"/>
            <a:r>
              <a:rPr lang="en-US" sz="900" dirty="0" smtClean="0"/>
              <a:t>               10  E4261817 346898D7  740297A1 9A8AF59B</a:t>
            </a:r>
          </a:p>
          <a:p>
            <a:pPr lvl="1"/>
            <a:r>
              <a:rPr lang="en-US" sz="900" dirty="0" smtClean="0"/>
              <a:t>               20  68509D7F 0003ECA3  74031820 F134B0E8</a:t>
            </a:r>
          </a:p>
          <a:p>
            <a:pPr lvl="1"/>
            <a:r>
              <a:rPr lang="en-US" sz="900" dirty="0" smtClean="0"/>
              <a:t>               30  F4106532 831007AA  098C0558 35CD23BE</a:t>
            </a:r>
          </a:p>
          <a:p>
            <a:pPr lvl="1"/>
            <a:r>
              <a:rPr lang="en-US" sz="900" dirty="0" smtClean="0"/>
              <a:t>               40  667B963A 48A507CE  100426E9 E977AA95</a:t>
            </a:r>
          </a:p>
          <a:p>
            <a:pPr lvl="1"/>
            <a:r>
              <a:rPr lang="en-US" sz="900" dirty="0" smtClean="0"/>
              <a:t>               50  79E999B5 19922C27  E3DCA465 4033608B</a:t>
            </a:r>
          </a:p>
          <a:p>
            <a:pPr lvl="1"/>
            <a:r>
              <a:rPr lang="en-US" sz="900" dirty="0" smtClean="0"/>
              <a:t>               60  7603AE86 66C067DF  E0CB3431 28E98306</a:t>
            </a:r>
          </a:p>
          <a:p>
            <a:pPr lvl="1"/>
            <a:r>
              <a:rPr lang="en-US" sz="900" dirty="0" smtClean="0"/>
              <a:t>               70  8FE83160 F1BA72B9  67C4439D 923DD471</a:t>
            </a:r>
          </a:p>
          <a:p>
            <a:pPr lvl="1"/>
            <a:r>
              <a:rPr lang="en-US" sz="900" dirty="0" smtClean="0"/>
              <a:t>               80  DC59A072 814557A0  C2CAFF99 E773C815</a:t>
            </a:r>
          </a:p>
          <a:p>
            <a:pPr lvl="1"/>
            <a:r>
              <a:rPr lang="en-US" sz="900" dirty="0" smtClean="0"/>
              <a:t>               90  35F89CCD 22ECD234  5A083B96 57177300</a:t>
            </a:r>
          </a:p>
          <a:p>
            <a:pPr lvl="1"/>
            <a:r>
              <a:rPr lang="en-US" sz="900" dirty="0" smtClean="0"/>
              <a:t>               A0  F7E4ED6E 0D3C512C  B1A28C71 E231D590</a:t>
            </a:r>
          </a:p>
          <a:p>
            <a:pPr lvl="1"/>
            <a:r>
              <a:rPr lang="en-US" sz="900" dirty="0" smtClean="0"/>
              <a:t>               B0  7D4A3D2D 68DBC182  83AC8170 85144C90</a:t>
            </a:r>
          </a:p>
          <a:p>
            <a:pPr lvl="1"/>
            <a:r>
              <a:rPr lang="en-US" sz="900" dirty="0" smtClean="0"/>
              <a:t>               C0  59C33528 33DC6D48  86459C17 E1C3C619</a:t>
            </a:r>
          </a:p>
          <a:p>
            <a:pPr lvl="1"/>
            <a:r>
              <a:rPr lang="en-US" sz="900" dirty="0" smtClean="0"/>
              <a:t>               D0  646AA951 94163336  78806C3E 2BE28598</a:t>
            </a:r>
          </a:p>
          <a:p>
            <a:pPr lvl="1"/>
            <a:r>
              <a:rPr lang="en-US" sz="900" dirty="0" smtClean="0"/>
              <a:t>               E0  18E06BC2 763843CA  CBC01332 6EFBC543</a:t>
            </a:r>
          </a:p>
          <a:p>
            <a:pPr lvl="1"/>
            <a:r>
              <a:rPr lang="en-US" sz="900" dirty="0" smtClean="0"/>
              <a:t>               F0  23D782EA E20A767C  7F52286C AFF0CB12</a:t>
            </a:r>
          </a:p>
          <a:p>
            <a:pPr lvl="1"/>
            <a:r>
              <a:rPr lang="en-US" sz="900" dirty="0" smtClean="0"/>
              <a:t>Certificate Fingerprint (MD5):    90:31:20:FF:C2:94:DF:61:AD:30:22:03:18:23:A2:67</a:t>
            </a:r>
          </a:p>
          <a:p>
            <a:pPr lvl="1"/>
            <a:r>
              <a:rPr lang="en-US" sz="900" dirty="0" smtClean="0"/>
              <a:t>Certificate Fingerprint (SHA-1):  F630 34AF 1A6A 5826 B390 5B45 3F4F EBFF BAB5 521E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Compress the X.509 certificate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Proposed solution: Compress the X.509 certificate based on Draft-pritikin-comp-x509-0 </a:t>
            </a:r>
          </a:p>
          <a:p>
            <a:r>
              <a:rPr lang="en-US" altLang="zh-CN" sz="1800" dirty="0" smtClean="0"/>
              <a:t> Detail of the scheme: </a:t>
            </a:r>
          </a:p>
          <a:p>
            <a:pPr lvl="1"/>
            <a:r>
              <a:rPr lang="en-US" altLang="zh-CN" sz="1400" dirty="0" smtClean="0"/>
              <a:t> X.509 certificates are often several kilobytes long, even though the cryptographic data that they carry is often no more than 512 bytes and can be as low as 64 bytes.</a:t>
            </a:r>
          </a:p>
          <a:p>
            <a:pPr lvl="1"/>
            <a:r>
              <a:rPr lang="en-US" altLang="zh-CN" sz="1400" dirty="0" smtClean="0"/>
              <a:t> The compression scheme is working on the indication of the public key type which indicates type 4 is the compressed X.509v3 format.</a:t>
            </a:r>
          </a:p>
          <a:p>
            <a:pPr lvl="1"/>
            <a:r>
              <a:rPr lang="en-US" altLang="zh-CN" sz="1400" dirty="0" smtClean="0"/>
              <a:t>  Both STA and AP will agree on the certificate encoding scheme to be CXF (compressed X.509 Format)</a:t>
            </a:r>
          </a:p>
          <a:p>
            <a:pPr lvl="1"/>
            <a:r>
              <a:rPr lang="en-US" altLang="zh-CN" sz="1400" dirty="0" smtClean="0"/>
              <a:t>  If FILS AP and STA are both capable of compressing the X.509 certificate, the STA will continue with the compression scheme as per  the CXF format ( defined in the Draft-pritikin-comp-x509-0).</a:t>
            </a:r>
          </a:p>
          <a:p>
            <a:pPr lvl="2">
              <a:buNone/>
            </a:pPr>
            <a:r>
              <a:rPr lang="en-US" altLang="zh-CN" sz="1200" dirty="0" smtClean="0"/>
              <a:t>Note: The CXF format will also applies to other types of certificates, </a:t>
            </a:r>
            <a:r>
              <a:rPr lang="en-US" altLang="zh-CN" sz="1200" dirty="0" err="1" smtClean="0"/>
              <a:t>i.e</a:t>
            </a:r>
            <a:endParaRPr lang="en-US" altLang="zh-CN" sz="1200" dirty="0" smtClean="0"/>
          </a:p>
          <a:p>
            <a:pPr lvl="2"/>
            <a:r>
              <a:rPr lang="en-US" altLang="zh-CN" sz="1200" dirty="0" smtClean="0"/>
              <a:t> individual X.509 Signature Certificates</a:t>
            </a:r>
          </a:p>
          <a:p>
            <a:pPr lvl="2"/>
            <a:r>
              <a:rPr lang="en-US" altLang="zh-CN" sz="1200" dirty="0" smtClean="0"/>
              <a:t>PKCS #7 wrapped x.509 certificate</a:t>
            </a:r>
          </a:p>
          <a:p>
            <a:pPr lvl="2"/>
            <a:r>
              <a:rPr lang="en-US" altLang="zh-CN" sz="1200" dirty="0" smtClean="0"/>
              <a:t> a sequence of  X.509 certificates that are concatenated together with no delimiters or other </a:t>
            </a:r>
            <a:r>
              <a:rPr lang="en-US" altLang="zh-CN" sz="1200" dirty="0" smtClean="0"/>
              <a:t>encoding </a:t>
            </a:r>
            <a:r>
              <a:rPr lang="en-US" altLang="zh-CN" sz="1200" dirty="0" smtClean="0"/>
              <a:t>(RFC 5246)</a:t>
            </a:r>
          </a:p>
          <a:p>
            <a:pPr>
              <a:buNone/>
            </a:pPr>
            <a:r>
              <a:rPr lang="en-US" altLang="zh-CN" sz="1800" dirty="0" smtClean="0"/>
              <a:t>        -    </a:t>
            </a:r>
          </a:p>
          <a:p>
            <a:pPr lvl="1">
              <a:buNone/>
            </a:pPr>
            <a:endParaRPr lang="en-US" altLang="zh-CN" sz="1400" dirty="0" smtClean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Efficiency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X.509 certificate consists of  multiple parts, except the Cryptographic data which are incompressible, the rest of parts are very suitable for compression </a:t>
            </a:r>
          </a:p>
          <a:p>
            <a:r>
              <a:rPr lang="en-US" dirty="0" smtClean="0"/>
              <a:t>The compression ratio is claimed to be &gt;0.32 </a:t>
            </a:r>
          </a:p>
          <a:p>
            <a:pPr>
              <a:buNone/>
            </a:pPr>
            <a:r>
              <a:rPr lang="en-US" dirty="0" smtClean="0"/>
              <a:t>     ( compression ratio = compressed size/uncompressed size)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Compressed X.509 cert encoding scheme</a:t>
            </a:r>
            <a:endParaRPr lang="ja-JP" altLang="en-US" dirty="0" smtClean="0">
              <a:ea typeface="MS PGothic" pitchFamily="34" charset="-128"/>
            </a:endParaRPr>
          </a:p>
        </p:txBody>
      </p:sp>
      <p:sp>
        <p:nvSpPr>
          <p:cNvPr id="819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1E2ED013-35E0-445D-A7F6-DB686EE511F7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85800" y="304800"/>
            <a:ext cx="912750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MS PGothic" pitchFamily="34" charset="-128"/>
              </a:rPr>
              <a:t>Apr 2013</a:t>
            </a:r>
          </a:p>
        </p:txBody>
      </p:sp>
      <p:sp>
        <p:nvSpPr>
          <p:cNvPr id="71" name="Content Placeholder 70"/>
          <p:cNvSpPr>
            <a:spLocks noGrp="1"/>
          </p:cNvSpPr>
          <p:nvPr>
            <p:ph idx="1"/>
          </p:nvPr>
        </p:nvSpPr>
        <p:spPr>
          <a:xfrm>
            <a:off x="458788" y="1623965"/>
            <a:ext cx="7772400" cy="4114800"/>
          </a:xfrm>
        </p:spPr>
        <p:txBody>
          <a:bodyPr/>
          <a:lstStyle/>
          <a:p>
            <a:r>
              <a:rPr lang="en-US" dirty="0" smtClean="0"/>
              <a:t>Modify section </a:t>
            </a:r>
          </a:p>
          <a:p>
            <a:pPr>
              <a:buNone/>
            </a:pPr>
            <a:r>
              <a:rPr lang="en-US" sz="1400" dirty="0" smtClean="0"/>
              <a:t> </a:t>
            </a:r>
            <a:r>
              <a:rPr lang="en-US" sz="1400" dirty="0" smtClean="0"/>
              <a:t>8.4.2.183 FILS </a:t>
            </a:r>
            <a:r>
              <a:rPr lang="en-US" sz="1400" dirty="0" smtClean="0"/>
              <a:t>public key element</a:t>
            </a:r>
          </a:p>
          <a:p>
            <a:pPr>
              <a:buNone/>
            </a:pPr>
            <a:r>
              <a:rPr lang="en-GB" sz="1100" dirty="0" smtClean="0"/>
              <a:t>          The FILS public key element is used to communicate the device’s (certified) public-key for use with the FILS authentication exchange. The format of the FILS certificate element is shown in Figure &lt;ANA-11&gt; FILS certificate element.</a:t>
            </a:r>
            <a:endParaRPr lang="en-CA" sz="11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1100" dirty="0" smtClean="0"/>
              <a:t>      </a:t>
            </a:r>
            <a:r>
              <a:rPr lang="en-GB" sz="1100" dirty="0" smtClean="0"/>
              <a:t>Where the Key Type subfield is as follows:</a:t>
            </a:r>
            <a:endParaRPr lang="en-CA" sz="1100" dirty="0" smtClean="0"/>
          </a:p>
          <a:p>
            <a:pPr lvl="0">
              <a:buNone/>
            </a:pPr>
            <a:r>
              <a:rPr lang="en-GB" sz="1100" dirty="0" smtClean="0"/>
              <a:t>       0: Reserved</a:t>
            </a:r>
            <a:endParaRPr lang="en-CA" sz="1100" dirty="0" smtClean="0"/>
          </a:p>
          <a:p>
            <a:pPr lvl="0">
              <a:buNone/>
            </a:pPr>
            <a:r>
              <a:rPr lang="en-GB" sz="1100" dirty="0" smtClean="0"/>
              <a:t>       1: An X.509v3 certificate encoded according to RFC 5280.</a:t>
            </a:r>
            <a:endParaRPr lang="en-CA" sz="1100" dirty="0" smtClean="0"/>
          </a:p>
          <a:p>
            <a:pPr lvl="0">
              <a:buNone/>
            </a:pPr>
            <a:r>
              <a:rPr lang="en-GB" sz="1100" dirty="0" smtClean="0"/>
              <a:t>       2: A raw public key encoded according to RFC 5480</a:t>
            </a:r>
            <a:endParaRPr lang="en-CA" sz="1100" dirty="0" smtClean="0"/>
          </a:p>
          <a:p>
            <a:pPr lvl="0">
              <a:buNone/>
            </a:pPr>
            <a:r>
              <a:rPr lang="en-GB" sz="1100" dirty="0" smtClean="0"/>
              <a:t>       3: A raw public key encoded according to RFC 3279</a:t>
            </a:r>
          </a:p>
          <a:p>
            <a:pPr lvl="0">
              <a:buNone/>
            </a:pPr>
            <a:r>
              <a:rPr lang="en-GB" sz="1100" dirty="0" smtClean="0"/>
              <a:t>       </a:t>
            </a:r>
            <a:r>
              <a:rPr lang="en-GB" sz="1100" i="1" dirty="0" smtClean="0">
                <a:solidFill>
                  <a:srgbClr val="FF0000"/>
                </a:solidFill>
              </a:rPr>
              <a:t>4: A X.509v3 certificate with compressed encoding according to </a:t>
            </a:r>
            <a:r>
              <a:rPr lang="en-US" altLang="zh-CN" sz="1100" i="1" dirty="0" smtClean="0">
                <a:solidFill>
                  <a:srgbClr val="FF0000"/>
                </a:solidFill>
              </a:rPr>
              <a:t>pritikin-comp-x509-0 </a:t>
            </a:r>
          </a:p>
          <a:p>
            <a:pPr lvl="0">
              <a:buNone/>
            </a:pPr>
            <a:endParaRPr lang="en-US" sz="11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CA" dirty="0"/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677311" y="2968140"/>
          <a:ext cx="7335354" cy="880210"/>
        </p:xfrm>
        <a:graphic>
          <a:graphicData uri="http://schemas.openxmlformats.org/drawingml/2006/table">
            <a:tbl>
              <a:tblPr/>
              <a:tblGrid>
                <a:gridCol w="345645"/>
                <a:gridCol w="935022"/>
                <a:gridCol w="233733"/>
                <a:gridCol w="1465708"/>
                <a:gridCol w="2177623"/>
                <a:gridCol w="2177623"/>
              </a:tblGrid>
              <a:tr h="29601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Element ID</a:t>
                      </a:r>
                      <a:endParaRPr lang="en-CA" sz="11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Length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  <a:tabLst>
                          <a:tab pos="464185" algn="l"/>
                          <a:tab pos="584200" algn="ct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	Key Type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FILS public key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Octets: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variable</a:t>
                      </a:r>
                      <a:endParaRPr lang="en-CA" sz="110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967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endParaRPr lang="en-CA" sz="11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Figure &lt;ANA-11&gt;-- FILS public key element format(#1248)</a:t>
                      </a:r>
                      <a:endParaRPr lang="en-CA" sz="1100" dirty="0">
                        <a:latin typeface="Times New Roman"/>
                        <a:ea typeface="Times New Roman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059" y="332601"/>
            <a:ext cx="7772400" cy="1066800"/>
          </a:xfrm>
        </p:spPr>
        <p:txBody>
          <a:bodyPr/>
          <a:lstStyle/>
          <a:p>
            <a:r>
              <a:rPr lang="en-US" dirty="0" smtClean="0"/>
              <a:t>How it works in FILS authentication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Diamond 6"/>
          <p:cNvSpPr/>
          <p:nvPr/>
        </p:nvSpPr>
        <p:spPr bwMode="auto">
          <a:xfrm>
            <a:off x="3396041" y="1664668"/>
            <a:ext cx="1554966" cy="69129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0177" y="1777182"/>
            <a:ext cx="1266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Certificate based </a:t>
            </a:r>
          </a:p>
          <a:p>
            <a:r>
              <a:rPr lang="en-US" dirty="0" smtClean="0"/>
              <a:t>            FILS?</a:t>
            </a:r>
            <a:endParaRPr lang="en-CA" dirty="0" smtClean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>
            <a:off x="4173524" y="1401699"/>
            <a:ext cx="0" cy="2629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906733" y="11247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CA" dirty="0" smtClean="0"/>
          </a:p>
        </p:txBody>
      </p:sp>
      <p:cxnSp>
        <p:nvCxnSpPr>
          <p:cNvPr id="20" name="Straight Arrow Connector 19"/>
          <p:cNvCxnSpPr>
            <a:stCxn id="7" idx="2"/>
          </p:cNvCxnSpPr>
          <p:nvPr/>
        </p:nvCxnSpPr>
        <p:spPr bwMode="auto">
          <a:xfrm>
            <a:off x="4173524" y="2355958"/>
            <a:ext cx="0" cy="381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3158146" y="3517623"/>
            <a:ext cx="1987677" cy="3951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69057" y="3517623"/>
            <a:ext cx="2070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FILS Frame construction</a:t>
            </a:r>
          </a:p>
          <a:p>
            <a:r>
              <a:rPr lang="en-US" dirty="0" smtClean="0"/>
              <a:t>With CXF encoded Certificate</a:t>
            </a:r>
            <a:endParaRPr lang="en-CA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5690958" y="5785137"/>
            <a:ext cx="3144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Today’s 802.11 MAC Data Frame  data  </a:t>
            </a:r>
          </a:p>
          <a:p>
            <a:r>
              <a:rPr lang="en-US" dirty="0" smtClean="0"/>
              <a:t>portion MTU =2043 Bytes  before encryption </a:t>
            </a:r>
            <a:endParaRPr lang="en-CA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4383145" y="235595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CA" dirty="0" smtClean="0"/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4941624" y="2008015"/>
            <a:ext cx="78773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5729363" y="1835193"/>
            <a:ext cx="1415772" cy="52076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29363" y="186951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  types of </a:t>
            </a:r>
          </a:p>
          <a:p>
            <a:r>
              <a:rPr lang="en-US" dirty="0" smtClean="0"/>
              <a:t>FILS authentication</a:t>
            </a:r>
            <a:endParaRPr lang="en-CA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4951007" y="169669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CA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3504110" y="2868045"/>
            <a:ext cx="13388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Public Key  Type= 4 </a:t>
            </a:r>
            <a:endParaRPr lang="en-CA" sz="1050" dirty="0" smtClean="0"/>
          </a:p>
        </p:txBody>
      </p:sp>
      <p:sp>
        <p:nvSpPr>
          <p:cNvPr id="61" name="Rectangle 60"/>
          <p:cNvSpPr/>
          <p:nvPr/>
        </p:nvSpPr>
        <p:spPr bwMode="auto">
          <a:xfrm>
            <a:off x="3158146" y="4143076"/>
            <a:ext cx="1987677" cy="4417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284600" y="4143076"/>
            <a:ext cx="1734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FILS Frame construction</a:t>
            </a:r>
            <a:endParaRPr lang="en-CA" dirty="0" smtClean="0"/>
          </a:p>
        </p:txBody>
      </p:sp>
      <p:cxnSp>
        <p:nvCxnSpPr>
          <p:cNvPr id="64" name="Straight Arrow Connector 63"/>
          <p:cNvCxnSpPr>
            <a:endCxn id="61" idx="0"/>
          </p:cNvCxnSpPr>
          <p:nvPr/>
        </p:nvCxnSpPr>
        <p:spPr bwMode="auto">
          <a:xfrm>
            <a:off x="4151985" y="3912778"/>
            <a:ext cx="0" cy="2302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5" name="Diamond 64"/>
          <p:cNvSpPr/>
          <p:nvPr/>
        </p:nvSpPr>
        <p:spPr bwMode="auto">
          <a:xfrm>
            <a:off x="3374502" y="4894967"/>
            <a:ext cx="1554966" cy="576075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63153" y="5025302"/>
            <a:ext cx="137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 MAC MTU *</a:t>
            </a:r>
            <a:endParaRPr lang="en-CA" dirty="0" smtClean="0"/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4151985" y="4568525"/>
            <a:ext cx="0" cy="326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4161368" y="5471042"/>
            <a:ext cx="0" cy="326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4151985" y="547104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CA" dirty="0" smtClean="0"/>
          </a:p>
        </p:txBody>
      </p:sp>
      <p:sp>
        <p:nvSpPr>
          <p:cNvPr id="75" name="Rectangle 74"/>
          <p:cNvSpPr/>
          <p:nvPr/>
        </p:nvSpPr>
        <p:spPr bwMode="auto">
          <a:xfrm>
            <a:off x="3857854" y="5827725"/>
            <a:ext cx="665380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28057" y="5827725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  <a:endParaRPr lang="en-CA" dirty="0" smtClean="0"/>
          </a:p>
        </p:txBody>
      </p:sp>
      <p:sp>
        <p:nvSpPr>
          <p:cNvPr id="77" name="Rectangle 76"/>
          <p:cNvSpPr/>
          <p:nvPr/>
        </p:nvSpPr>
        <p:spPr bwMode="auto">
          <a:xfrm>
            <a:off x="2393236" y="5536618"/>
            <a:ext cx="1351642" cy="5217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393236" y="5566651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 “Frame is</a:t>
            </a:r>
          </a:p>
          <a:p>
            <a:r>
              <a:rPr lang="en-US" dirty="0" smtClean="0"/>
              <a:t>over MTU !!!”</a:t>
            </a:r>
            <a:endParaRPr lang="en-CA" dirty="0" smtClean="0"/>
          </a:p>
        </p:txBody>
      </p:sp>
      <p:cxnSp>
        <p:nvCxnSpPr>
          <p:cNvPr id="82" name="Elbow Connector 81"/>
          <p:cNvCxnSpPr>
            <a:stCxn id="65" idx="1"/>
            <a:endCxn id="77" idx="0"/>
          </p:cNvCxnSpPr>
          <p:nvPr/>
        </p:nvCxnSpPr>
        <p:spPr bwMode="auto">
          <a:xfrm rot="10800000" flipV="1">
            <a:off x="3069058" y="5183004"/>
            <a:ext cx="305445" cy="353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3136963" y="4920745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CA" dirty="0" smtClean="0"/>
          </a:p>
        </p:txBody>
      </p:sp>
      <p:sp>
        <p:nvSpPr>
          <p:cNvPr id="50" name="Diamond 49"/>
          <p:cNvSpPr/>
          <p:nvPr/>
        </p:nvSpPr>
        <p:spPr bwMode="auto">
          <a:xfrm>
            <a:off x="3396041" y="2737710"/>
            <a:ext cx="1554966" cy="511209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4187950" y="3248919"/>
            <a:ext cx="0" cy="2302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1" name="Elbow Connector 80"/>
          <p:cNvCxnSpPr>
            <a:stCxn id="50" idx="3"/>
            <a:endCxn id="61" idx="3"/>
          </p:cNvCxnSpPr>
          <p:nvPr/>
        </p:nvCxnSpPr>
        <p:spPr bwMode="auto">
          <a:xfrm>
            <a:off x="4951007" y="2993315"/>
            <a:ext cx="194816" cy="1370656"/>
          </a:xfrm>
          <a:prstGeom prst="bentConnector3">
            <a:avLst>
              <a:gd name="adj1" fmla="val 21734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227960" y="320221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CA" dirty="0" smtClean="0"/>
          </a:p>
        </p:txBody>
      </p:sp>
      <p:sp>
        <p:nvSpPr>
          <p:cNvPr id="86" name="TextBox 85"/>
          <p:cNvSpPr txBox="1"/>
          <p:nvPr/>
        </p:nvSpPr>
        <p:spPr>
          <a:xfrm>
            <a:off x="4871733" y="2716316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CA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25378</TotalTime>
  <Words>1439</Words>
  <Application>Microsoft Office PowerPoint</Application>
  <PresentationFormat>On-screen Show (4:3)</PresentationFormat>
  <Paragraphs>221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Compressed X.509 certificate for FILS authentication protocol </vt:lpstr>
      <vt:lpstr>Abstract</vt:lpstr>
      <vt:lpstr>Conformance w/ TGai PAR &amp; 5C </vt:lpstr>
      <vt:lpstr>Problem Statement</vt:lpstr>
      <vt:lpstr>Example of X.509 certificate</vt:lpstr>
      <vt:lpstr>Solution: Compress the X.509 certificate</vt:lpstr>
      <vt:lpstr>Compression Efficiency</vt:lpstr>
      <vt:lpstr>Compressed X.509 cert encoding scheme</vt:lpstr>
      <vt:lpstr>How it works in FILS authentication</vt:lpstr>
      <vt:lpstr>Further Thinking</vt:lpstr>
      <vt:lpstr>Summary of the design</vt:lpstr>
      <vt:lpstr>Motion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.</cp:lastModifiedBy>
  <cp:revision>719</cp:revision>
  <cp:lastPrinted>1998-02-10T13:28:06Z</cp:lastPrinted>
  <dcterms:created xsi:type="dcterms:W3CDTF">2011-07-17T04:42:17Z</dcterms:created>
  <dcterms:modified xsi:type="dcterms:W3CDTF">2013-05-07T19:10:14Z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(3)wNTGhu03XMAyz5qSqfq+SfVedh0XvJXRxfPiWn8zelLFaeWWHro7nCNpcsxWFFeuvd/zdUpT
6I+92Dynz6ssrFt0X6iGhnmUz8yJeK3aJux39Q+IQPL1VBT1IvRJ6rMOYoxdmZhBoovv1Dvi
CkOIAYcil8ppVBjKxio2cAL4CMf8+ICIDfD6zJ9y3Z3Eu9zBKjuXnQdWYK7CP9hNhuzgHVsS
cg6j6hL14Y0v3QVsXKfGr</vt:lpwstr>
  </property>
  <property fmtid="{D5CDD505-2E9C-101B-9397-08002B2CF9AE}" pid="3" name="_ms_pID_7253431">
    <vt:lpwstr>yGwrBi7LK9nLbq69CmACUYqOd53fjOCNKx5vSAStYeSmVLux/aA
csjxoinMYxfMRQgacJVSF98fUVW2HBd+Ok8Sz7i9lx2om4/Lic1jabglKpUGVZyvezOdkVwX
EZ4TjMDgbQCONsQLVgpe7EgyrvnSVPNt2pgS35P943p/gNiN2vM58OxjQkoU1T+qG0NH8Aeq
4t9Qi+hTRVASlmyjIfKiI/rAR2fUuFVoCRyd+fT9zc</vt:lpwstr>
  </property>
  <property fmtid="{D5CDD505-2E9C-101B-9397-08002B2CF9AE}" pid="4" name="_ms_pID_7253432">
    <vt:lpwstr>6YtZzBY+4enH8K4tBJMhrNTqFH3IdZ
6gJYdUeUXZrFM04OWzRdHxRmpe6J5qcpj7uzo1m+OqwVxeaMwDo=</vt:lpwstr>
  </property>
  <property fmtid="{D5CDD505-2E9C-101B-9397-08002B2CF9AE}" pid="5" name="sflag">
    <vt:lpwstr>1366814842</vt:lpwstr>
  </property>
</Properties>
</file>