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333" r:id="rId3"/>
    <p:sldId id="257" r:id="rId4"/>
    <p:sldId id="270" r:id="rId5"/>
    <p:sldId id="272" r:id="rId6"/>
    <p:sldId id="318" r:id="rId7"/>
    <p:sldId id="277" r:id="rId8"/>
    <p:sldId id="271" r:id="rId9"/>
    <p:sldId id="335" r:id="rId10"/>
    <p:sldId id="342" r:id="rId11"/>
    <p:sldId id="343" r:id="rId12"/>
    <p:sldId id="341" r:id="rId13"/>
    <p:sldId id="329" r:id="rId14"/>
    <p:sldId id="336" r:id="rId15"/>
    <p:sldId id="337" r:id="rId16"/>
    <p:sldId id="338" r:id="rId17"/>
    <p:sldId id="339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61" autoAdjust="0"/>
    <p:restoredTop sz="94638" autoAdjust="0"/>
  </p:normalViewPr>
  <p:slideViewPr>
    <p:cSldViewPr>
      <p:cViewPr>
        <p:scale>
          <a:sx n="100" d="100"/>
          <a:sy n="100" d="100"/>
        </p:scale>
        <p:origin x="-2136" y="-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1A2EEA-7359-4263-B7C8-A530E5937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A5B225F-FBDC-4B8B-9A04-0C4825DCFD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3B1599E-6486-4550-8A59-CF6283B6795F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AD098CD-9370-45AF-9961-D9CA99975E6A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</p:spPr>
        <p:txBody>
          <a:bodyPr/>
          <a:lstStyle/>
          <a:p>
            <a:pPr>
              <a:defRPr/>
            </a:pPr>
            <a:r>
              <a:rPr lang="en-GB"/>
              <a:t>Page </a:t>
            </a:r>
            <a:fld id="{F4798F5F-9D57-4B73-9FEF-15525A9A5A0D}" type="slidenum">
              <a:rPr lang="en-GB"/>
              <a:pPr>
                <a:defRPr/>
              </a:pPr>
              <a:t>5</a:t>
            </a:fld>
            <a:endParaRPr lang="en-GB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</p:spPr>
        <p:txBody>
          <a:bodyPr/>
          <a:lstStyle/>
          <a:p>
            <a:pPr>
              <a:defRPr/>
            </a:pPr>
            <a:fld id="{FE218F66-692E-49BF-9573-6A0EBD012706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4BC222F-2D23-483B-B803-22E8AC3A54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75BEF6E-B8BD-4F48-9F36-2B429E0E3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E6A1B-384D-4D09-A167-E4CD17C459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9BD77-5E9F-4674-A911-34752D9D3C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BD2BA-7321-486C-BA35-AD4204248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1899B-BF4D-49FA-8C80-975388484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80B3B-C13A-457C-8E9D-379A6C8EEE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0A1AC-D0CD-4FDD-9B34-B152C0A766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9E82C-6707-4687-9BDA-922E2FD015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708DF-F247-406A-A5C6-C3092F69E1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9ADCF-3805-4986-9C83-4C613F946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73E1534-0580-4516-B2DC-66D5A92AEB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12BF9-42BA-4009-B286-9E72DEF81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2AEFD-F5BD-4714-A452-D33736114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84FA5-24E2-4E82-9B6D-654F169BC0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DBA1A0-128D-4843-9B4D-6719496DD7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F86D35-44D4-4F22-98A5-840BF637A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AD344C4-B3AD-4955-B861-D9D95C26E3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0C3431-7F72-4651-83F8-11D59BD380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A57CA3-16F3-4063-9C9E-58B3FEF314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268388-CCBF-4CCF-9505-8150030788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14B6BE8-0EA1-4F19-AB35-3A84DB3D9F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63CFEA3A-D708-47FD-B69C-BED3DF082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50" y="333375"/>
            <a:ext cx="3282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802.11-13/0464r0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8F547731-8BA5-46E5-839F-5B2D53B11B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3/18-13-0047-06-0000-draft-response-to-eu-rspg-consultation.doc" TargetMode="External"/><Relationship Id="rId7" Type="http://schemas.openxmlformats.org/officeDocument/2006/relationships/hyperlink" Target="https://mentor.ieee.org/802.11/dcn/13/11-13-0444-01-0reg-fcc-13-49-comment.docx" TargetMode="External"/><Relationship Id="rId2" Type="http://schemas.openxmlformats.org/officeDocument/2006/relationships/hyperlink" Target="https://mentor.ieee.org/802.18/dcn/13/18-13-0042-00-0000-eu-rspg-consultation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3/11-13-0353-02-0reg-fcc-13-49-comment-framework.doc" TargetMode="External"/><Relationship Id="rId5" Type="http://schemas.openxmlformats.org/officeDocument/2006/relationships/hyperlink" Target="http://hraunfoss.fcc.gov/edocs_public/attachmatch/FCC-13-22A1.pdf" TargetMode="External"/><Relationship Id="rId4" Type="http://schemas.openxmlformats.org/officeDocument/2006/relationships/hyperlink" Target="https://mentor.ieee.org/802.18/dcn/13/18-13-0021-00-0000-ntia-letter-to-fcc-on-5-ghz-nprm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fr.gov/cgi-bin/text-idx?c=ecfr&amp;SID=2cb149b218ab1a43db11e826835e0fe9&amp;tpl=/ecfrbrowse/Title47/47cfr15_main_02.tpl" TargetMode="External"/><Relationship Id="rId2" Type="http://schemas.openxmlformats.org/officeDocument/2006/relationships/hyperlink" Target="http://www.ecfr.gov/cgi-bin/text-idx?c=ecfr&amp;SID=675b93597d87fb61e8ae904ad4572d43&amp;tpl=/ecfrbrowse/Title47/47cfr2_main_02.tp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hitehouse.gov/the-press-office/presidential-memorandum-unleashing-wirelessbroadband-revolution" TargetMode="External"/><Relationship Id="rId5" Type="http://schemas.openxmlformats.org/officeDocument/2006/relationships/hyperlink" Target="http://www.fcc.gov/encyclopedia/weather-radar-interference-enforcement" TargetMode="External"/><Relationship Id="rId4" Type="http://schemas.openxmlformats.org/officeDocument/2006/relationships/hyperlink" Target="http://transition.fcc.gov/Bureaus/Engineering_Technology/Orders/1997/fcc97005.pdf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broadband.gov/plan/fcc-staff-technical-paper-mobile-broadband-benefits-ofadditional-spectrum.pdf" TargetMode="External"/><Relationship Id="rId7" Type="http://schemas.openxmlformats.org/officeDocument/2006/relationships/hyperlink" Target="http://www.its.bldrdoc.gov/publications/2548.aspx" TargetMode="External"/><Relationship Id="rId2" Type="http://schemas.openxmlformats.org/officeDocument/2006/relationships/hyperlink" Target="http://www.broadband.gov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tia.doc.gov/files/ntia/publications/ntia_1755_1850_mhz_report_march2012.pdf" TargetMode="External"/><Relationship Id="rId5" Type="http://schemas.openxmlformats.org/officeDocument/2006/relationships/hyperlink" Target="http://www.fcc.gov/labhelp" TargetMode="External"/><Relationship Id="rId4" Type="http://schemas.openxmlformats.org/officeDocument/2006/relationships/hyperlink" Target="http://www.ntia.doc.gov/files/ntia/publications/ntia_5_ghz_report_01-25-2013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s.bldrdoc.gov/publications/" TargetMode="External"/><Relationship Id="rId7" Type="http://schemas.openxmlformats.org/officeDocument/2006/relationships/hyperlink" Target="http://transition.fcc.gov/oet/ea/eameasurements.html" TargetMode="External"/><Relationship Id="rId2" Type="http://schemas.openxmlformats.org/officeDocument/2006/relationships/hyperlink" Target="http://www.fcc.gov/encyclopedia/weather-radar-interference-enforcem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ire.nist.gov/bfrlpubs/build97/PDF/b97123.pdf" TargetMode="External"/><Relationship Id="rId5" Type="http://schemas.openxmlformats.org/officeDocument/2006/relationships/hyperlink" Target="http://www.fcc.gov/labhelp" TargetMode="External"/><Relationship Id="rId4" Type="http://schemas.openxmlformats.org/officeDocument/2006/relationships/hyperlink" Target="http://www.its.bldrdoc.gov/publications/2677.aspx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ketwire.com/press-release/zero-to-a-billion-80211ac-enabled-device-shipments-to-soar-by-2015-says-in-stat-1391854.htm" TargetMode="External"/><Relationship Id="rId2" Type="http://schemas.openxmlformats.org/officeDocument/2006/relationships/hyperlink" Target="http://www.etsi.org/deliver/etsi_en/301800_301899/301893/01.06.01_60/en_301893v010601p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ts.dot.gov/factsheets/dsrc_factsheet.htm" TargetMode="External"/><Relationship Id="rId5" Type="http://schemas.openxmlformats.org/officeDocument/2006/relationships/hyperlink" Target="http://apps.fcc.gov/ecfs/document/view;jsessionid=zJy8QddC2zQpvYt2fTQdJTp1qLL3rTmmVZvxb13HPtzwtfMphskN!-856245186!973241960?id=6009850553" TargetMode="External"/><Relationship Id="rId4" Type="http://schemas.openxmlformats.org/officeDocument/2006/relationships/hyperlink" Target="http://www.infonetics.com/pr/2012/Carrier-WiFi-Equipment-Market-Highlights.asp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7" Type="http://schemas.openxmlformats.org/officeDocument/2006/relationships/hyperlink" Target="mailto:pecclesi@cisco.com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ikennedy@blackberry.com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53-03-0reg-fcc-13-49-comment-framework.docx" TargetMode="External"/><Relationship Id="rId2" Type="http://schemas.openxmlformats.org/officeDocument/2006/relationships/hyperlink" Target="http://transition.fcc.gov/Daily_Releases/Daily_Business/2013/db0220/FCC-13-22A1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444-01-0reg-fcc-13-49-comment.doc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1DFA422-A178-47C7-809C-DAEEF50CA1B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IEEE 802.11 Regulatory SC</a:t>
            </a:r>
            <a:br>
              <a:rPr lang="en-US" dirty="0" smtClean="0"/>
            </a:br>
            <a:r>
              <a:rPr lang="en-US" i="1" dirty="0" smtClean="0"/>
              <a:t>DRAFT</a:t>
            </a:r>
            <a:r>
              <a:rPr lang="en-US" dirty="0" smtClean="0"/>
              <a:t> Teleconference Plan and Agenda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2013-05-09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11175" y="3074988"/>
          <a:ext cx="8181975" cy="2874962"/>
        </p:xfrm>
        <a:graphic>
          <a:graphicData uri="http://schemas.openxmlformats.org/presentationml/2006/ole">
            <p:oleObj spid="_x0000_s1026" name="Document" r:id="rId4" imgW="8627724" imgH="3036627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Drafting Plan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Cisco submitted draft text in 11-13/444r1</a:t>
            </a:r>
          </a:p>
          <a:p>
            <a:r>
              <a:rPr lang="en-US" dirty="0" smtClean="0"/>
              <a:t>Editing start at this meeting (May 2</a:t>
            </a:r>
            <a:r>
              <a:rPr lang="en-US" baseline="30000" dirty="0" smtClean="0"/>
              <a:t>nd</a:t>
            </a:r>
            <a:r>
              <a:rPr lang="en-US" dirty="0" smtClean="0"/>
              <a:t>) and continue on May 9</a:t>
            </a:r>
            <a:r>
              <a:rPr lang="en-US" baseline="30000" dirty="0" smtClean="0"/>
              <a:t>th</a:t>
            </a:r>
            <a:r>
              <a:rPr lang="en-US" dirty="0" smtClean="0"/>
              <a:t> teleconference and in Waikoloa</a:t>
            </a:r>
          </a:p>
          <a:p>
            <a:r>
              <a:rPr lang="en-US" dirty="0" smtClean="0"/>
              <a:t>Complete drafting at the Waikoloa Wireless Interim meeting and submit to 802.18 on Wednesday, May </a:t>
            </a:r>
            <a:r>
              <a:rPr lang="en-US" dirty="0" smtClean="0"/>
              <a:t>15</a:t>
            </a:r>
            <a:r>
              <a:rPr lang="en-US" baseline="30000" dirty="0" smtClean="0"/>
              <a:t>th</a:t>
            </a:r>
          </a:p>
          <a:p>
            <a:r>
              <a:rPr lang="en-US" dirty="0" smtClean="0"/>
              <a:t>Scheduled meetings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Monday evening</a:t>
            </a:r>
          </a:p>
          <a:p>
            <a:pPr lvl="1"/>
            <a:r>
              <a:rPr lang="en-US" dirty="0" smtClean="0"/>
              <a:t>Tuesday PM2 (and possibly evening)</a:t>
            </a:r>
          </a:p>
          <a:p>
            <a:pPr lvl="1"/>
            <a:r>
              <a:rPr lang="en-US" dirty="0" smtClean="0"/>
              <a:t>Wednesday PM2</a:t>
            </a:r>
          </a:p>
          <a:p>
            <a:pPr lvl="1"/>
            <a:r>
              <a:rPr lang="en-US" dirty="0" smtClean="0"/>
              <a:t>Reassigned </a:t>
            </a:r>
            <a:r>
              <a:rPr lang="en-US" dirty="0" err="1" smtClean="0"/>
              <a:t>TGaf</a:t>
            </a:r>
            <a:r>
              <a:rPr lang="en-US" dirty="0" smtClean="0"/>
              <a:t> slots (where possible)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D5CDAC9-E50A-45CD-857B-3362DC6DAA4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Any Other Actual Business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39B20DC-52BC-439E-BE3C-84D168E6869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References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28600" y="1733550"/>
            <a:ext cx="8594725" cy="4743450"/>
          </a:xfrm>
        </p:spPr>
        <p:txBody>
          <a:bodyPr/>
          <a:lstStyle/>
          <a:p>
            <a:pPr marL="342900" lvl="1" indent="-342900" eaLnBrk="1" hangingPunct="1">
              <a:buFont typeface="Arial" charset="0"/>
              <a:buChar char="•"/>
            </a:pPr>
            <a:r>
              <a:rPr lang="en-US" sz="1800" b="1" dirty="0" smtClean="0"/>
              <a:t>RSPG13-511 Rev 1 consultation and annexes</a:t>
            </a:r>
          </a:p>
          <a:p>
            <a:pPr marL="685800" lvl="2" indent="-342900" eaLnBrk="1" hangingPunct="1"/>
            <a:r>
              <a:rPr lang="en-US" sz="1600" dirty="0" smtClean="0">
                <a:hlinkClick r:id="rId2"/>
              </a:rPr>
              <a:t>https://mentor.ieee.org/802.18/dcn/13/18-13-0042-00-0000-eu-rspg-consultation.zip</a:t>
            </a:r>
            <a:r>
              <a:rPr lang="en-US" sz="1600" dirty="0" smtClean="0"/>
              <a:t> 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en-US" sz="1800" b="1" dirty="0" smtClean="0"/>
              <a:t>IEEE 802.18 final response to RSPG13-511 Rev 1 consultation</a:t>
            </a:r>
          </a:p>
          <a:p>
            <a:pPr marL="685800" lvl="2" indent="-342900" eaLnBrk="1" hangingPunct="1"/>
            <a:r>
              <a:rPr lang="en-US" sz="1600" dirty="0" smtClean="0">
                <a:hlinkClick r:id="rId3"/>
              </a:rPr>
              <a:t>https://mentor.ieee.org/802.18/dcn/13/18-13-0047-06-0000-draft-response-to-eu-rspg-consultation.doc</a:t>
            </a:r>
            <a:r>
              <a:rPr lang="en-US" sz="1600" dirty="0" smtClean="0"/>
              <a:t> </a:t>
            </a:r>
            <a:endParaRPr lang="en-US" sz="1600" b="1" dirty="0" smtClean="0"/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en-US" sz="1800" b="1" dirty="0" smtClean="0"/>
              <a:t>NTIA letter to FCC re 13-22</a:t>
            </a:r>
          </a:p>
          <a:p>
            <a:pPr marL="685800" lvl="2" indent="-342900" eaLnBrk="1" hangingPunct="1"/>
            <a:r>
              <a:rPr lang="en-US" sz="1600" dirty="0" smtClean="0">
                <a:hlinkClick r:id="rId4"/>
              </a:rPr>
              <a:t>https://mentor.ieee.org/802.18/dcn/13/18-13-0021-00-0000-ntia-letter-to-fcc-on-5-ghz-nprm.pdf</a:t>
            </a:r>
            <a:r>
              <a:rPr lang="en-US" sz="1600" dirty="0" smtClean="0"/>
              <a:t> 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en-US" sz="1800" b="1" dirty="0" smtClean="0"/>
              <a:t>NPRM FCC 13-22</a:t>
            </a:r>
          </a:p>
          <a:p>
            <a:pPr marL="685800" lvl="2" indent="-342900" eaLnBrk="1" hangingPunct="1"/>
            <a:r>
              <a:rPr lang="en-US" sz="1600" dirty="0" smtClean="0">
                <a:hlinkClick r:id="rId5"/>
              </a:rPr>
              <a:t>http://hraunfoss.fcc.gov/edocs_public/attachmatch/FCC-13-22A1.pdf</a:t>
            </a:r>
            <a:endParaRPr lang="en-US" sz="1600" dirty="0" smtClean="0"/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en-US" sz="1800" b="1" dirty="0" smtClean="0"/>
              <a:t>FCC 13-22 Comment framework document</a:t>
            </a:r>
          </a:p>
          <a:p>
            <a:pPr marL="685800" lvl="2" indent="-342900" eaLnBrk="1" hangingPunct="1"/>
            <a:r>
              <a:rPr lang="en-US" sz="1600" dirty="0" smtClean="0">
                <a:hlinkClick r:id="rId6"/>
              </a:rPr>
              <a:t>https://mentor.ieee.org/802.11/dcn/13/11-13-0353-02-0reg-fcc-13-49-comment-framework.doc</a:t>
            </a:r>
            <a:endParaRPr lang="en-US" b="1" dirty="0" smtClean="0"/>
          </a:p>
          <a:p>
            <a:pPr marL="342900" lvl="1" indent="-342900" eaLnBrk="1" hangingPunct="1">
              <a:buFont typeface="Arial" pitchFamily="34" charset="0"/>
              <a:buChar char="•"/>
            </a:pPr>
            <a:r>
              <a:rPr lang="en-US" sz="1800" b="1" dirty="0" smtClean="0"/>
              <a:t>FCC 13-49 [proceeding] Comments</a:t>
            </a:r>
          </a:p>
          <a:p>
            <a:pPr marL="685800" lvl="2" indent="-342900" eaLnBrk="1" hangingPunct="1"/>
            <a:r>
              <a:rPr lang="en-US" sz="1600" dirty="0" smtClean="0">
                <a:hlinkClick r:id="rId7"/>
              </a:rPr>
              <a:t>https://mentor.ieee.org/802.11/dcn/13/11-13-0444-01-0reg-fcc-13-49-comment.docx</a:t>
            </a:r>
            <a:r>
              <a:rPr lang="en-US" sz="1600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7EE88DB-3439-4FBC-8F63-519DCE0D681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 Listed in FCC 13-22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r>
              <a:rPr lang="en-US" sz="1400" smtClean="0"/>
              <a:t>Code of Federal Regulations Title 47 Part 2: </a:t>
            </a:r>
            <a:r>
              <a:rPr lang="en-US" sz="1400" b="0" smtClean="0">
                <a:hlinkClick r:id="rId2"/>
              </a:rPr>
              <a:t>http://www.ecfr.gov/cgi-bin/text-idx?c=ecfr&amp;SID=675b93597d87fb61e8ae904ad4572d43&amp;tpl=/ecfrbrowse/Title47/47cfr2_main_02.tpl</a:t>
            </a:r>
            <a:r>
              <a:rPr lang="en-US" sz="1400" b="0" smtClean="0"/>
              <a:t> </a:t>
            </a:r>
          </a:p>
          <a:p>
            <a:r>
              <a:rPr lang="en-US" sz="1400" smtClean="0"/>
              <a:t>Code of Federal Regulations Title 47 Part 15: </a:t>
            </a:r>
            <a:r>
              <a:rPr lang="en-US" sz="1400" b="0" smtClean="0">
                <a:hlinkClick r:id="rId3"/>
              </a:rPr>
              <a:t>http://www.ecfr.gov/cgi-bin/text-idx?c=ecfr&amp;SID=2cb149b218ab1a43db11e826835e0fe9&amp;tpl=/ecfrbrowse/Title47/47cfr15_main_02.tpl</a:t>
            </a:r>
            <a:r>
              <a:rPr lang="en-US" sz="1400" b="0" smtClean="0"/>
              <a:t> </a:t>
            </a:r>
          </a:p>
          <a:p>
            <a:r>
              <a:rPr lang="en-US" sz="1400" smtClean="0"/>
              <a:t>Amendment of the Commission's Rules to Provide for Operation of Unlicensed NII Devices in the 5 GHz Frequency Range: </a:t>
            </a:r>
            <a:r>
              <a:rPr lang="en-US" sz="1400" b="0" smtClean="0">
                <a:hlinkClick r:id="rId4"/>
              </a:rPr>
              <a:t>http://transition.fcc.gov/Bureaus/Engineering_Technology/Orders/1997/fcc97005.pdf</a:t>
            </a:r>
            <a:r>
              <a:rPr lang="en-US" sz="1400" b="0" smtClean="0"/>
              <a:t> </a:t>
            </a:r>
          </a:p>
          <a:p>
            <a:r>
              <a:rPr lang="en-US" sz="1400" smtClean="0"/>
              <a:t>FCC Enforcement Advisory, TDWR and U-NII Devices, “Enforcement Bureau Takes Action to Prevent Interference to FAA-Operated Terminal Doppler Weather Radars Critical to Flight Safety,” (TDWR Enforcement Advisory) DA 12-459: </a:t>
            </a:r>
            <a:r>
              <a:rPr lang="en-US" sz="1400" b="0" smtClean="0">
                <a:hlinkClick r:id="rId5"/>
              </a:rPr>
              <a:t>http://www.fcc.gov/encyclopedia/weather-radar-interference-enforcement</a:t>
            </a:r>
            <a:r>
              <a:rPr lang="en-US" sz="1400" b="0" smtClean="0"/>
              <a:t> </a:t>
            </a:r>
          </a:p>
          <a:p>
            <a:r>
              <a:rPr lang="en-US" sz="1400" smtClean="0"/>
              <a:t>Presidential Memorandum: Unleashing the Wireless Broadband Revolution (Executive Memo) (June 28, 2010)</a:t>
            </a:r>
            <a:r>
              <a:rPr lang="en-US" sz="1400" b="0" smtClean="0"/>
              <a:t>: </a:t>
            </a:r>
            <a:r>
              <a:rPr lang="en-US" sz="1400" b="0" smtClean="0">
                <a:hlinkClick r:id="rId6"/>
              </a:rPr>
              <a:t>http://www.whitehouse.gov/the-press-office/presidential-memorandum-unleashing-wirelessbroadband-revolution</a:t>
            </a:r>
            <a:r>
              <a:rPr lang="en-US" sz="1400" b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E0CFF0C-6703-4FE9-9C58-E512030A246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 Listed in FCC 13-22 [2]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US" sz="1400" smtClean="0"/>
              <a:t>FCC, Connecting America: The National Broadband Plan at Chapter 5, available at: </a:t>
            </a:r>
            <a:r>
              <a:rPr lang="en-US" sz="1400" b="0" smtClean="0">
                <a:hlinkClick r:id="rId2"/>
              </a:rPr>
              <a:t>http://www.broadband.gov</a:t>
            </a:r>
            <a:r>
              <a:rPr lang="en-US" sz="1400" b="0" smtClean="0"/>
              <a:t> </a:t>
            </a:r>
          </a:p>
          <a:p>
            <a:r>
              <a:rPr lang="en-US" sz="1400" smtClean="0"/>
              <a:t>Omnibus Technical Report, Mobile Broadband: The Benefits of Additional Spectrum (Oct. 2010), pg 18, available at: </a:t>
            </a:r>
            <a:r>
              <a:rPr lang="en-US" sz="1400" b="0" smtClean="0">
                <a:hlinkClick r:id="rId3"/>
              </a:rPr>
              <a:t>http://download.broadband.gov/plan/fcc-staff-technical-paper-mobile-broadband-benefits-ofadditional-spectrum.pdf</a:t>
            </a:r>
            <a:r>
              <a:rPr lang="en-US" sz="1400" b="0" smtClean="0"/>
              <a:t> </a:t>
            </a:r>
          </a:p>
          <a:p>
            <a:r>
              <a:rPr lang="en-US" sz="1400" smtClean="0"/>
              <a:t>Department of Commerce, “Evaluation of the 5350-5470 MHz and 5850-5925 MHz Bands Pursuant to Section 6406(b) of the Middle Class Tax Relief and Job Creation Act of 2012,”: </a:t>
            </a:r>
            <a:r>
              <a:rPr lang="en-US" sz="1400" b="0" smtClean="0">
                <a:hlinkClick r:id="rId4"/>
              </a:rPr>
              <a:t>http://www.ntia.doc.gov/files/ntia/publications/ntia_5_ghz_report_01-25-2013.pdf</a:t>
            </a:r>
            <a:r>
              <a:rPr lang="en-US" sz="1400" b="0" smtClean="0"/>
              <a:t>  </a:t>
            </a:r>
          </a:p>
          <a:p>
            <a:r>
              <a:rPr lang="en-US" sz="1400" smtClean="0"/>
              <a:t>KDB 644545 D01 – Guidance for IEEE 802.11ac and Pre-ac Device Emission Testing and KDB 644545 D02 Alternative Guidance for IEEE 802.11ac and Pre-ac Emissions Testing. These KDB documents are available at: </a:t>
            </a:r>
            <a:r>
              <a:rPr lang="en-US" sz="1400" b="0" smtClean="0">
                <a:hlinkClick r:id="rId5"/>
              </a:rPr>
              <a:t>www.fcc.gov/labhelp</a:t>
            </a:r>
            <a:r>
              <a:rPr lang="en-US" sz="1400" smtClean="0"/>
              <a:t> </a:t>
            </a:r>
          </a:p>
          <a:p>
            <a:r>
              <a:rPr lang="en-US" sz="1400" smtClean="0"/>
              <a:t>KDB 789033 D01– UNII General Test Procedures v01r02, available at: </a:t>
            </a:r>
            <a:r>
              <a:rPr lang="en-US" sz="1400" b="0" smtClean="0">
                <a:hlinkClick r:id="rId5"/>
              </a:rPr>
              <a:t>http://www.fcc.gov/labhelp</a:t>
            </a:r>
            <a:r>
              <a:rPr lang="en-US" sz="1400" b="0" smtClean="0"/>
              <a:t> </a:t>
            </a:r>
          </a:p>
          <a:p>
            <a:r>
              <a:rPr lang="en-US" sz="1400" smtClean="0"/>
              <a:t>An Assessment of the Viability of Accommodating Wireless Broadband in the 1755 – 1850 MHz Band : </a:t>
            </a:r>
            <a:r>
              <a:rPr lang="en-US" sz="1400" b="0" smtClean="0">
                <a:hlinkClick r:id="rId6"/>
              </a:rPr>
              <a:t>http://www.ntia.doc.gov/files/ntia/publications/ntia_1755_1850_mhz_report_march2012.pdf</a:t>
            </a:r>
            <a:r>
              <a:rPr lang="en-US" sz="1400" b="0" smtClean="0"/>
              <a:t> </a:t>
            </a:r>
          </a:p>
          <a:p>
            <a:r>
              <a:rPr lang="en-US" sz="1400" smtClean="0"/>
              <a:t>NTIA, Technical Report TR 11-473. John E. Carroll et.al., Case Study: Investigation of Interference into 5 GHz Weather Radars from Unlicensed National Information Infrastructure Devices, Part I (Technical Report Part </a:t>
            </a:r>
            <a:r>
              <a:rPr lang="nn-NO" sz="1400" smtClean="0"/>
              <a:t>I), p. 1, </a:t>
            </a:r>
            <a:r>
              <a:rPr lang="nn-NO" sz="1400" b="0" smtClean="0">
                <a:hlinkClick r:id="rId7"/>
              </a:rPr>
              <a:t>http://www.its.bldrdoc.gov/publications/2548.aspx</a:t>
            </a:r>
            <a:r>
              <a:rPr lang="nn-NO" sz="1400" b="0" smtClean="0"/>
              <a:t> </a:t>
            </a:r>
            <a:endParaRPr lang="en-US" sz="1400" b="0" smtClean="0"/>
          </a:p>
          <a:p>
            <a:endParaRPr lang="en-US" sz="1400" b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A858104-54EB-46DE-83D9-14902BE43A5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 Listed in FCC 13-22 [3]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sz="1400" smtClean="0"/>
              <a:t>Memorandum from Julius Knapp, Chief, Office of Engineering and Technology, FCC, and P. Michele Ellison, Enforcement Bureau, FCC, to Manufacturers and Operators of Unlicensed 5 GHz Outdoor Network Equipment Re: Elimination of Interference to Terminal Doppler Weather Radar (TDWR) (dated July 27, 2010), available at: </a:t>
            </a:r>
            <a:r>
              <a:rPr lang="en-US" sz="1400" b="0" smtClean="0">
                <a:hlinkClick r:id="rId2"/>
              </a:rPr>
              <a:t>http://www.fcc.gov/encyclopedia/weather-radar-interference-enforcement</a:t>
            </a:r>
            <a:r>
              <a:rPr lang="en-US" sz="1400" b="0" smtClean="0"/>
              <a:t> </a:t>
            </a:r>
          </a:p>
          <a:p>
            <a:r>
              <a:rPr lang="en-US" sz="1400" smtClean="0"/>
              <a:t>Technical Report Part I, p. 23, available at </a:t>
            </a:r>
            <a:r>
              <a:rPr lang="en-US" sz="1400" b="0" smtClean="0">
                <a:hlinkClick r:id="rId3"/>
              </a:rPr>
              <a:t>http://www.its.bldrdoc.gov/publications/</a:t>
            </a:r>
            <a:r>
              <a:rPr lang="en-US" sz="1400" b="0" smtClean="0"/>
              <a:t> </a:t>
            </a:r>
          </a:p>
          <a:p>
            <a:r>
              <a:rPr lang="en-US" sz="1400" smtClean="0"/>
              <a:t>NTIA Technical Report TR-12-486, Case Study: Investigation of Interference into 5 GHz Weather Radars from Unlicensed National Information Infrastructure Devices, Part III (Technical Report III), available at: </a:t>
            </a:r>
            <a:r>
              <a:rPr lang="en-US" sz="1400" b="0" smtClean="0">
                <a:hlinkClick r:id="rId4"/>
              </a:rPr>
              <a:t>http://www.its.bldrdoc.gov/publications/2677.aspx</a:t>
            </a:r>
            <a:r>
              <a:rPr lang="en-US" sz="1400" b="0" smtClean="0"/>
              <a:t> </a:t>
            </a:r>
          </a:p>
          <a:p>
            <a:r>
              <a:rPr lang="en-US" sz="1400" smtClean="0"/>
              <a:t>“Interim Plans to Approve UNII Devices Operating in the 5470-5725 MHz Band with Radar Detection and DFS Capabilities”, KDB Publication No. 443999 DO1. </a:t>
            </a:r>
            <a:r>
              <a:rPr lang="en-US" sz="1400" i="1" smtClean="0"/>
              <a:t>See, e.g., KDB 594280 available at: </a:t>
            </a:r>
            <a:r>
              <a:rPr lang="en-US" sz="1400" b="0" smtClean="0">
                <a:hlinkClick r:id="rId5"/>
              </a:rPr>
              <a:t>http://www.fcc.gov/labhelp</a:t>
            </a:r>
            <a:r>
              <a:rPr lang="en-US" sz="1400" b="0" smtClean="0"/>
              <a:t> </a:t>
            </a:r>
          </a:p>
          <a:p>
            <a:r>
              <a:rPr lang="en-US" sz="1400" smtClean="0"/>
              <a:t>National Institute of Standards and Technology, NISTIR 6055, William C. Stone, NIST Construction Automation Program, Report No. 3, Electromagnetic Signal Attenuation in Construction Materials</a:t>
            </a:r>
            <a:r>
              <a:rPr lang="en-US" sz="1400" i="1" smtClean="0"/>
              <a:t>, available at </a:t>
            </a:r>
            <a:r>
              <a:rPr lang="en-US" sz="1400" b="0" smtClean="0">
                <a:hlinkClick r:id="rId6"/>
              </a:rPr>
              <a:t>http://fire.nist.gov/bfrlpubs/build97/PDF/b97123.pdf</a:t>
            </a:r>
            <a:r>
              <a:rPr lang="en-US" sz="1400" b="0" smtClean="0"/>
              <a:t> </a:t>
            </a:r>
          </a:p>
          <a:p>
            <a:r>
              <a:rPr lang="en-US" sz="1400" smtClean="0"/>
              <a:t>Compliance Measurement Procedures for Unlicensed National Information Infrastructure Devices Operating in the 5250-5350- MHz and 5470-5725 MHz Bands Incorporating Dynamic Frequency Selection (DFS Compliance Measurement Procedures) at: </a:t>
            </a:r>
            <a:r>
              <a:rPr lang="en-US" sz="1400" b="0" smtClean="0">
                <a:hlinkClick r:id="rId7"/>
              </a:rPr>
              <a:t>http://transition.fcc.gov/oet/ea/eameasurements.html</a:t>
            </a:r>
            <a:r>
              <a:rPr lang="en-US" sz="1400" b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9BD89B-2B37-4ADA-8C35-C43820EDBAD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 Listed in FCC 13-22 [4]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smtClean="0"/>
              <a:t>ETSI EN 301 893 V1.6.1, Broadband Radio Access Networks; 5 GHz high performance RLAN: </a:t>
            </a:r>
            <a:r>
              <a:rPr lang="en-US" sz="1400" b="0" smtClean="0">
                <a:hlinkClick r:id="rId2"/>
              </a:rPr>
              <a:t>http://www.etsi.org/deliver/etsi_en/301800_301899/301893/01.06.01_60/en_301893v010601p.pdf</a:t>
            </a:r>
            <a:r>
              <a:rPr lang="en-US" sz="1400" b="0" smtClean="0"/>
              <a:t> </a:t>
            </a:r>
          </a:p>
          <a:p>
            <a:r>
              <a:rPr lang="en-US" sz="1400" smtClean="0"/>
              <a:t>Zero to a Billion; 802.11ac-Enabled Device Shipments to Soar by 2015, In-Stat (February 08, 2011), available at </a:t>
            </a:r>
            <a:r>
              <a:rPr lang="en-US" sz="1400" b="0" smtClean="0">
                <a:hlinkClick r:id="rId3"/>
              </a:rPr>
              <a:t>http://www.marketwire.com/press-release/zero-to-a-billion-80211ac-enabled-device-shipments-to-soar-by-2015-says-in-stat-1391854.htm</a:t>
            </a:r>
            <a:r>
              <a:rPr lang="en-US" sz="1400" b="0" smtClean="0"/>
              <a:t> </a:t>
            </a:r>
          </a:p>
          <a:p>
            <a:r>
              <a:rPr lang="en-US" sz="1400" smtClean="0"/>
              <a:t>Carrier Wi-Fi equipment market exploding to $2.1 billion by 2016, Infonetics research (May 10, 2012), available at: </a:t>
            </a:r>
            <a:r>
              <a:rPr lang="en-US" sz="1400" b="0" smtClean="0">
                <a:hlinkClick r:id="rId4"/>
              </a:rPr>
              <a:t>http://www.infonetics.com/pr/2012/Carrier-WiFi-Equipment-Market-Highlights.asp</a:t>
            </a:r>
            <a:r>
              <a:rPr lang="en-US" sz="1400" b="0" smtClean="0"/>
              <a:t> </a:t>
            </a:r>
          </a:p>
          <a:p>
            <a:r>
              <a:rPr lang="en-US" sz="1400" smtClean="0"/>
              <a:t>Amendment of Parts 2 and 90 of the Commission’s Rules to Allocate the 5.850-5925 GHz Band to the Mobile Service for Dedicated Short Range Communications of Intelligent Transportation Services, ET Docket No. 98-95, </a:t>
            </a:r>
            <a:r>
              <a:rPr lang="en-US" sz="1400" i="1" smtClean="0"/>
              <a:t>Report and Order: </a:t>
            </a:r>
            <a:r>
              <a:rPr lang="en-US" sz="1400" b="0" smtClean="0">
                <a:hlinkClick r:id="rId5"/>
              </a:rPr>
              <a:t>http://apps.fcc.gov/ecfs/document/view;jsessionid=zJy8QddC2zQpvYt2fTQdJTp1qLL3rTmmVZvxb13HPtzwtfMphskN!-856245186!973241960?id=6009850553</a:t>
            </a:r>
            <a:r>
              <a:rPr lang="en-US" sz="1400" b="0" smtClean="0"/>
              <a:t> </a:t>
            </a:r>
          </a:p>
          <a:p>
            <a:r>
              <a:rPr lang="en-US" sz="1400" smtClean="0"/>
              <a:t>U.S. Department of Transportation Research and Innovative Technology Administration, DSRC: The Future of Safer Driving Fact Sheet, </a:t>
            </a:r>
            <a:r>
              <a:rPr lang="en-US" sz="1400" b="0" smtClean="0">
                <a:hlinkClick r:id="rId6"/>
              </a:rPr>
              <a:t>http://www.its.dot.gov/factsheets/dsrc_factsheet.htm</a:t>
            </a:r>
            <a:r>
              <a:rPr lang="en-US" sz="1400" b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961E6C1-6D9C-454B-839A-4F6A90553A7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Abstract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presentation is the plan for the May 9, 2013 IEEE 802.11 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D8FF8FE-1B51-4D20-B63B-B7CB4BF1281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Agenda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pPr eaLnBrk="1" hangingPunct="1"/>
            <a:r>
              <a:rPr lang="en-US" dirty="0" smtClean="0"/>
              <a:t>Assign a recording secretary</a:t>
            </a:r>
          </a:p>
          <a:p>
            <a:pPr lvl="1" eaLnBrk="1" hangingPunct="1"/>
            <a:r>
              <a:rPr lang="en-US" dirty="0" smtClean="0"/>
              <a:t>Peter</a:t>
            </a:r>
          </a:p>
          <a:p>
            <a:pPr eaLnBrk="1" hangingPunct="1"/>
            <a:r>
              <a:rPr lang="en-US" dirty="0" smtClean="0"/>
              <a:t>Administrative items </a:t>
            </a:r>
          </a:p>
          <a:p>
            <a:pPr lvl="1" eaLnBrk="1" hangingPunct="1"/>
            <a:r>
              <a:rPr lang="en-US" dirty="0" smtClean="0"/>
              <a:t>Required notices</a:t>
            </a:r>
          </a:p>
          <a:p>
            <a:pPr eaLnBrk="1" hangingPunct="1"/>
            <a:r>
              <a:rPr lang="en-US" dirty="0" smtClean="0"/>
              <a:t>Drafting the response to FCC 13-22</a:t>
            </a:r>
          </a:p>
          <a:p>
            <a:pPr eaLnBrk="1" hangingPunct="1"/>
            <a:r>
              <a:rPr lang="en-US" dirty="0" smtClean="0"/>
              <a:t>AOB</a:t>
            </a: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47CDF9-A0D7-4014-93E0-45C0E513EC1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/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/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(BlackBerry)</a:t>
            </a:r>
          </a:p>
          <a:p>
            <a:pPr lvl="1" eaLnBrk="1" hangingPunct="1">
              <a:defRPr/>
            </a:pPr>
            <a:r>
              <a:rPr lang="en-US" sz="1800" dirty="0" smtClean="0"/>
              <a:t>Peter Ecclesine will act as Recording Secretary</a:t>
            </a:r>
          </a:p>
          <a:p>
            <a:pPr eaLnBrk="1" hangingPunct="1">
              <a:defRPr/>
            </a:pPr>
            <a:r>
              <a:rPr lang="en-US" sz="2000" dirty="0" smtClean="0"/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rikennedy@blackberry.com</a:t>
            </a:r>
            <a:endParaRPr lang="en-US" sz="1600" dirty="0" smtClean="0"/>
          </a:p>
          <a:p>
            <a:pPr lvl="1" eaLnBrk="1" hangingPunct="1">
              <a:defRPr/>
            </a:pPr>
            <a:r>
              <a:rPr lang="en-US" sz="1600" dirty="0" smtClean="0">
                <a:hlinkClick r:id="rId7"/>
              </a:rPr>
              <a:t>pecclesi@cisco.com</a:t>
            </a:r>
            <a:r>
              <a:rPr lang="en-US" sz="1600" dirty="0" smtClean="0"/>
              <a:t> 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A67C960-0BE1-4CDB-93C6-09055B36320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C17231D2-FFAB-47E6-8BA9-64D8BEDD6265}" type="slidenum">
              <a:rPr lang="en-GB"/>
              <a:pPr>
                <a:defRPr/>
              </a:pPr>
              <a:t>5</a:t>
            </a:fld>
            <a:endParaRPr lang="en-GB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 Operating Rules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 smtClean="0"/>
              <a:t>Anybody can vote, present, and make motions</a:t>
            </a:r>
          </a:p>
          <a:p>
            <a:r>
              <a:rPr lang="en-US" sz="2100" smtClean="0"/>
              <a:t>Participation in SC during 802.11 WG Plenary or Interim counts towards 802.11 voting rights</a:t>
            </a:r>
          </a:p>
          <a:p>
            <a:r>
              <a:rPr lang="en-US" sz="2100" smtClean="0"/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85800"/>
            <a:ext cx="8458200" cy="1143000"/>
          </a:xfrm>
        </p:spPr>
        <p:txBody>
          <a:bodyPr/>
          <a:lstStyle/>
          <a:p>
            <a:r>
              <a:rPr lang="en-US" sz="3600" smtClean="0"/>
              <a:t>Other Guidelines for IEEE WG Meetings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57200" y="19050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700" u="sng">
              <a:solidFill>
                <a:srgbClr val="FF0000"/>
              </a:solidFill>
              <a:latin typeface="Arial" charset="0"/>
            </a:endParaRPr>
          </a:p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sz="1800" b="1">
                <a:solidFill>
                  <a:srgbClr val="000099"/>
                </a:solidFill>
                <a:latin typeface="Arial" charset="0"/>
              </a:rPr>
              <a:t>All IEEE-SA standards meetings shall be conducted in compliance with all applicable laws, including antitrust and competition laws. 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1143000" lvl="2" indent="-22860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sz="1400">
                <a:solidFill>
                  <a:srgbClr val="000099"/>
                </a:solidFill>
                <a:latin typeface="Arial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marL="1600200" lvl="3" indent="-22860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GB" sz="1400">
                <a:solidFill>
                  <a:srgbClr val="000099"/>
                </a:solidFill>
                <a:latin typeface="Arial" charset="0"/>
              </a:rPr>
              <a:t>Technical considerations remain primary focus</a:t>
            </a:r>
            <a:endParaRPr lang="en-US" sz="1400">
              <a:solidFill>
                <a:srgbClr val="000099"/>
              </a:solidFill>
              <a:latin typeface="Arial" charset="0"/>
            </a:endParaRP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or engage in the fixing of product prices, allocation of customers, or division of sales markets.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status or substance of ongoing or threatened litigation.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be silent if inappropriate topics are discussed … do formally object.</a:t>
            </a:r>
          </a:p>
          <a:p>
            <a:pPr marL="230188" indent="-230188" algn="ctr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sz="1000" b="1">
                <a:solidFill>
                  <a:srgbClr val="000099"/>
                </a:solidFill>
                <a:latin typeface="Arial" charset="0"/>
              </a:rPr>
              <a:t>---------------------------------------------------------------   </a:t>
            </a:r>
            <a:endParaRPr lang="en-US" b="1">
              <a:solidFill>
                <a:srgbClr val="000099"/>
              </a:solidFill>
              <a:latin typeface="Arial" charset="0"/>
            </a:endParaRPr>
          </a:p>
          <a:p>
            <a:pPr marL="230188" indent="-230188" algn="ctr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See </a:t>
            </a:r>
            <a:r>
              <a:rPr lang="en-US" b="1" i="1">
                <a:solidFill>
                  <a:srgbClr val="000099"/>
                </a:solidFill>
                <a:latin typeface="Arial" charset="0"/>
              </a:rPr>
              <a:t>IEEE-SA Standards Board Operations Manual</a:t>
            </a:r>
            <a:r>
              <a:rPr lang="en-US" b="1">
                <a:solidFill>
                  <a:srgbClr val="000099"/>
                </a:solidFill>
                <a:latin typeface="Arial" charset="0"/>
              </a:rPr>
              <a:t>, clause 5.3.10 and </a:t>
            </a:r>
            <a:r>
              <a:rPr lang="en-GB" b="1">
                <a:solidFill>
                  <a:srgbClr val="000099"/>
                </a:solidFill>
                <a:latin typeface="Arial" charset="0"/>
              </a:rPr>
              <a:t>“Promoting Competition and Innovation: What You Need to Know about the IEEE Standards Association's Antitrust and Competition Policy”</a:t>
            </a:r>
            <a:r>
              <a:rPr lang="en-US" b="1">
                <a:solidFill>
                  <a:srgbClr val="000099"/>
                </a:solidFill>
                <a:latin typeface="Arial" charset="0"/>
              </a:rPr>
              <a:t> for more details.</a:t>
            </a: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C014DB9-AD8E-411E-9210-76EB427518F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Introduction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eaLnBrk="1" hangingPunct="1"/>
            <a:r>
              <a:rPr lang="en-US" sz="2000" smtClean="0"/>
              <a:t>Purpose</a:t>
            </a:r>
          </a:p>
          <a:p>
            <a:pPr lvl="1" eaLnBrk="1" hangingPunct="1"/>
            <a:r>
              <a:rPr lang="en-US" sz="1800" smtClean="0"/>
              <a:t>Improve the working relationship between the technical experts and the regulatory specialists, especially when it comes to critical technical issues</a:t>
            </a:r>
          </a:p>
          <a:p>
            <a:pPr eaLnBrk="1" hangingPunct="1"/>
            <a:r>
              <a:rPr lang="en-US" sz="2000" smtClean="0"/>
              <a:t>Scope</a:t>
            </a:r>
          </a:p>
          <a:p>
            <a:pPr lvl="1" eaLnBrk="1" hangingPunct="1"/>
            <a:r>
              <a:rPr lang="en-US" sz="1800" smtClean="0"/>
              <a:t>The group will review new regulatory changes or impending changes affecting 802.11 standards </a:t>
            </a:r>
          </a:p>
          <a:p>
            <a:pPr lvl="1" eaLnBrk="1" hangingPunct="1"/>
            <a:r>
              <a:rPr lang="en-US" sz="1800" smtClean="0"/>
              <a:t>Each meeting will focus on the most critical issue at the time</a:t>
            </a:r>
          </a:p>
          <a:p>
            <a:pPr eaLnBrk="1" hangingPunct="1"/>
            <a:r>
              <a:rPr lang="en-US" sz="2000" smtClean="0"/>
              <a:t>Critical Issue Focus</a:t>
            </a:r>
          </a:p>
          <a:p>
            <a:pPr lvl="1" eaLnBrk="1" hangingPunct="1"/>
            <a:r>
              <a:rPr lang="en-US" sz="1800" smtClean="0"/>
              <a:t>Direct impact on IEEE 802.11 current and future standards</a:t>
            </a:r>
          </a:p>
          <a:p>
            <a:pPr lvl="1" eaLnBrk="1" hangingPunct="1"/>
            <a:r>
              <a:rPr lang="en-US" sz="1800" smtClean="0"/>
              <a:t>Response/Input deadlines</a:t>
            </a:r>
          </a:p>
          <a:p>
            <a:pPr lvl="1" eaLnBrk="1" hangingPunct="1"/>
            <a:r>
              <a:rPr lang="en-US" sz="1800" smtClean="0"/>
              <a:t>Coordination with IEEE 802.18 (RR-TAG)</a:t>
            </a:r>
          </a:p>
          <a:p>
            <a:pPr lvl="1" eaLnBrk="1" hangingPunct="1"/>
            <a:r>
              <a:rPr lang="en-US" sz="1800" smtClean="0"/>
              <a:t>Coordination with the Wi-Fi Alliance</a:t>
            </a:r>
          </a:p>
          <a:p>
            <a:pPr eaLnBrk="1" hangingPunct="1"/>
            <a:r>
              <a:rPr lang="en-US" sz="2200" smtClean="0"/>
              <a:t>Outputs from this group must go through 802.18</a:t>
            </a:r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65CA41D-9CCB-4027-AE0C-486B7BC012F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NPRM FCC 13-22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Deadline for Comments is May 28</a:t>
            </a:r>
            <a:r>
              <a:rPr lang="en-US" sz="2000" baseline="30000" dirty="0" smtClean="0"/>
              <a:t>th</a:t>
            </a:r>
            <a:endParaRPr lang="en-US" sz="2000" dirty="0" smtClean="0"/>
          </a:p>
          <a:p>
            <a:r>
              <a:rPr lang="en-US" sz="2000" dirty="0" smtClean="0"/>
              <a:t>Deadline for Reply Comments is June 27th</a:t>
            </a:r>
          </a:p>
          <a:p>
            <a:r>
              <a:rPr lang="en-US" sz="2000" dirty="0" smtClean="0"/>
              <a:t>NPRM: </a:t>
            </a:r>
            <a:r>
              <a:rPr lang="en-US" sz="2000" dirty="0" smtClean="0">
                <a:hlinkClick r:id="rId2"/>
              </a:rPr>
              <a:t>http://transition.fcc.gov/Daily_Releases/Daily_Business/2013/db0220/FCC-13-22A1.pdf</a:t>
            </a:r>
            <a:endParaRPr lang="en-US" sz="2000" dirty="0" smtClean="0"/>
          </a:p>
          <a:p>
            <a:r>
              <a:rPr lang="en-US" sz="2000" dirty="0" smtClean="0"/>
              <a:t>Comment framework document </a:t>
            </a:r>
            <a:r>
              <a:rPr lang="en-US" sz="2000" dirty="0" smtClean="0">
                <a:hlinkClick r:id="rId3"/>
              </a:rPr>
              <a:t>https://mentor.ieee.org/802.11/dcn/13/11-13-0353-03-0reg-fcc-13-49-comment-framework.docx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Draft Comments </a:t>
            </a:r>
            <a:r>
              <a:rPr lang="en-US" sz="2000" dirty="0" smtClean="0">
                <a:hlinkClick r:id="rId4"/>
              </a:rPr>
              <a:t>https://mentor.ieee.org/802.11/dcn/13/11-13-0444-01-0reg-fcc-13-49-comment.docx</a:t>
            </a:r>
            <a:r>
              <a:rPr lang="en-US" sz="2000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4B3464-15BB-47F1-851D-CE16A01ADBA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FCC 13-22 Response Timeline*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91000"/>
          </a:xfrm>
        </p:spPr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April 4</a:t>
            </a:r>
            <a:r>
              <a:rPr lang="en-US" baseline="30000" dirty="0" smtClean="0">
                <a:solidFill>
                  <a:srgbClr val="00B050"/>
                </a:solidFill>
              </a:rPr>
              <a:t>th</a:t>
            </a:r>
            <a:r>
              <a:rPr lang="en-US" dirty="0" smtClean="0">
                <a:solidFill>
                  <a:srgbClr val="00B050"/>
                </a:solidFill>
              </a:rPr>
              <a:t>: Framework document at r2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April 18</a:t>
            </a:r>
            <a:r>
              <a:rPr lang="en-US" baseline="30000" dirty="0" smtClean="0">
                <a:solidFill>
                  <a:srgbClr val="00B050"/>
                </a:solidFill>
              </a:rPr>
              <a:t>th</a:t>
            </a:r>
            <a:r>
              <a:rPr lang="en-US" dirty="0" smtClean="0">
                <a:solidFill>
                  <a:srgbClr val="00B050"/>
                </a:solidFill>
              </a:rPr>
              <a:t> through May 2</a:t>
            </a:r>
            <a:r>
              <a:rPr lang="en-US" baseline="30000" dirty="0" smtClean="0">
                <a:solidFill>
                  <a:srgbClr val="00B050"/>
                </a:solidFill>
              </a:rPr>
              <a:t>nd</a:t>
            </a:r>
            <a:r>
              <a:rPr lang="en-US" dirty="0" smtClean="0">
                <a:solidFill>
                  <a:srgbClr val="00B050"/>
                </a:solidFill>
              </a:rPr>
              <a:t>: Develop text from the adopted framework document 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May 2</a:t>
            </a:r>
            <a:r>
              <a:rPr lang="en-US" i="1" baseline="30000" dirty="0" smtClean="0">
                <a:solidFill>
                  <a:srgbClr val="FF0000"/>
                </a:solidFill>
              </a:rPr>
              <a:t>nd</a:t>
            </a:r>
            <a:r>
              <a:rPr lang="en-US" i="1" dirty="0" smtClean="0">
                <a:solidFill>
                  <a:srgbClr val="FF0000"/>
                </a:solidFill>
              </a:rPr>
              <a:t> – 9</a:t>
            </a:r>
            <a:r>
              <a:rPr lang="en-US" i="1" baseline="30000" dirty="0" smtClean="0">
                <a:solidFill>
                  <a:srgbClr val="FF0000"/>
                </a:solidFill>
              </a:rPr>
              <a:t>th</a:t>
            </a:r>
            <a:r>
              <a:rPr lang="en-US" i="1" dirty="0" smtClean="0">
                <a:solidFill>
                  <a:srgbClr val="FF0000"/>
                </a:solidFill>
              </a:rPr>
              <a:t>:Develop the text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May 13</a:t>
            </a:r>
            <a:r>
              <a:rPr lang="en-US" i="1" baseline="30000" dirty="0" smtClean="0">
                <a:solidFill>
                  <a:srgbClr val="FF0000"/>
                </a:solidFill>
              </a:rPr>
              <a:t>th</a:t>
            </a:r>
            <a:r>
              <a:rPr lang="en-US" i="1" dirty="0" smtClean="0">
                <a:solidFill>
                  <a:srgbClr val="FF0000"/>
                </a:solidFill>
              </a:rPr>
              <a:t> – 15</a:t>
            </a:r>
            <a:r>
              <a:rPr lang="en-US" i="1" baseline="30000" dirty="0" smtClean="0">
                <a:solidFill>
                  <a:srgbClr val="FF0000"/>
                </a:solidFill>
              </a:rPr>
              <a:t>th</a:t>
            </a:r>
            <a:r>
              <a:rPr lang="en-US" i="1" dirty="0" smtClean="0">
                <a:solidFill>
                  <a:srgbClr val="FF0000"/>
                </a:solidFill>
              </a:rPr>
              <a:t> (in Waikoloa): Final editing and IEEE 802.11 Regulatory SC approval; Initial IEEE 802.18 review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May 16</a:t>
            </a:r>
            <a:r>
              <a:rPr lang="en-US" baseline="30000" dirty="0" smtClean="0">
                <a:solidFill>
                  <a:srgbClr val="FF0000"/>
                </a:solidFill>
              </a:rPr>
              <a:t>th</a:t>
            </a:r>
            <a:r>
              <a:rPr lang="en-US" dirty="0" smtClean="0">
                <a:solidFill>
                  <a:srgbClr val="FF0000"/>
                </a:solidFill>
              </a:rPr>
              <a:t>: IEEE 802.18 final review and approval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May 17th: Start </a:t>
            </a:r>
            <a:r>
              <a:rPr lang="en-US" dirty="0" err="1" smtClean="0">
                <a:solidFill>
                  <a:srgbClr val="FF0000"/>
                </a:solidFill>
              </a:rPr>
              <a:t>ExCom</a:t>
            </a:r>
            <a:r>
              <a:rPr lang="en-US" dirty="0" smtClean="0">
                <a:solidFill>
                  <a:srgbClr val="FF0000"/>
                </a:solidFill>
              </a:rPr>
              <a:t> 10-day ballot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May 28</a:t>
            </a:r>
            <a:r>
              <a:rPr lang="en-US" baseline="30000" dirty="0" smtClean="0">
                <a:solidFill>
                  <a:srgbClr val="FF0000"/>
                </a:solidFill>
              </a:rPr>
              <a:t>th</a:t>
            </a:r>
            <a:r>
              <a:rPr lang="en-US" dirty="0" smtClean="0">
                <a:solidFill>
                  <a:srgbClr val="FF0000"/>
                </a:solidFill>
              </a:rPr>
              <a:t>: Filing</a:t>
            </a:r>
            <a:endParaRPr lang="en-US" sz="3200" dirty="0" smtClean="0">
              <a:solidFill>
                <a:srgbClr val="FF0000"/>
              </a:solidFill>
            </a:endParaRPr>
          </a:p>
        </p:txBody>
      </p:sp>
      <p:sp>
        <p:nvSpPr>
          <p:cNvPr id="12292" name="TextBox 3"/>
          <p:cNvSpPr txBox="1">
            <a:spLocks noChangeArrowheads="1"/>
          </p:cNvSpPr>
          <p:nvPr/>
        </p:nvSpPr>
        <p:spPr bwMode="auto">
          <a:xfrm>
            <a:off x="611188" y="6165850"/>
            <a:ext cx="66976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*NPRM published in the Federal Register on April 10</a:t>
            </a:r>
            <a:r>
              <a:rPr lang="en-US" baseline="30000"/>
              <a:t>th</a:t>
            </a:r>
            <a:r>
              <a:rPr lang="en-US"/>
              <a:t>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73E1534-0580-4516-B2DC-66D5A92AEBC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51042</TotalTime>
  <Words>1527</Words>
  <Application>Microsoft Office PowerPoint</Application>
  <PresentationFormat>On-screen Show (4:3)</PresentationFormat>
  <Paragraphs>178</Paragraphs>
  <Slides>16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802-11-Submission</vt:lpstr>
      <vt:lpstr>Custom Design</vt:lpstr>
      <vt:lpstr>Document</vt:lpstr>
      <vt:lpstr>IEEE 802.11 Regulatory SC DRAFT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Introduction</vt:lpstr>
      <vt:lpstr>NPRM FCC 13-22</vt:lpstr>
      <vt:lpstr>FCC 13-22 Response Timeline*</vt:lpstr>
      <vt:lpstr>Drafting Plan</vt:lpstr>
      <vt:lpstr>Any Other Actual Business</vt:lpstr>
      <vt:lpstr>References</vt:lpstr>
      <vt:lpstr>References Listed in FCC 13-22</vt:lpstr>
      <vt:lpstr>References Listed in FCC 13-22 [2]</vt:lpstr>
      <vt:lpstr>References Listed in FCC 13-22 [3]</vt:lpstr>
      <vt:lpstr>References Listed in FCC 13-22 [4]</vt:lpstr>
    </vt:vector>
  </TitlesOfParts>
  <Company>Research In Motion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Windows User</cp:lastModifiedBy>
  <cp:revision>1384</cp:revision>
  <cp:lastPrinted>1998-02-10T13:28:06Z</cp:lastPrinted>
  <dcterms:created xsi:type="dcterms:W3CDTF">2009-04-21T18:18:19Z</dcterms:created>
  <dcterms:modified xsi:type="dcterms:W3CDTF">2013-05-08T13:01:49Z</dcterms:modified>
</cp:coreProperties>
</file>